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75" r:id="rId9"/>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BC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95" d="100"/>
          <a:sy n="95" d="100"/>
        </p:scale>
        <p:origin x="17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84617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 çalışmanın çıkış noktası Rektör Hocamızın çalıştay için bize sorduğu bir soru oldu: "Sınırları nasıl zorlayabiliriz?" Dikkat ederseniz bu soru "bugünkü programlarımız iyi mi, kötü mü" sorusu değil. Yani burada bir denetim, bir performans değerlendirmesi yapmıyoruz. Bu tamamen ileriye dönük bir tasarım çalışması. Amacımız, 2035 ufkunda Ankara Üniversitesi'nin nasıl bir yükseköğretim kurumu olacağını hep birlikte, bu salondaki herkesin katkısıyla tasarlamak. Bugün ben size bir teşhis ve bazı sorular sunacağım; asıl tasarım çalışması sizlerle, fakültelerinizle birlikte olacak.</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Dinlediğiniz için teşekkür ederim.</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822960" y="2249424"/>
            <a:ext cx="8229600" cy="365760"/>
          </a:xfrm>
          <a:prstGeom prst="rect">
            <a:avLst/>
          </a:prstGeom>
          <a:noFill/>
          <a:ln/>
        </p:spPr>
        <p:txBody>
          <a:bodyPr wrap="square" rtlCol="0" anchor="ctr"/>
          <a:lstStyle/>
          <a:p>
            <a:pPr marL="0" indent="0">
              <a:buNone/>
            </a:pPr>
            <a:r>
              <a:rPr lang="en-US" sz="2400" b="1" kern="0" spc="300" dirty="0">
                <a:solidFill>
                  <a:srgbClr val="E0BC84"/>
                </a:solidFill>
                <a:latin typeface="Calibri" pitchFamily="34" charset="0"/>
                <a:ea typeface="Calibri" pitchFamily="34" charset="-122"/>
                <a:cs typeface="Calibri" pitchFamily="34" charset="-120"/>
              </a:rPr>
              <a:t>ANKARA ÜNİVERSİTESİ</a:t>
            </a:r>
            <a:endParaRPr lang="en-US" sz="2400" dirty="0">
              <a:solidFill>
                <a:srgbClr val="E0BC84"/>
              </a:solidFill>
            </a:endParaRPr>
          </a:p>
        </p:txBody>
      </p:sp>
      <p:sp>
        <p:nvSpPr>
          <p:cNvPr id="3" name="Text 1"/>
          <p:cNvSpPr/>
          <p:nvPr/>
        </p:nvSpPr>
        <p:spPr>
          <a:xfrm>
            <a:off x="822960" y="2487168"/>
            <a:ext cx="8229600" cy="1051560"/>
          </a:xfrm>
          <a:prstGeom prst="rect">
            <a:avLst/>
          </a:prstGeom>
          <a:noFill/>
          <a:ln/>
        </p:spPr>
        <p:txBody>
          <a:bodyPr wrap="square" rtlCol="0" anchor="ctr"/>
          <a:lstStyle/>
          <a:p>
            <a:pPr marL="0" indent="0">
              <a:buNone/>
            </a:pPr>
            <a:r>
              <a:rPr lang="en-US" sz="5400" b="1" dirty="0">
                <a:solidFill>
                  <a:srgbClr val="FFFFFF"/>
                </a:solidFill>
                <a:latin typeface="Cambria" pitchFamily="34" charset="0"/>
                <a:ea typeface="Cambria" pitchFamily="34" charset="-122"/>
                <a:cs typeface="Cambria" pitchFamily="34" charset="-120"/>
              </a:rPr>
              <a:t>LABSİS</a:t>
            </a:r>
            <a:endParaRPr lang="en-US" sz="5400" dirty="0"/>
          </a:p>
        </p:txBody>
      </p:sp>
      <p:sp>
        <p:nvSpPr>
          <p:cNvPr id="4" name="Text 2"/>
          <p:cNvSpPr/>
          <p:nvPr/>
        </p:nvSpPr>
        <p:spPr>
          <a:xfrm>
            <a:off x="822960" y="3520440"/>
            <a:ext cx="8229600" cy="411480"/>
          </a:xfrm>
          <a:prstGeom prst="rect">
            <a:avLst/>
          </a:prstGeom>
          <a:noFill/>
          <a:ln/>
        </p:spPr>
        <p:txBody>
          <a:bodyPr wrap="square" rtlCol="0" anchor="ctr"/>
          <a:lstStyle/>
          <a:p>
            <a:pPr marL="0" indent="0">
              <a:buNone/>
            </a:pPr>
            <a:r>
              <a:rPr lang="tr-TR" sz="1700" i="1" dirty="0">
                <a:solidFill>
                  <a:srgbClr val="E0BC84"/>
                </a:solidFill>
                <a:latin typeface="Calibri" pitchFamily="34" charset="0"/>
                <a:ea typeface="Calibri" pitchFamily="34" charset="-122"/>
                <a:cs typeface="Calibri" pitchFamily="34" charset="-120"/>
              </a:rPr>
              <a:t>PROF. DR. KAAN ORHAN </a:t>
            </a:r>
          </a:p>
          <a:p>
            <a:pPr marL="0" indent="0">
              <a:buNone/>
            </a:pPr>
            <a:r>
              <a:rPr lang="tr-TR" sz="1700" i="1" dirty="0">
                <a:solidFill>
                  <a:srgbClr val="E0BC84"/>
                </a:solidFill>
                <a:latin typeface="Calibri" pitchFamily="34" charset="0"/>
                <a:ea typeface="Calibri" pitchFamily="34" charset="-122"/>
                <a:cs typeface="Calibri" pitchFamily="34" charset="-120"/>
              </a:rPr>
              <a:t>ANKARA ÜNİVERSİTESİ REKTÖR YARDIMCISI</a:t>
            </a:r>
            <a:endParaRPr lang="en-US" sz="1700" dirty="0">
              <a:solidFill>
                <a:srgbClr val="E0BC84"/>
              </a:solidFill>
            </a:endParaRPr>
          </a:p>
        </p:txBody>
      </p:sp>
      <p:sp>
        <p:nvSpPr>
          <p:cNvPr id="5" name="Shape 3"/>
          <p:cNvSpPr/>
          <p:nvPr/>
        </p:nvSpPr>
        <p:spPr>
          <a:xfrm>
            <a:off x="822960" y="4041648"/>
            <a:ext cx="1828800" cy="0"/>
          </a:xfrm>
          <a:prstGeom prst="line">
            <a:avLst/>
          </a:prstGeom>
          <a:noFill/>
          <a:ln w="19050">
            <a:solidFill>
              <a:srgbClr val="C9A227"/>
            </a:solidFill>
            <a:prstDash val="solid"/>
          </a:ln>
        </p:spPr>
        <p:txBody>
          <a:bodyPr/>
          <a:lstStyle/>
          <a:p>
            <a:endParaRPr lang="tr-TR"/>
          </a:p>
        </p:txBody>
      </p:sp>
      <p:sp>
        <p:nvSpPr>
          <p:cNvPr id="6" name="Text 4"/>
          <p:cNvSpPr/>
          <p:nvPr/>
        </p:nvSpPr>
        <p:spPr>
          <a:xfrm>
            <a:off x="822960" y="4187952"/>
            <a:ext cx="8686800" cy="457200"/>
          </a:xfrm>
          <a:prstGeom prst="rect">
            <a:avLst/>
          </a:prstGeom>
          <a:noFill/>
          <a:ln/>
        </p:spPr>
        <p:txBody>
          <a:bodyPr wrap="square" rtlCol="0" anchor="ctr"/>
          <a:lstStyle/>
          <a:p>
            <a:pPr marL="0" indent="0">
              <a:buNone/>
            </a:pPr>
            <a:r>
              <a:rPr lang="en-US" sz="2200" b="1" kern="0" spc="200" dirty="0">
                <a:solidFill>
                  <a:srgbClr val="FFFFFF"/>
                </a:solidFill>
                <a:latin typeface="Cambria" pitchFamily="34" charset="0"/>
                <a:ea typeface="Cambria" pitchFamily="34" charset="-122"/>
                <a:cs typeface="Cambria" pitchFamily="34" charset="-120"/>
              </a:rPr>
              <a:t>2026 GÖSTERGE RAPORU</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645920" y="310896"/>
            <a:ext cx="9829800" cy="713232"/>
          </a:xfrm>
          <a:prstGeom prst="rect">
            <a:avLst/>
          </a:prstGeom>
          <a:noFill/>
          <a:ln/>
        </p:spPr>
        <p:txBody>
          <a:bodyPr wrap="square" rtlCol="0" anchor="ctr"/>
          <a:lstStyle/>
          <a:p>
            <a:pPr marL="0" indent="0" algn="l">
              <a:buNone/>
            </a:pPr>
            <a:r>
              <a:rPr lang="en-US" sz="2400" b="1" dirty="0" err="1">
                <a:solidFill>
                  <a:srgbClr val="E0BC84"/>
                </a:solidFill>
                <a:latin typeface="Cambria" pitchFamily="34" charset="0"/>
                <a:ea typeface="Cambria" pitchFamily="34" charset="-122"/>
                <a:cs typeface="Cambria" pitchFamily="34" charset="-120"/>
              </a:rPr>
              <a:t>Sisteme</a:t>
            </a:r>
            <a:r>
              <a:rPr lang="en-US" sz="2400" b="1" dirty="0">
                <a:solidFill>
                  <a:srgbClr val="E0BC84"/>
                </a:solidFill>
                <a:latin typeface="Cambria" pitchFamily="34" charset="0"/>
                <a:ea typeface="Cambria" pitchFamily="34" charset="-122"/>
                <a:cs typeface="Cambria" pitchFamily="34" charset="-120"/>
              </a:rPr>
              <a:t> </a:t>
            </a:r>
            <a:r>
              <a:rPr lang="tr-TR" sz="2400" b="1" dirty="0">
                <a:solidFill>
                  <a:srgbClr val="E0BC84"/>
                </a:solidFill>
                <a:latin typeface="Cambria" pitchFamily="34" charset="0"/>
                <a:ea typeface="Cambria" pitchFamily="34" charset="-122"/>
                <a:cs typeface="Cambria" pitchFamily="34" charset="-120"/>
              </a:rPr>
              <a:t>Genel</a:t>
            </a:r>
            <a:r>
              <a:rPr lang="en-US" sz="2400" b="1" dirty="0">
                <a:solidFill>
                  <a:srgbClr val="E0BC84"/>
                </a:solidFill>
                <a:latin typeface="Cambria" pitchFamily="34" charset="0"/>
                <a:ea typeface="Cambria" pitchFamily="34" charset="-122"/>
                <a:cs typeface="Cambria" pitchFamily="34" charset="-120"/>
              </a:rPr>
              <a:t> </a:t>
            </a:r>
            <a:r>
              <a:rPr lang="tr-TR" sz="2400" b="1" dirty="0">
                <a:solidFill>
                  <a:srgbClr val="E0BC84"/>
                </a:solidFill>
                <a:latin typeface="Cambria" pitchFamily="34" charset="0"/>
                <a:ea typeface="Cambria" pitchFamily="34" charset="-122"/>
                <a:cs typeface="Cambria" pitchFamily="34" charset="-120"/>
              </a:rPr>
              <a:t>B</a:t>
            </a:r>
            <a:r>
              <a:rPr lang="en-US" sz="2400" b="1" dirty="0" err="1">
                <a:solidFill>
                  <a:srgbClr val="E0BC84"/>
                </a:solidFill>
                <a:latin typeface="Cambria" pitchFamily="34" charset="0"/>
                <a:ea typeface="Cambria" pitchFamily="34" charset="-122"/>
                <a:cs typeface="Cambria" pitchFamily="34" charset="-120"/>
              </a:rPr>
              <a:t>akış</a:t>
            </a:r>
            <a:endParaRPr lang="en-US" sz="2400" dirty="0">
              <a:solidFill>
                <a:srgbClr val="E0BC84"/>
              </a:solidFill>
            </a:endParaRPr>
          </a:p>
        </p:txBody>
      </p:sp>
      <p:sp>
        <p:nvSpPr>
          <p:cNvPr id="3" name="Shape 1"/>
          <p:cNvSpPr/>
          <p:nvPr/>
        </p:nvSpPr>
        <p:spPr>
          <a:xfrm>
            <a:off x="548640" y="1417320"/>
            <a:ext cx="3730752" cy="310896"/>
          </a:xfrm>
          <a:prstGeom prst="roundRect">
            <a:avLst>
              <a:gd name="adj" fmla="val 50000"/>
            </a:avLst>
          </a:prstGeom>
          <a:solidFill>
            <a:srgbClr val="8B6F2E"/>
          </a:solidFill>
          <a:ln/>
        </p:spPr>
        <p:txBody>
          <a:bodyPr/>
          <a:lstStyle/>
          <a:p>
            <a:endParaRPr lang="tr-TR"/>
          </a:p>
        </p:txBody>
      </p:sp>
      <p:sp>
        <p:nvSpPr>
          <p:cNvPr id="4" name="Text 2"/>
          <p:cNvSpPr/>
          <p:nvPr/>
        </p:nvSpPr>
        <p:spPr>
          <a:xfrm>
            <a:off x="548640" y="1417320"/>
            <a:ext cx="3730752" cy="310896"/>
          </a:xfrm>
          <a:prstGeom prst="rect">
            <a:avLst/>
          </a:prstGeom>
          <a:noFill/>
          <a:ln/>
        </p:spPr>
        <p:txBody>
          <a:bodyPr wrap="square" rtlCol="0" anchor="ctr"/>
          <a:lstStyle/>
          <a:p>
            <a:pPr marL="0" indent="0" algn="ctr">
              <a:buNone/>
            </a:pPr>
            <a:r>
              <a:rPr lang="en-US" sz="1500" b="1" kern="0" spc="100" dirty="0">
                <a:solidFill>
                  <a:srgbClr val="FFFFFF"/>
                </a:solidFill>
                <a:latin typeface="Calibri" pitchFamily="34" charset="0"/>
                <a:ea typeface="Calibri" pitchFamily="34" charset="-122"/>
                <a:cs typeface="Calibri" pitchFamily="34" charset="-120"/>
              </a:rPr>
              <a:t>LABSİS  ·  LABORATUVAR İŞ ZEKASI</a:t>
            </a:r>
            <a:endParaRPr lang="en-US" sz="1500" dirty="0"/>
          </a:p>
        </p:txBody>
      </p:sp>
      <p:sp>
        <p:nvSpPr>
          <p:cNvPr id="6" name="Shape 4"/>
          <p:cNvSpPr/>
          <p:nvPr/>
        </p:nvSpPr>
        <p:spPr>
          <a:xfrm>
            <a:off x="548640" y="1828800"/>
            <a:ext cx="2606040" cy="1115568"/>
          </a:xfrm>
          <a:prstGeom prst="roundRect">
            <a:avLst>
              <a:gd name="adj" fmla="val 6557"/>
            </a:avLst>
          </a:prstGeom>
          <a:solidFill>
            <a:srgbClr val="FFFFFF"/>
          </a:solidFill>
          <a:ln/>
          <a:effectLst>
            <a:outerShdw blurRad="76200" dist="25400" dir="5400000" algn="bl" rotWithShape="0">
              <a:srgbClr val="999999">
                <a:alpha val="22000"/>
              </a:srgbClr>
            </a:outerShdw>
          </a:effectLst>
        </p:spPr>
        <p:txBody>
          <a:bodyPr/>
          <a:lstStyle/>
          <a:p>
            <a:endParaRPr lang="tr-TR"/>
          </a:p>
        </p:txBody>
      </p:sp>
      <p:sp>
        <p:nvSpPr>
          <p:cNvPr id="7" name="Text 5"/>
          <p:cNvSpPr/>
          <p:nvPr/>
        </p:nvSpPr>
        <p:spPr>
          <a:xfrm>
            <a:off x="658368" y="1901952"/>
            <a:ext cx="2386584" cy="457200"/>
          </a:xfrm>
          <a:prstGeom prst="rect">
            <a:avLst/>
          </a:prstGeom>
          <a:noFill/>
          <a:ln/>
        </p:spPr>
        <p:txBody>
          <a:bodyPr wrap="square" rtlCol="0" anchor="b"/>
          <a:lstStyle/>
          <a:p>
            <a:pPr marL="0" indent="0" algn="ctr">
              <a:buNone/>
            </a:pPr>
            <a:r>
              <a:rPr lang="en-US" sz="2600" b="1" dirty="0">
                <a:solidFill>
                  <a:srgbClr val="0F1E45"/>
                </a:solidFill>
                <a:latin typeface="Cambria" pitchFamily="34" charset="0"/>
                <a:ea typeface="Cambria" pitchFamily="34" charset="-122"/>
                <a:cs typeface="Cambria" pitchFamily="34" charset="-120"/>
              </a:rPr>
              <a:t>28</a:t>
            </a:r>
            <a:endParaRPr lang="en-US" sz="2600" dirty="0"/>
          </a:p>
        </p:txBody>
      </p:sp>
      <p:sp>
        <p:nvSpPr>
          <p:cNvPr id="8" name="Text 6"/>
          <p:cNvSpPr/>
          <p:nvPr/>
        </p:nvSpPr>
        <p:spPr>
          <a:xfrm>
            <a:off x="640080" y="2377440"/>
            <a:ext cx="2423160" cy="256032"/>
          </a:xfrm>
          <a:prstGeom prst="rect">
            <a:avLst/>
          </a:prstGeom>
          <a:noFill/>
          <a:ln/>
        </p:spPr>
        <p:txBody>
          <a:bodyPr wrap="square" rtlCol="0" anchor="t"/>
          <a:lstStyle/>
          <a:p>
            <a:pPr marL="0" indent="0" algn="ctr">
              <a:buNone/>
            </a:pPr>
            <a:r>
              <a:rPr lang="en-US" sz="1500" b="1" dirty="0">
                <a:solidFill>
                  <a:srgbClr val="1C2534"/>
                </a:solidFill>
                <a:latin typeface="Calibri" pitchFamily="34" charset="0"/>
                <a:ea typeface="Calibri" pitchFamily="34" charset="-122"/>
                <a:cs typeface="Calibri" pitchFamily="34" charset="-120"/>
              </a:rPr>
              <a:t>Üniversite birimi</a:t>
            </a:r>
            <a:endParaRPr lang="en-US" sz="1500" dirty="0"/>
          </a:p>
        </p:txBody>
      </p:sp>
      <p:sp>
        <p:nvSpPr>
          <p:cNvPr id="9" name="Text 7"/>
          <p:cNvSpPr/>
          <p:nvPr/>
        </p:nvSpPr>
        <p:spPr>
          <a:xfrm>
            <a:off x="640080" y="2633472"/>
            <a:ext cx="2423160" cy="292608"/>
          </a:xfrm>
          <a:prstGeom prst="rect">
            <a:avLst/>
          </a:prstGeom>
          <a:noFill/>
          <a:ln/>
        </p:spPr>
        <p:txBody>
          <a:bodyPr wrap="square" rtlCol="0" anchor="t"/>
          <a:lstStyle/>
          <a:p>
            <a:pPr marL="0" indent="0" algn="ctr">
              <a:buNone/>
            </a:pPr>
            <a:r>
              <a:rPr lang="en-US" sz="1500" i="1" dirty="0">
                <a:solidFill>
                  <a:srgbClr val="667085"/>
                </a:solidFill>
                <a:latin typeface="Calibri" pitchFamily="34" charset="0"/>
                <a:ea typeface="Calibri" pitchFamily="34" charset="-122"/>
                <a:cs typeface="Calibri" pitchFamily="34" charset="-120"/>
              </a:rPr>
              <a:t>Fakülte, enstitü ve merkezler</a:t>
            </a:r>
            <a:endParaRPr lang="en-US" sz="1500" dirty="0"/>
          </a:p>
        </p:txBody>
      </p:sp>
      <p:sp>
        <p:nvSpPr>
          <p:cNvPr id="10" name="Shape 8"/>
          <p:cNvSpPr/>
          <p:nvPr/>
        </p:nvSpPr>
        <p:spPr>
          <a:xfrm>
            <a:off x="3337560" y="1828800"/>
            <a:ext cx="2651760" cy="1115568"/>
          </a:xfrm>
          <a:prstGeom prst="roundRect">
            <a:avLst>
              <a:gd name="adj" fmla="val 6557"/>
            </a:avLst>
          </a:prstGeom>
          <a:solidFill>
            <a:srgbClr val="FFFFFF"/>
          </a:solidFill>
          <a:ln/>
          <a:effectLst>
            <a:outerShdw blurRad="76200" dist="25400" dir="5400000" algn="bl" rotWithShape="0">
              <a:srgbClr val="999999">
                <a:alpha val="22000"/>
              </a:srgbClr>
            </a:outerShdw>
          </a:effectLst>
        </p:spPr>
        <p:txBody>
          <a:bodyPr/>
          <a:lstStyle/>
          <a:p>
            <a:endParaRPr lang="tr-TR"/>
          </a:p>
        </p:txBody>
      </p:sp>
      <p:sp>
        <p:nvSpPr>
          <p:cNvPr id="11" name="Text 9"/>
          <p:cNvSpPr/>
          <p:nvPr/>
        </p:nvSpPr>
        <p:spPr>
          <a:xfrm>
            <a:off x="3447288" y="1901952"/>
            <a:ext cx="2386584" cy="457200"/>
          </a:xfrm>
          <a:prstGeom prst="rect">
            <a:avLst/>
          </a:prstGeom>
          <a:noFill/>
          <a:ln/>
        </p:spPr>
        <p:txBody>
          <a:bodyPr wrap="square" rtlCol="0" anchor="b"/>
          <a:lstStyle/>
          <a:p>
            <a:pPr marL="0" indent="0" algn="ctr">
              <a:buNone/>
            </a:pPr>
            <a:r>
              <a:rPr lang="en-US" sz="2600" b="1" dirty="0">
                <a:solidFill>
                  <a:srgbClr val="0F1E45"/>
                </a:solidFill>
                <a:latin typeface="Cambria" pitchFamily="34" charset="0"/>
                <a:ea typeface="Cambria" pitchFamily="34" charset="-122"/>
                <a:cs typeface="Cambria" pitchFamily="34" charset="-120"/>
              </a:rPr>
              <a:t>91</a:t>
            </a:r>
            <a:endParaRPr lang="en-US" sz="2600" dirty="0"/>
          </a:p>
        </p:txBody>
      </p:sp>
      <p:sp>
        <p:nvSpPr>
          <p:cNvPr id="12" name="Text 10"/>
          <p:cNvSpPr/>
          <p:nvPr/>
        </p:nvSpPr>
        <p:spPr>
          <a:xfrm>
            <a:off x="3429000" y="2377440"/>
            <a:ext cx="2423160" cy="256032"/>
          </a:xfrm>
          <a:prstGeom prst="rect">
            <a:avLst/>
          </a:prstGeom>
          <a:noFill/>
          <a:ln/>
        </p:spPr>
        <p:txBody>
          <a:bodyPr wrap="square" rtlCol="0" anchor="t"/>
          <a:lstStyle/>
          <a:p>
            <a:pPr marL="0" indent="0" algn="ctr">
              <a:buNone/>
            </a:pPr>
            <a:r>
              <a:rPr lang="en-US" sz="1500" b="1" dirty="0">
                <a:solidFill>
                  <a:srgbClr val="1C2534"/>
                </a:solidFill>
                <a:latin typeface="Calibri" pitchFamily="34" charset="0"/>
                <a:ea typeface="Calibri" pitchFamily="34" charset="-122"/>
                <a:cs typeface="Calibri" pitchFamily="34" charset="-120"/>
              </a:rPr>
              <a:t>Laboratuvar</a:t>
            </a:r>
            <a:endParaRPr lang="en-US" sz="1500" dirty="0"/>
          </a:p>
        </p:txBody>
      </p:sp>
      <p:sp>
        <p:nvSpPr>
          <p:cNvPr id="13" name="Text 11"/>
          <p:cNvSpPr/>
          <p:nvPr/>
        </p:nvSpPr>
        <p:spPr>
          <a:xfrm>
            <a:off x="3215638" y="2596896"/>
            <a:ext cx="2910842" cy="292608"/>
          </a:xfrm>
          <a:prstGeom prst="rect">
            <a:avLst/>
          </a:prstGeom>
          <a:noFill/>
          <a:ln/>
        </p:spPr>
        <p:txBody>
          <a:bodyPr wrap="square" rtlCol="0" anchor="t"/>
          <a:lstStyle/>
          <a:p>
            <a:pPr marL="0" indent="0" algn="ctr">
              <a:buNone/>
            </a:pPr>
            <a:r>
              <a:rPr lang="en-US" sz="1500" i="1" dirty="0">
                <a:solidFill>
                  <a:srgbClr val="667085"/>
                </a:solidFill>
                <a:latin typeface="Calibri" pitchFamily="34" charset="0"/>
                <a:ea typeface="Calibri" pitchFamily="34" charset="-122"/>
                <a:cs typeface="Calibri" pitchFamily="34" charset="-120"/>
              </a:rPr>
              <a:t>Birimlere bağlı kayıtlı laboratuvar</a:t>
            </a:r>
            <a:endParaRPr lang="en-US" sz="1500" dirty="0"/>
          </a:p>
        </p:txBody>
      </p:sp>
      <p:sp>
        <p:nvSpPr>
          <p:cNvPr id="14" name="Shape 12"/>
          <p:cNvSpPr/>
          <p:nvPr/>
        </p:nvSpPr>
        <p:spPr>
          <a:xfrm>
            <a:off x="6126480" y="1828800"/>
            <a:ext cx="2606040" cy="1115568"/>
          </a:xfrm>
          <a:prstGeom prst="roundRect">
            <a:avLst>
              <a:gd name="adj" fmla="val 6557"/>
            </a:avLst>
          </a:prstGeom>
          <a:solidFill>
            <a:srgbClr val="FFFFFF"/>
          </a:solidFill>
          <a:ln/>
          <a:effectLst>
            <a:outerShdw blurRad="76200" dist="25400" dir="5400000" algn="bl" rotWithShape="0">
              <a:srgbClr val="999999">
                <a:alpha val="22000"/>
              </a:srgbClr>
            </a:outerShdw>
          </a:effectLst>
        </p:spPr>
        <p:txBody>
          <a:bodyPr/>
          <a:lstStyle/>
          <a:p>
            <a:endParaRPr lang="tr-TR"/>
          </a:p>
        </p:txBody>
      </p:sp>
      <p:sp>
        <p:nvSpPr>
          <p:cNvPr id="15" name="Text 13"/>
          <p:cNvSpPr/>
          <p:nvPr/>
        </p:nvSpPr>
        <p:spPr>
          <a:xfrm>
            <a:off x="6236208" y="1901952"/>
            <a:ext cx="2386584" cy="457200"/>
          </a:xfrm>
          <a:prstGeom prst="rect">
            <a:avLst/>
          </a:prstGeom>
          <a:noFill/>
          <a:ln/>
        </p:spPr>
        <p:txBody>
          <a:bodyPr wrap="square" rtlCol="0" anchor="b"/>
          <a:lstStyle/>
          <a:p>
            <a:pPr marL="0" indent="0" algn="ctr">
              <a:buNone/>
            </a:pPr>
            <a:r>
              <a:rPr lang="en-US" sz="2600" b="1" dirty="0">
                <a:solidFill>
                  <a:srgbClr val="0F1E45"/>
                </a:solidFill>
                <a:latin typeface="Cambria" pitchFamily="34" charset="0"/>
                <a:ea typeface="Cambria" pitchFamily="34" charset="-122"/>
                <a:cs typeface="Cambria" pitchFamily="34" charset="-120"/>
              </a:rPr>
              <a:t>988</a:t>
            </a:r>
            <a:endParaRPr lang="en-US" sz="2600" dirty="0"/>
          </a:p>
        </p:txBody>
      </p:sp>
      <p:sp>
        <p:nvSpPr>
          <p:cNvPr id="16" name="Text 14"/>
          <p:cNvSpPr/>
          <p:nvPr/>
        </p:nvSpPr>
        <p:spPr>
          <a:xfrm>
            <a:off x="6217920" y="2377440"/>
            <a:ext cx="2423160" cy="256032"/>
          </a:xfrm>
          <a:prstGeom prst="rect">
            <a:avLst/>
          </a:prstGeom>
          <a:noFill/>
          <a:ln/>
        </p:spPr>
        <p:txBody>
          <a:bodyPr wrap="square" rtlCol="0" anchor="t"/>
          <a:lstStyle/>
          <a:p>
            <a:pPr marL="0" indent="0" algn="ctr">
              <a:buNone/>
            </a:pPr>
            <a:r>
              <a:rPr lang="en-US" sz="1500" b="1" dirty="0">
                <a:solidFill>
                  <a:srgbClr val="1C2534"/>
                </a:solidFill>
                <a:latin typeface="Calibri" pitchFamily="34" charset="0"/>
                <a:ea typeface="Calibri" pitchFamily="34" charset="-122"/>
                <a:cs typeface="Calibri" pitchFamily="34" charset="-120"/>
              </a:rPr>
              <a:t>Kullanıcı</a:t>
            </a:r>
            <a:endParaRPr lang="en-US" sz="1500" dirty="0"/>
          </a:p>
        </p:txBody>
      </p:sp>
      <p:sp>
        <p:nvSpPr>
          <p:cNvPr id="17" name="Text 15"/>
          <p:cNvSpPr/>
          <p:nvPr/>
        </p:nvSpPr>
        <p:spPr>
          <a:xfrm>
            <a:off x="6065521" y="2596896"/>
            <a:ext cx="2788920" cy="292608"/>
          </a:xfrm>
          <a:prstGeom prst="rect">
            <a:avLst/>
          </a:prstGeom>
          <a:noFill/>
          <a:ln/>
        </p:spPr>
        <p:txBody>
          <a:bodyPr wrap="square" rtlCol="0" anchor="t"/>
          <a:lstStyle/>
          <a:p>
            <a:pPr marL="0" indent="0" algn="ctr">
              <a:buNone/>
            </a:pPr>
            <a:r>
              <a:rPr lang="en-US" sz="1500" i="1" dirty="0">
                <a:solidFill>
                  <a:srgbClr val="667085"/>
                </a:solidFill>
                <a:latin typeface="Calibri" pitchFamily="34" charset="0"/>
                <a:ea typeface="Calibri" pitchFamily="34" charset="-122"/>
                <a:cs typeface="Calibri" pitchFamily="34" charset="-120"/>
              </a:rPr>
              <a:t>Sisteme kayıtlı toplam kullanıcı</a:t>
            </a:r>
            <a:endParaRPr lang="en-US" sz="1500" dirty="0"/>
          </a:p>
        </p:txBody>
      </p:sp>
      <p:sp>
        <p:nvSpPr>
          <p:cNvPr id="18" name="Shape 16"/>
          <p:cNvSpPr/>
          <p:nvPr/>
        </p:nvSpPr>
        <p:spPr>
          <a:xfrm>
            <a:off x="8915400" y="1828800"/>
            <a:ext cx="2606040" cy="1115568"/>
          </a:xfrm>
          <a:prstGeom prst="roundRect">
            <a:avLst>
              <a:gd name="adj" fmla="val 6557"/>
            </a:avLst>
          </a:prstGeom>
          <a:solidFill>
            <a:srgbClr val="FFFFFF"/>
          </a:solidFill>
          <a:ln/>
          <a:effectLst>
            <a:outerShdw blurRad="76200" dist="25400" dir="5400000" algn="bl" rotWithShape="0">
              <a:srgbClr val="999999">
                <a:alpha val="22000"/>
              </a:srgbClr>
            </a:outerShdw>
          </a:effectLst>
        </p:spPr>
        <p:txBody>
          <a:bodyPr/>
          <a:lstStyle/>
          <a:p>
            <a:endParaRPr lang="tr-TR"/>
          </a:p>
        </p:txBody>
      </p:sp>
      <p:sp>
        <p:nvSpPr>
          <p:cNvPr id="19" name="Text 17"/>
          <p:cNvSpPr/>
          <p:nvPr/>
        </p:nvSpPr>
        <p:spPr>
          <a:xfrm>
            <a:off x="9025128" y="1901952"/>
            <a:ext cx="2386584" cy="457200"/>
          </a:xfrm>
          <a:prstGeom prst="rect">
            <a:avLst/>
          </a:prstGeom>
          <a:noFill/>
          <a:ln/>
        </p:spPr>
        <p:txBody>
          <a:bodyPr wrap="square" rtlCol="0" anchor="b"/>
          <a:lstStyle/>
          <a:p>
            <a:pPr marL="0" indent="0" algn="ctr">
              <a:buNone/>
            </a:pPr>
            <a:r>
              <a:rPr lang="en-US" sz="2600" b="1" dirty="0">
                <a:solidFill>
                  <a:srgbClr val="0F1E45"/>
                </a:solidFill>
                <a:latin typeface="Cambria" pitchFamily="34" charset="0"/>
                <a:ea typeface="Cambria" pitchFamily="34" charset="-122"/>
                <a:cs typeface="Cambria" pitchFamily="34" charset="-120"/>
              </a:rPr>
              <a:t>958</a:t>
            </a:r>
            <a:endParaRPr lang="en-US" sz="2600" dirty="0"/>
          </a:p>
        </p:txBody>
      </p:sp>
      <p:sp>
        <p:nvSpPr>
          <p:cNvPr id="20" name="Text 18"/>
          <p:cNvSpPr/>
          <p:nvPr/>
        </p:nvSpPr>
        <p:spPr>
          <a:xfrm>
            <a:off x="9006840" y="2377440"/>
            <a:ext cx="2423160" cy="256032"/>
          </a:xfrm>
          <a:prstGeom prst="rect">
            <a:avLst/>
          </a:prstGeom>
          <a:noFill/>
          <a:ln/>
        </p:spPr>
        <p:txBody>
          <a:bodyPr wrap="square" rtlCol="0" anchor="t"/>
          <a:lstStyle/>
          <a:p>
            <a:pPr marL="0" indent="0" algn="ctr">
              <a:buNone/>
            </a:pPr>
            <a:r>
              <a:rPr lang="en-US" sz="1500" b="1" dirty="0">
                <a:solidFill>
                  <a:srgbClr val="1C2534"/>
                </a:solidFill>
                <a:latin typeface="Calibri" pitchFamily="34" charset="0"/>
                <a:ea typeface="Calibri" pitchFamily="34" charset="-122"/>
                <a:cs typeface="Calibri" pitchFamily="34" charset="-120"/>
              </a:rPr>
              <a:t>Cihaz</a:t>
            </a:r>
            <a:endParaRPr lang="en-US" sz="1500" dirty="0"/>
          </a:p>
        </p:txBody>
      </p:sp>
      <p:sp>
        <p:nvSpPr>
          <p:cNvPr id="21" name="Text 19"/>
          <p:cNvSpPr/>
          <p:nvPr/>
        </p:nvSpPr>
        <p:spPr>
          <a:xfrm>
            <a:off x="9006840" y="2633472"/>
            <a:ext cx="2423160" cy="292608"/>
          </a:xfrm>
          <a:prstGeom prst="rect">
            <a:avLst/>
          </a:prstGeom>
          <a:noFill/>
          <a:ln/>
        </p:spPr>
        <p:txBody>
          <a:bodyPr wrap="square" rtlCol="0" anchor="t"/>
          <a:lstStyle/>
          <a:p>
            <a:pPr marL="0" indent="0" algn="ctr">
              <a:buNone/>
            </a:pPr>
            <a:r>
              <a:rPr lang="en-US" sz="1500" i="1" dirty="0">
                <a:solidFill>
                  <a:srgbClr val="667085"/>
                </a:solidFill>
                <a:latin typeface="Calibri" pitchFamily="34" charset="0"/>
                <a:ea typeface="Calibri" pitchFamily="34" charset="-122"/>
                <a:cs typeface="Calibri" pitchFamily="34" charset="-120"/>
              </a:rPr>
              <a:t>Envantere işlenmiş cihaz</a:t>
            </a:r>
            <a:endParaRPr lang="en-US" sz="1500" dirty="0"/>
          </a:p>
        </p:txBody>
      </p:sp>
      <p:sp>
        <p:nvSpPr>
          <p:cNvPr id="22" name="Shape 20"/>
          <p:cNvSpPr/>
          <p:nvPr/>
        </p:nvSpPr>
        <p:spPr>
          <a:xfrm>
            <a:off x="548640" y="3090672"/>
            <a:ext cx="3566160" cy="1005840"/>
          </a:xfrm>
          <a:prstGeom prst="roundRect">
            <a:avLst>
              <a:gd name="adj" fmla="val 7273"/>
            </a:avLst>
          </a:prstGeom>
          <a:solidFill>
            <a:srgbClr val="FFFFFF"/>
          </a:solidFill>
          <a:ln/>
          <a:effectLst>
            <a:outerShdw blurRad="76200" dist="25400" dir="5400000" algn="bl" rotWithShape="0">
              <a:srgbClr val="999999">
                <a:alpha val="22000"/>
              </a:srgbClr>
            </a:outerShdw>
          </a:effectLst>
        </p:spPr>
        <p:txBody>
          <a:bodyPr/>
          <a:lstStyle/>
          <a:p>
            <a:endParaRPr lang="tr-TR"/>
          </a:p>
        </p:txBody>
      </p:sp>
      <p:sp>
        <p:nvSpPr>
          <p:cNvPr id="23" name="Text 21"/>
          <p:cNvSpPr/>
          <p:nvPr/>
        </p:nvSpPr>
        <p:spPr>
          <a:xfrm>
            <a:off x="685800" y="3163824"/>
            <a:ext cx="3291840" cy="402336"/>
          </a:xfrm>
          <a:prstGeom prst="rect">
            <a:avLst/>
          </a:prstGeom>
          <a:noFill/>
          <a:ln/>
        </p:spPr>
        <p:txBody>
          <a:bodyPr wrap="square" rtlCol="0" anchor="b"/>
          <a:lstStyle/>
          <a:p>
            <a:pPr marL="0" indent="0" algn="ctr">
              <a:buNone/>
            </a:pPr>
            <a:r>
              <a:rPr lang="en-US" sz="2200" b="1" dirty="0">
                <a:solidFill>
                  <a:srgbClr val="8B6F2E"/>
                </a:solidFill>
                <a:latin typeface="Cambria" pitchFamily="34" charset="0"/>
                <a:ea typeface="Cambria" pitchFamily="34" charset="-122"/>
                <a:cs typeface="Cambria" pitchFamily="34" charset="-120"/>
              </a:rPr>
              <a:t>18</a:t>
            </a:r>
            <a:endParaRPr lang="en-US" sz="2200" dirty="0"/>
          </a:p>
        </p:txBody>
      </p:sp>
      <p:sp>
        <p:nvSpPr>
          <p:cNvPr id="24" name="Text 22"/>
          <p:cNvSpPr/>
          <p:nvPr/>
        </p:nvSpPr>
        <p:spPr>
          <a:xfrm>
            <a:off x="658368" y="3566160"/>
            <a:ext cx="3346704" cy="237744"/>
          </a:xfrm>
          <a:prstGeom prst="rect">
            <a:avLst/>
          </a:prstGeom>
          <a:noFill/>
          <a:ln/>
        </p:spPr>
        <p:txBody>
          <a:bodyPr wrap="square" rtlCol="0" anchor="t"/>
          <a:lstStyle/>
          <a:p>
            <a:pPr marL="0" indent="0" algn="ctr">
              <a:buNone/>
            </a:pPr>
            <a:r>
              <a:rPr lang="en-US" sz="1500" b="1" dirty="0">
                <a:solidFill>
                  <a:srgbClr val="1C2534"/>
                </a:solidFill>
                <a:latin typeface="Calibri" pitchFamily="34" charset="0"/>
                <a:ea typeface="Calibri" pitchFamily="34" charset="-122"/>
                <a:cs typeface="Calibri" pitchFamily="34" charset="-120"/>
              </a:rPr>
              <a:t>Kayıtlı proje</a:t>
            </a:r>
            <a:endParaRPr lang="en-US" sz="1500" dirty="0"/>
          </a:p>
        </p:txBody>
      </p:sp>
      <p:sp>
        <p:nvSpPr>
          <p:cNvPr id="25" name="Text 23"/>
          <p:cNvSpPr/>
          <p:nvPr/>
        </p:nvSpPr>
        <p:spPr>
          <a:xfrm>
            <a:off x="658368" y="3803904"/>
            <a:ext cx="3346704" cy="274320"/>
          </a:xfrm>
          <a:prstGeom prst="rect">
            <a:avLst/>
          </a:prstGeom>
          <a:noFill/>
          <a:ln/>
        </p:spPr>
        <p:txBody>
          <a:bodyPr wrap="square" rtlCol="0" anchor="t"/>
          <a:lstStyle/>
          <a:p>
            <a:pPr marL="0" indent="0" algn="ctr">
              <a:buNone/>
            </a:pPr>
            <a:r>
              <a:rPr lang="en-US" sz="1500" i="1" dirty="0">
                <a:solidFill>
                  <a:srgbClr val="667085"/>
                </a:solidFill>
                <a:latin typeface="Calibri" pitchFamily="34" charset="0"/>
                <a:ea typeface="Calibri" pitchFamily="34" charset="-122"/>
                <a:cs typeface="Calibri" pitchFamily="34" charset="-120"/>
              </a:rPr>
              <a:t>Proje alanı henüz zorunlu değildir</a:t>
            </a:r>
            <a:endParaRPr lang="en-US" sz="1500" dirty="0"/>
          </a:p>
        </p:txBody>
      </p:sp>
      <p:sp>
        <p:nvSpPr>
          <p:cNvPr id="26" name="Shape 24"/>
          <p:cNvSpPr/>
          <p:nvPr/>
        </p:nvSpPr>
        <p:spPr>
          <a:xfrm>
            <a:off x="4297680" y="3090672"/>
            <a:ext cx="3566160" cy="1005840"/>
          </a:xfrm>
          <a:prstGeom prst="roundRect">
            <a:avLst>
              <a:gd name="adj" fmla="val 7273"/>
            </a:avLst>
          </a:prstGeom>
          <a:solidFill>
            <a:srgbClr val="FFFFFF"/>
          </a:solidFill>
          <a:ln/>
          <a:effectLst>
            <a:outerShdw blurRad="76200" dist="25400" dir="5400000" algn="bl" rotWithShape="0">
              <a:srgbClr val="999999">
                <a:alpha val="22000"/>
              </a:srgbClr>
            </a:outerShdw>
          </a:effectLst>
        </p:spPr>
        <p:txBody>
          <a:bodyPr/>
          <a:lstStyle/>
          <a:p>
            <a:endParaRPr lang="tr-TR"/>
          </a:p>
        </p:txBody>
      </p:sp>
      <p:sp>
        <p:nvSpPr>
          <p:cNvPr id="27" name="Text 25"/>
          <p:cNvSpPr/>
          <p:nvPr/>
        </p:nvSpPr>
        <p:spPr>
          <a:xfrm>
            <a:off x="4434840" y="3163824"/>
            <a:ext cx="3291840" cy="402336"/>
          </a:xfrm>
          <a:prstGeom prst="rect">
            <a:avLst/>
          </a:prstGeom>
          <a:noFill/>
          <a:ln/>
        </p:spPr>
        <p:txBody>
          <a:bodyPr wrap="square" rtlCol="0" anchor="b"/>
          <a:lstStyle/>
          <a:p>
            <a:pPr marL="0" indent="0" algn="ctr">
              <a:buNone/>
            </a:pPr>
            <a:r>
              <a:rPr lang="en-US" sz="2200" b="1" dirty="0">
                <a:solidFill>
                  <a:srgbClr val="8B6F2E"/>
                </a:solidFill>
                <a:latin typeface="Cambria" pitchFamily="34" charset="0"/>
                <a:ea typeface="Cambria" pitchFamily="34" charset="-122"/>
                <a:cs typeface="Cambria" pitchFamily="34" charset="-120"/>
              </a:rPr>
              <a:t>0</a:t>
            </a:r>
            <a:endParaRPr lang="en-US" sz="2200" dirty="0"/>
          </a:p>
        </p:txBody>
      </p:sp>
      <p:sp>
        <p:nvSpPr>
          <p:cNvPr id="28" name="Text 26"/>
          <p:cNvSpPr/>
          <p:nvPr/>
        </p:nvSpPr>
        <p:spPr>
          <a:xfrm>
            <a:off x="4407408" y="3566160"/>
            <a:ext cx="3346704" cy="237744"/>
          </a:xfrm>
          <a:prstGeom prst="rect">
            <a:avLst/>
          </a:prstGeom>
          <a:noFill/>
          <a:ln/>
        </p:spPr>
        <p:txBody>
          <a:bodyPr wrap="square" rtlCol="0" anchor="t"/>
          <a:lstStyle/>
          <a:p>
            <a:pPr marL="0" indent="0" algn="ctr">
              <a:buNone/>
            </a:pPr>
            <a:r>
              <a:rPr lang="en-US" sz="1500" b="1" dirty="0">
                <a:solidFill>
                  <a:srgbClr val="1C2534"/>
                </a:solidFill>
                <a:latin typeface="Calibri" pitchFamily="34" charset="0"/>
                <a:ea typeface="Calibri" pitchFamily="34" charset="-122"/>
                <a:cs typeface="Calibri" pitchFamily="34" charset="-120"/>
              </a:rPr>
              <a:t>Makale</a:t>
            </a:r>
            <a:endParaRPr lang="en-US" sz="1500" dirty="0"/>
          </a:p>
        </p:txBody>
      </p:sp>
      <p:sp>
        <p:nvSpPr>
          <p:cNvPr id="29" name="Text 27"/>
          <p:cNvSpPr/>
          <p:nvPr/>
        </p:nvSpPr>
        <p:spPr>
          <a:xfrm>
            <a:off x="4407408" y="3803904"/>
            <a:ext cx="3346704" cy="274320"/>
          </a:xfrm>
          <a:prstGeom prst="rect">
            <a:avLst/>
          </a:prstGeom>
          <a:noFill/>
          <a:ln/>
        </p:spPr>
        <p:txBody>
          <a:bodyPr wrap="square" rtlCol="0" anchor="t"/>
          <a:lstStyle/>
          <a:p>
            <a:pPr marL="0" indent="0" algn="ctr">
              <a:buNone/>
            </a:pPr>
            <a:r>
              <a:rPr lang="en-US" sz="1500" i="1" dirty="0">
                <a:solidFill>
                  <a:srgbClr val="667085"/>
                </a:solidFill>
                <a:latin typeface="Calibri" pitchFamily="34" charset="0"/>
                <a:ea typeface="Calibri" pitchFamily="34" charset="-122"/>
                <a:cs typeface="Calibri" pitchFamily="34" charset="-120"/>
              </a:rPr>
              <a:t>Makale bilgisi sisteme işlenmemektedir</a:t>
            </a:r>
            <a:endParaRPr lang="en-US" sz="1500" dirty="0"/>
          </a:p>
        </p:txBody>
      </p:sp>
      <p:sp>
        <p:nvSpPr>
          <p:cNvPr id="30" name="Shape 28"/>
          <p:cNvSpPr/>
          <p:nvPr/>
        </p:nvSpPr>
        <p:spPr>
          <a:xfrm>
            <a:off x="8046720" y="3090672"/>
            <a:ext cx="3566160" cy="1005840"/>
          </a:xfrm>
          <a:prstGeom prst="roundRect">
            <a:avLst>
              <a:gd name="adj" fmla="val 7273"/>
            </a:avLst>
          </a:prstGeom>
          <a:solidFill>
            <a:srgbClr val="FFFFFF"/>
          </a:solidFill>
          <a:ln/>
          <a:effectLst>
            <a:outerShdw blurRad="76200" dist="25400" dir="5400000" algn="bl" rotWithShape="0">
              <a:srgbClr val="999999">
                <a:alpha val="22000"/>
              </a:srgbClr>
            </a:outerShdw>
          </a:effectLst>
        </p:spPr>
        <p:txBody>
          <a:bodyPr/>
          <a:lstStyle/>
          <a:p>
            <a:endParaRPr lang="tr-TR"/>
          </a:p>
        </p:txBody>
      </p:sp>
      <p:sp>
        <p:nvSpPr>
          <p:cNvPr id="31" name="Text 29"/>
          <p:cNvSpPr/>
          <p:nvPr/>
        </p:nvSpPr>
        <p:spPr>
          <a:xfrm>
            <a:off x="8183880" y="3163824"/>
            <a:ext cx="3291840" cy="402336"/>
          </a:xfrm>
          <a:prstGeom prst="rect">
            <a:avLst/>
          </a:prstGeom>
          <a:noFill/>
          <a:ln/>
        </p:spPr>
        <p:txBody>
          <a:bodyPr wrap="square" rtlCol="0" anchor="b"/>
          <a:lstStyle/>
          <a:p>
            <a:pPr marL="0" indent="0" algn="ctr">
              <a:buNone/>
            </a:pPr>
            <a:r>
              <a:rPr lang="en-US" sz="2200" b="1" dirty="0">
                <a:solidFill>
                  <a:srgbClr val="8B6F2E"/>
                </a:solidFill>
                <a:latin typeface="Cambria" pitchFamily="34" charset="0"/>
                <a:ea typeface="Cambria" pitchFamily="34" charset="-122"/>
                <a:cs typeface="Cambria" pitchFamily="34" charset="-120"/>
              </a:rPr>
              <a:t>15,08 M €</a:t>
            </a:r>
            <a:endParaRPr lang="en-US" sz="2200" dirty="0"/>
          </a:p>
        </p:txBody>
      </p:sp>
      <p:sp>
        <p:nvSpPr>
          <p:cNvPr id="32" name="Text 30"/>
          <p:cNvSpPr/>
          <p:nvPr/>
        </p:nvSpPr>
        <p:spPr>
          <a:xfrm>
            <a:off x="8156448" y="3566160"/>
            <a:ext cx="3346704" cy="237744"/>
          </a:xfrm>
          <a:prstGeom prst="rect">
            <a:avLst/>
          </a:prstGeom>
          <a:noFill/>
          <a:ln/>
        </p:spPr>
        <p:txBody>
          <a:bodyPr wrap="square" rtlCol="0" anchor="t"/>
          <a:lstStyle/>
          <a:p>
            <a:pPr marL="0" indent="0" algn="ctr">
              <a:buNone/>
            </a:pPr>
            <a:r>
              <a:rPr lang="en-US" sz="1500" b="1" dirty="0">
                <a:solidFill>
                  <a:srgbClr val="1C2534"/>
                </a:solidFill>
                <a:latin typeface="Calibri" pitchFamily="34" charset="0"/>
                <a:ea typeface="Calibri" pitchFamily="34" charset="-122"/>
                <a:cs typeface="Calibri" pitchFamily="34" charset="-120"/>
              </a:rPr>
              <a:t>Kayıtlı envanter</a:t>
            </a:r>
            <a:endParaRPr lang="en-US" sz="1500" dirty="0"/>
          </a:p>
        </p:txBody>
      </p:sp>
      <p:sp>
        <p:nvSpPr>
          <p:cNvPr id="33" name="Text 31"/>
          <p:cNvSpPr/>
          <p:nvPr/>
        </p:nvSpPr>
        <p:spPr>
          <a:xfrm>
            <a:off x="8156448" y="3803904"/>
            <a:ext cx="3346704" cy="274320"/>
          </a:xfrm>
          <a:prstGeom prst="rect">
            <a:avLst/>
          </a:prstGeom>
          <a:noFill/>
          <a:ln/>
        </p:spPr>
        <p:txBody>
          <a:bodyPr wrap="square" rtlCol="0" anchor="t"/>
          <a:lstStyle/>
          <a:p>
            <a:pPr marL="0" indent="0" algn="ctr">
              <a:buNone/>
            </a:pPr>
            <a:r>
              <a:rPr lang="en-US" sz="1500" i="1" dirty="0">
                <a:solidFill>
                  <a:srgbClr val="667085"/>
                </a:solidFill>
                <a:latin typeface="Calibri" pitchFamily="34" charset="0"/>
                <a:ea typeface="Calibri" pitchFamily="34" charset="-122"/>
                <a:cs typeface="Calibri" pitchFamily="34" charset="-120"/>
              </a:rPr>
              <a:t>15.082.962,84 €</a:t>
            </a:r>
            <a:endParaRPr lang="en-US" sz="1500" dirty="0"/>
          </a:p>
        </p:txBody>
      </p:sp>
      <p:sp>
        <p:nvSpPr>
          <p:cNvPr id="34" name="Shape 32"/>
          <p:cNvSpPr/>
          <p:nvPr/>
        </p:nvSpPr>
        <p:spPr>
          <a:xfrm>
            <a:off x="548640" y="4279392"/>
            <a:ext cx="5440680" cy="1481328"/>
          </a:xfrm>
          <a:prstGeom prst="roundRect">
            <a:avLst>
              <a:gd name="adj" fmla="val 5556"/>
            </a:avLst>
          </a:prstGeom>
          <a:solidFill>
            <a:srgbClr val="0F1E45"/>
          </a:solidFill>
          <a:ln/>
        </p:spPr>
        <p:txBody>
          <a:bodyPr/>
          <a:lstStyle/>
          <a:p>
            <a:endParaRPr lang="tr-TR"/>
          </a:p>
        </p:txBody>
      </p:sp>
      <p:sp>
        <p:nvSpPr>
          <p:cNvPr id="35" name="Text 33"/>
          <p:cNvSpPr/>
          <p:nvPr/>
        </p:nvSpPr>
        <p:spPr>
          <a:xfrm>
            <a:off x="804672" y="4425696"/>
            <a:ext cx="4928616" cy="274320"/>
          </a:xfrm>
          <a:prstGeom prst="rect">
            <a:avLst/>
          </a:prstGeom>
          <a:noFill/>
          <a:ln/>
        </p:spPr>
        <p:txBody>
          <a:bodyPr wrap="square" rtlCol="0" anchor="ctr"/>
          <a:lstStyle/>
          <a:p>
            <a:pPr marL="0" indent="0">
              <a:buNone/>
            </a:pPr>
            <a:r>
              <a:rPr lang="en-US" sz="1500" b="1" kern="0" spc="100" dirty="0">
                <a:solidFill>
                  <a:srgbClr val="E0BC84"/>
                </a:solidFill>
                <a:latin typeface="Calibri" pitchFamily="34" charset="0"/>
                <a:ea typeface="Calibri" pitchFamily="34" charset="-122"/>
                <a:cs typeface="Calibri" pitchFamily="34" charset="-120"/>
              </a:rPr>
              <a:t>2026 PROFORMA</a:t>
            </a:r>
            <a:endParaRPr lang="en-US" sz="1500" dirty="0">
              <a:solidFill>
                <a:srgbClr val="E0BC84"/>
              </a:solidFill>
            </a:endParaRPr>
          </a:p>
        </p:txBody>
      </p:sp>
      <p:sp>
        <p:nvSpPr>
          <p:cNvPr id="36" name="Text 34"/>
          <p:cNvSpPr/>
          <p:nvPr/>
        </p:nvSpPr>
        <p:spPr>
          <a:xfrm>
            <a:off x="804672" y="4700016"/>
            <a:ext cx="4928616" cy="502920"/>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36.786.759,83 ₺</a:t>
            </a:r>
            <a:endParaRPr lang="en-US" sz="2500" dirty="0"/>
          </a:p>
        </p:txBody>
      </p:sp>
      <p:sp>
        <p:nvSpPr>
          <p:cNvPr id="37" name="Text 35"/>
          <p:cNvSpPr/>
          <p:nvPr/>
        </p:nvSpPr>
        <p:spPr>
          <a:xfrm>
            <a:off x="804672" y="5193792"/>
            <a:ext cx="4928616" cy="310896"/>
          </a:xfrm>
          <a:prstGeom prst="rect">
            <a:avLst/>
          </a:prstGeom>
          <a:noFill/>
          <a:ln/>
        </p:spPr>
        <p:txBody>
          <a:bodyPr wrap="square" rtlCol="0" anchor="ctr"/>
          <a:lstStyle/>
          <a:p>
            <a:pPr marL="0" indent="0">
              <a:buNone/>
            </a:pPr>
            <a:r>
              <a:rPr lang="en-US" sz="1500" i="1" dirty="0">
                <a:solidFill>
                  <a:srgbClr val="C9D0E0"/>
                </a:solidFill>
                <a:latin typeface="Calibri" pitchFamily="34" charset="0"/>
                <a:ea typeface="Calibri" pitchFamily="34" charset="-122"/>
                <a:cs typeface="Calibri" pitchFamily="34" charset="-120"/>
              </a:rPr>
              <a:t>Yıl içinde gönderilen proforma toplamı</a:t>
            </a:r>
            <a:endParaRPr lang="en-US" sz="1500" dirty="0"/>
          </a:p>
        </p:txBody>
      </p:sp>
      <p:sp>
        <p:nvSpPr>
          <p:cNvPr id="38" name="Shape 36"/>
          <p:cNvSpPr/>
          <p:nvPr/>
        </p:nvSpPr>
        <p:spPr>
          <a:xfrm>
            <a:off x="6172200" y="4279392"/>
            <a:ext cx="5440680" cy="1481328"/>
          </a:xfrm>
          <a:prstGeom prst="roundRect">
            <a:avLst>
              <a:gd name="adj" fmla="val 5556"/>
            </a:avLst>
          </a:prstGeom>
          <a:solidFill>
            <a:srgbClr val="0F1E45"/>
          </a:solidFill>
          <a:ln/>
        </p:spPr>
        <p:txBody>
          <a:bodyPr/>
          <a:lstStyle/>
          <a:p>
            <a:endParaRPr lang="tr-TR"/>
          </a:p>
        </p:txBody>
      </p:sp>
      <p:sp>
        <p:nvSpPr>
          <p:cNvPr id="39" name="Text 37"/>
          <p:cNvSpPr/>
          <p:nvPr/>
        </p:nvSpPr>
        <p:spPr>
          <a:xfrm>
            <a:off x="6428232" y="4425696"/>
            <a:ext cx="4928616" cy="274320"/>
          </a:xfrm>
          <a:prstGeom prst="rect">
            <a:avLst/>
          </a:prstGeom>
          <a:noFill/>
          <a:ln/>
        </p:spPr>
        <p:txBody>
          <a:bodyPr wrap="square" rtlCol="0" anchor="ctr"/>
          <a:lstStyle/>
          <a:p>
            <a:pPr marL="0" indent="0">
              <a:buNone/>
            </a:pPr>
            <a:r>
              <a:rPr lang="en-US" sz="1500" b="1" kern="0" spc="100" dirty="0">
                <a:solidFill>
                  <a:srgbClr val="E0BC84"/>
                </a:solidFill>
                <a:latin typeface="Calibri" pitchFamily="34" charset="0"/>
                <a:ea typeface="Calibri" pitchFamily="34" charset="-122"/>
                <a:cs typeface="Calibri" pitchFamily="34" charset="-120"/>
              </a:rPr>
              <a:t>2026 KESİNLEŞMİŞ FATURA</a:t>
            </a:r>
            <a:endParaRPr lang="en-US" sz="1500" dirty="0">
              <a:solidFill>
                <a:srgbClr val="E0BC84"/>
              </a:solidFill>
            </a:endParaRPr>
          </a:p>
        </p:txBody>
      </p:sp>
      <p:sp>
        <p:nvSpPr>
          <p:cNvPr id="40" name="Text 38"/>
          <p:cNvSpPr/>
          <p:nvPr/>
        </p:nvSpPr>
        <p:spPr>
          <a:xfrm>
            <a:off x="6428232" y="4700016"/>
            <a:ext cx="4928616" cy="502920"/>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13.140.245,00 ₺</a:t>
            </a:r>
            <a:endParaRPr lang="en-US" sz="2500" dirty="0"/>
          </a:p>
        </p:txBody>
      </p:sp>
      <p:sp>
        <p:nvSpPr>
          <p:cNvPr id="41" name="Text 39"/>
          <p:cNvSpPr/>
          <p:nvPr/>
        </p:nvSpPr>
        <p:spPr>
          <a:xfrm>
            <a:off x="6428232" y="5193792"/>
            <a:ext cx="4928616" cy="310896"/>
          </a:xfrm>
          <a:prstGeom prst="rect">
            <a:avLst/>
          </a:prstGeom>
          <a:noFill/>
          <a:ln/>
        </p:spPr>
        <p:txBody>
          <a:bodyPr wrap="square" rtlCol="0" anchor="ctr"/>
          <a:lstStyle/>
          <a:p>
            <a:pPr marL="0" indent="0">
              <a:buNone/>
            </a:pPr>
            <a:r>
              <a:rPr lang="en-US" sz="1500" i="1" dirty="0">
                <a:solidFill>
                  <a:srgbClr val="C9D0E0"/>
                </a:solidFill>
                <a:latin typeface="Calibri" pitchFamily="34" charset="0"/>
                <a:ea typeface="Calibri" pitchFamily="34" charset="-122"/>
                <a:cs typeface="Calibri" pitchFamily="34" charset="-120"/>
              </a:rPr>
              <a:t>Kesinleşme oranı  %35,7</a:t>
            </a:r>
            <a:endParaRPr lang="en-US" sz="1500" dirty="0"/>
          </a:p>
        </p:txBody>
      </p:sp>
      <p:sp>
        <p:nvSpPr>
          <p:cNvPr id="43" name="Text 41"/>
          <p:cNvSpPr/>
          <p:nvPr/>
        </p:nvSpPr>
        <p:spPr>
          <a:xfrm>
            <a:off x="10835640" y="6473952"/>
            <a:ext cx="914400" cy="292608"/>
          </a:xfrm>
          <a:prstGeom prst="rect">
            <a:avLst/>
          </a:prstGeom>
          <a:noFill/>
          <a:ln/>
        </p:spPr>
        <p:txBody>
          <a:bodyPr wrap="square" rtlCol="0" anchor="ctr"/>
          <a:lstStyle/>
          <a:p>
            <a:pPr marL="0" indent="0" algn="r">
              <a:buNone/>
            </a:pPr>
            <a:r>
              <a:rPr lang="en-US" sz="1000" dirty="0">
                <a:solidFill>
                  <a:srgbClr val="667085"/>
                </a:solidFill>
                <a:latin typeface="Calibri" pitchFamily="34" charset="0"/>
                <a:ea typeface="Calibri" pitchFamily="34" charset="-122"/>
                <a:cs typeface="Calibri" pitchFamily="34" charset="-120"/>
              </a:rPr>
              <a:t>2 / 6</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645920" y="310896"/>
            <a:ext cx="9829800" cy="713232"/>
          </a:xfrm>
          <a:prstGeom prst="rect">
            <a:avLst/>
          </a:prstGeom>
          <a:noFill/>
          <a:ln/>
        </p:spPr>
        <p:txBody>
          <a:bodyPr wrap="square" rtlCol="0" anchor="ctr"/>
          <a:lstStyle/>
          <a:p>
            <a:pPr marL="0" indent="0" algn="l">
              <a:buNone/>
            </a:pPr>
            <a:r>
              <a:rPr lang="en-US" sz="2400" b="1" dirty="0">
                <a:solidFill>
                  <a:srgbClr val="E0BC84"/>
                </a:solidFill>
                <a:latin typeface="Cambria" pitchFamily="34" charset="0"/>
                <a:ea typeface="Cambria" pitchFamily="34" charset="-122"/>
                <a:cs typeface="Cambria" pitchFamily="34" charset="-120"/>
              </a:rPr>
              <a:t>Birimler, </a:t>
            </a:r>
            <a:r>
              <a:rPr lang="tr-TR" sz="2400" b="1" dirty="0">
                <a:solidFill>
                  <a:srgbClr val="E0BC84"/>
                </a:solidFill>
                <a:latin typeface="Cambria" pitchFamily="34" charset="0"/>
                <a:ea typeface="Cambria" pitchFamily="34" charset="-122"/>
                <a:cs typeface="Cambria" pitchFamily="34" charset="-120"/>
              </a:rPr>
              <a:t>L</a:t>
            </a:r>
            <a:r>
              <a:rPr lang="en-US" sz="2400" b="1" dirty="0" err="1">
                <a:solidFill>
                  <a:srgbClr val="E0BC84"/>
                </a:solidFill>
                <a:latin typeface="Cambria" pitchFamily="34" charset="0"/>
                <a:ea typeface="Cambria" pitchFamily="34" charset="-122"/>
                <a:cs typeface="Cambria" pitchFamily="34" charset="-120"/>
              </a:rPr>
              <a:t>aboratuvarlar</a:t>
            </a:r>
            <a:r>
              <a:rPr lang="en-US" sz="2400" b="1" dirty="0">
                <a:solidFill>
                  <a:srgbClr val="E0BC84"/>
                </a:solidFill>
                <a:latin typeface="Cambria" pitchFamily="34" charset="0"/>
                <a:ea typeface="Cambria" pitchFamily="34" charset="-122"/>
                <a:cs typeface="Cambria" pitchFamily="34" charset="-120"/>
              </a:rPr>
              <a:t> ve </a:t>
            </a:r>
            <a:r>
              <a:rPr lang="tr-TR" sz="2400" b="1" dirty="0">
                <a:solidFill>
                  <a:srgbClr val="E0BC84"/>
                </a:solidFill>
                <a:latin typeface="Cambria" pitchFamily="34" charset="0"/>
                <a:ea typeface="Cambria" pitchFamily="34" charset="-122"/>
                <a:cs typeface="Cambria" pitchFamily="34" charset="-120"/>
              </a:rPr>
              <a:t>K</a:t>
            </a:r>
            <a:r>
              <a:rPr lang="en-US" sz="2400" b="1" dirty="0" err="1">
                <a:solidFill>
                  <a:srgbClr val="E0BC84"/>
                </a:solidFill>
                <a:latin typeface="Cambria" pitchFamily="34" charset="0"/>
                <a:ea typeface="Cambria" pitchFamily="34" charset="-122"/>
                <a:cs typeface="Cambria" pitchFamily="34" charset="-120"/>
              </a:rPr>
              <a:t>ullanıcılar</a:t>
            </a:r>
            <a:endParaRPr lang="en-US" sz="2400" dirty="0">
              <a:solidFill>
                <a:srgbClr val="E0BC84"/>
              </a:solidFill>
            </a:endParaRPr>
          </a:p>
        </p:txBody>
      </p:sp>
      <p:sp>
        <p:nvSpPr>
          <p:cNvPr id="3" name="Shape 1"/>
          <p:cNvSpPr/>
          <p:nvPr/>
        </p:nvSpPr>
        <p:spPr>
          <a:xfrm>
            <a:off x="548640" y="1417320"/>
            <a:ext cx="2153412" cy="310896"/>
          </a:xfrm>
          <a:prstGeom prst="roundRect">
            <a:avLst>
              <a:gd name="adj" fmla="val 50000"/>
            </a:avLst>
          </a:prstGeom>
          <a:solidFill>
            <a:srgbClr val="0F1E45"/>
          </a:solidFill>
          <a:ln/>
        </p:spPr>
        <p:txBody>
          <a:bodyPr/>
          <a:lstStyle/>
          <a:p>
            <a:endParaRPr lang="tr-TR"/>
          </a:p>
        </p:txBody>
      </p:sp>
      <p:sp>
        <p:nvSpPr>
          <p:cNvPr id="4" name="Text 2"/>
          <p:cNvSpPr/>
          <p:nvPr/>
        </p:nvSpPr>
        <p:spPr>
          <a:xfrm>
            <a:off x="548640" y="1417320"/>
            <a:ext cx="2153412" cy="310896"/>
          </a:xfrm>
          <a:prstGeom prst="rect">
            <a:avLst/>
          </a:prstGeom>
          <a:noFill/>
          <a:ln/>
        </p:spPr>
        <p:txBody>
          <a:bodyPr wrap="square" rtlCol="0" anchor="ctr"/>
          <a:lstStyle/>
          <a:p>
            <a:pPr marL="0" indent="0" algn="ctr">
              <a:buNone/>
            </a:pPr>
            <a:r>
              <a:rPr lang="en-US" sz="1500" b="1" kern="0" spc="100" dirty="0">
                <a:solidFill>
                  <a:srgbClr val="FFFFFF"/>
                </a:solidFill>
                <a:latin typeface="Calibri" pitchFamily="34" charset="0"/>
                <a:ea typeface="Calibri" pitchFamily="34" charset="-122"/>
                <a:cs typeface="Calibri" pitchFamily="34" charset="-120"/>
              </a:rPr>
              <a:t>KURUMSAL KAPASİTE</a:t>
            </a:r>
            <a:endParaRPr lang="en-US" sz="1500" dirty="0"/>
          </a:p>
        </p:txBody>
      </p:sp>
      <p:sp>
        <p:nvSpPr>
          <p:cNvPr id="6" name="Shape 4"/>
          <p:cNvSpPr/>
          <p:nvPr/>
        </p:nvSpPr>
        <p:spPr>
          <a:xfrm>
            <a:off x="548640" y="1965960"/>
            <a:ext cx="5440680" cy="1965960"/>
          </a:xfrm>
          <a:prstGeom prst="roundRect">
            <a:avLst>
              <a:gd name="adj" fmla="val 4186"/>
            </a:avLst>
          </a:prstGeom>
          <a:solidFill>
            <a:srgbClr val="FFFFFF"/>
          </a:solidFill>
          <a:ln/>
          <a:effectLst>
            <a:outerShdw blurRad="76200" dist="25400" dir="5400000" algn="bl" rotWithShape="0">
              <a:srgbClr val="999999">
                <a:alpha val="22000"/>
              </a:srgbClr>
            </a:outerShdw>
          </a:effectLst>
        </p:spPr>
        <p:txBody>
          <a:bodyPr/>
          <a:lstStyle/>
          <a:p>
            <a:endParaRPr lang="tr-TR"/>
          </a:p>
        </p:txBody>
      </p:sp>
      <p:sp>
        <p:nvSpPr>
          <p:cNvPr id="7" name="Text 5"/>
          <p:cNvSpPr/>
          <p:nvPr/>
        </p:nvSpPr>
        <p:spPr>
          <a:xfrm>
            <a:off x="777240" y="2112264"/>
            <a:ext cx="4983480" cy="707746"/>
          </a:xfrm>
          <a:prstGeom prst="rect">
            <a:avLst/>
          </a:prstGeom>
          <a:noFill/>
          <a:ln/>
        </p:spPr>
        <p:txBody>
          <a:bodyPr wrap="square" rtlCol="0" anchor="b"/>
          <a:lstStyle/>
          <a:p>
            <a:pPr marL="0" indent="0" algn="l">
              <a:buNone/>
            </a:pPr>
            <a:r>
              <a:rPr lang="en-US" sz="3400" b="1" dirty="0">
                <a:solidFill>
                  <a:srgbClr val="0F1E45"/>
                </a:solidFill>
                <a:latin typeface="Cambria" pitchFamily="34" charset="0"/>
                <a:ea typeface="Cambria" pitchFamily="34" charset="-122"/>
                <a:cs typeface="Cambria" pitchFamily="34" charset="-120"/>
              </a:rPr>
              <a:t>28</a:t>
            </a:r>
            <a:endParaRPr lang="en-US" sz="3400" dirty="0"/>
          </a:p>
        </p:txBody>
      </p:sp>
      <p:sp>
        <p:nvSpPr>
          <p:cNvPr id="8" name="Text 6"/>
          <p:cNvSpPr/>
          <p:nvPr/>
        </p:nvSpPr>
        <p:spPr>
          <a:xfrm>
            <a:off x="777240" y="2791663"/>
            <a:ext cx="4983480" cy="471830"/>
          </a:xfrm>
          <a:prstGeom prst="rect">
            <a:avLst/>
          </a:prstGeom>
          <a:noFill/>
          <a:ln/>
        </p:spPr>
        <p:txBody>
          <a:bodyPr wrap="square" rtlCol="0" anchor="t"/>
          <a:lstStyle/>
          <a:p>
            <a:pPr marL="0" indent="0" algn="l">
              <a:buNone/>
            </a:pPr>
            <a:r>
              <a:rPr lang="en-US" sz="1500" b="1" dirty="0">
                <a:solidFill>
                  <a:srgbClr val="1C2534"/>
                </a:solidFill>
                <a:latin typeface="Calibri" pitchFamily="34" charset="0"/>
                <a:ea typeface="Calibri" pitchFamily="34" charset="-122"/>
                <a:cs typeface="Calibri" pitchFamily="34" charset="-120"/>
              </a:rPr>
              <a:t>Üniversite birimi</a:t>
            </a:r>
            <a:endParaRPr lang="en-US" sz="1500" dirty="0"/>
          </a:p>
        </p:txBody>
      </p:sp>
      <p:sp>
        <p:nvSpPr>
          <p:cNvPr id="9" name="Text 7"/>
          <p:cNvSpPr/>
          <p:nvPr/>
        </p:nvSpPr>
        <p:spPr>
          <a:xfrm>
            <a:off x="531796" y="3180042"/>
            <a:ext cx="5425442" cy="688086"/>
          </a:xfrm>
          <a:prstGeom prst="rect">
            <a:avLst/>
          </a:prstGeom>
          <a:noFill/>
          <a:ln/>
        </p:spPr>
        <p:txBody>
          <a:bodyPr wrap="square" rtlCol="0" anchor="t"/>
          <a:lstStyle/>
          <a:p>
            <a:pPr marL="0" indent="0" algn="l">
              <a:buNone/>
            </a:pPr>
            <a:r>
              <a:rPr lang="en-US" sz="1500" i="1" dirty="0">
                <a:solidFill>
                  <a:srgbClr val="667085"/>
                </a:solidFill>
                <a:latin typeface="Calibri" pitchFamily="34" charset="0"/>
                <a:ea typeface="Calibri" pitchFamily="34" charset="-122"/>
                <a:cs typeface="Calibri" pitchFamily="34" charset="-120"/>
              </a:rPr>
              <a:t>LABSİS’e entegre fakülte, enstitü ve uygulama araştırma merkezleri.</a:t>
            </a:r>
            <a:endParaRPr lang="en-US" sz="1500" dirty="0"/>
          </a:p>
        </p:txBody>
      </p:sp>
      <p:sp>
        <p:nvSpPr>
          <p:cNvPr id="10" name="Shape 8"/>
          <p:cNvSpPr/>
          <p:nvPr/>
        </p:nvSpPr>
        <p:spPr>
          <a:xfrm>
            <a:off x="6172200" y="1965960"/>
            <a:ext cx="5440680" cy="1965960"/>
          </a:xfrm>
          <a:prstGeom prst="roundRect">
            <a:avLst>
              <a:gd name="adj" fmla="val 4186"/>
            </a:avLst>
          </a:prstGeom>
          <a:solidFill>
            <a:srgbClr val="FFFFFF"/>
          </a:solidFill>
          <a:ln/>
          <a:effectLst>
            <a:outerShdw blurRad="76200" dist="25400" dir="5400000" algn="bl" rotWithShape="0">
              <a:srgbClr val="999999">
                <a:alpha val="22000"/>
              </a:srgbClr>
            </a:outerShdw>
          </a:effectLst>
        </p:spPr>
        <p:txBody>
          <a:bodyPr/>
          <a:lstStyle/>
          <a:p>
            <a:endParaRPr lang="tr-TR"/>
          </a:p>
        </p:txBody>
      </p:sp>
      <p:sp>
        <p:nvSpPr>
          <p:cNvPr id="11" name="Text 9"/>
          <p:cNvSpPr/>
          <p:nvPr/>
        </p:nvSpPr>
        <p:spPr>
          <a:xfrm>
            <a:off x="6400800" y="2112264"/>
            <a:ext cx="4983480" cy="707746"/>
          </a:xfrm>
          <a:prstGeom prst="rect">
            <a:avLst/>
          </a:prstGeom>
          <a:noFill/>
          <a:ln/>
        </p:spPr>
        <p:txBody>
          <a:bodyPr wrap="square" rtlCol="0" anchor="b"/>
          <a:lstStyle/>
          <a:p>
            <a:pPr marL="0" indent="0" algn="l">
              <a:buNone/>
            </a:pPr>
            <a:r>
              <a:rPr lang="en-US" sz="3400" b="1" dirty="0">
                <a:solidFill>
                  <a:srgbClr val="0F1E45"/>
                </a:solidFill>
                <a:latin typeface="Cambria" pitchFamily="34" charset="0"/>
                <a:ea typeface="Cambria" pitchFamily="34" charset="-122"/>
                <a:cs typeface="Cambria" pitchFamily="34" charset="-120"/>
              </a:rPr>
              <a:t>91</a:t>
            </a:r>
            <a:endParaRPr lang="en-US" sz="3400" dirty="0"/>
          </a:p>
        </p:txBody>
      </p:sp>
      <p:sp>
        <p:nvSpPr>
          <p:cNvPr id="12" name="Text 10"/>
          <p:cNvSpPr/>
          <p:nvPr/>
        </p:nvSpPr>
        <p:spPr>
          <a:xfrm>
            <a:off x="6400800" y="2791663"/>
            <a:ext cx="4983480" cy="471830"/>
          </a:xfrm>
          <a:prstGeom prst="rect">
            <a:avLst/>
          </a:prstGeom>
          <a:noFill/>
          <a:ln/>
        </p:spPr>
        <p:txBody>
          <a:bodyPr wrap="square" rtlCol="0" anchor="t"/>
          <a:lstStyle/>
          <a:p>
            <a:pPr marL="0" indent="0" algn="l">
              <a:buNone/>
            </a:pPr>
            <a:r>
              <a:rPr lang="en-US" sz="1500" b="1" dirty="0">
                <a:solidFill>
                  <a:srgbClr val="1C2534"/>
                </a:solidFill>
                <a:latin typeface="Calibri" pitchFamily="34" charset="0"/>
                <a:ea typeface="Calibri" pitchFamily="34" charset="-122"/>
                <a:cs typeface="Calibri" pitchFamily="34" charset="-120"/>
              </a:rPr>
              <a:t>Birimlere bağlı laboratuvar</a:t>
            </a:r>
            <a:endParaRPr lang="en-US" sz="1500" dirty="0"/>
          </a:p>
        </p:txBody>
      </p:sp>
      <p:sp>
        <p:nvSpPr>
          <p:cNvPr id="13" name="Text 11"/>
          <p:cNvSpPr/>
          <p:nvPr/>
        </p:nvSpPr>
        <p:spPr>
          <a:xfrm>
            <a:off x="6400800" y="3184855"/>
            <a:ext cx="4983480" cy="688086"/>
          </a:xfrm>
          <a:prstGeom prst="rect">
            <a:avLst/>
          </a:prstGeom>
          <a:noFill/>
          <a:ln/>
        </p:spPr>
        <p:txBody>
          <a:bodyPr wrap="square" rtlCol="0" anchor="t"/>
          <a:lstStyle/>
          <a:p>
            <a:pPr marL="0" indent="0" algn="l">
              <a:buNone/>
            </a:pPr>
            <a:r>
              <a:rPr lang="en-US" sz="1500" i="1" dirty="0">
                <a:solidFill>
                  <a:srgbClr val="667085"/>
                </a:solidFill>
                <a:latin typeface="Calibri" pitchFamily="34" charset="0"/>
                <a:ea typeface="Calibri" pitchFamily="34" charset="-122"/>
                <a:cs typeface="Calibri" pitchFamily="34" charset="-120"/>
              </a:rPr>
              <a:t>Merkez ve birim laboratuvarları tek çatı altında izlenmektedir.</a:t>
            </a:r>
            <a:endParaRPr lang="en-US" sz="1500" dirty="0"/>
          </a:p>
        </p:txBody>
      </p:sp>
      <p:sp>
        <p:nvSpPr>
          <p:cNvPr id="14" name="Shape 12"/>
          <p:cNvSpPr/>
          <p:nvPr/>
        </p:nvSpPr>
        <p:spPr>
          <a:xfrm>
            <a:off x="548640" y="4114800"/>
            <a:ext cx="5440680" cy="1965960"/>
          </a:xfrm>
          <a:prstGeom prst="roundRect">
            <a:avLst>
              <a:gd name="adj" fmla="val 4186"/>
            </a:avLst>
          </a:prstGeom>
          <a:solidFill>
            <a:srgbClr val="FFFFFF"/>
          </a:solidFill>
          <a:ln/>
          <a:effectLst>
            <a:outerShdw blurRad="76200" dist="25400" dir="5400000" algn="bl" rotWithShape="0">
              <a:srgbClr val="999999">
                <a:alpha val="22000"/>
              </a:srgbClr>
            </a:outerShdw>
          </a:effectLst>
        </p:spPr>
        <p:txBody>
          <a:bodyPr/>
          <a:lstStyle/>
          <a:p>
            <a:endParaRPr lang="tr-TR"/>
          </a:p>
        </p:txBody>
      </p:sp>
      <p:sp>
        <p:nvSpPr>
          <p:cNvPr id="15" name="Text 13"/>
          <p:cNvSpPr/>
          <p:nvPr/>
        </p:nvSpPr>
        <p:spPr>
          <a:xfrm>
            <a:off x="777240" y="4261104"/>
            <a:ext cx="4983480" cy="707746"/>
          </a:xfrm>
          <a:prstGeom prst="rect">
            <a:avLst/>
          </a:prstGeom>
          <a:noFill/>
          <a:ln/>
        </p:spPr>
        <p:txBody>
          <a:bodyPr wrap="square" rtlCol="0" anchor="b"/>
          <a:lstStyle/>
          <a:p>
            <a:pPr marL="0" indent="0" algn="l">
              <a:buNone/>
            </a:pPr>
            <a:r>
              <a:rPr lang="en-US" sz="3400" b="1" dirty="0">
                <a:solidFill>
                  <a:srgbClr val="0F1E45"/>
                </a:solidFill>
                <a:latin typeface="Cambria" pitchFamily="34" charset="0"/>
                <a:ea typeface="Cambria" pitchFamily="34" charset="-122"/>
                <a:cs typeface="Cambria" pitchFamily="34" charset="-120"/>
              </a:rPr>
              <a:t>988</a:t>
            </a:r>
            <a:endParaRPr lang="en-US" sz="3400" dirty="0"/>
          </a:p>
        </p:txBody>
      </p:sp>
      <p:sp>
        <p:nvSpPr>
          <p:cNvPr id="16" name="Text 14"/>
          <p:cNvSpPr/>
          <p:nvPr/>
        </p:nvSpPr>
        <p:spPr>
          <a:xfrm>
            <a:off x="777240" y="4940503"/>
            <a:ext cx="4983480" cy="471830"/>
          </a:xfrm>
          <a:prstGeom prst="rect">
            <a:avLst/>
          </a:prstGeom>
          <a:noFill/>
          <a:ln/>
        </p:spPr>
        <p:txBody>
          <a:bodyPr wrap="square" rtlCol="0" anchor="t"/>
          <a:lstStyle/>
          <a:p>
            <a:pPr marL="0" indent="0" algn="l">
              <a:buNone/>
            </a:pPr>
            <a:r>
              <a:rPr lang="en-US" sz="1500" b="1" dirty="0">
                <a:solidFill>
                  <a:srgbClr val="1C2534"/>
                </a:solidFill>
                <a:latin typeface="Calibri" pitchFamily="34" charset="0"/>
                <a:ea typeface="Calibri" pitchFamily="34" charset="-122"/>
                <a:cs typeface="Calibri" pitchFamily="34" charset="-120"/>
              </a:rPr>
              <a:t>Kayıtlı kullanıcı</a:t>
            </a:r>
            <a:endParaRPr lang="en-US" sz="1500" dirty="0"/>
          </a:p>
        </p:txBody>
      </p:sp>
      <p:sp>
        <p:nvSpPr>
          <p:cNvPr id="17" name="Text 15"/>
          <p:cNvSpPr/>
          <p:nvPr/>
        </p:nvSpPr>
        <p:spPr>
          <a:xfrm>
            <a:off x="777240" y="5333695"/>
            <a:ext cx="4983480" cy="688086"/>
          </a:xfrm>
          <a:prstGeom prst="rect">
            <a:avLst/>
          </a:prstGeom>
          <a:noFill/>
          <a:ln/>
        </p:spPr>
        <p:txBody>
          <a:bodyPr wrap="square" rtlCol="0" anchor="t"/>
          <a:lstStyle/>
          <a:p>
            <a:pPr marL="0" indent="0" algn="l">
              <a:buNone/>
            </a:pPr>
            <a:r>
              <a:rPr lang="en-US" sz="1500" i="1" dirty="0">
                <a:solidFill>
                  <a:srgbClr val="667085"/>
                </a:solidFill>
                <a:latin typeface="Calibri" pitchFamily="34" charset="0"/>
                <a:ea typeface="Calibri" pitchFamily="34" charset="-122"/>
                <a:cs typeface="Calibri" pitchFamily="34" charset="-120"/>
              </a:rPr>
              <a:t>Araştırmacı, laboratuvar sorumlusu ve idari kullanıcı toplamı.</a:t>
            </a:r>
            <a:endParaRPr lang="en-US" sz="1500" dirty="0"/>
          </a:p>
        </p:txBody>
      </p:sp>
      <p:sp>
        <p:nvSpPr>
          <p:cNvPr id="18" name="Shape 16"/>
          <p:cNvSpPr/>
          <p:nvPr/>
        </p:nvSpPr>
        <p:spPr>
          <a:xfrm>
            <a:off x="6172200" y="4114800"/>
            <a:ext cx="5440680" cy="1965960"/>
          </a:xfrm>
          <a:prstGeom prst="roundRect">
            <a:avLst>
              <a:gd name="adj" fmla="val 4186"/>
            </a:avLst>
          </a:prstGeom>
          <a:solidFill>
            <a:srgbClr val="FFFFFF"/>
          </a:solidFill>
          <a:ln/>
          <a:effectLst>
            <a:outerShdw blurRad="76200" dist="25400" dir="5400000" algn="bl" rotWithShape="0">
              <a:srgbClr val="999999">
                <a:alpha val="22000"/>
              </a:srgbClr>
            </a:outerShdw>
          </a:effectLst>
        </p:spPr>
        <p:txBody>
          <a:bodyPr/>
          <a:lstStyle/>
          <a:p>
            <a:endParaRPr lang="tr-TR"/>
          </a:p>
        </p:txBody>
      </p:sp>
      <p:sp>
        <p:nvSpPr>
          <p:cNvPr id="19" name="Text 17"/>
          <p:cNvSpPr/>
          <p:nvPr/>
        </p:nvSpPr>
        <p:spPr>
          <a:xfrm>
            <a:off x="6400800" y="4261104"/>
            <a:ext cx="4983480" cy="707746"/>
          </a:xfrm>
          <a:prstGeom prst="rect">
            <a:avLst/>
          </a:prstGeom>
          <a:noFill/>
          <a:ln/>
        </p:spPr>
        <p:txBody>
          <a:bodyPr wrap="square" rtlCol="0" anchor="b"/>
          <a:lstStyle/>
          <a:p>
            <a:pPr marL="0" indent="0" algn="l">
              <a:buNone/>
            </a:pPr>
            <a:r>
              <a:rPr lang="en-US" sz="3400" b="1" dirty="0">
                <a:solidFill>
                  <a:srgbClr val="0F1E45"/>
                </a:solidFill>
                <a:latin typeface="Cambria" pitchFamily="34" charset="0"/>
                <a:ea typeface="Cambria" pitchFamily="34" charset="-122"/>
                <a:cs typeface="Cambria" pitchFamily="34" charset="-120"/>
              </a:rPr>
              <a:t>958</a:t>
            </a:r>
            <a:endParaRPr lang="en-US" sz="3400" dirty="0"/>
          </a:p>
        </p:txBody>
      </p:sp>
      <p:sp>
        <p:nvSpPr>
          <p:cNvPr id="20" name="Text 18"/>
          <p:cNvSpPr/>
          <p:nvPr/>
        </p:nvSpPr>
        <p:spPr>
          <a:xfrm>
            <a:off x="6400800" y="4940503"/>
            <a:ext cx="4983480" cy="471830"/>
          </a:xfrm>
          <a:prstGeom prst="rect">
            <a:avLst/>
          </a:prstGeom>
          <a:noFill/>
          <a:ln/>
        </p:spPr>
        <p:txBody>
          <a:bodyPr wrap="square" rtlCol="0" anchor="t"/>
          <a:lstStyle/>
          <a:p>
            <a:pPr marL="0" indent="0" algn="l">
              <a:buNone/>
            </a:pPr>
            <a:r>
              <a:rPr lang="en-US" sz="1500" b="1" dirty="0">
                <a:solidFill>
                  <a:srgbClr val="1C2534"/>
                </a:solidFill>
                <a:latin typeface="Calibri" pitchFamily="34" charset="0"/>
                <a:ea typeface="Calibri" pitchFamily="34" charset="-122"/>
                <a:cs typeface="Calibri" pitchFamily="34" charset="-120"/>
              </a:rPr>
              <a:t>Kayıtlı cihaz</a:t>
            </a:r>
            <a:endParaRPr lang="en-US" sz="1500" dirty="0"/>
          </a:p>
        </p:txBody>
      </p:sp>
      <p:sp>
        <p:nvSpPr>
          <p:cNvPr id="21" name="Text 19"/>
          <p:cNvSpPr/>
          <p:nvPr/>
        </p:nvSpPr>
        <p:spPr>
          <a:xfrm>
            <a:off x="6400800" y="5333695"/>
            <a:ext cx="4983480" cy="688086"/>
          </a:xfrm>
          <a:prstGeom prst="rect">
            <a:avLst/>
          </a:prstGeom>
          <a:noFill/>
          <a:ln/>
        </p:spPr>
        <p:txBody>
          <a:bodyPr wrap="square" rtlCol="0" anchor="t"/>
          <a:lstStyle/>
          <a:p>
            <a:pPr marL="0" indent="0" algn="l">
              <a:buNone/>
            </a:pPr>
            <a:r>
              <a:rPr lang="en-US" sz="1500" i="1" dirty="0">
                <a:solidFill>
                  <a:srgbClr val="667085"/>
                </a:solidFill>
                <a:latin typeface="Calibri" pitchFamily="34" charset="0"/>
                <a:ea typeface="Calibri" pitchFamily="34" charset="-122"/>
                <a:cs typeface="Calibri" pitchFamily="34" charset="-120"/>
              </a:rPr>
              <a:t>Analiz, ölçüm ve araştırma altyapısındaki cihaz envanteri.</a:t>
            </a:r>
            <a:endParaRPr lang="en-US" sz="1500" dirty="0"/>
          </a:p>
        </p:txBody>
      </p:sp>
      <p:sp>
        <p:nvSpPr>
          <p:cNvPr id="23" name="Text 21"/>
          <p:cNvSpPr/>
          <p:nvPr/>
        </p:nvSpPr>
        <p:spPr>
          <a:xfrm>
            <a:off x="10835640" y="6473952"/>
            <a:ext cx="914400" cy="292608"/>
          </a:xfrm>
          <a:prstGeom prst="rect">
            <a:avLst/>
          </a:prstGeom>
          <a:noFill/>
          <a:ln/>
        </p:spPr>
        <p:txBody>
          <a:bodyPr wrap="square" rtlCol="0" anchor="ctr"/>
          <a:lstStyle/>
          <a:p>
            <a:pPr marL="0" indent="0" algn="r">
              <a:buNone/>
            </a:pPr>
            <a:r>
              <a:rPr lang="en-US" sz="1000" dirty="0">
                <a:solidFill>
                  <a:srgbClr val="667085"/>
                </a:solidFill>
                <a:latin typeface="Calibri" pitchFamily="34" charset="0"/>
                <a:ea typeface="Calibri" pitchFamily="34" charset="-122"/>
                <a:cs typeface="Calibri" pitchFamily="34" charset="-120"/>
              </a:rPr>
              <a:t>3 / 6</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645920" y="310896"/>
            <a:ext cx="9829800" cy="713232"/>
          </a:xfrm>
          <a:prstGeom prst="rect">
            <a:avLst/>
          </a:prstGeom>
          <a:noFill/>
          <a:ln/>
        </p:spPr>
        <p:txBody>
          <a:bodyPr wrap="square" rtlCol="0" anchor="ctr"/>
          <a:lstStyle/>
          <a:p>
            <a:pPr marL="0" indent="0" algn="l">
              <a:buNone/>
            </a:pPr>
            <a:r>
              <a:rPr lang="en-US" sz="2400" b="1" dirty="0">
                <a:solidFill>
                  <a:srgbClr val="E0BC84"/>
                </a:solidFill>
                <a:latin typeface="Cambria" pitchFamily="34" charset="0"/>
                <a:ea typeface="Cambria" pitchFamily="34" charset="-122"/>
                <a:cs typeface="Cambria" pitchFamily="34" charset="-120"/>
              </a:rPr>
              <a:t>Projeler, </a:t>
            </a:r>
            <a:r>
              <a:rPr lang="tr-TR" sz="2400" b="1" dirty="0">
                <a:solidFill>
                  <a:srgbClr val="E0BC84"/>
                </a:solidFill>
                <a:latin typeface="Cambria" pitchFamily="34" charset="0"/>
                <a:ea typeface="Cambria" pitchFamily="34" charset="-122"/>
                <a:cs typeface="Cambria" pitchFamily="34" charset="-120"/>
              </a:rPr>
              <a:t>Y</a:t>
            </a:r>
            <a:r>
              <a:rPr lang="en-US" sz="2400" b="1" dirty="0" err="1">
                <a:solidFill>
                  <a:srgbClr val="E0BC84"/>
                </a:solidFill>
                <a:latin typeface="Cambria" pitchFamily="34" charset="0"/>
                <a:ea typeface="Cambria" pitchFamily="34" charset="-122"/>
                <a:cs typeface="Cambria" pitchFamily="34" charset="-120"/>
              </a:rPr>
              <a:t>ayınlar</a:t>
            </a:r>
            <a:r>
              <a:rPr lang="en-US" sz="2400" b="1" dirty="0">
                <a:solidFill>
                  <a:srgbClr val="E0BC84"/>
                </a:solidFill>
                <a:latin typeface="Cambria" pitchFamily="34" charset="0"/>
                <a:ea typeface="Cambria" pitchFamily="34" charset="-122"/>
                <a:cs typeface="Cambria" pitchFamily="34" charset="-120"/>
              </a:rPr>
              <a:t> ve </a:t>
            </a:r>
            <a:r>
              <a:rPr lang="tr-TR" sz="2400" b="1" dirty="0">
                <a:solidFill>
                  <a:srgbClr val="E0BC84"/>
                </a:solidFill>
                <a:latin typeface="Cambria" pitchFamily="34" charset="0"/>
                <a:ea typeface="Cambria" pitchFamily="34" charset="-122"/>
                <a:cs typeface="Cambria" pitchFamily="34" charset="-120"/>
              </a:rPr>
              <a:t>E</a:t>
            </a:r>
            <a:r>
              <a:rPr lang="en-US" sz="2400" b="1" dirty="0" err="1">
                <a:solidFill>
                  <a:srgbClr val="E0BC84"/>
                </a:solidFill>
                <a:latin typeface="Cambria" pitchFamily="34" charset="0"/>
                <a:ea typeface="Cambria" pitchFamily="34" charset="-122"/>
                <a:cs typeface="Cambria" pitchFamily="34" charset="-120"/>
              </a:rPr>
              <a:t>nvanter</a:t>
            </a:r>
            <a:r>
              <a:rPr lang="en-US" sz="2400" b="1" dirty="0">
                <a:solidFill>
                  <a:srgbClr val="E0BC84"/>
                </a:solidFill>
                <a:latin typeface="Cambria" pitchFamily="34" charset="0"/>
                <a:ea typeface="Cambria" pitchFamily="34" charset="-122"/>
                <a:cs typeface="Cambria" pitchFamily="34" charset="-120"/>
              </a:rPr>
              <a:t> değeri</a:t>
            </a:r>
            <a:endParaRPr lang="en-US" sz="2400" dirty="0">
              <a:solidFill>
                <a:srgbClr val="E0BC84"/>
              </a:solidFill>
            </a:endParaRPr>
          </a:p>
        </p:txBody>
      </p:sp>
      <p:sp>
        <p:nvSpPr>
          <p:cNvPr id="3" name="Shape 1"/>
          <p:cNvSpPr/>
          <p:nvPr/>
        </p:nvSpPr>
        <p:spPr>
          <a:xfrm>
            <a:off x="548640" y="1417320"/>
            <a:ext cx="1627632" cy="310896"/>
          </a:xfrm>
          <a:prstGeom prst="roundRect">
            <a:avLst>
              <a:gd name="adj" fmla="val 50000"/>
            </a:avLst>
          </a:prstGeom>
          <a:solidFill>
            <a:srgbClr val="0F1E45"/>
          </a:solidFill>
          <a:ln/>
        </p:spPr>
        <p:txBody>
          <a:bodyPr/>
          <a:lstStyle/>
          <a:p>
            <a:endParaRPr lang="tr-TR"/>
          </a:p>
        </p:txBody>
      </p:sp>
      <p:sp>
        <p:nvSpPr>
          <p:cNvPr id="4" name="Text 2"/>
          <p:cNvSpPr/>
          <p:nvPr/>
        </p:nvSpPr>
        <p:spPr>
          <a:xfrm>
            <a:off x="548640" y="1417320"/>
            <a:ext cx="1627632" cy="310896"/>
          </a:xfrm>
          <a:prstGeom prst="rect">
            <a:avLst/>
          </a:prstGeom>
          <a:noFill/>
          <a:ln/>
        </p:spPr>
        <p:txBody>
          <a:bodyPr wrap="square" rtlCol="0" anchor="ctr"/>
          <a:lstStyle/>
          <a:p>
            <a:pPr marL="0" indent="0" algn="ctr">
              <a:buNone/>
            </a:pPr>
            <a:r>
              <a:rPr lang="en-US" sz="1500" b="1" kern="0" spc="100" dirty="0">
                <a:solidFill>
                  <a:srgbClr val="FFFFFF"/>
                </a:solidFill>
                <a:latin typeface="Calibri" pitchFamily="34" charset="0"/>
                <a:ea typeface="Calibri" pitchFamily="34" charset="-122"/>
                <a:cs typeface="Calibri" pitchFamily="34" charset="-120"/>
              </a:rPr>
              <a:t>KAYIT DURUMU</a:t>
            </a:r>
            <a:endParaRPr lang="en-US" sz="1500" dirty="0"/>
          </a:p>
        </p:txBody>
      </p:sp>
      <p:sp>
        <p:nvSpPr>
          <p:cNvPr id="6" name="Shape 4"/>
          <p:cNvSpPr/>
          <p:nvPr/>
        </p:nvSpPr>
        <p:spPr>
          <a:xfrm>
            <a:off x="548640" y="1965960"/>
            <a:ext cx="5440680" cy="1965960"/>
          </a:xfrm>
          <a:prstGeom prst="roundRect">
            <a:avLst>
              <a:gd name="adj" fmla="val 4186"/>
            </a:avLst>
          </a:prstGeom>
          <a:solidFill>
            <a:srgbClr val="FFFFFF"/>
          </a:solidFill>
          <a:ln/>
          <a:effectLst>
            <a:outerShdw blurRad="76200" dist="25400" dir="5400000" algn="bl" rotWithShape="0">
              <a:srgbClr val="999999">
                <a:alpha val="22000"/>
              </a:srgbClr>
            </a:outerShdw>
          </a:effectLst>
        </p:spPr>
        <p:txBody>
          <a:bodyPr/>
          <a:lstStyle/>
          <a:p>
            <a:endParaRPr lang="tr-TR"/>
          </a:p>
        </p:txBody>
      </p:sp>
      <p:sp>
        <p:nvSpPr>
          <p:cNvPr id="7" name="Text 5"/>
          <p:cNvSpPr/>
          <p:nvPr/>
        </p:nvSpPr>
        <p:spPr>
          <a:xfrm>
            <a:off x="804672" y="2148840"/>
            <a:ext cx="4928616" cy="274320"/>
          </a:xfrm>
          <a:prstGeom prst="rect">
            <a:avLst/>
          </a:prstGeom>
          <a:noFill/>
          <a:ln/>
        </p:spPr>
        <p:txBody>
          <a:bodyPr wrap="square" rtlCol="0" anchor="ctr"/>
          <a:lstStyle/>
          <a:p>
            <a:pPr marL="0" indent="0">
              <a:buNone/>
            </a:pPr>
            <a:r>
              <a:rPr lang="en-US" sz="1500" b="1" kern="0" spc="100" dirty="0">
                <a:solidFill>
                  <a:srgbClr val="8B6F2E"/>
                </a:solidFill>
                <a:latin typeface="Calibri" pitchFamily="34" charset="0"/>
                <a:ea typeface="Calibri" pitchFamily="34" charset="-122"/>
                <a:cs typeface="Calibri" pitchFamily="34" charset="-120"/>
              </a:rPr>
              <a:t>KAYITLI PROJE</a:t>
            </a:r>
            <a:endParaRPr lang="en-US" sz="1500" dirty="0"/>
          </a:p>
        </p:txBody>
      </p:sp>
      <p:sp>
        <p:nvSpPr>
          <p:cNvPr id="8" name="Text 6"/>
          <p:cNvSpPr/>
          <p:nvPr/>
        </p:nvSpPr>
        <p:spPr>
          <a:xfrm>
            <a:off x="804672" y="2423160"/>
            <a:ext cx="4928616" cy="640080"/>
          </a:xfrm>
          <a:prstGeom prst="rect">
            <a:avLst/>
          </a:prstGeom>
          <a:noFill/>
          <a:ln/>
        </p:spPr>
        <p:txBody>
          <a:bodyPr wrap="square" rtlCol="0" anchor="ctr"/>
          <a:lstStyle/>
          <a:p>
            <a:pPr marL="0" indent="0">
              <a:buNone/>
            </a:pPr>
            <a:r>
              <a:rPr lang="en-US" sz="4000" b="1" dirty="0">
                <a:solidFill>
                  <a:srgbClr val="0F1E45"/>
                </a:solidFill>
                <a:latin typeface="Cambria" pitchFamily="34" charset="0"/>
                <a:ea typeface="Cambria" pitchFamily="34" charset="-122"/>
                <a:cs typeface="Cambria" pitchFamily="34" charset="-120"/>
              </a:rPr>
              <a:t>18</a:t>
            </a:r>
            <a:endParaRPr lang="en-US" sz="4000" dirty="0"/>
          </a:p>
        </p:txBody>
      </p:sp>
      <p:sp>
        <p:nvSpPr>
          <p:cNvPr id="9" name="Text 7"/>
          <p:cNvSpPr/>
          <p:nvPr/>
        </p:nvSpPr>
        <p:spPr>
          <a:xfrm>
            <a:off x="804672" y="3154680"/>
            <a:ext cx="4928616" cy="685800"/>
          </a:xfrm>
          <a:prstGeom prst="rect">
            <a:avLst/>
          </a:prstGeom>
          <a:noFill/>
          <a:ln/>
        </p:spPr>
        <p:txBody>
          <a:bodyPr wrap="square" rtlCol="0" anchor="t"/>
          <a:lstStyle/>
          <a:p>
            <a:pPr marL="0" indent="0" algn="just">
              <a:buNone/>
            </a:pPr>
            <a:r>
              <a:rPr lang="en-US" sz="1500" i="1" dirty="0">
                <a:solidFill>
                  <a:srgbClr val="667085"/>
                </a:solidFill>
                <a:latin typeface="Calibri" pitchFamily="34" charset="0"/>
                <a:ea typeface="Calibri" pitchFamily="34" charset="-122"/>
                <a:cs typeface="Calibri" pitchFamily="34" charset="-120"/>
              </a:rPr>
              <a:t>Not  ·  Proje bilgisi şu an zorunlu istenmediği için sayı düşüktür. Bu rakam üniversitenin gerçek proje hacmini yansıtmaz.</a:t>
            </a:r>
            <a:endParaRPr lang="en-US" sz="1500" dirty="0"/>
          </a:p>
        </p:txBody>
      </p:sp>
      <p:sp>
        <p:nvSpPr>
          <p:cNvPr id="10" name="Shape 8"/>
          <p:cNvSpPr/>
          <p:nvPr/>
        </p:nvSpPr>
        <p:spPr>
          <a:xfrm>
            <a:off x="6172200" y="1965960"/>
            <a:ext cx="5440680" cy="1965960"/>
          </a:xfrm>
          <a:prstGeom prst="roundRect">
            <a:avLst>
              <a:gd name="adj" fmla="val 4186"/>
            </a:avLst>
          </a:prstGeom>
          <a:solidFill>
            <a:srgbClr val="FFFFFF"/>
          </a:solidFill>
          <a:ln/>
          <a:effectLst>
            <a:outerShdw blurRad="76200" dist="25400" dir="5400000" algn="bl" rotWithShape="0">
              <a:srgbClr val="999999">
                <a:alpha val="22000"/>
              </a:srgbClr>
            </a:outerShdw>
          </a:effectLst>
        </p:spPr>
        <p:txBody>
          <a:bodyPr/>
          <a:lstStyle/>
          <a:p>
            <a:endParaRPr lang="tr-TR"/>
          </a:p>
        </p:txBody>
      </p:sp>
      <p:sp>
        <p:nvSpPr>
          <p:cNvPr id="11" name="Text 9"/>
          <p:cNvSpPr/>
          <p:nvPr/>
        </p:nvSpPr>
        <p:spPr>
          <a:xfrm>
            <a:off x="6428232" y="2148840"/>
            <a:ext cx="4928616" cy="274320"/>
          </a:xfrm>
          <a:prstGeom prst="rect">
            <a:avLst/>
          </a:prstGeom>
          <a:noFill/>
          <a:ln/>
        </p:spPr>
        <p:txBody>
          <a:bodyPr wrap="square" rtlCol="0" anchor="ctr"/>
          <a:lstStyle/>
          <a:p>
            <a:pPr marL="0" indent="0">
              <a:buNone/>
            </a:pPr>
            <a:r>
              <a:rPr lang="en-US" sz="1500" b="1" kern="0" spc="100" dirty="0">
                <a:solidFill>
                  <a:srgbClr val="8B6F2E"/>
                </a:solidFill>
                <a:latin typeface="Calibri" pitchFamily="34" charset="0"/>
                <a:ea typeface="Calibri" pitchFamily="34" charset="-122"/>
                <a:cs typeface="Calibri" pitchFamily="34" charset="-120"/>
              </a:rPr>
              <a:t>MAKALE</a:t>
            </a:r>
            <a:endParaRPr lang="en-US" sz="1500" dirty="0"/>
          </a:p>
        </p:txBody>
      </p:sp>
      <p:sp>
        <p:nvSpPr>
          <p:cNvPr id="12" name="Text 10"/>
          <p:cNvSpPr/>
          <p:nvPr/>
        </p:nvSpPr>
        <p:spPr>
          <a:xfrm>
            <a:off x="6428232" y="2423160"/>
            <a:ext cx="4928616" cy="640080"/>
          </a:xfrm>
          <a:prstGeom prst="rect">
            <a:avLst/>
          </a:prstGeom>
          <a:noFill/>
          <a:ln/>
        </p:spPr>
        <p:txBody>
          <a:bodyPr wrap="square" rtlCol="0" anchor="ctr"/>
          <a:lstStyle/>
          <a:p>
            <a:pPr marL="0" indent="0">
              <a:buNone/>
            </a:pPr>
            <a:r>
              <a:rPr lang="en-US" sz="4000" b="1" dirty="0">
                <a:solidFill>
                  <a:srgbClr val="0F1E45"/>
                </a:solidFill>
                <a:latin typeface="Cambria" pitchFamily="34" charset="0"/>
                <a:ea typeface="Cambria" pitchFamily="34" charset="-122"/>
                <a:cs typeface="Cambria" pitchFamily="34" charset="-120"/>
              </a:rPr>
              <a:t>0</a:t>
            </a:r>
            <a:endParaRPr lang="en-US" sz="4000" dirty="0"/>
          </a:p>
        </p:txBody>
      </p:sp>
      <p:sp>
        <p:nvSpPr>
          <p:cNvPr id="13" name="Text 11"/>
          <p:cNvSpPr/>
          <p:nvPr/>
        </p:nvSpPr>
        <p:spPr>
          <a:xfrm>
            <a:off x="6428232" y="3154680"/>
            <a:ext cx="4928616" cy="685800"/>
          </a:xfrm>
          <a:prstGeom prst="rect">
            <a:avLst/>
          </a:prstGeom>
          <a:noFill/>
          <a:ln/>
        </p:spPr>
        <p:txBody>
          <a:bodyPr wrap="square" rtlCol="0" anchor="t"/>
          <a:lstStyle/>
          <a:p>
            <a:pPr marL="0" indent="0">
              <a:buNone/>
            </a:pPr>
            <a:r>
              <a:rPr lang="en-US" sz="1500" i="1" dirty="0">
                <a:solidFill>
                  <a:srgbClr val="667085"/>
                </a:solidFill>
                <a:latin typeface="Calibri" pitchFamily="34" charset="0"/>
                <a:ea typeface="Calibri" pitchFamily="34" charset="-122"/>
                <a:cs typeface="Calibri" pitchFamily="34" charset="-120"/>
              </a:rPr>
              <a:t>Not  ·  Makale bilgisi şu an sisteme işlenmemektedir. Yayın çıktısı LABSİS üzerinden izlenmemektedir.</a:t>
            </a:r>
            <a:endParaRPr lang="en-US" sz="1500" dirty="0"/>
          </a:p>
        </p:txBody>
      </p:sp>
      <p:sp>
        <p:nvSpPr>
          <p:cNvPr id="14" name="Shape 12"/>
          <p:cNvSpPr/>
          <p:nvPr/>
        </p:nvSpPr>
        <p:spPr>
          <a:xfrm>
            <a:off x="548640" y="4114800"/>
            <a:ext cx="11064240" cy="1600200"/>
          </a:xfrm>
          <a:prstGeom prst="roundRect">
            <a:avLst>
              <a:gd name="adj" fmla="val 5143"/>
            </a:avLst>
          </a:prstGeom>
          <a:solidFill>
            <a:srgbClr val="E9EBF0"/>
          </a:solidFill>
          <a:ln/>
        </p:spPr>
        <p:txBody>
          <a:bodyPr/>
          <a:lstStyle/>
          <a:p>
            <a:endParaRPr lang="tr-TR"/>
          </a:p>
        </p:txBody>
      </p:sp>
      <p:sp>
        <p:nvSpPr>
          <p:cNvPr id="15" name="Text 13"/>
          <p:cNvSpPr/>
          <p:nvPr/>
        </p:nvSpPr>
        <p:spPr>
          <a:xfrm>
            <a:off x="868680" y="4315968"/>
            <a:ext cx="5029200" cy="292608"/>
          </a:xfrm>
          <a:prstGeom prst="rect">
            <a:avLst/>
          </a:prstGeom>
          <a:noFill/>
          <a:ln/>
        </p:spPr>
        <p:txBody>
          <a:bodyPr wrap="square" rtlCol="0" anchor="ctr"/>
          <a:lstStyle/>
          <a:p>
            <a:pPr marL="0" indent="0">
              <a:buNone/>
            </a:pPr>
            <a:r>
              <a:rPr lang="en-US" sz="1500" b="1" kern="0" spc="100" dirty="0">
                <a:solidFill>
                  <a:srgbClr val="8B6F2E"/>
                </a:solidFill>
                <a:latin typeface="Calibri" pitchFamily="34" charset="0"/>
                <a:ea typeface="Calibri" pitchFamily="34" charset="-122"/>
                <a:cs typeface="Calibri" pitchFamily="34" charset="-120"/>
              </a:rPr>
              <a:t>KAYITLI ENVANTER DEĞERİ</a:t>
            </a:r>
            <a:endParaRPr lang="en-US" sz="1500" dirty="0"/>
          </a:p>
        </p:txBody>
      </p:sp>
      <p:sp>
        <p:nvSpPr>
          <p:cNvPr id="16" name="Text 14"/>
          <p:cNvSpPr/>
          <p:nvPr/>
        </p:nvSpPr>
        <p:spPr>
          <a:xfrm>
            <a:off x="868680" y="4626864"/>
            <a:ext cx="5943600" cy="594360"/>
          </a:xfrm>
          <a:prstGeom prst="rect">
            <a:avLst/>
          </a:prstGeom>
          <a:noFill/>
          <a:ln/>
        </p:spPr>
        <p:txBody>
          <a:bodyPr wrap="square" rtlCol="0" anchor="ctr"/>
          <a:lstStyle/>
          <a:p>
            <a:pPr marL="0" indent="0">
              <a:buNone/>
            </a:pPr>
            <a:r>
              <a:rPr lang="en-US" sz="3400" b="1" dirty="0">
                <a:solidFill>
                  <a:srgbClr val="0F1E45"/>
                </a:solidFill>
                <a:latin typeface="Cambria" pitchFamily="34" charset="0"/>
                <a:ea typeface="Cambria" pitchFamily="34" charset="-122"/>
                <a:cs typeface="Cambria" pitchFamily="34" charset="-120"/>
              </a:rPr>
              <a:t>15.082.962,84 €</a:t>
            </a:r>
            <a:endParaRPr lang="en-US" sz="3400" dirty="0"/>
          </a:p>
        </p:txBody>
      </p:sp>
      <p:sp>
        <p:nvSpPr>
          <p:cNvPr id="17" name="Text 15"/>
          <p:cNvSpPr/>
          <p:nvPr/>
        </p:nvSpPr>
        <p:spPr>
          <a:xfrm>
            <a:off x="868680" y="5230368"/>
            <a:ext cx="10424160" cy="438912"/>
          </a:xfrm>
          <a:prstGeom prst="rect">
            <a:avLst/>
          </a:prstGeom>
          <a:noFill/>
          <a:ln/>
        </p:spPr>
        <p:txBody>
          <a:bodyPr wrap="square" rtlCol="0" anchor="ctr"/>
          <a:lstStyle/>
          <a:p>
            <a:pPr marL="0" indent="0" algn="just">
              <a:buNone/>
            </a:pPr>
            <a:r>
              <a:rPr lang="en-US" sz="1500" b="1" dirty="0">
                <a:solidFill>
                  <a:srgbClr val="FF0000"/>
                </a:solidFill>
                <a:latin typeface="Calibri" pitchFamily="34" charset="0"/>
                <a:ea typeface="Calibri" pitchFamily="34" charset="-122"/>
                <a:cs typeface="Calibri" pitchFamily="34" charset="-120"/>
              </a:rPr>
              <a:t>Cihazların çoğunluğunun alım verileri girilmediği için bu tutar gerçek envanter değerinin altındadır. Eksik kayıtlar tamamlandıkça rakam yükselecektir.</a:t>
            </a:r>
            <a:endParaRPr lang="en-US" sz="1500" b="1" dirty="0">
              <a:solidFill>
                <a:srgbClr val="FF0000"/>
              </a:solidFill>
            </a:endParaRPr>
          </a:p>
        </p:txBody>
      </p:sp>
      <p:sp>
        <p:nvSpPr>
          <p:cNvPr id="19" name="Text 17"/>
          <p:cNvSpPr/>
          <p:nvPr/>
        </p:nvSpPr>
        <p:spPr>
          <a:xfrm>
            <a:off x="10835640" y="6473952"/>
            <a:ext cx="914400" cy="292608"/>
          </a:xfrm>
          <a:prstGeom prst="rect">
            <a:avLst/>
          </a:prstGeom>
          <a:noFill/>
          <a:ln/>
        </p:spPr>
        <p:txBody>
          <a:bodyPr wrap="square" rtlCol="0" anchor="ctr"/>
          <a:lstStyle/>
          <a:p>
            <a:pPr marL="0" indent="0" algn="r">
              <a:buNone/>
            </a:pPr>
            <a:r>
              <a:rPr lang="en-US" sz="1000" dirty="0">
                <a:solidFill>
                  <a:srgbClr val="667085"/>
                </a:solidFill>
                <a:latin typeface="Calibri" pitchFamily="34" charset="0"/>
                <a:ea typeface="Calibri" pitchFamily="34" charset="-122"/>
                <a:cs typeface="Calibri" pitchFamily="34" charset="-120"/>
              </a:rPr>
              <a:t>4 / 6</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645920" y="310896"/>
            <a:ext cx="9829800" cy="713232"/>
          </a:xfrm>
          <a:prstGeom prst="rect">
            <a:avLst/>
          </a:prstGeom>
          <a:noFill/>
          <a:ln/>
        </p:spPr>
        <p:txBody>
          <a:bodyPr wrap="square" rtlCol="0" anchor="ctr"/>
          <a:lstStyle/>
          <a:p>
            <a:pPr marL="0" indent="0" algn="l">
              <a:buNone/>
            </a:pPr>
            <a:r>
              <a:rPr lang="en-US" sz="2400" b="1" dirty="0">
                <a:solidFill>
                  <a:srgbClr val="E0BC84"/>
                </a:solidFill>
                <a:latin typeface="Cambria" pitchFamily="34" charset="0"/>
                <a:ea typeface="Cambria" pitchFamily="34" charset="-122"/>
                <a:cs typeface="Cambria" pitchFamily="34" charset="-120"/>
              </a:rPr>
              <a:t>Proforma ve </a:t>
            </a:r>
            <a:r>
              <a:rPr lang="tr-TR" sz="2400" b="1" dirty="0">
                <a:solidFill>
                  <a:srgbClr val="E0BC84"/>
                </a:solidFill>
                <a:latin typeface="Cambria" pitchFamily="34" charset="0"/>
                <a:ea typeface="Cambria" pitchFamily="34" charset="-122"/>
                <a:cs typeface="Cambria" pitchFamily="34" charset="-120"/>
              </a:rPr>
              <a:t>K</a:t>
            </a:r>
            <a:r>
              <a:rPr lang="en-US" sz="2400" b="1" dirty="0" err="1">
                <a:solidFill>
                  <a:srgbClr val="E0BC84"/>
                </a:solidFill>
                <a:latin typeface="Cambria" pitchFamily="34" charset="0"/>
                <a:ea typeface="Cambria" pitchFamily="34" charset="-122"/>
                <a:cs typeface="Cambria" pitchFamily="34" charset="-120"/>
              </a:rPr>
              <a:t>esinleşmiş</a:t>
            </a:r>
            <a:r>
              <a:rPr lang="en-US" sz="2400" b="1" dirty="0">
                <a:solidFill>
                  <a:srgbClr val="E0BC84"/>
                </a:solidFill>
                <a:latin typeface="Cambria" pitchFamily="34" charset="0"/>
                <a:ea typeface="Cambria" pitchFamily="34" charset="-122"/>
                <a:cs typeface="Cambria" pitchFamily="34" charset="-120"/>
              </a:rPr>
              <a:t> </a:t>
            </a:r>
            <a:r>
              <a:rPr lang="tr-TR" sz="2400" b="1" dirty="0">
                <a:solidFill>
                  <a:srgbClr val="E0BC84"/>
                </a:solidFill>
                <a:latin typeface="Cambria" pitchFamily="34" charset="0"/>
                <a:ea typeface="Cambria" pitchFamily="34" charset="-122"/>
                <a:cs typeface="Cambria" pitchFamily="34" charset="-120"/>
              </a:rPr>
              <a:t>F</a:t>
            </a:r>
            <a:r>
              <a:rPr lang="en-US" sz="2400" b="1" dirty="0" err="1">
                <a:solidFill>
                  <a:srgbClr val="E0BC84"/>
                </a:solidFill>
                <a:latin typeface="Cambria" pitchFamily="34" charset="0"/>
                <a:ea typeface="Cambria" pitchFamily="34" charset="-122"/>
                <a:cs typeface="Cambria" pitchFamily="34" charset="-120"/>
              </a:rPr>
              <a:t>atura</a:t>
            </a:r>
            <a:endParaRPr lang="en-US" sz="2400" dirty="0">
              <a:solidFill>
                <a:srgbClr val="E0BC84"/>
              </a:solidFill>
            </a:endParaRPr>
          </a:p>
        </p:txBody>
      </p:sp>
      <p:sp>
        <p:nvSpPr>
          <p:cNvPr id="3" name="Shape 1"/>
          <p:cNvSpPr/>
          <p:nvPr/>
        </p:nvSpPr>
        <p:spPr>
          <a:xfrm>
            <a:off x="548640" y="1417320"/>
            <a:ext cx="2574036" cy="310896"/>
          </a:xfrm>
          <a:prstGeom prst="roundRect">
            <a:avLst>
              <a:gd name="adj" fmla="val 50000"/>
            </a:avLst>
          </a:prstGeom>
          <a:solidFill>
            <a:srgbClr val="0F1E45"/>
          </a:solidFill>
          <a:ln/>
        </p:spPr>
        <p:txBody>
          <a:bodyPr/>
          <a:lstStyle/>
          <a:p>
            <a:endParaRPr lang="tr-TR"/>
          </a:p>
        </p:txBody>
      </p:sp>
      <p:sp>
        <p:nvSpPr>
          <p:cNvPr id="4" name="Text 2"/>
          <p:cNvSpPr/>
          <p:nvPr/>
        </p:nvSpPr>
        <p:spPr>
          <a:xfrm>
            <a:off x="548640" y="1417320"/>
            <a:ext cx="2574036" cy="310896"/>
          </a:xfrm>
          <a:prstGeom prst="rect">
            <a:avLst/>
          </a:prstGeom>
          <a:noFill/>
          <a:ln/>
        </p:spPr>
        <p:txBody>
          <a:bodyPr wrap="square" rtlCol="0" anchor="ctr"/>
          <a:lstStyle/>
          <a:p>
            <a:pPr marL="0" indent="0" algn="ctr">
              <a:buNone/>
            </a:pPr>
            <a:r>
              <a:rPr lang="en-US" sz="1500" b="1" kern="0" spc="100" dirty="0">
                <a:solidFill>
                  <a:srgbClr val="FFFFFF"/>
                </a:solidFill>
                <a:latin typeface="Calibri" pitchFamily="34" charset="0"/>
                <a:ea typeface="Calibri" pitchFamily="34" charset="-122"/>
                <a:cs typeface="Calibri" pitchFamily="34" charset="-120"/>
              </a:rPr>
              <a:t>2026 MALİ GERÇEKLEŞME</a:t>
            </a:r>
            <a:endParaRPr lang="en-US" sz="1500" dirty="0"/>
          </a:p>
        </p:txBody>
      </p:sp>
      <p:sp>
        <p:nvSpPr>
          <p:cNvPr id="6" name="Shape 4"/>
          <p:cNvSpPr/>
          <p:nvPr/>
        </p:nvSpPr>
        <p:spPr>
          <a:xfrm>
            <a:off x="548640" y="1965960"/>
            <a:ext cx="5440680" cy="1874520"/>
          </a:xfrm>
          <a:prstGeom prst="roundRect">
            <a:avLst>
              <a:gd name="adj" fmla="val 4390"/>
            </a:avLst>
          </a:prstGeom>
          <a:solidFill>
            <a:srgbClr val="FFFFFF"/>
          </a:solidFill>
          <a:ln/>
          <a:effectLst>
            <a:outerShdw blurRad="76200" dist="25400" dir="5400000" algn="bl" rotWithShape="0">
              <a:srgbClr val="999999">
                <a:alpha val="22000"/>
              </a:srgbClr>
            </a:outerShdw>
          </a:effectLst>
        </p:spPr>
        <p:txBody>
          <a:bodyPr/>
          <a:lstStyle/>
          <a:p>
            <a:endParaRPr lang="tr-TR"/>
          </a:p>
        </p:txBody>
      </p:sp>
      <p:sp>
        <p:nvSpPr>
          <p:cNvPr id="7" name="Text 5"/>
          <p:cNvSpPr/>
          <p:nvPr/>
        </p:nvSpPr>
        <p:spPr>
          <a:xfrm>
            <a:off x="804672" y="2130552"/>
            <a:ext cx="4928616" cy="274320"/>
          </a:xfrm>
          <a:prstGeom prst="rect">
            <a:avLst/>
          </a:prstGeom>
          <a:noFill/>
          <a:ln/>
        </p:spPr>
        <p:txBody>
          <a:bodyPr wrap="square" rtlCol="0" anchor="ctr"/>
          <a:lstStyle/>
          <a:p>
            <a:pPr marL="0" indent="0">
              <a:buNone/>
            </a:pPr>
            <a:r>
              <a:rPr lang="en-US" sz="1500" b="1" kern="0" spc="100" dirty="0">
                <a:solidFill>
                  <a:srgbClr val="8B6F2E"/>
                </a:solidFill>
                <a:latin typeface="Calibri" pitchFamily="34" charset="0"/>
                <a:ea typeface="Calibri" pitchFamily="34" charset="-122"/>
                <a:cs typeface="Calibri" pitchFamily="34" charset="-120"/>
              </a:rPr>
              <a:t>GÖNDERİLEN PROFORMA</a:t>
            </a:r>
            <a:endParaRPr lang="en-US" sz="1500" dirty="0"/>
          </a:p>
        </p:txBody>
      </p:sp>
      <p:sp>
        <p:nvSpPr>
          <p:cNvPr id="8" name="Text 6"/>
          <p:cNvSpPr/>
          <p:nvPr/>
        </p:nvSpPr>
        <p:spPr>
          <a:xfrm>
            <a:off x="804672" y="2404872"/>
            <a:ext cx="4928616" cy="502920"/>
          </a:xfrm>
          <a:prstGeom prst="rect">
            <a:avLst/>
          </a:prstGeom>
          <a:noFill/>
          <a:ln/>
        </p:spPr>
        <p:txBody>
          <a:bodyPr wrap="square" rtlCol="0" anchor="ctr"/>
          <a:lstStyle/>
          <a:p>
            <a:pPr marL="0" indent="0">
              <a:buNone/>
            </a:pPr>
            <a:r>
              <a:rPr lang="en-US" sz="2700" b="1" dirty="0">
                <a:solidFill>
                  <a:srgbClr val="0F1E45"/>
                </a:solidFill>
                <a:latin typeface="Cambria" pitchFamily="34" charset="0"/>
                <a:ea typeface="Cambria" pitchFamily="34" charset="-122"/>
                <a:cs typeface="Cambria" pitchFamily="34" charset="-120"/>
              </a:rPr>
              <a:t>36.786.759,83 ₺</a:t>
            </a:r>
            <a:endParaRPr lang="en-US" sz="2700" dirty="0"/>
          </a:p>
        </p:txBody>
      </p:sp>
      <p:sp>
        <p:nvSpPr>
          <p:cNvPr id="9" name="Text 7"/>
          <p:cNvSpPr/>
          <p:nvPr/>
        </p:nvSpPr>
        <p:spPr>
          <a:xfrm>
            <a:off x="804672" y="2926080"/>
            <a:ext cx="4928616" cy="502920"/>
          </a:xfrm>
          <a:prstGeom prst="rect">
            <a:avLst/>
          </a:prstGeom>
          <a:noFill/>
          <a:ln/>
        </p:spPr>
        <p:txBody>
          <a:bodyPr wrap="square" rtlCol="0" anchor="ctr"/>
          <a:lstStyle/>
          <a:p>
            <a:pPr marL="0" indent="0">
              <a:buNone/>
            </a:pPr>
            <a:r>
              <a:rPr lang="en-US" sz="1500" i="1" dirty="0">
                <a:solidFill>
                  <a:srgbClr val="1C2534"/>
                </a:solidFill>
                <a:latin typeface="Calibri" pitchFamily="34" charset="0"/>
                <a:ea typeface="Calibri" pitchFamily="34" charset="-122"/>
                <a:cs typeface="Calibri" pitchFamily="34" charset="-120"/>
              </a:rPr>
              <a:t>2026 yılı içinde sistem üzerinden gönderilen proforma belgelerin toplam tutarı.</a:t>
            </a:r>
            <a:endParaRPr lang="en-US" sz="1500" dirty="0"/>
          </a:p>
        </p:txBody>
      </p:sp>
      <p:sp>
        <p:nvSpPr>
          <p:cNvPr id="10" name="Shape 8"/>
          <p:cNvSpPr/>
          <p:nvPr/>
        </p:nvSpPr>
        <p:spPr>
          <a:xfrm>
            <a:off x="804672" y="3456432"/>
            <a:ext cx="2743200" cy="274320"/>
          </a:xfrm>
          <a:prstGeom prst="roundRect">
            <a:avLst>
              <a:gd name="adj" fmla="val 50000"/>
            </a:avLst>
          </a:prstGeom>
          <a:solidFill>
            <a:srgbClr val="F3F4F6"/>
          </a:solidFill>
          <a:ln/>
        </p:spPr>
        <p:txBody>
          <a:bodyPr/>
          <a:lstStyle/>
          <a:p>
            <a:endParaRPr lang="tr-TR"/>
          </a:p>
        </p:txBody>
      </p:sp>
      <p:sp>
        <p:nvSpPr>
          <p:cNvPr id="11" name="Text 9"/>
          <p:cNvSpPr/>
          <p:nvPr/>
        </p:nvSpPr>
        <p:spPr>
          <a:xfrm>
            <a:off x="804672" y="3456432"/>
            <a:ext cx="2743200" cy="274320"/>
          </a:xfrm>
          <a:prstGeom prst="rect">
            <a:avLst/>
          </a:prstGeom>
          <a:noFill/>
          <a:ln/>
        </p:spPr>
        <p:txBody>
          <a:bodyPr wrap="square" rtlCol="0" anchor="ctr"/>
          <a:lstStyle/>
          <a:p>
            <a:pPr marL="0" indent="0" algn="ctr">
              <a:buNone/>
            </a:pPr>
            <a:r>
              <a:rPr lang="en-US" sz="1500" b="1" dirty="0">
                <a:solidFill>
                  <a:srgbClr val="4A6FA5"/>
                </a:solidFill>
                <a:latin typeface="Calibri" pitchFamily="34" charset="0"/>
                <a:ea typeface="Calibri" pitchFamily="34" charset="-122"/>
                <a:cs typeface="Calibri" pitchFamily="34" charset="-120"/>
              </a:rPr>
              <a:t>Teklif / ön fatura aşaması</a:t>
            </a:r>
            <a:endParaRPr lang="en-US" sz="1500" dirty="0"/>
          </a:p>
        </p:txBody>
      </p:sp>
      <p:sp>
        <p:nvSpPr>
          <p:cNvPr id="12" name="Shape 10"/>
          <p:cNvSpPr/>
          <p:nvPr/>
        </p:nvSpPr>
        <p:spPr>
          <a:xfrm>
            <a:off x="6172200" y="1965960"/>
            <a:ext cx="5440680" cy="1874520"/>
          </a:xfrm>
          <a:prstGeom prst="roundRect">
            <a:avLst>
              <a:gd name="adj" fmla="val 4390"/>
            </a:avLst>
          </a:prstGeom>
          <a:solidFill>
            <a:srgbClr val="FFFFFF"/>
          </a:solidFill>
          <a:ln/>
          <a:effectLst>
            <a:outerShdw blurRad="76200" dist="25400" dir="5400000" algn="bl" rotWithShape="0">
              <a:srgbClr val="999999">
                <a:alpha val="22000"/>
              </a:srgbClr>
            </a:outerShdw>
          </a:effectLst>
        </p:spPr>
        <p:txBody>
          <a:bodyPr/>
          <a:lstStyle/>
          <a:p>
            <a:endParaRPr lang="tr-TR"/>
          </a:p>
        </p:txBody>
      </p:sp>
      <p:sp>
        <p:nvSpPr>
          <p:cNvPr id="13" name="Text 11"/>
          <p:cNvSpPr/>
          <p:nvPr/>
        </p:nvSpPr>
        <p:spPr>
          <a:xfrm>
            <a:off x="6428232" y="2130552"/>
            <a:ext cx="4928616" cy="274320"/>
          </a:xfrm>
          <a:prstGeom prst="rect">
            <a:avLst/>
          </a:prstGeom>
          <a:noFill/>
          <a:ln/>
        </p:spPr>
        <p:txBody>
          <a:bodyPr wrap="square" rtlCol="0" anchor="ctr"/>
          <a:lstStyle/>
          <a:p>
            <a:pPr marL="0" indent="0">
              <a:buNone/>
            </a:pPr>
            <a:r>
              <a:rPr lang="en-US" sz="1500" b="1" kern="0" spc="100" dirty="0">
                <a:solidFill>
                  <a:srgbClr val="8B6F2E"/>
                </a:solidFill>
                <a:latin typeface="Calibri" pitchFamily="34" charset="0"/>
                <a:ea typeface="Calibri" pitchFamily="34" charset="-122"/>
                <a:cs typeface="Calibri" pitchFamily="34" charset="-120"/>
              </a:rPr>
              <a:t>KESİNLEŞMİŞ FATURA</a:t>
            </a:r>
            <a:endParaRPr lang="en-US" sz="1500" dirty="0"/>
          </a:p>
        </p:txBody>
      </p:sp>
      <p:sp>
        <p:nvSpPr>
          <p:cNvPr id="14" name="Text 12"/>
          <p:cNvSpPr/>
          <p:nvPr/>
        </p:nvSpPr>
        <p:spPr>
          <a:xfrm>
            <a:off x="6428232" y="2404872"/>
            <a:ext cx="4928616" cy="502920"/>
          </a:xfrm>
          <a:prstGeom prst="rect">
            <a:avLst/>
          </a:prstGeom>
          <a:noFill/>
          <a:ln/>
        </p:spPr>
        <p:txBody>
          <a:bodyPr wrap="square" rtlCol="0" anchor="ctr"/>
          <a:lstStyle/>
          <a:p>
            <a:pPr marL="0" indent="0">
              <a:buNone/>
            </a:pPr>
            <a:r>
              <a:rPr lang="en-US" sz="2700" b="1" dirty="0">
                <a:solidFill>
                  <a:srgbClr val="0F1E45"/>
                </a:solidFill>
                <a:latin typeface="Cambria" pitchFamily="34" charset="0"/>
                <a:ea typeface="Cambria" pitchFamily="34" charset="-122"/>
                <a:cs typeface="Cambria" pitchFamily="34" charset="-120"/>
              </a:rPr>
              <a:t>13.140.245,00 ₺</a:t>
            </a:r>
            <a:endParaRPr lang="en-US" sz="2700" dirty="0"/>
          </a:p>
        </p:txBody>
      </p:sp>
      <p:sp>
        <p:nvSpPr>
          <p:cNvPr id="15" name="Text 13"/>
          <p:cNvSpPr/>
          <p:nvPr/>
        </p:nvSpPr>
        <p:spPr>
          <a:xfrm>
            <a:off x="6428232" y="2926080"/>
            <a:ext cx="4928616" cy="502920"/>
          </a:xfrm>
          <a:prstGeom prst="rect">
            <a:avLst/>
          </a:prstGeom>
          <a:noFill/>
          <a:ln/>
        </p:spPr>
        <p:txBody>
          <a:bodyPr wrap="square" rtlCol="0" anchor="ctr"/>
          <a:lstStyle/>
          <a:p>
            <a:pPr marL="0" indent="0">
              <a:buNone/>
            </a:pPr>
            <a:r>
              <a:rPr lang="en-US" sz="1500" i="1" dirty="0">
                <a:solidFill>
                  <a:srgbClr val="1C2534"/>
                </a:solidFill>
                <a:latin typeface="Calibri" pitchFamily="34" charset="0"/>
                <a:ea typeface="Calibri" pitchFamily="34" charset="-122"/>
                <a:cs typeface="Calibri" pitchFamily="34" charset="-120"/>
              </a:rPr>
              <a:t>2026 yılında kesinleşmiş fatura tutarı. Proformanın tahakkuka dönüşen kısmı.</a:t>
            </a:r>
            <a:endParaRPr lang="en-US" sz="1500" dirty="0"/>
          </a:p>
        </p:txBody>
      </p:sp>
      <p:sp>
        <p:nvSpPr>
          <p:cNvPr id="16" name="Shape 14"/>
          <p:cNvSpPr/>
          <p:nvPr/>
        </p:nvSpPr>
        <p:spPr>
          <a:xfrm>
            <a:off x="6428232" y="3456432"/>
            <a:ext cx="2743200" cy="274320"/>
          </a:xfrm>
          <a:prstGeom prst="roundRect">
            <a:avLst>
              <a:gd name="adj" fmla="val 50000"/>
            </a:avLst>
          </a:prstGeom>
          <a:solidFill>
            <a:srgbClr val="F3F4F6"/>
          </a:solidFill>
          <a:ln/>
        </p:spPr>
        <p:txBody>
          <a:bodyPr/>
          <a:lstStyle/>
          <a:p>
            <a:endParaRPr lang="tr-TR"/>
          </a:p>
        </p:txBody>
      </p:sp>
      <p:sp>
        <p:nvSpPr>
          <p:cNvPr id="17" name="Text 15"/>
          <p:cNvSpPr/>
          <p:nvPr/>
        </p:nvSpPr>
        <p:spPr>
          <a:xfrm>
            <a:off x="6428232" y="3456432"/>
            <a:ext cx="2743200" cy="274320"/>
          </a:xfrm>
          <a:prstGeom prst="rect">
            <a:avLst/>
          </a:prstGeom>
          <a:noFill/>
          <a:ln/>
        </p:spPr>
        <p:txBody>
          <a:bodyPr wrap="square" rtlCol="0" anchor="ctr"/>
          <a:lstStyle/>
          <a:p>
            <a:pPr marL="0" indent="0" algn="ctr">
              <a:buNone/>
            </a:pPr>
            <a:r>
              <a:rPr lang="en-US" sz="1500" b="1" dirty="0">
                <a:solidFill>
                  <a:srgbClr val="4A6FA5"/>
                </a:solidFill>
                <a:latin typeface="Calibri" pitchFamily="34" charset="0"/>
                <a:ea typeface="Calibri" pitchFamily="34" charset="-122"/>
                <a:cs typeface="Calibri" pitchFamily="34" charset="-120"/>
              </a:rPr>
              <a:t>Tahakkuk / kesinleşme aşaması</a:t>
            </a:r>
            <a:endParaRPr lang="en-US" sz="1500" dirty="0"/>
          </a:p>
        </p:txBody>
      </p:sp>
      <p:sp>
        <p:nvSpPr>
          <p:cNvPr id="18" name="Shape 16"/>
          <p:cNvSpPr/>
          <p:nvPr/>
        </p:nvSpPr>
        <p:spPr>
          <a:xfrm>
            <a:off x="548640" y="4023360"/>
            <a:ext cx="11064240" cy="1691640"/>
          </a:xfrm>
          <a:prstGeom prst="roundRect">
            <a:avLst>
              <a:gd name="adj" fmla="val 4865"/>
            </a:avLst>
          </a:prstGeom>
          <a:solidFill>
            <a:srgbClr val="0F1E45"/>
          </a:solidFill>
          <a:ln/>
        </p:spPr>
        <p:txBody>
          <a:bodyPr/>
          <a:lstStyle/>
          <a:p>
            <a:endParaRPr lang="tr-TR"/>
          </a:p>
        </p:txBody>
      </p:sp>
      <p:sp>
        <p:nvSpPr>
          <p:cNvPr id="19" name="Text 17"/>
          <p:cNvSpPr/>
          <p:nvPr/>
        </p:nvSpPr>
        <p:spPr>
          <a:xfrm>
            <a:off x="868680" y="4206240"/>
            <a:ext cx="3657600" cy="274320"/>
          </a:xfrm>
          <a:prstGeom prst="rect">
            <a:avLst/>
          </a:prstGeom>
          <a:noFill/>
          <a:ln/>
        </p:spPr>
        <p:txBody>
          <a:bodyPr wrap="square" rtlCol="0" anchor="ctr"/>
          <a:lstStyle/>
          <a:p>
            <a:pPr marL="0" indent="0">
              <a:buNone/>
            </a:pPr>
            <a:r>
              <a:rPr lang="en-US" sz="1500" b="1" kern="0" spc="100" dirty="0">
                <a:solidFill>
                  <a:srgbClr val="E0BC84"/>
                </a:solidFill>
                <a:latin typeface="Calibri" pitchFamily="34" charset="0"/>
                <a:ea typeface="Calibri" pitchFamily="34" charset="-122"/>
                <a:cs typeface="Calibri" pitchFamily="34" charset="-120"/>
              </a:rPr>
              <a:t>KESİNLEŞME ORANI</a:t>
            </a:r>
            <a:endParaRPr lang="en-US" sz="1500" dirty="0">
              <a:solidFill>
                <a:srgbClr val="E0BC84"/>
              </a:solidFill>
            </a:endParaRPr>
          </a:p>
        </p:txBody>
      </p:sp>
      <p:sp>
        <p:nvSpPr>
          <p:cNvPr id="20" name="Text 18"/>
          <p:cNvSpPr/>
          <p:nvPr/>
        </p:nvSpPr>
        <p:spPr>
          <a:xfrm>
            <a:off x="868680" y="4462272"/>
            <a:ext cx="2926080" cy="640080"/>
          </a:xfrm>
          <a:prstGeom prst="rect">
            <a:avLst/>
          </a:prstGeom>
          <a:noFill/>
          <a:ln/>
        </p:spPr>
        <p:txBody>
          <a:bodyPr wrap="square" rtlCol="0" anchor="ctr"/>
          <a:lstStyle/>
          <a:p>
            <a:pPr marL="0" indent="0">
              <a:buNone/>
            </a:pPr>
            <a:r>
              <a:rPr lang="en-US" sz="3800" b="1" dirty="0">
                <a:solidFill>
                  <a:srgbClr val="FFFFFF"/>
                </a:solidFill>
                <a:latin typeface="Cambria" pitchFamily="34" charset="0"/>
                <a:ea typeface="Cambria" pitchFamily="34" charset="-122"/>
                <a:cs typeface="Cambria" pitchFamily="34" charset="-120"/>
              </a:rPr>
              <a:t>%35,7</a:t>
            </a:r>
            <a:endParaRPr lang="en-US" sz="3800" dirty="0"/>
          </a:p>
        </p:txBody>
      </p:sp>
      <p:sp>
        <p:nvSpPr>
          <p:cNvPr id="23" name="Text 21"/>
          <p:cNvSpPr/>
          <p:nvPr/>
        </p:nvSpPr>
        <p:spPr>
          <a:xfrm>
            <a:off x="868680" y="5074920"/>
            <a:ext cx="10424160" cy="292608"/>
          </a:xfrm>
          <a:prstGeom prst="rect">
            <a:avLst/>
          </a:prstGeom>
          <a:noFill/>
          <a:ln/>
        </p:spPr>
        <p:txBody>
          <a:bodyPr wrap="square" rtlCol="0" anchor="ctr"/>
          <a:lstStyle/>
          <a:p>
            <a:pPr marL="0" indent="0">
              <a:buNone/>
            </a:pPr>
            <a:r>
              <a:rPr lang="en-US" b="1" dirty="0">
                <a:solidFill>
                  <a:srgbClr val="E0BC84"/>
                </a:solidFill>
                <a:latin typeface="Calibri" pitchFamily="34" charset="0"/>
                <a:ea typeface="Calibri" pitchFamily="34" charset="-122"/>
                <a:cs typeface="Calibri" pitchFamily="34" charset="-120"/>
              </a:rPr>
              <a:t>13.140.245,00 ₺</a:t>
            </a:r>
            <a:r>
              <a:rPr lang="en-US" dirty="0">
                <a:solidFill>
                  <a:srgbClr val="E0BC84"/>
                </a:solidFill>
                <a:latin typeface="Calibri" pitchFamily="34" charset="0"/>
                <a:ea typeface="Calibri" pitchFamily="34" charset="-122"/>
                <a:cs typeface="Calibri" pitchFamily="34" charset="-120"/>
              </a:rPr>
              <a:t>  </a:t>
            </a:r>
            <a:r>
              <a:rPr lang="en-US" dirty="0">
                <a:solidFill>
                  <a:srgbClr val="C9D0E0"/>
                </a:solidFill>
                <a:latin typeface="Calibri" pitchFamily="34" charset="0"/>
                <a:ea typeface="Calibri" pitchFamily="34" charset="-122"/>
                <a:cs typeface="Calibri" pitchFamily="34" charset="-120"/>
              </a:rPr>
              <a:t>kesinleşmiş  ·  </a:t>
            </a:r>
            <a:r>
              <a:rPr lang="en-US" dirty="0" err="1">
                <a:solidFill>
                  <a:srgbClr val="C9D0E0"/>
                </a:solidFill>
                <a:latin typeface="Calibri" pitchFamily="34" charset="0"/>
                <a:ea typeface="Calibri" pitchFamily="34" charset="-122"/>
                <a:cs typeface="Calibri" pitchFamily="34" charset="-120"/>
              </a:rPr>
              <a:t>kalan</a:t>
            </a:r>
            <a:r>
              <a:rPr lang="en-US" dirty="0">
                <a:solidFill>
                  <a:srgbClr val="C9D0E0"/>
                </a:solidFill>
                <a:latin typeface="Calibri" pitchFamily="34" charset="0"/>
                <a:ea typeface="Calibri" pitchFamily="34" charset="-122"/>
                <a:cs typeface="Calibri" pitchFamily="34" charset="-120"/>
              </a:rPr>
              <a:t> proforma bakiyesi  </a:t>
            </a:r>
            <a:r>
              <a:rPr lang="en-US" b="1" dirty="0">
                <a:solidFill>
                  <a:srgbClr val="E0BC84"/>
                </a:solidFill>
                <a:latin typeface="Calibri" pitchFamily="34" charset="0"/>
                <a:ea typeface="Calibri" pitchFamily="34" charset="-122"/>
                <a:cs typeface="Calibri" pitchFamily="34" charset="-120"/>
              </a:rPr>
              <a:t>23.646.514,83 ₺</a:t>
            </a:r>
            <a:endParaRPr lang="en-US" dirty="0">
              <a:solidFill>
                <a:srgbClr val="E0BC84"/>
              </a:solidFill>
            </a:endParaRPr>
          </a:p>
        </p:txBody>
      </p:sp>
      <p:sp>
        <p:nvSpPr>
          <p:cNvPr id="24" name="Text 22"/>
          <p:cNvSpPr/>
          <p:nvPr/>
        </p:nvSpPr>
        <p:spPr>
          <a:xfrm>
            <a:off x="868680" y="5376672"/>
            <a:ext cx="10424160" cy="292608"/>
          </a:xfrm>
          <a:prstGeom prst="rect">
            <a:avLst/>
          </a:prstGeom>
          <a:noFill/>
          <a:ln/>
        </p:spPr>
        <p:txBody>
          <a:bodyPr wrap="square" rtlCol="0" anchor="ctr"/>
          <a:lstStyle/>
          <a:p>
            <a:pPr marL="0" indent="0">
              <a:buNone/>
            </a:pPr>
            <a:r>
              <a:rPr lang="en-US" sz="1500" i="1" dirty="0">
                <a:solidFill>
                  <a:srgbClr val="C9D0E0"/>
                </a:solidFill>
                <a:latin typeface="Calibri" pitchFamily="34" charset="0"/>
                <a:ea typeface="Calibri" pitchFamily="34" charset="-122"/>
                <a:cs typeface="Calibri" pitchFamily="34" charset="-120"/>
              </a:rPr>
              <a:t>Oran, gönderilen proformanın ne kadarının 2026 içinde faturaya dönüştüğünü gösterir; yıl sonuna kadar değişebilir.</a:t>
            </a:r>
            <a:endParaRPr lang="en-US" sz="1500" dirty="0"/>
          </a:p>
        </p:txBody>
      </p:sp>
      <p:sp>
        <p:nvSpPr>
          <p:cNvPr id="25" name="Text 23"/>
          <p:cNvSpPr/>
          <p:nvPr/>
        </p:nvSpPr>
        <p:spPr>
          <a:xfrm>
            <a:off x="1920240" y="6473952"/>
            <a:ext cx="8869680" cy="292608"/>
          </a:xfrm>
          <a:prstGeom prst="rect">
            <a:avLst/>
          </a:prstGeom>
          <a:noFill/>
          <a:ln/>
        </p:spPr>
        <p:txBody>
          <a:bodyPr wrap="square" rtlCol="0" anchor="ctr"/>
          <a:lstStyle/>
          <a:p>
            <a:pPr marL="0" indent="0" algn="l">
              <a:buNone/>
            </a:pPr>
            <a:r>
              <a:rPr lang="en-US" sz="1000" i="1" dirty="0">
                <a:solidFill>
                  <a:srgbClr val="667085"/>
                </a:solidFill>
                <a:latin typeface="Calibri" pitchFamily="34" charset="0"/>
                <a:ea typeface="Calibri" pitchFamily="34" charset="-122"/>
                <a:cs typeface="Calibri" pitchFamily="34" charset="-120"/>
              </a:rPr>
              <a:t>Ankara Üniversitesi  ·  LABSİS  ·  labsis.ankara.edu.tr  ·  Kurum içi kullanım</a:t>
            </a:r>
            <a:endParaRPr lang="en-US" sz="1000" dirty="0"/>
          </a:p>
        </p:txBody>
      </p:sp>
      <p:sp>
        <p:nvSpPr>
          <p:cNvPr id="26" name="Text 24"/>
          <p:cNvSpPr/>
          <p:nvPr/>
        </p:nvSpPr>
        <p:spPr>
          <a:xfrm>
            <a:off x="10835640" y="6473952"/>
            <a:ext cx="914400" cy="292608"/>
          </a:xfrm>
          <a:prstGeom prst="rect">
            <a:avLst/>
          </a:prstGeom>
          <a:noFill/>
          <a:ln/>
        </p:spPr>
        <p:txBody>
          <a:bodyPr wrap="square" rtlCol="0" anchor="ctr"/>
          <a:lstStyle/>
          <a:p>
            <a:pPr marL="0" indent="0" algn="r">
              <a:buNone/>
            </a:pPr>
            <a:r>
              <a:rPr lang="en-US" sz="1000" dirty="0">
                <a:solidFill>
                  <a:srgbClr val="667085"/>
                </a:solidFill>
                <a:latin typeface="Calibri" pitchFamily="34" charset="0"/>
                <a:ea typeface="Calibri" pitchFamily="34" charset="-122"/>
                <a:cs typeface="Calibri" pitchFamily="34" charset="-120"/>
              </a:rPr>
              <a:t>5 / 6</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645920" y="310896"/>
            <a:ext cx="9829800" cy="713232"/>
          </a:xfrm>
          <a:prstGeom prst="rect">
            <a:avLst/>
          </a:prstGeom>
          <a:noFill/>
          <a:ln/>
        </p:spPr>
        <p:txBody>
          <a:bodyPr wrap="square" rtlCol="0" anchor="ctr"/>
          <a:lstStyle/>
          <a:p>
            <a:pPr marL="0" indent="0" algn="l">
              <a:buNone/>
            </a:pPr>
            <a:r>
              <a:rPr lang="en-US" sz="2400" b="1" dirty="0">
                <a:solidFill>
                  <a:srgbClr val="E0BC84"/>
                </a:solidFill>
                <a:latin typeface="Cambria" pitchFamily="34" charset="0"/>
                <a:ea typeface="Cambria" pitchFamily="34" charset="-122"/>
                <a:cs typeface="Cambria" pitchFamily="34" charset="-120"/>
              </a:rPr>
              <a:t>LABSİS </a:t>
            </a:r>
            <a:r>
              <a:rPr lang="tr-TR" sz="2400" b="1" dirty="0">
                <a:solidFill>
                  <a:srgbClr val="E0BC84"/>
                </a:solidFill>
                <a:latin typeface="Cambria" pitchFamily="34" charset="0"/>
                <a:ea typeface="Cambria" pitchFamily="34" charset="-122"/>
                <a:cs typeface="Cambria" pitchFamily="34" charset="-120"/>
              </a:rPr>
              <a:t>G</a:t>
            </a:r>
            <a:r>
              <a:rPr lang="en-US" sz="2400" b="1" dirty="0" err="1">
                <a:solidFill>
                  <a:srgbClr val="E0BC84"/>
                </a:solidFill>
                <a:latin typeface="Cambria" pitchFamily="34" charset="0"/>
                <a:ea typeface="Cambria" pitchFamily="34" charset="-122"/>
                <a:cs typeface="Cambria" pitchFamily="34" charset="-120"/>
              </a:rPr>
              <a:t>östergeleri</a:t>
            </a:r>
            <a:r>
              <a:rPr lang="tr-TR" sz="2400" b="1" dirty="0">
                <a:solidFill>
                  <a:srgbClr val="E0BC84"/>
                </a:solidFill>
                <a:latin typeface="Cambria" pitchFamily="34" charset="0"/>
                <a:ea typeface="Cambria" pitchFamily="34" charset="-122"/>
                <a:cs typeface="Cambria" pitchFamily="34" charset="-120"/>
              </a:rPr>
              <a:t>-</a:t>
            </a:r>
            <a:r>
              <a:rPr lang="en-US" sz="2400" b="1" dirty="0" err="1">
                <a:solidFill>
                  <a:srgbClr val="E0BC84"/>
                </a:solidFill>
                <a:latin typeface="Cambria" pitchFamily="34" charset="0"/>
                <a:ea typeface="Cambria" pitchFamily="34" charset="-122"/>
                <a:cs typeface="Cambria" pitchFamily="34" charset="-120"/>
              </a:rPr>
              <a:t>Ağustos</a:t>
            </a:r>
            <a:r>
              <a:rPr lang="en-US" sz="2400" b="1" dirty="0">
                <a:solidFill>
                  <a:srgbClr val="E0BC84"/>
                </a:solidFill>
                <a:latin typeface="Cambria" pitchFamily="34" charset="0"/>
                <a:ea typeface="Cambria" pitchFamily="34" charset="-122"/>
                <a:cs typeface="Cambria" pitchFamily="34" charset="-120"/>
              </a:rPr>
              <a:t> 2026</a:t>
            </a:r>
            <a:endParaRPr lang="en-US" sz="2400" dirty="0">
              <a:solidFill>
                <a:srgbClr val="E0BC84"/>
              </a:solidFill>
            </a:endParaRPr>
          </a:p>
        </p:txBody>
      </p:sp>
      <p:sp>
        <p:nvSpPr>
          <p:cNvPr id="3" name="Shape 1"/>
          <p:cNvSpPr/>
          <p:nvPr/>
        </p:nvSpPr>
        <p:spPr>
          <a:xfrm>
            <a:off x="548640" y="1417320"/>
            <a:ext cx="786384" cy="310896"/>
          </a:xfrm>
          <a:prstGeom prst="roundRect">
            <a:avLst>
              <a:gd name="adj" fmla="val 50000"/>
            </a:avLst>
          </a:prstGeom>
          <a:solidFill>
            <a:srgbClr val="0F1E45"/>
          </a:solidFill>
          <a:ln/>
        </p:spPr>
        <p:txBody>
          <a:bodyPr/>
          <a:lstStyle/>
          <a:p>
            <a:endParaRPr lang="tr-TR"/>
          </a:p>
        </p:txBody>
      </p:sp>
      <p:sp>
        <p:nvSpPr>
          <p:cNvPr id="4" name="Text 2"/>
          <p:cNvSpPr/>
          <p:nvPr/>
        </p:nvSpPr>
        <p:spPr>
          <a:xfrm>
            <a:off x="548640" y="1417320"/>
            <a:ext cx="786384" cy="310896"/>
          </a:xfrm>
          <a:prstGeom prst="rect">
            <a:avLst/>
          </a:prstGeom>
          <a:noFill/>
          <a:ln/>
        </p:spPr>
        <p:txBody>
          <a:bodyPr wrap="square" rtlCol="0" anchor="ctr"/>
          <a:lstStyle/>
          <a:p>
            <a:pPr marL="0" indent="0" algn="ctr">
              <a:buNone/>
            </a:pPr>
            <a:r>
              <a:rPr lang="en-US" sz="1500" b="1" kern="0" spc="100" dirty="0">
                <a:solidFill>
                  <a:srgbClr val="FFFFFF"/>
                </a:solidFill>
                <a:latin typeface="Calibri" pitchFamily="34" charset="0"/>
                <a:ea typeface="Calibri" pitchFamily="34" charset="-122"/>
                <a:cs typeface="Calibri" pitchFamily="34" charset="-120"/>
              </a:rPr>
              <a:t>ÖZET</a:t>
            </a:r>
            <a:endParaRPr lang="en-US" sz="1500" dirty="0"/>
          </a:p>
        </p:txBody>
      </p:sp>
      <p:graphicFrame>
        <p:nvGraphicFramePr>
          <p:cNvPr id="7" name="Table 0"/>
          <p:cNvGraphicFramePr>
            <a:graphicFrameLocks noGrp="1"/>
          </p:cNvGraphicFramePr>
          <p:nvPr>
            <p:extLst>
              <p:ext uri="{D42A27DB-BD31-4B8C-83A1-F6EECF244321}">
                <p14:modId xmlns:p14="http://schemas.microsoft.com/office/powerpoint/2010/main" val="2716320556"/>
              </p:ext>
            </p:extLst>
          </p:nvPr>
        </p:nvGraphicFramePr>
        <p:xfrm>
          <a:off x="548640" y="1828800"/>
          <a:ext cx="11064240" cy="4206240"/>
        </p:xfrm>
        <a:graphic>
          <a:graphicData uri="http://schemas.openxmlformats.org/drawingml/2006/table">
            <a:tbl>
              <a:tblPr/>
              <a:tblGrid>
                <a:gridCol w="3657600">
                  <a:extLst>
                    <a:ext uri="{9D8B030D-6E8A-4147-A177-3AD203B41FA5}">
                      <a16:colId xmlns:a16="http://schemas.microsoft.com/office/drawing/2014/main" val="20000"/>
                    </a:ext>
                  </a:extLst>
                </a:gridCol>
                <a:gridCol w="2377440">
                  <a:extLst>
                    <a:ext uri="{9D8B030D-6E8A-4147-A177-3AD203B41FA5}">
                      <a16:colId xmlns:a16="http://schemas.microsoft.com/office/drawing/2014/main" val="20001"/>
                    </a:ext>
                  </a:extLst>
                </a:gridCol>
                <a:gridCol w="5029200">
                  <a:extLst>
                    <a:ext uri="{9D8B030D-6E8A-4147-A177-3AD203B41FA5}">
                      <a16:colId xmlns:a16="http://schemas.microsoft.com/office/drawing/2014/main" val="20002"/>
                    </a:ext>
                  </a:extLst>
                </a:gridCol>
              </a:tblGrid>
              <a:tr h="420624">
                <a:tc>
                  <a:txBody>
                    <a:bodyPr/>
                    <a:lstStyle/>
                    <a:p>
                      <a:pPr marL="0" indent="0" algn="l">
                        <a:buNone/>
                      </a:pPr>
                      <a:r>
                        <a:rPr lang="en-US" sz="1500" b="1" dirty="0">
                          <a:solidFill>
                            <a:srgbClr val="FFFFFF"/>
                          </a:solidFill>
                          <a:latin typeface="Calibri" pitchFamily="34" charset="0"/>
                          <a:ea typeface="Calibri" pitchFamily="34" charset="-122"/>
                          <a:cs typeface="Calibri" pitchFamily="34" charset="-120"/>
                        </a:rPr>
                        <a:t>GÖSTERGE</a:t>
                      </a:r>
                      <a:endParaRPr lang="en-US" sz="1500" dirty="0">
                        <a:latin typeface="Calibri" charset="0"/>
                        <a:ea typeface="Calibri" charset="0"/>
                        <a:cs typeface="Calibri" charset="0"/>
                      </a:endParaRPr>
                    </a:p>
                  </a:txBody>
                  <a:tcPr anchor="ctr">
                    <a:lnL w="6350" cap="flat" cmpd="sng" algn="ctr">
                      <a:solidFill>
                        <a:srgbClr val="D8DCE3"/>
                      </a:solidFill>
                      <a:prstDash val="solid"/>
                      <a:round/>
                      <a:headEnd type="none" w="med" len="med"/>
                      <a:tailEnd type="none" w="med" len="med"/>
                    </a:lnL>
                    <a:lnR w="6350" cap="flat" cmpd="sng" algn="ctr">
                      <a:solidFill>
                        <a:srgbClr val="D8DCE3"/>
                      </a:solidFill>
                      <a:prstDash val="solid"/>
                      <a:round/>
                      <a:headEnd type="none" w="med" len="med"/>
                      <a:tailEnd type="none" w="med" len="med"/>
                    </a:lnR>
                    <a:lnT w="6350" cap="flat" cmpd="sng" algn="ctr">
                      <a:solidFill>
                        <a:srgbClr val="D8DCE3"/>
                      </a:solidFill>
                      <a:prstDash val="solid"/>
                      <a:round/>
                      <a:headEnd type="none" w="med" len="med"/>
                      <a:tailEnd type="none" w="med" len="med"/>
                    </a:lnT>
                    <a:lnB w="6350" cap="flat" cmpd="sng" algn="ctr">
                      <a:solidFill>
                        <a:srgbClr val="D8DCE3"/>
                      </a:solidFill>
                      <a:prstDash val="solid"/>
                      <a:round/>
                      <a:headEnd type="none" w="med" len="med"/>
                      <a:tailEnd type="none" w="med" len="med"/>
                    </a:lnB>
                    <a:solidFill>
                      <a:srgbClr val="0F1E45"/>
                    </a:solidFill>
                  </a:tcPr>
                </a:tc>
                <a:tc>
                  <a:txBody>
                    <a:bodyPr/>
                    <a:lstStyle/>
                    <a:p>
                      <a:pPr marL="0" indent="0" algn="ctr">
                        <a:buNone/>
                      </a:pPr>
                      <a:r>
                        <a:rPr lang="en-US" sz="1500" b="1" dirty="0">
                          <a:solidFill>
                            <a:srgbClr val="FFFFFF"/>
                          </a:solidFill>
                          <a:latin typeface="Calibri" pitchFamily="34" charset="0"/>
                          <a:ea typeface="Calibri" pitchFamily="34" charset="-122"/>
                          <a:cs typeface="Calibri" pitchFamily="34" charset="-120"/>
                        </a:rPr>
                        <a:t>DEĞER</a:t>
                      </a:r>
                      <a:endParaRPr lang="en-US" sz="1500" dirty="0">
                        <a:latin typeface="Calibri" charset="0"/>
                        <a:ea typeface="Calibri" charset="0"/>
                        <a:cs typeface="Calibri" charset="0"/>
                      </a:endParaRPr>
                    </a:p>
                  </a:txBody>
                  <a:tcPr anchor="ctr">
                    <a:lnL w="6350" cap="flat" cmpd="sng" algn="ctr">
                      <a:solidFill>
                        <a:srgbClr val="D8DCE3"/>
                      </a:solidFill>
                      <a:prstDash val="solid"/>
                      <a:round/>
                      <a:headEnd type="none" w="med" len="med"/>
                      <a:tailEnd type="none" w="med" len="med"/>
                    </a:lnL>
                    <a:lnR w="6350" cap="flat" cmpd="sng" algn="ctr">
                      <a:solidFill>
                        <a:srgbClr val="D8DCE3"/>
                      </a:solidFill>
                      <a:prstDash val="solid"/>
                      <a:round/>
                      <a:headEnd type="none" w="med" len="med"/>
                      <a:tailEnd type="none" w="med" len="med"/>
                    </a:lnR>
                    <a:lnT w="6350" cap="flat" cmpd="sng" algn="ctr">
                      <a:solidFill>
                        <a:srgbClr val="D8DCE3"/>
                      </a:solidFill>
                      <a:prstDash val="solid"/>
                      <a:round/>
                      <a:headEnd type="none" w="med" len="med"/>
                      <a:tailEnd type="none" w="med" len="med"/>
                    </a:lnT>
                    <a:lnB w="6350" cap="flat" cmpd="sng" algn="ctr">
                      <a:solidFill>
                        <a:srgbClr val="D8DCE3"/>
                      </a:solidFill>
                      <a:prstDash val="solid"/>
                      <a:round/>
                      <a:headEnd type="none" w="med" len="med"/>
                      <a:tailEnd type="none" w="med" len="med"/>
                    </a:lnB>
                    <a:solidFill>
                      <a:srgbClr val="0F1E45"/>
                    </a:solidFill>
                  </a:tcPr>
                </a:tc>
                <a:tc>
                  <a:txBody>
                    <a:bodyPr/>
                    <a:lstStyle/>
                    <a:p>
                      <a:pPr marL="0" indent="0" algn="l">
                        <a:buNone/>
                      </a:pPr>
                      <a:r>
                        <a:rPr lang="en-US" sz="1500" b="1" dirty="0">
                          <a:solidFill>
                            <a:srgbClr val="FFFFFF"/>
                          </a:solidFill>
                          <a:latin typeface="Calibri" pitchFamily="34" charset="0"/>
                          <a:ea typeface="Calibri" pitchFamily="34" charset="-122"/>
                          <a:cs typeface="Calibri" pitchFamily="34" charset="-120"/>
                        </a:rPr>
                        <a:t>AÇIKLAMA</a:t>
                      </a:r>
                      <a:endParaRPr lang="en-US" sz="1500" dirty="0">
                        <a:latin typeface="Calibri" charset="0"/>
                        <a:ea typeface="Calibri" charset="0"/>
                        <a:cs typeface="Calibri" charset="0"/>
                      </a:endParaRPr>
                    </a:p>
                  </a:txBody>
                  <a:tcPr anchor="ctr">
                    <a:lnL w="6350" cap="flat" cmpd="sng" algn="ctr">
                      <a:solidFill>
                        <a:srgbClr val="D8DCE3"/>
                      </a:solidFill>
                      <a:prstDash val="solid"/>
                      <a:round/>
                      <a:headEnd type="none" w="med" len="med"/>
                      <a:tailEnd type="none" w="med" len="med"/>
                    </a:lnL>
                    <a:lnR w="6350" cap="flat" cmpd="sng" algn="ctr">
                      <a:solidFill>
                        <a:srgbClr val="D8DCE3"/>
                      </a:solidFill>
                      <a:prstDash val="solid"/>
                      <a:round/>
                      <a:headEnd type="none" w="med" len="med"/>
                      <a:tailEnd type="none" w="med" len="med"/>
                    </a:lnR>
                    <a:lnT w="6350" cap="flat" cmpd="sng" algn="ctr">
                      <a:solidFill>
                        <a:srgbClr val="D8DCE3"/>
                      </a:solidFill>
                      <a:prstDash val="solid"/>
                      <a:round/>
                      <a:headEnd type="none" w="med" len="med"/>
                      <a:tailEnd type="none" w="med" len="med"/>
                    </a:lnT>
                    <a:lnB w="6350" cap="flat" cmpd="sng" algn="ctr">
                      <a:solidFill>
                        <a:srgbClr val="D8DCE3"/>
                      </a:solidFill>
                      <a:prstDash val="solid"/>
                      <a:round/>
                      <a:headEnd type="none" w="med" len="med"/>
                      <a:tailEnd type="none" w="med" len="med"/>
                    </a:lnB>
                    <a:solidFill>
                      <a:srgbClr val="0F1E45"/>
                    </a:solidFill>
                  </a:tcPr>
                </a:tc>
                <a:extLst>
                  <a:ext uri="{0D108BD9-81ED-4DB2-BD59-A6C34878D82A}">
                    <a16:rowId xmlns:a16="http://schemas.microsoft.com/office/drawing/2014/main" val="10000"/>
                  </a:ext>
                </a:extLst>
              </a:tr>
              <a:tr h="420624">
                <a:tc>
                  <a:txBody>
                    <a:bodyPr/>
                    <a:lstStyle/>
                    <a:p>
                      <a:pPr marL="0" indent="0" algn="l">
                        <a:buNone/>
                      </a:pPr>
                      <a:r>
                        <a:rPr lang="en-US" sz="1500" b="1" dirty="0">
                          <a:solidFill>
                            <a:srgbClr val="1C2534"/>
                          </a:solidFill>
                          <a:latin typeface="Cambria" pitchFamily="34" charset="0"/>
                          <a:ea typeface="Cambria" pitchFamily="34" charset="-122"/>
                          <a:cs typeface="Cambria" pitchFamily="34" charset="-120"/>
                        </a:rPr>
                        <a:t>Üniversite birimi</a:t>
                      </a:r>
                      <a:endParaRPr lang="en-US" sz="1500" dirty="0">
                        <a:latin typeface="Cambria" charset="0"/>
                        <a:ea typeface="Cambria" charset="0"/>
                        <a:cs typeface="Cambria" charset="0"/>
                      </a:endParaRPr>
                    </a:p>
                  </a:txBody>
                  <a:tcPr anchor="ctr">
                    <a:lnL w="6350" cap="flat" cmpd="sng" algn="ctr">
                      <a:solidFill>
                        <a:srgbClr val="D8DCE3"/>
                      </a:solidFill>
                      <a:prstDash val="solid"/>
                      <a:round/>
                      <a:headEnd type="none" w="med" len="med"/>
                      <a:tailEnd type="none" w="med" len="med"/>
                    </a:lnL>
                    <a:lnR w="6350" cap="flat" cmpd="sng" algn="ctr">
                      <a:solidFill>
                        <a:srgbClr val="D8DCE3"/>
                      </a:solidFill>
                      <a:prstDash val="solid"/>
                      <a:round/>
                      <a:headEnd type="none" w="med" len="med"/>
                      <a:tailEnd type="none" w="med" len="med"/>
                    </a:lnR>
                    <a:lnT w="6350" cap="flat" cmpd="sng" algn="ctr">
                      <a:solidFill>
                        <a:srgbClr val="D8DCE3"/>
                      </a:solidFill>
                      <a:prstDash val="solid"/>
                      <a:round/>
                      <a:headEnd type="none" w="med" len="med"/>
                      <a:tailEnd type="none" w="med" len="med"/>
                    </a:lnT>
                    <a:lnB w="6350" cap="flat" cmpd="sng" algn="ctr">
                      <a:solidFill>
                        <a:srgbClr val="D8DCE3"/>
                      </a:solidFill>
                      <a:prstDash val="solid"/>
                      <a:round/>
                      <a:headEnd type="none" w="med" len="med"/>
                      <a:tailEnd type="none" w="med" len="med"/>
                    </a:lnB>
                    <a:solidFill>
                      <a:srgbClr val="FFFFFF"/>
                    </a:solidFill>
                  </a:tcPr>
                </a:tc>
                <a:tc>
                  <a:txBody>
                    <a:bodyPr/>
                    <a:lstStyle/>
                    <a:p>
                      <a:pPr marL="0" indent="0" algn="ctr">
                        <a:buNone/>
                      </a:pPr>
                      <a:r>
                        <a:rPr lang="en-US" sz="1500" b="1" dirty="0">
                          <a:solidFill>
                            <a:srgbClr val="0F1E45"/>
                          </a:solidFill>
                          <a:latin typeface="Calibri" pitchFamily="34" charset="0"/>
                          <a:ea typeface="Calibri" pitchFamily="34" charset="-122"/>
                          <a:cs typeface="Calibri" pitchFamily="34" charset="-120"/>
                        </a:rPr>
                        <a:t>28</a:t>
                      </a:r>
                      <a:endParaRPr lang="en-US" sz="1500" dirty="0">
                        <a:latin typeface="Calibri" charset="0"/>
                        <a:ea typeface="Calibri" charset="0"/>
                        <a:cs typeface="Calibri" charset="0"/>
                      </a:endParaRPr>
                    </a:p>
                  </a:txBody>
                  <a:tcPr anchor="ctr">
                    <a:lnL w="6350" cap="flat" cmpd="sng" algn="ctr">
                      <a:solidFill>
                        <a:srgbClr val="D8DCE3"/>
                      </a:solidFill>
                      <a:prstDash val="solid"/>
                      <a:round/>
                      <a:headEnd type="none" w="med" len="med"/>
                      <a:tailEnd type="none" w="med" len="med"/>
                    </a:lnL>
                    <a:lnR w="6350" cap="flat" cmpd="sng" algn="ctr">
                      <a:solidFill>
                        <a:srgbClr val="D8DCE3"/>
                      </a:solidFill>
                      <a:prstDash val="solid"/>
                      <a:round/>
                      <a:headEnd type="none" w="med" len="med"/>
                      <a:tailEnd type="none" w="med" len="med"/>
                    </a:lnR>
                    <a:lnT w="6350" cap="flat" cmpd="sng" algn="ctr">
                      <a:solidFill>
                        <a:srgbClr val="D8DCE3"/>
                      </a:solidFill>
                      <a:prstDash val="solid"/>
                      <a:round/>
                      <a:headEnd type="none" w="med" len="med"/>
                      <a:tailEnd type="none" w="med" len="med"/>
                    </a:lnT>
                    <a:lnB w="6350" cap="flat" cmpd="sng" algn="ctr">
                      <a:solidFill>
                        <a:srgbClr val="D8DCE3"/>
                      </a:solidFill>
                      <a:prstDash val="solid"/>
                      <a:round/>
                      <a:headEnd type="none" w="med" len="med"/>
                      <a:tailEnd type="none" w="med" len="med"/>
                    </a:lnB>
                    <a:solidFill>
                      <a:srgbClr val="FFFFFF"/>
                    </a:solidFill>
                  </a:tcPr>
                </a:tc>
                <a:tc>
                  <a:txBody>
                    <a:bodyPr/>
                    <a:lstStyle/>
                    <a:p>
                      <a:pPr marL="0" indent="0" algn="l">
                        <a:buNone/>
                      </a:pPr>
                      <a:r>
                        <a:rPr lang="en-US" sz="1500" i="1" dirty="0">
                          <a:solidFill>
                            <a:srgbClr val="667085"/>
                          </a:solidFill>
                          <a:latin typeface="Calibri" pitchFamily="34" charset="0"/>
                          <a:ea typeface="Calibri" pitchFamily="34" charset="-122"/>
                          <a:cs typeface="Calibri" pitchFamily="34" charset="-120"/>
                        </a:rPr>
                        <a:t>Entegre fakülte, enstitü ve merkezler</a:t>
                      </a:r>
                      <a:endParaRPr lang="en-US" sz="1500" dirty="0">
                        <a:latin typeface="Calibri" charset="0"/>
                        <a:ea typeface="Calibri" charset="0"/>
                        <a:cs typeface="Calibri" charset="0"/>
                      </a:endParaRPr>
                    </a:p>
                  </a:txBody>
                  <a:tcPr anchor="ctr">
                    <a:lnL w="6350" cap="flat" cmpd="sng" algn="ctr">
                      <a:solidFill>
                        <a:srgbClr val="D8DCE3"/>
                      </a:solidFill>
                      <a:prstDash val="solid"/>
                      <a:round/>
                      <a:headEnd type="none" w="med" len="med"/>
                      <a:tailEnd type="none" w="med" len="med"/>
                    </a:lnL>
                    <a:lnR w="6350" cap="flat" cmpd="sng" algn="ctr">
                      <a:solidFill>
                        <a:srgbClr val="D8DCE3"/>
                      </a:solidFill>
                      <a:prstDash val="solid"/>
                      <a:round/>
                      <a:headEnd type="none" w="med" len="med"/>
                      <a:tailEnd type="none" w="med" len="med"/>
                    </a:lnR>
                    <a:lnT w="6350" cap="flat" cmpd="sng" algn="ctr">
                      <a:solidFill>
                        <a:srgbClr val="D8DCE3"/>
                      </a:solidFill>
                      <a:prstDash val="solid"/>
                      <a:round/>
                      <a:headEnd type="none" w="med" len="med"/>
                      <a:tailEnd type="none" w="med" len="med"/>
                    </a:lnT>
                    <a:lnB w="6350" cap="flat" cmpd="sng" algn="ctr">
                      <a:solidFill>
                        <a:srgbClr val="D8DCE3"/>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20624">
                <a:tc>
                  <a:txBody>
                    <a:bodyPr/>
                    <a:lstStyle/>
                    <a:p>
                      <a:pPr marL="0" indent="0" algn="l">
                        <a:buNone/>
                      </a:pPr>
                      <a:r>
                        <a:rPr lang="en-US" sz="1500" b="1" dirty="0">
                          <a:solidFill>
                            <a:srgbClr val="1C2534"/>
                          </a:solidFill>
                          <a:latin typeface="Cambria" pitchFamily="34" charset="0"/>
                          <a:ea typeface="Cambria" pitchFamily="34" charset="-122"/>
                          <a:cs typeface="Cambria" pitchFamily="34" charset="-120"/>
                        </a:rPr>
                        <a:t>Birimlere bağlı laboratuvar</a:t>
                      </a:r>
                      <a:endParaRPr lang="en-US" sz="1500" dirty="0">
                        <a:latin typeface="Cambria" charset="0"/>
                        <a:ea typeface="Cambria" charset="0"/>
                        <a:cs typeface="Cambria" charset="0"/>
                      </a:endParaRPr>
                    </a:p>
                  </a:txBody>
                  <a:tcPr anchor="ctr">
                    <a:lnL w="6350" cap="flat" cmpd="sng" algn="ctr">
                      <a:solidFill>
                        <a:srgbClr val="D8DCE3"/>
                      </a:solidFill>
                      <a:prstDash val="solid"/>
                      <a:round/>
                      <a:headEnd type="none" w="med" len="med"/>
                      <a:tailEnd type="none" w="med" len="med"/>
                    </a:lnL>
                    <a:lnR w="6350" cap="flat" cmpd="sng" algn="ctr">
                      <a:solidFill>
                        <a:srgbClr val="D8DCE3"/>
                      </a:solidFill>
                      <a:prstDash val="solid"/>
                      <a:round/>
                      <a:headEnd type="none" w="med" len="med"/>
                      <a:tailEnd type="none" w="med" len="med"/>
                    </a:lnR>
                    <a:lnT w="6350" cap="flat" cmpd="sng" algn="ctr">
                      <a:solidFill>
                        <a:srgbClr val="D8DCE3"/>
                      </a:solidFill>
                      <a:prstDash val="solid"/>
                      <a:round/>
                      <a:headEnd type="none" w="med" len="med"/>
                      <a:tailEnd type="none" w="med" len="med"/>
                    </a:lnT>
                    <a:lnB w="6350" cap="flat" cmpd="sng" algn="ctr">
                      <a:solidFill>
                        <a:srgbClr val="D8DCE3"/>
                      </a:solidFill>
                      <a:prstDash val="solid"/>
                      <a:round/>
                      <a:headEnd type="none" w="med" len="med"/>
                      <a:tailEnd type="none" w="med" len="med"/>
                    </a:lnB>
                    <a:solidFill>
                      <a:srgbClr val="F3F4F6"/>
                    </a:solidFill>
                  </a:tcPr>
                </a:tc>
                <a:tc>
                  <a:txBody>
                    <a:bodyPr/>
                    <a:lstStyle/>
                    <a:p>
                      <a:pPr marL="0" indent="0" algn="ctr">
                        <a:buNone/>
                      </a:pPr>
                      <a:r>
                        <a:rPr lang="en-US" sz="1500" b="1" dirty="0">
                          <a:solidFill>
                            <a:srgbClr val="0F1E45"/>
                          </a:solidFill>
                          <a:latin typeface="Calibri" pitchFamily="34" charset="0"/>
                          <a:ea typeface="Calibri" pitchFamily="34" charset="-122"/>
                          <a:cs typeface="Calibri" pitchFamily="34" charset="-120"/>
                        </a:rPr>
                        <a:t>91</a:t>
                      </a:r>
                      <a:endParaRPr lang="en-US" sz="1500" dirty="0">
                        <a:latin typeface="Calibri" charset="0"/>
                        <a:ea typeface="Calibri" charset="0"/>
                        <a:cs typeface="Calibri" charset="0"/>
                      </a:endParaRPr>
                    </a:p>
                  </a:txBody>
                  <a:tcPr anchor="ctr">
                    <a:lnL w="6350" cap="flat" cmpd="sng" algn="ctr">
                      <a:solidFill>
                        <a:srgbClr val="D8DCE3"/>
                      </a:solidFill>
                      <a:prstDash val="solid"/>
                      <a:round/>
                      <a:headEnd type="none" w="med" len="med"/>
                      <a:tailEnd type="none" w="med" len="med"/>
                    </a:lnL>
                    <a:lnR w="6350" cap="flat" cmpd="sng" algn="ctr">
                      <a:solidFill>
                        <a:srgbClr val="D8DCE3"/>
                      </a:solidFill>
                      <a:prstDash val="solid"/>
                      <a:round/>
                      <a:headEnd type="none" w="med" len="med"/>
                      <a:tailEnd type="none" w="med" len="med"/>
                    </a:lnR>
                    <a:lnT w="6350" cap="flat" cmpd="sng" algn="ctr">
                      <a:solidFill>
                        <a:srgbClr val="D8DCE3"/>
                      </a:solidFill>
                      <a:prstDash val="solid"/>
                      <a:round/>
                      <a:headEnd type="none" w="med" len="med"/>
                      <a:tailEnd type="none" w="med" len="med"/>
                    </a:lnT>
                    <a:lnB w="6350" cap="flat" cmpd="sng" algn="ctr">
                      <a:solidFill>
                        <a:srgbClr val="D8DCE3"/>
                      </a:solidFill>
                      <a:prstDash val="solid"/>
                      <a:round/>
                      <a:headEnd type="none" w="med" len="med"/>
                      <a:tailEnd type="none" w="med" len="med"/>
                    </a:lnB>
                    <a:solidFill>
                      <a:srgbClr val="F3F4F6"/>
                    </a:solidFill>
                  </a:tcPr>
                </a:tc>
                <a:tc>
                  <a:txBody>
                    <a:bodyPr/>
                    <a:lstStyle/>
                    <a:p>
                      <a:pPr marL="0" indent="0" algn="l">
                        <a:buNone/>
                      </a:pPr>
                      <a:r>
                        <a:rPr lang="en-US" sz="1500" i="1" dirty="0">
                          <a:solidFill>
                            <a:srgbClr val="667085"/>
                          </a:solidFill>
                          <a:latin typeface="Calibri" pitchFamily="34" charset="0"/>
                          <a:ea typeface="Calibri" pitchFamily="34" charset="-122"/>
                          <a:cs typeface="Calibri" pitchFamily="34" charset="-120"/>
                        </a:rPr>
                        <a:t>Tek çatı altında izlenen laboratuvar ağı</a:t>
                      </a:r>
                      <a:endParaRPr lang="en-US" sz="1500" dirty="0">
                        <a:latin typeface="Calibri" charset="0"/>
                        <a:ea typeface="Calibri" charset="0"/>
                        <a:cs typeface="Calibri" charset="0"/>
                      </a:endParaRPr>
                    </a:p>
                  </a:txBody>
                  <a:tcPr anchor="ctr">
                    <a:lnL w="6350" cap="flat" cmpd="sng" algn="ctr">
                      <a:solidFill>
                        <a:srgbClr val="D8DCE3"/>
                      </a:solidFill>
                      <a:prstDash val="solid"/>
                      <a:round/>
                      <a:headEnd type="none" w="med" len="med"/>
                      <a:tailEnd type="none" w="med" len="med"/>
                    </a:lnL>
                    <a:lnR w="6350" cap="flat" cmpd="sng" algn="ctr">
                      <a:solidFill>
                        <a:srgbClr val="D8DCE3"/>
                      </a:solidFill>
                      <a:prstDash val="solid"/>
                      <a:round/>
                      <a:headEnd type="none" w="med" len="med"/>
                      <a:tailEnd type="none" w="med" len="med"/>
                    </a:lnR>
                    <a:lnT w="6350" cap="flat" cmpd="sng" algn="ctr">
                      <a:solidFill>
                        <a:srgbClr val="D8DCE3"/>
                      </a:solidFill>
                      <a:prstDash val="solid"/>
                      <a:round/>
                      <a:headEnd type="none" w="med" len="med"/>
                      <a:tailEnd type="none" w="med" len="med"/>
                    </a:lnT>
                    <a:lnB w="6350" cap="flat" cmpd="sng" algn="ctr">
                      <a:solidFill>
                        <a:srgbClr val="D8DCE3"/>
                      </a:solidFill>
                      <a:prstDash val="solid"/>
                      <a:round/>
                      <a:headEnd type="none" w="med" len="med"/>
                      <a:tailEnd type="none" w="med" len="med"/>
                    </a:lnB>
                    <a:solidFill>
                      <a:srgbClr val="F3F4F6"/>
                    </a:solidFill>
                  </a:tcPr>
                </a:tc>
                <a:extLst>
                  <a:ext uri="{0D108BD9-81ED-4DB2-BD59-A6C34878D82A}">
                    <a16:rowId xmlns:a16="http://schemas.microsoft.com/office/drawing/2014/main" val="10002"/>
                  </a:ext>
                </a:extLst>
              </a:tr>
              <a:tr h="420624">
                <a:tc>
                  <a:txBody>
                    <a:bodyPr/>
                    <a:lstStyle/>
                    <a:p>
                      <a:pPr marL="0" indent="0" algn="l">
                        <a:buNone/>
                      </a:pPr>
                      <a:r>
                        <a:rPr lang="en-US" sz="1500" b="1" dirty="0">
                          <a:solidFill>
                            <a:srgbClr val="1C2534"/>
                          </a:solidFill>
                          <a:latin typeface="Cambria" pitchFamily="34" charset="0"/>
                          <a:ea typeface="Cambria" pitchFamily="34" charset="-122"/>
                          <a:cs typeface="Cambria" pitchFamily="34" charset="-120"/>
                        </a:rPr>
                        <a:t>Kullanıcı</a:t>
                      </a:r>
                      <a:endParaRPr lang="en-US" sz="1500" dirty="0">
                        <a:latin typeface="Cambria" charset="0"/>
                        <a:ea typeface="Cambria" charset="0"/>
                        <a:cs typeface="Cambria" charset="0"/>
                      </a:endParaRPr>
                    </a:p>
                  </a:txBody>
                  <a:tcPr anchor="ctr">
                    <a:lnL w="6350" cap="flat" cmpd="sng" algn="ctr">
                      <a:solidFill>
                        <a:srgbClr val="D8DCE3"/>
                      </a:solidFill>
                      <a:prstDash val="solid"/>
                      <a:round/>
                      <a:headEnd type="none" w="med" len="med"/>
                      <a:tailEnd type="none" w="med" len="med"/>
                    </a:lnL>
                    <a:lnR w="6350" cap="flat" cmpd="sng" algn="ctr">
                      <a:solidFill>
                        <a:srgbClr val="D8DCE3"/>
                      </a:solidFill>
                      <a:prstDash val="solid"/>
                      <a:round/>
                      <a:headEnd type="none" w="med" len="med"/>
                      <a:tailEnd type="none" w="med" len="med"/>
                    </a:lnR>
                    <a:lnT w="6350" cap="flat" cmpd="sng" algn="ctr">
                      <a:solidFill>
                        <a:srgbClr val="D8DCE3"/>
                      </a:solidFill>
                      <a:prstDash val="solid"/>
                      <a:round/>
                      <a:headEnd type="none" w="med" len="med"/>
                      <a:tailEnd type="none" w="med" len="med"/>
                    </a:lnT>
                    <a:lnB w="6350" cap="flat" cmpd="sng" algn="ctr">
                      <a:solidFill>
                        <a:srgbClr val="D8DCE3"/>
                      </a:solidFill>
                      <a:prstDash val="solid"/>
                      <a:round/>
                      <a:headEnd type="none" w="med" len="med"/>
                      <a:tailEnd type="none" w="med" len="med"/>
                    </a:lnB>
                    <a:solidFill>
                      <a:srgbClr val="FFFFFF"/>
                    </a:solidFill>
                  </a:tcPr>
                </a:tc>
                <a:tc>
                  <a:txBody>
                    <a:bodyPr/>
                    <a:lstStyle/>
                    <a:p>
                      <a:pPr marL="0" indent="0" algn="ctr">
                        <a:buNone/>
                      </a:pPr>
                      <a:r>
                        <a:rPr lang="en-US" sz="1500" b="1" dirty="0">
                          <a:solidFill>
                            <a:srgbClr val="0F1E45"/>
                          </a:solidFill>
                          <a:latin typeface="Calibri" pitchFamily="34" charset="0"/>
                          <a:ea typeface="Calibri" pitchFamily="34" charset="-122"/>
                          <a:cs typeface="Calibri" pitchFamily="34" charset="-120"/>
                        </a:rPr>
                        <a:t>988</a:t>
                      </a:r>
                      <a:endParaRPr lang="en-US" sz="1500" dirty="0">
                        <a:latin typeface="Calibri" charset="0"/>
                        <a:ea typeface="Calibri" charset="0"/>
                        <a:cs typeface="Calibri" charset="0"/>
                      </a:endParaRPr>
                    </a:p>
                  </a:txBody>
                  <a:tcPr anchor="ctr">
                    <a:lnL w="6350" cap="flat" cmpd="sng" algn="ctr">
                      <a:solidFill>
                        <a:srgbClr val="D8DCE3"/>
                      </a:solidFill>
                      <a:prstDash val="solid"/>
                      <a:round/>
                      <a:headEnd type="none" w="med" len="med"/>
                      <a:tailEnd type="none" w="med" len="med"/>
                    </a:lnL>
                    <a:lnR w="6350" cap="flat" cmpd="sng" algn="ctr">
                      <a:solidFill>
                        <a:srgbClr val="D8DCE3"/>
                      </a:solidFill>
                      <a:prstDash val="solid"/>
                      <a:round/>
                      <a:headEnd type="none" w="med" len="med"/>
                      <a:tailEnd type="none" w="med" len="med"/>
                    </a:lnR>
                    <a:lnT w="6350" cap="flat" cmpd="sng" algn="ctr">
                      <a:solidFill>
                        <a:srgbClr val="D8DCE3"/>
                      </a:solidFill>
                      <a:prstDash val="solid"/>
                      <a:round/>
                      <a:headEnd type="none" w="med" len="med"/>
                      <a:tailEnd type="none" w="med" len="med"/>
                    </a:lnT>
                    <a:lnB w="6350" cap="flat" cmpd="sng" algn="ctr">
                      <a:solidFill>
                        <a:srgbClr val="D8DCE3"/>
                      </a:solidFill>
                      <a:prstDash val="solid"/>
                      <a:round/>
                      <a:headEnd type="none" w="med" len="med"/>
                      <a:tailEnd type="none" w="med" len="med"/>
                    </a:lnB>
                    <a:solidFill>
                      <a:srgbClr val="FFFFFF"/>
                    </a:solidFill>
                  </a:tcPr>
                </a:tc>
                <a:tc>
                  <a:txBody>
                    <a:bodyPr/>
                    <a:lstStyle/>
                    <a:p>
                      <a:pPr marL="0" indent="0" algn="l">
                        <a:buNone/>
                      </a:pPr>
                      <a:r>
                        <a:rPr lang="en-US" sz="1500" i="1" dirty="0">
                          <a:solidFill>
                            <a:srgbClr val="667085"/>
                          </a:solidFill>
                          <a:latin typeface="Calibri" pitchFamily="34" charset="0"/>
                          <a:ea typeface="Calibri" pitchFamily="34" charset="-122"/>
                          <a:cs typeface="Calibri" pitchFamily="34" charset="-120"/>
                        </a:rPr>
                        <a:t>Sisteme kayıtlı toplam kullanıcı</a:t>
                      </a:r>
                      <a:endParaRPr lang="en-US" sz="1500" dirty="0">
                        <a:latin typeface="Calibri" charset="0"/>
                        <a:ea typeface="Calibri" charset="0"/>
                        <a:cs typeface="Calibri" charset="0"/>
                      </a:endParaRPr>
                    </a:p>
                  </a:txBody>
                  <a:tcPr anchor="ctr">
                    <a:lnL w="6350" cap="flat" cmpd="sng" algn="ctr">
                      <a:solidFill>
                        <a:srgbClr val="D8DCE3"/>
                      </a:solidFill>
                      <a:prstDash val="solid"/>
                      <a:round/>
                      <a:headEnd type="none" w="med" len="med"/>
                      <a:tailEnd type="none" w="med" len="med"/>
                    </a:lnL>
                    <a:lnR w="6350" cap="flat" cmpd="sng" algn="ctr">
                      <a:solidFill>
                        <a:srgbClr val="D8DCE3"/>
                      </a:solidFill>
                      <a:prstDash val="solid"/>
                      <a:round/>
                      <a:headEnd type="none" w="med" len="med"/>
                      <a:tailEnd type="none" w="med" len="med"/>
                    </a:lnR>
                    <a:lnT w="6350" cap="flat" cmpd="sng" algn="ctr">
                      <a:solidFill>
                        <a:srgbClr val="D8DCE3"/>
                      </a:solidFill>
                      <a:prstDash val="solid"/>
                      <a:round/>
                      <a:headEnd type="none" w="med" len="med"/>
                      <a:tailEnd type="none" w="med" len="med"/>
                    </a:lnT>
                    <a:lnB w="6350" cap="flat" cmpd="sng" algn="ctr">
                      <a:solidFill>
                        <a:srgbClr val="D8DCE3"/>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20624">
                <a:tc>
                  <a:txBody>
                    <a:bodyPr/>
                    <a:lstStyle/>
                    <a:p>
                      <a:pPr marL="0" indent="0" algn="l">
                        <a:buNone/>
                      </a:pPr>
                      <a:r>
                        <a:rPr lang="en-US" sz="1500" b="1" dirty="0">
                          <a:solidFill>
                            <a:srgbClr val="1C2534"/>
                          </a:solidFill>
                          <a:latin typeface="Cambria" pitchFamily="34" charset="0"/>
                          <a:ea typeface="Cambria" pitchFamily="34" charset="-122"/>
                          <a:cs typeface="Cambria" pitchFamily="34" charset="-120"/>
                        </a:rPr>
                        <a:t>Cihaz</a:t>
                      </a:r>
                      <a:endParaRPr lang="en-US" sz="1500" dirty="0">
                        <a:latin typeface="Cambria" charset="0"/>
                        <a:ea typeface="Cambria" charset="0"/>
                        <a:cs typeface="Cambria" charset="0"/>
                      </a:endParaRPr>
                    </a:p>
                  </a:txBody>
                  <a:tcPr anchor="ctr">
                    <a:lnL w="6350" cap="flat" cmpd="sng" algn="ctr">
                      <a:solidFill>
                        <a:srgbClr val="D8DCE3"/>
                      </a:solidFill>
                      <a:prstDash val="solid"/>
                      <a:round/>
                      <a:headEnd type="none" w="med" len="med"/>
                      <a:tailEnd type="none" w="med" len="med"/>
                    </a:lnL>
                    <a:lnR w="6350" cap="flat" cmpd="sng" algn="ctr">
                      <a:solidFill>
                        <a:srgbClr val="D8DCE3"/>
                      </a:solidFill>
                      <a:prstDash val="solid"/>
                      <a:round/>
                      <a:headEnd type="none" w="med" len="med"/>
                      <a:tailEnd type="none" w="med" len="med"/>
                    </a:lnR>
                    <a:lnT w="6350" cap="flat" cmpd="sng" algn="ctr">
                      <a:solidFill>
                        <a:srgbClr val="D8DCE3"/>
                      </a:solidFill>
                      <a:prstDash val="solid"/>
                      <a:round/>
                      <a:headEnd type="none" w="med" len="med"/>
                      <a:tailEnd type="none" w="med" len="med"/>
                    </a:lnT>
                    <a:lnB w="6350" cap="flat" cmpd="sng" algn="ctr">
                      <a:solidFill>
                        <a:srgbClr val="D8DCE3"/>
                      </a:solidFill>
                      <a:prstDash val="solid"/>
                      <a:round/>
                      <a:headEnd type="none" w="med" len="med"/>
                      <a:tailEnd type="none" w="med" len="med"/>
                    </a:lnB>
                    <a:solidFill>
                      <a:srgbClr val="F3F4F6"/>
                    </a:solidFill>
                  </a:tcPr>
                </a:tc>
                <a:tc>
                  <a:txBody>
                    <a:bodyPr/>
                    <a:lstStyle/>
                    <a:p>
                      <a:pPr marL="0" indent="0" algn="ctr">
                        <a:buNone/>
                      </a:pPr>
                      <a:r>
                        <a:rPr lang="en-US" sz="1500" b="1" dirty="0">
                          <a:solidFill>
                            <a:srgbClr val="0F1E45"/>
                          </a:solidFill>
                          <a:latin typeface="Calibri" pitchFamily="34" charset="0"/>
                          <a:ea typeface="Calibri" pitchFamily="34" charset="-122"/>
                          <a:cs typeface="Calibri" pitchFamily="34" charset="-120"/>
                        </a:rPr>
                        <a:t>958</a:t>
                      </a:r>
                      <a:endParaRPr lang="en-US" sz="1500" dirty="0">
                        <a:latin typeface="Calibri" charset="0"/>
                        <a:ea typeface="Calibri" charset="0"/>
                        <a:cs typeface="Calibri" charset="0"/>
                      </a:endParaRPr>
                    </a:p>
                  </a:txBody>
                  <a:tcPr anchor="ctr">
                    <a:lnL w="6350" cap="flat" cmpd="sng" algn="ctr">
                      <a:solidFill>
                        <a:srgbClr val="D8DCE3"/>
                      </a:solidFill>
                      <a:prstDash val="solid"/>
                      <a:round/>
                      <a:headEnd type="none" w="med" len="med"/>
                      <a:tailEnd type="none" w="med" len="med"/>
                    </a:lnL>
                    <a:lnR w="6350" cap="flat" cmpd="sng" algn="ctr">
                      <a:solidFill>
                        <a:srgbClr val="D8DCE3"/>
                      </a:solidFill>
                      <a:prstDash val="solid"/>
                      <a:round/>
                      <a:headEnd type="none" w="med" len="med"/>
                      <a:tailEnd type="none" w="med" len="med"/>
                    </a:lnR>
                    <a:lnT w="6350" cap="flat" cmpd="sng" algn="ctr">
                      <a:solidFill>
                        <a:srgbClr val="D8DCE3"/>
                      </a:solidFill>
                      <a:prstDash val="solid"/>
                      <a:round/>
                      <a:headEnd type="none" w="med" len="med"/>
                      <a:tailEnd type="none" w="med" len="med"/>
                    </a:lnT>
                    <a:lnB w="6350" cap="flat" cmpd="sng" algn="ctr">
                      <a:solidFill>
                        <a:srgbClr val="D8DCE3"/>
                      </a:solidFill>
                      <a:prstDash val="solid"/>
                      <a:round/>
                      <a:headEnd type="none" w="med" len="med"/>
                      <a:tailEnd type="none" w="med" len="med"/>
                    </a:lnB>
                    <a:solidFill>
                      <a:srgbClr val="F3F4F6"/>
                    </a:solidFill>
                  </a:tcPr>
                </a:tc>
                <a:tc>
                  <a:txBody>
                    <a:bodyPr/>
                    <a:lstStyle/>
                    <a:p>
                      <a:pPr marL="0" indent="0" algn="l">
                        <a:buNone/>
                      </a:pPr>
                      <a:r>
                        <a:rPr lang="en-US" sz="1500" i="1" dirty="0">
                          <a:solidFill>
                            <a:srgbClr val="667085"/>
                          </a:solidFill>
                          <a:latin typeface="Calibri" pitchFamily="34" charset="0"/>
                          <a:ea typeface="Calibri" pitchFamily="34" charset="-122"/>
                          <a:cs typeface="Calibri" pitchFamily="34" charset="-120"/>
                        </a:rPr>
                        <a:t>Envantere işlenmiş cihaz</a:t>
                      </a:r>
                      <a:endParaRPr lang="en-US" sz="1500" dirty="0">
                        <a:latin typeface="Calibri" charset="0"/>
                        <a:ea typeface="Calibri" charset="0"/>
                        <a:cs typeface="Calibri" charset="0"/>
                      </a:endParaRPr>
                    </a:p>
                  </a:txBody>
                  <a:tcPr anchor="ctr">
                    <a:lnL w="6350" cap="flat" cmpd="sng" algn="ctr">
                      <a:solidFill>
                        <a:srgbClr val="D8DCE3"/>
                      </a:solidFill>
                      <a:prstDash val="solid"/>
                      <a:round/>
                      <a:headEnd type="none" w="med" len="med"/>
                      <a:tailEnd type="none" w="med" len="med"/>
                    </a:lnL>
                    <a:lnR w="6350" cap="flat" cmpd="sng" algn="ctr">
                      <a:solidFill>
                        <a:srgbClr val="D8DCE3"/>
                      </a:solidFill>
                      <a:prstDash val="solid"/>
                      <a:round/>
                      <a:headEnd type="none" w="med" len="med"/>
                      <a:tailEnd type="none" w="med" len="med"/>
                    </a:lnR>
                    <a:lnT w="6350" cap="flat" cmpd="sng" algn="ctr">
                      <a:solidFill>
                        <a:srgbClr val="D8DCE3"/>
                      </a:solidFill>
                      <a:prstDash val="solid"/>
                      <a:round/>
                      <a:headEnd type="none" w="med" len="med"/>
                      <a:tailEnd type="none" w="med" len="med"/>
                    </a:lnT>
                    <a:lnB w="6350" cap="flat" cmpd="sng" algn="ctr">
                      <a:solidFill>
                        <a:srgbClr val="D8DCE3"/>
                      </a:solidFill>
                      <a:prstDash val="solid"/>
                      <a:round/>
                      <a:headEnd type="none" w="med" len="med"/>
                      <a:tailEnd type="none" w="med" len="med"/>
                    </a:lnB>
                    <a:solidFill>
                      <a:srgbClr val="F3F4F6"/>
                    </a:solidFill>
                  </a:tcPr>
                </a:tc>
                <a:extLst>
                  <a:ext uri="{0D108BD9-81ED-4DB2-BD59-A6C34878D82A}">
                    <a16:rowId xmlns:a16="http://schemas.microsoft.com/office/drawing/2014/main" val="10004"/>
                  </a:ext>
                </a:extLst>
              </a:tr>
              <a:tr h="420624">
                <a:tc>
                  <a:txBody>
                    <a:bodyPr/>
                    <a:lstStyle/>
                    <a:p>
                      <a:pPr marL="0" indent="0" algn="l">
                        <a:buNone/>
                      </a:pPr>
                      <a:r>
                        <a:rPr lang="en-US" sz="1500" b="1" dirty="0">
                          <a:solidFill>
                            <a:srgbClr val="1C2534"/>
                          </a:solidFill>
                          <a:latin typeface="Cambria" pitchFamily="34" charset="0"/>
                          <a:ea typeface="Cambria" pitchFamily="34" charset="-122"/>
                          <a:cs typeface="Cambria" pitchFamily="34" charset="-120"/>
                        </a:rPr>
                        <a:t>Kayıtlı proje</a:t>
                      </a:r>
                      <a:endParaRPr lang="en-US" sz="1500" dirty="0">
                        <a:latin typeface="Cambria" charset="0"/>
                        <a:ea typeface="Cambria" charset="0"/>
                        <a:cs typeface="Cambria" charset="0"/>
                      </a:endParaRPr>
                    </a:p>
                  </a:txBody>
                  <a:tcPr anchor="ctr">
                    <a:lnL w="6350" cap="flat" cmpd="sng" algn="ctr">
                      <a:solidFill>
                        <a:srgbClr val="D8DCE3"/>
                      </a:solidFill>
                      <a:prstDash val="solid"/>
                      <a:round/>
                      <a:headEnd type="none" w="med" len="med"/>
                      <a:tailEnd type="none" w="med" len="med"/>
                    </a:lnL>
                    <a:lnR w="6350" cap="flat" cmpd="sng" algn="ctr">
                      <a:solidFill>
                        <a:srgbClr val="D8DCE3"/>
                      </a:solidFill>
                      <a:prstDash val="solid"/>
                      <a:round/>
                      <a:headEnd type="none" w="med" len="med"/>
                      <a:tailEnd type="none" w="med" len="med"/>
                    </a:lnR>
                    <a:lnT w="6350" cap="flat" cmpd="sng" algn="ctr">
                      <a:solidFill>
                        <a:srgbClr val="D8DCE3"/>
                      </a:solidFill>
                      <a:prstDash val="solid"/>
                      <a:round/>
                      <a:headEnd type="none" w="med" len="med"/>
                      <a:tailEnd type="none" w="med" len="med"/>
                    </a:lnT>
                    <a:lnB w="6350" cap="flat" cmpd="sng" algn="ctr">
                      <a:solidFill>
                        <a:srgbClr val="D8DCE3"/>
                      </a:solidFill>
                      <a:prstDash val="solid"/>
                      <a:round/>
                      <a:headEnd type="none" w="med" len="med"/>
                      <a:tailEnd type="none" w="med" len="med"/>
                    </a:lnB>
                    <a:solidFill>
                      <a:srgbClr val="FFFFFF"/>
                    </a:solidFill>
                  </a:tcPr>
                </a:tc>
                <a:tc>
                  <a:txBody>
                    <a:bodyPr/>
                    <a:lstStyle/>
                    <a:p>
                      <a:pPr marL="0" indent="0" algn="ctr">
                        <a:buNone/>
                      </a:pPr>
                      <a:r>
                        <a:rPr lang="en-US" sz="1500" b="1" dirty="0">
                          <a:solidFill>
                            <a:srgbClr val="0F1E45"/>
                          </a:solidFill>
                          <a:latin typeface="Calibri" pitchFamily="34" charset="0"/>
                          <a:ea typeface="Calibri" pitchFamily="34" charset="-122"/>
                          <a:cs typeface="Calibri" pitchFamily="34" charset="-120"/>
                        </a:rPr>
                        <a:t>18</a:t>
                      </a:r>
                      <a:endParaRPr lang="en-US" sz="1500" dirty="0">
                        <a:latin typeface="Calibri" charset="0"/>
                        <a:ea typeface="Calibri" charset="0"/>
                        <a:cs typeface="Calibri" charset="0"/>
                      </a:endParaRPr>
                    </a:p>
                  </a:txBody>
                  <a:tcPr anchor="ctr">
                    <a:lnL w="6350" cap="flat" cmpd="sng" algn="ctr">
                      <a:solidFill>
                        <a:srgbClr val="D8DCE3"/>
                      </a:solidFill>
                      <a:prstDash val="solid"/>
                      <a:round/>
                      <a:headEnd type="none" w="med" len="med"/>
                      <a:tailEnd type="none" w="med" len="med"/>
                    </a:lnL>
                    <a:lnR w="6350" cap="flat" cmpd="sng" algn="ctr">
                      <a:solidFill>
                        <a:srgbClr val="D8DCE3"/>
                      </a:solidFill>
                      <a:prstDash val="solid"/>
                      <a:round/>
                      <a:headEnd type="none" w="med" len="med"/>
                      <a:tailEnd type="none" w="med" len="med"/>
                    </a:lnR>
                    <a:lnT w="6350" cap="flat" cmpd="sng" algn="ctr">
                      <a:solidFill>
                        <a:srgbClr val="D8DCE3"/>
                      </a:solidFill>
                      <a:prstDash val="solid"/>
                      <a:round/>
                      <a:headEnd type="none" w="med" len="med"/>
                      <a:tailEnd type="none" w="med" len="med"/>
                    </a:lnT>
                    <a:lnB w="6350" cap="flat" cmpd="sng" algn="ctr">
                      <a:solidFill>
                        <a:srgbClr val="D8DCE3"/>
                      </a:solidFill>
                      <a:prstDash val="solid"/>
                      <a:round/>
                      <a:headEnd type="none" w="med" len="med"/>
                      <a:tailEnd type="none" w="med" len="med"/>
                    </a:lnB>
                    <a:solidFill>
                      <a:srgbClr val="FFFFFF"/>
                    </a:solidFill>
                  </a:tcPr>
                </a:tc>
                <a:tc>
                  <a:txBody>
                    <a:bodyPr/>
                    <a:lstStyle/>
                    <a:p>
                      <a:pPr marL="0" indent="0" algn="l">
                        <a:buNone/>
                      </a:pPr>
                      <a:r>
                        <a:rPr lang="en-US" sz="1500" i="1" dirty="0">
                          <a:solidFill>
                            <a:srgbClr val="667085"/>
                          </a:solidFill>
                          <a:latin typeface="Calibri" pitchFamily="34" charset="0"/>
                          <a:ea typeface="Calibri" pitchFamily="34" charset="-122"/>
                          <a:cs typeface="Calibri" pitchFamily="34" charset="-120"/>
                        </a:rPr>
                        <a:t>Proje alanı henüz zorunlu değildir</a:t>
                      </a:r>
                      <a:endParaRPr lang="en-US" sz="1500" dirty="0">
                        <a:latin typeface="Calibri" charset="0"/>
                        <a:ea typeface="Calibri" charset="0"/>
                        <a:cs typeface="Calibri" charset="0"/>
                      </a:endParaRPr>
                    </a:p>
                  </a:txBody>
                  <a:tcPr anchor="ctr">
                    <a:lnL w="6350" cap="flat" cmpd="sng" algn="ctr">
                      <a:solidFill>
                        <a:srgbClr val="D8DCE3"/>
                      </a:solidFill>
                      <a:prstDash val="solid"/>
                      <a:round/>
                      <a:headEnd type="none" w="med" len="med"/>
                      <a:tailEnd type="none" w="med" len="med"/>
                    </a:lnL>
                    <a:lnR w="6350" cap="flat" cmpd="sng" algn="ctr">
                      <a:solidFill>
                        <a:srgbClr val="D8DCE3"/>
                      </a:solidFill>
                      <a:prstDash val="solid"/>
                      <a:round/>
                      <a:headEnd type="none" w="med" len="med"/>
                      <a:tailEnd type="none" w="med" len="med"/>
                    </a:lnR>
                    <a:lnT w="6350" cap="flat" cmpd="sng" algn="ctr">
                      <a:solidFill>
                        <a:srgbClr val="D8DCE3"/>
                      </a:solidFill>
                      <a:prstDash val="solid"/>
                      <a:round/>
                      <a:headEnd type="none" w="med" len="med"/>
                      <a:tailEnd type="none" w="med" len="med"/>
                    </a:lnT>
                    <a:lnB w="6350" cap="flat" cmpd="sng" algn="ctr">
                      <a:solidFill>
                        <a:srgbClr val="D8DCE3"/>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420624">
                <a:tc>
                  <a:txBody>
                    <a:bodyPr/>
                    <a:lstStyle/>
                    <a:p>
                      <a:pPr marL="0" indent="0" algn="l">
                        <a:buNone/>
                      </a:pPr>
                      <a:r>
                        <a:rPr lang="en-US" sz="1500" b="1" dirty="0">
                          <a:solidFill>
                            <a:srgbClr val="1C2534"/>
                          </a:solidFill>
                          <a:latin typeface="Cambria" pitchFamily="34" charset="0"/>
                          <a:ea typeface="Cambria" pitchFamily="34" charset="-122"/>
                          <a:cs typeface="Cambria" pitchFamily="34" charset="-120"/>
                        </a:rPr>
                        <a:t>Makale</a:t>
                      </a:r>
                      <a:endParaRPr lang="en-US" sz="1500" dirty="0">
                        <a:latin typeface="Cambria" charset="0"/>
                        <a:ea typeface="Cambria" charset="0"/>
                        <a:cs typeface="Cambria" charset="0"/>
                      </a:endParaRPr>
                    </a:p>
                  </a:txBody>
                  <a:tcPr anchor="ctr">
                    <a:lnL w="6350" cap="flat" cmpd="sng" algn="ctr">
                      <a:solidFill>
                        <a:srgbClr val="D8DCE3"/>
                      </a:solidFill>
                      <a:prstDash val="solid"/>
                      <a:round/>
                      <a:headEnd type="none" w="med" len="med"/>
                      <a:tailEnd type="none" w="med" len="med"/>
                    </a:lnL>
                    <a:lnR w="6350" cap="flat" cmpd="sng" algn="ctr">
                      <a:solidFill>
                        <a:srgbClr val="D8DCE3"/>
                      </a:solidFill>
                      <a:prstDash val="solid"/>
                      <a:round/>
                      <a:headEnd type="none" w="med" len="med"/>
                      <a:tailEnd type="none" w="med" len="med"/>
                    </a:lnR>
                    <a:lnT w="6350" cap="flat" cmpd="sng" algn="ctr">
                      <a:solidFill>
                        <a:srgbClr val="D8DCE3"/>
                      </a:solidFill>
                      <a:prstDash val="solid"/>
                      <a:round/>
                      <a:headEnd type="none" w="med" len="med"/>
                      <a:tailEnd type="none" w="med" len="med"/>
                    </a:lnT>
                    <a:lnB w="6350" cap="flat" cmpd="sng" algn="ctr">
                      <a:solidFill>
                        <a:srgbClr val="D8DCE3"/>
                      </a:solidFill>
                      <a:prstDash val="solid"/>
                      <a:round/>
                      <a:headEnd type="none" w="med" len="med"/>
                      <a:tailEnd type="none" w="med" len="med"/>
                    </a:lnB>
                    <a:solidFill>
                      <a:srgbClr val="F3F4F6"/>
                    </a:solidFill>
                  </a:tcPr>
                </a:tc>
                <a:tc>
                  <a:txBody>
                    <a:bodyPr/>
                    <a:lstStyle/>
                    <a:p>
                      <a:pPr marL="0" indent="0" algn="ctr">
                        <a:buNone/>
                      </a:pPr>
                      <a:r>
                        <a:rPr lang="en-US" sz="1500" b="1" dirty="0">
                          <a:solidFill>
                            <a:srgbClr val="0F1E45"/>
                          </a:solidFill>
                          <a:latin typeface="Calibri" pitchFamily="34" charset="0"/>
                          <a:ea typeface="Calibri" pitchFamily="34" charset="-122"/>
                          <a:cs typeface="Calibri" pitchFamily="34" charset="-120"/>
                        </a:rPr>
                        <a:t>0</a:t>
                      </a:r>
                      <a:endParaRPr lang="en-US" sz="1500" dirty="0">
                        <a:latin typeface="Calibri" charset="0"/>
                        <a:ea typeface="Calibri" charset="0"/>
                        <a:cs typeface="Calibri" charset="0"/>
                      </a:endParaRPr>
                    </a:p>
                  </a:txBody>
                  <a:tcPr anchor="ctr">
                    <a:lnL w="6350" cap="flat" cmpd="sng" algn="ctr">
                      <a:solidFill>
                        <a:srgbClr val="D8DCE3"/>
                      </a:solidFill>
                      <a:prstDash val="solid"/>
                      <a:round/>
                      <a:headEnd type="none" w="med" len="med"/>
                      <a:tailEnd type="none" w="med" len="med"/>
                    </a:lnL>
                    <a:lnR w="6350" cap="flat" cmpd="sng" algn="ctr">
                      <a:solidFill>
                        <a:srgbClr val="D8DCE3"/>
                      </a:solidFill>
                      <a:prstDash val="solid"/>
                      <a:round/>
                      <a:headEnd type="none" w="med" len="med"/>
                      <a:tailEnd type="none" w="med" len="med"/>
                    </a:lnR>
                    <a:lnT w="6350" cap="flat" cmpd="sng" algn="ctr">
                      <a:solidFill>
                        <a:srgbClr val="D8DCE3"/>
                      </a:solidFill>
                      <a:prstDash val="solid"/>
                      <a:round/>
                      <a:headEnd type="none" w="med" len="med"/>
                      <a:tailEnd type="none" w="med" len="med"/>
                    </a:lnT>
                    <a:lnB w="6350" cap="flat" cmpd="sng" algn="ctr">
                      <a:solidFill>
                        <a:srgbClr val="D8DCE3"/>
                      </a:solidFill>
                      <a:prstDash val="solid"/>
                      <a:round/>
                      <a:headEnd type="none" w="med" len="med"/>
                      <a:tailEnd type="none" w="med" len="med"/>
                    </a:lnB>
                    <a:solidFill>
                      <a:srgbClr val="F3F4F6"/>
                    </a:solidFill>
                  </a:tcPr>
                </a:tc>
                <a:tc>
                  <a:txBody>
                    <a:bodyPr/>
                    <a:lstStyle/>
                    <a:p>
                      <a:pPr marL="0" indent="0" algn="l">
                        <a:buNone/>
                      </a:pPr>
                      <a:r>
                        <a:rPr lang="en-US" sz="1500" i="1" dirty="0">
                          <a:solidFill>
                            <a:srgbClr val="667085"/>
                          </a:solidFill>
                          <a:latin typeface="Calibri" pitchFamily="34" charset="0"/>
                          <a:ea typeface="Calibri" pitchFamily="34" charset="-122"/>
                          <a:cs typeface="Calibri" pitchFamily="34" charset="-120"/>
                        </a:rPr>
                        <a:t>Makale bilgisi sisteme işlenmemektedir</a:t>
                      </a:r>
                      <a:endParaRPr lang="en-US" sz="1500" dirty="0">
                        <a:latin typeface="Calibri" charset="0"/>
                        <a:ea typeface="Calibri" charset="0"/>
                        <a:cs typeface="Calibri" charset="0"/>
                      </a:endParaRPr>
                    </a:p>
                  </a:txBody>
                  <a:tcPr anchor="ctr">
                    <a:lnL w="6350" cap="flat" cmpd="sng" algn="ctr">
                      <a:solidFill>
                        <a:srgbClr val="D8DCE3"/>
                      </a:solidFill>
                      <a:prstDash val="solid"/>
                      <a:round/>
                      <a:headEnd type="none" w="med" len="med"/>
                      <a:tailEnd type="none" w="med" len="med"/>
                    </a:lnL>
                    <a:lnR w="6350" cap="flat" cmpd="sng" algn="ctr">
                      <a:solidFill>
                        <a:srgbClr val="D8DCE3"/>
                      </a:solidFill>
                      <a:prstDash val="solid"/>
                      <a:round/>
                      <a:headEnd type="none" w="med" len="med"/>
                      <a:tailEnd type="none" w="med" len="med"/>
                    </a:lnR>
                    <a:lnT w="6350" cap="flat" cmpd="sng" algn="ctr">
                      <a:solidFill>
                        <a:srgbClr val="D8DCE3"/>
                      </a:solidFill>
                      <a:prstDash val="solid"/>
                      <a:round/>
                      <a:headEnd type="none" w="med" len="med"/>
                      <a:tailEnd type="none" w="med" len="med"/>
                    </a:lnT>
                    <a:lnB w="6350" cap="flat" cmpd="sng" algn="ctr">
                      <a:solidFill>
                        <a:srgbClr val="D8DCE3"/>
                      </a:solidFill>
                      <a:prstDash val="solid"/>
                      <a:round/>
                      <a:headEnd type="none" w="med" len="med"/>
                      <a:tailEnd type="none" w="med" len="med"/>
                    </a:lnB>
                    <a:solidFill>
                      <a:srgbClr val="F3F4F6"/>
                    </a:solidFill>
                  </a:tcPr>
                </a:tc>
                <a:extLst>
                  <a:ext uri="{0D108BD9-81ED-4DB2-BD59-A6C34878D82A}">
                    <a16:rowId xmlns:a16="http://schemas.microsoft.com/office/drawing/2014/main" val="10006"/>
                  </a:ext>
                </a:extLst>
              </a:tr>
              <a:tr h="420624">
                <a:tc>
                  <a:txBody>
                    <a:bodyPr/>
                    <a:lstStyle/>
                    <a:p>
                      <a:pPr marL="0" indent="0" algn="l">
                        <a:buNone/>
                      </a:pPr>
                      <a:r>
                        <a:rPr lang="en-US" sz="1500" b="1" dirty="0">
                          <a:solidFill>
                            <a:srgbClr val="1C2534"/>
                          </a:solidFill>
                          <a:latin typeface="Cambria" pitchFamily="34" charset="0"/>
                          <a:ea typeface="Cambria" pitchFamily="34" charset="-122"/>
                          <a:cs typeface="Cambria" pitchFamily="34" charset="-120"/>
                        </a:rPr>
                        <a:t>Kayıtlı envanter</a:t>
                      </a:r>
                      <a:endParaRPr lang="en-US" sz="1500" dirty="0">
                        <a:latin typeface="Cambria" charset="0"/>
                        <a:ea typeface="Cambria" charset="0"/>
                        <a:cs typeface="Cambria" charset="0"/>
                      </a:endParaRPr>
                    </a:p>
                  </a:txBody>
                  <a:tcPr anchor="ctr">
                    <a:lnL w="6350" cap="flat" cmpd="sng" algn="ctr">
                      <a:solidFill>
                        <a:srgbClr val="D8DCE3"/>
                      </a:solidFill>
                      <a:prstDash val="solid"/>
                      <a:round/>
                      <a:headEnd type="none" w="med" len="med"/>
                      <a:tailEnd type="none" w="med" len="med"/>
                    </a:lnL>
                    <a:lnR w="6350" cap="flat" cmpd="sng" algn="ctr">
                      <a:solidFill>
                        <a:srgbClr val="D8DCE3"/>
                      </a:solidFill>
                      <a:prstDash val="solid"/>
                      <a:round/>
                      <a:headEnd type="none" w="med" len="med"/>
                      <a:tailEnd type="none" w="med" len="med"/>
                    </a:lnR>
                    <a:lnT w="6350" cap="flat" cmpd="sng" algn="ctr">
                      <a:solidFill>
                        <a:srgbClr val="D8DCE3"/>
                      </a:solidFill>
                      <a:prstDash val="solid"/>
                      <a:round/>
                      <a:headEnd type="none" w="med" len="med"/>
                      <a:tailEnd type="none" w="med" len="med"/>
                    </a:lnT>
                    <a:lnB w="6350" cap="flat" cmpd="sng" algn="ctr">
                      <a:solidFill>
                        <a:srgbClr val="D8DCE3"/>
                      </a:solidFill>
                      <a:prstDash val="solid"/>
                      <a:round/>
                      <a:headEnd type="none" w="med" len="med"/>
                      <a:tailEnd type="none" w="med" len="med"/>
                    </a:lnB>
                    <a:solidFill>
                      <a:srgbClr val="FFFFFF"/>
                    </a:solidFill>
                  </a:tcPr>
                </a:tc>
                <a:tc>
                  <a:txBody>
                    <a:bodyPr/>
                    <a:lstStyle/>
                    <a:p>
                      <a:pPr marL="0" indent="0" algn="ctr">
                        <a:buNone/>
                      </a:pPr>
                      <a:r>
                        <a:rPr lang="en-US" sz="1500" b="1" dirty="0">
                          <a:solidFill>
                            <a:srgbClr val="0F1E45"/>
                          </a:solidFill>
                          <a:latin typeface="Calibri" pitchFamily="34" charset="0"/>
                          <a:ea typeface="Calibri" pitchFamily="34" charset="-122"/>
                          <a:cs typeface="Calibri" pitchFamily="34" charset="-120"/>
                        </a:rPr>
                        <a:t>15.082.962,84 €</a:t>
                      </a:r>
                      <a:endParaRPr lang="en-US" sz="1500" dirty="0">
                        <a:latin typeface="Calibri" charset="0"/>
                        <a:ea typeface="Calibri" charset="0"/>
                        <a:cs typeface="Calibri" charset="0"/>
                      </a:endParaRPr>
                    </a:p>
                  </a:txBody>
                  <a:tcPr anchor="ctr">
                    <a:lnL w="6350" cap="flat" cmpd="sng" algn="ctr">
                      <a:solidFill>
                        <a:srgbClr val="D8DCE3"/>
                      </a:solidFill>
                      <a:prstDash val="solid"/>
                      <a:round/>
                      <a:headEnd type="none" w="med" len="med"/>
                      <a:tailEnd type="none" w="med" len="med"/>
                    </a:lnL>
                    <a:lnR w="6350" cap="flat" cmpd="sng" algn="ctr">
                      <a:solidFill>
                        <a:srgbClr val="D8DCE3"/>
                      </a:solidFill>
                      <a:prstDash val="solid"/>
                      <a:round/>
                      <a:headEnd type="none" w="med" len="med"/>
                      <a:tailEnd type="none" w="med" len="med"/>
                    </a:lnR>
                    <a:lnT w="6350" cap="flat" cmpd="sng" algn="ctr">
                      <a:solidFill>
                        <a:srgbClr val="D8DCE3"/>
                      </a:solidFill>
                      <a:prstDash val="solid"/>
                      <a:round/>
                      <a:headEnd type="none" w="med" len="med"/>
                      <a:tailEnd type="none" w="med" len="med"/>
                    </a:lnT>
                    <a:lnB w="6350" cap="flat" cmpd="sng" algn="ctr">
                      <a:solidFill>
                        <a:srgbClr val="D8DCE3"/>
                      </a:solidFill>
                      <a:prstDash val="solid"/>
                      <a:round/>
                      <a:headEnd type="none" w="med" len="med"/>
                      <a:tailEnd type="none" w="med" len="med"/>
                    </a:lnB>
                    <a:solidFill>
                      <a:srgbClr val="FFFFFF"/>
                    </a:solidFill>
                  </a:tcPr>
                </a:tc>
                <a:tc>
                  <a:txBody>
                    <a:bodyPr/>
                    <a:lstStyle/>
                    <a:p>
                      <a:pPr marL="0" indent="0" algn="l">
                        <a:buNone/>
                      </a:pPr>
                      <a:r>
                        <a:rPr lang="en-US" sz="1500" i="1" dirty="0">
                          <a:solidFill>
                            <a:srgbClr val="667085"/>
                          </a:solidFill>
                          <a:latin typeface="Calibri" pitchFamily="34" charset="0"/>
                          <a:ea typeface="Calibri" pitchFamily="34" charset="-122"/>
                          <a:cs typeface="Calibri" pitchFamily="34" charset="-120"/>
                        </a:rPr>
                        <a:t>Alım verilerinin çoğu henüz girilmemiştir</a:t>
                      </a:r>
                      <a:endParaRPr lang="en-US" sz="1500" dirty="0">
                        <a:latin typeface="Calibri" charset="0"/>
                        <a:ea typeface="Calibri" charset="0"/>
                        <a:cs typeface="Calibri" charset="0"/>
                      </a:endParaRPr>
                    </a:p>
                  </a:txBody>
                  <a:tcPr anchor="ctr">
                    <a:lnL w="6350" cap="flat" cmpd="sng" algn="ctr">
                      <a:solidFill>
                        <a:srgbClr val="D8DCE3"/>
                      </a:solidFill>
                      <a:prstDash val="solid"/>
                      <a:round/>
                      <a:headEnd type="none" w="med" len="med"/>
                      <a:tailEnd type="none" w="med" len="med"/>
                    </a:lnL>
                    <a:lnR w="6350" cap="flat" cmpd="sng" algn="ctr">
                      <a:solidFill>
                        <a:srgbClr val="D8DCE3"/>
                      </a:solidFill>
                      <a:prstDash val="solid"/>
                      <a:round/>
                      <a:headEnd type="none" w="med" len="med"/>
                      <a:tailEnd type="none" w="med" len="med"/>
                    </a:lnR>
                    <a:lnT w="6350" cap="flat" cmpd="sng" algn="ctr">
                      <a:solidFill>
                        <a:srgbClr val="D8DCE3"/>
                      </a:solidFill>
                      <a:prstDash val="solid"/>
                      <a:round/>
                      <a:headEnd type="none" w="med" len="med"/>
                      <a:tailEnd type="none" w="med" len="med"/>
                    </a:lnT>
                    <a:lnB w="6350" cap="flat" cmpd="sng" algn="ctr">
                      <a:solidFill>
                        <a:srgbClr val="D8DCE3"/>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420624">
                <a:tc>
                  <a:txBody>
                    <a:bodyPr/>
                    <a:lstStyle/>
                    <a:p>
                      <a:pPr marL="0" indent="0" algn="l">
                        <a:buNone/>
                      </a:pPr>
                      <a:r>
                        <a:rPr lang="en-US" sz="1500" b="1" dirty="0">
                          <a:solidFill>
                            <a:srgbClr val="1C2534"/>
                          </a:solidFill>
                          <a:latin typeface="Cambria" pitchFamily="34" charset="0"/>
                          <a:ea typeface="Cambria" pitchFamily="34" charset="-122"/>
                          <a:cs typeface="Cambria" pitchFamily="34" charset="-120"/>
                        </a:rPr>
                        <a:t>2026 proforma</a:t>
                      </a:r>
                      <a:endParaRPr lang="en-US" sz="1500" dirty="0">
                        <a:latin typeface="Cambria" charset="0"/>
                        <a:ea typeface="Cambria" charset="0"/>
                        <a:cs typeface="Cambria" charset="0"/>
                      </a:endParaRPr>
                    </a:p>
                  </a:txBody>
                  <a:tcPr anchor="ctr">
                    <a:lnL w="6350" cap="flat" cmpd="sng" algn="ctr">
                      <a:solidFill>
                        <a:srgbClr val="D8DCE3"/>
                      </a:solidFill>
                      <a:prstDash val="solid"/>
                      <a:round/>
                      <a:headEnd type="none" w="med" len="med"/>
                      <a:tailEnd type="none" w="med" len="med"/>
                    </a:lnL>
                    <a:lnR w="6350" cap="flat" cmpd="sng" algn="ctr">
                      <a:solidFill>
                        <a:srgbClr val="D8DCE3"/>
                      </a:solidFill>
                      <a:prstDash val="solid"/>
                      <a:round/>
                      <a:headEnd type="none" w="med" len="med"/>
                      <a:tailEnd type="none" w="med" len="med"/>
                    </a:lnR>
                    <a:lnT w="6350" cap="flat" cmpd="sng" algn="ctr">
                      <a:solidFill>
                        <a:srgbClr val="D8DCE3"/>
                      </a:solidFill>
                      <a:prstDash val="solid"/>
                      <a:round/>
                      <a:headEnd type="none" w="med" len="med"/>
                      <a:tailEnd type="none" w="med" len="med"/>
                    </a:lnT>
                    <a:lnB w="6350" cap="flat" cmpd="sng" algn="ctr">
                      <a:solidFill>
                        <a:srgbClr val="D8DCE3"/>
                      </a:solidFill>
                      <a:prstDash val="solid"/>
                      <a:round/>
                      <a:headEnd type="none" w="med" len="med"/>
                      <a:tailEnd type="none" w="med" len="med"/>
                    </a:lnB>
                    <a:solidFill>
                      <a:srgbClr val="F3F4F6"/>
                    </a:solidFill>
                  </a:tcPr>
                </a:tc>
                <a:tc>
                  <a:txBody>
                    <a:bodyPr/>
                    <a:lstStyle/>
                    <a:p>
                      <a:pPr marL="0" indent="0" algn="ctr">
                        <a:buNone/>
                      </a:pPr>
                      <a:r>
                        <a:rPr lang="en-US" sz="1500" b="1" dirty="0">
                          <a:solidFill>
                            <a:srgbClr val="0F1E45"/>
                          </a:solidFill>
                          <a:latin typeface="Calibri" pitchFamily="34" charset="0"/>
                          <a:ea typeface="Calibri" pitchFamily="34" charset="-122"/>
                          <a:cs typeface="Calibri" pitchFamily="34" charset="-120"/>
                        </a:rPr>
                        <a:t>36.786.759,83 ₺</a:t>
                      </a:r>
                      <a:endParaRPr lang="en-US" sz="1500" dirty="0">
                        <a:latin typeface="Calibri" charset="0"/>
                        <a:ea typeface="Calibri" charset="0"/>
                        <a:cs typeface="Calibri" charset="0"/>
                      </a:endParaRPr>
                    </a:p>
                  </a:txBody>
                  <a:tcPr anchor="ctr">
                    <a:lnL w="6350" cap="flat" cmpd="sng" algn="ctr">
                      <a:solidFill>
                        <a:srgbClr val="D8DCE3"/>
                      </a:solidFill>
                      <a:prstDash val="solid"/>
                      <a:round/>
                      <a:headEnd type="none" w="med" len="med"/>
                      <a:tailEnd type="none" w="med" len="med"/>
                    </a:lnL>
                    <a:lnR w="6350" cap="flat" cmpd="sng" algn="ctr">
                      <a:solidFill>
                        <a:srgbClr val="D8DCE3"/>
                      </a:solidFill>
                      <a:prstDash val="solid"/>
                      <a:round/>
                      <a:headEnd type="none" w="med" len="med"/>
                      <a:tailEnd type="none" w="med" len="med"/>
                    </a:lnR>
                    <a:lnT w="6350" cap="flat" cmpd="sng" algn="ctr">
                      <a:solidFill>
                        <a:srgbClr val="D8DCE3"/>
                      </a:solidFill>
                      <a:prstDash val="solid"/>
                      <a:round/>
                      <a:headEnd type="none" w="med" len="med"/>
                      <a:tailEnd type="none" w="med" len="med"/>
                    </a:lnT>
                    <a:lnB w="6350" cap="flat" cmpd="sng" algn="ctr">
                      <a:solidFill>
                        <a:srgbClr val="D8DCE3"/>
                      </a:solidFill>
                      <a:prstDash val="solid"/>
                      <a:round/>
                      <a:headEnd type="none" w="med" len="med"/>
                      <a:tailEnd type="none" w="med" len="med"/>
                    </a:lnB>
                    <a:solidFill>
                      <a:srgbClr val="F3F4F6"/>
                    </a:solidFill>
                  </a:tcPr>
                </a:tc>
                <a:tc>
                  <a:txBody>
                    <a:bodyPr/>
                    <a:lstStyle/>
                    <a:p>
                      <a:pPr marL="0" indent="0" algn="l">
                        <a:buNone/>
                      </a:pPr>
                      <a:r>
                        <a:rPr lang="en-US" sz="1500" i="1" dirty="0">
                          <a:solidFill>
                            <a:srgbClr val="667085"/>
                          </a:solidFill>
                          <a:latin typeface="Calibri" pitchFamily="34" charset="0"/>
                          <a:ea typeface="Calibri" pitchFamily="34" charset="-122"/>
                          <a:cs typeface="Calibri" pitchFamily="34" charset="-120"/>
                        </a:rPr>
                        <a:t>Yıl içinde gönderilen proforma toplamı</a:t>
                      </a:r>
                      <a:endParaRPr lang="en-US" sz="1500" dirty="0">
                        <a:latin typeface="Calibri" charset="0"/>
                        <a:ea typeface="Calibri" charset="0"/>
                        <a:cs typeface="Calibri" charset="0"/>
                      </a:endParaRPr>
                    </a:p>
                  </a:txBody>
                  <a:tcPr anchor="ctr">
                    <a:lnL w="6350" cap="flat" cmpd="sng" algn="ctr">
                      <a:solidFill>
                        <a:srgbClr val="D8DCE3"/>
                      </a:solidFill>
                      <a:prstDash val="solid"/>
                      <a:round/>
                      <a:headEnd type="none" w="med" len="med"/>
                      <a:tailEnd type="none" w="med" len="med"/>
                    </a:lnL>
                    <a:lnR w="6350" cap="flat" cmpd="sng" algn="ctr">
                      <a:solidFill>
                        <a:srgbClr val="D8DCE3"/>
                      </a:solidFill>
                      <a:prstDash val="solid"/>
                      <a:round/>
                      <a:headEnd type="none" w="med" len="med"/>
                      <a:tailEnd type="none" w="med" len="med"/>
                    </a:lnR>
                    <a:lnT w="6350" cap="flat" cmpd="sng" algn="ctr">
                      <a:solidFill>
                        <a:srgbClr val="D8DCE3"/>
                      </a:solidFill>
                      <a:prstDash val="solid"/>
                      <a:round/>
                      <a:headEnd type="none" w="med" len="med"/>
                      <a:tailEnd type="none" w="med" len="med"/>
                    </a:lnT>
                    <a:lnB w="6350" cap="flat" cmpd="sng" algn="ctr">
                      <a:solidFill>
                        <a:srgbClr val="D8DCE3"/>
                      </a:solidFill>
                      <a:prstDash val="solid"/>
                      <a:round/>
                      <a:headEnd type="none" w="med" len="med"/>
                      <a:tailEnd type="none" w="med" len="med"/>
                    </a:lnB>
                    <a:solidFill>
                      <a:srgbClr val="F3F4F6"/>
                    </a:solidFill>
                  </a:tcPr>
                </a:tc>
                <a:extLst>
                  <a:ext uri="{0D108BD9-81ED-4DB2-BD59-A6C34878D82A}">
                    <a16:rowId xmlns:a16="http://schemas.microsoft.com/office/drawing/2014/main" val="10008"/>
                  </a:ext>
                </a:extLst>
              </a:tr>
              <a:tr h="420624">
                <a:tc>
                  <a:txBody>
                    <a:bodyPr/>
                    <a:lstStyle/>
                    <a:p>
                      <a:pPr marL="0" indent="0" algn="l">
                        <a:buNone/>
                      </a:pPr>
                      <a:r>
                        <a:rPr lang="en-US" sz="1500" b="1" dirty="0">
                          <a:solidFill>
                            <a:srgbClr val="1C2534"/>
                          </a:solidFill>
                          <a:latin typeface="Cambria" pitchFamily="34" charset="0"/>
                          <a:ea typeface="Cambria" pitchFamily="34" charset="-122"/>
                          <a:cs typeface="Cambria" pitchFamily="34" charset="-120"/>
                        </a:rPr>
                        <a:t>2026 kesinleşmiş fatura</a:t>
                      </a:r>
                      <a:endParaRPr lang="en-US" sz="1500" dirty="0">
                        <a:latin typeface="Cambria" charset="0"/>
                        <a:ea typeface="Cambria" charset="0"/>
                        <a:cs typeface="Cambria" charset="0"/>
                      </a:endParaRPr>
                    </a:p>
                  </a:txBody>
                  <a:tcPr anchor="ctr">
                    <a:lnL w="6350" cap="flat" cmpd="sng" algn="ctr">
                      <a:solidFill>
                        <a:srgbClr val="D8DCE3"/>
                      </a:solidFill>
                      <a:prstDash val="solid"/>
                      <a:round/>
                      <a:headEnd type="none" w="med" len="med"/>
                      <a:tailEnd type="none" w="med" len="med"/>
                    </a:lnL>
                    <a:lnR w="6350" cap="flat" cmpd="sng" algn="ctr">
                      <a:solidFill>
                        <a:srgbClr val="D8DCE3"/>
                      </a:solidFill>
                      <a:prstDash val="solid"/>
                      <a:round/>
                      <a:headEnd type="none" w="med" len="med"/>
                      <a:tailEnd type="none" w="med" len="med"/>
                    </a:lnR>
                    <a:lnT w="6350" cap="flat" cmpd="sng" algn="ctr">
                      <a:solidFill>
                        <a:srgbClr val="D8DCE3"/>
                      </a:solidFill>
                      <a:prstDash val="solid"/>
                      <a:round/>
                      <a:headEnd type="none" w="med" len="med"/>
                      <a:tailEnd type="none" w="med" len="med"/>
                    </a:lnT>
                    <a:lnB w="6350" cap="flat" cmpd="sng" algn="ctr">
                      <a:solidFill>
                        <a:srgbClr val="D8DCE3"/>
                      </a:solidFill>
                      <a:prstDash val="solid"/>
                      <a:round/>
                      <a:headEnd type="none" w="med" len="med"/>
                      <a:tailEnd type="none" w="med" len="med"/>
                    </a:lnB>
                    <a:solidFill>
                      <a:srgbClr val="FFFFFF"/>
                    </a:solidFill>
                  </a:tcPr>
                </a:tc>
                <a:tc>
                  <a:txBody>
                    <a:bodyPr/>
                    <a:lstStyle/>
                    <a:p>
                      <a:pPr marL="0" indent="0" algn="ctr">
                        <a:buNone/>
                      </a:pPr>
                      <a:r>
                        <a:rPr lang="en-US" sz="1500" b="1" dirty="0">
                          <a:solidFill>
                            <a:srgbClr val="0F1E45"/>
                          </a:solidFill>
                          <a:latin typeface="Calibri" pitchFamily="34" charset="0"/>
                          <a:ea typeface="Calibri" pitchFamily="34" charset="-122"/>
                          <a:cs typeface="Calibri" pitchFamily="34" charset="-120"/>
                        </a:rPr>
                        <a:t>13.140.245,00 ₺</a:t>
                      </a:r>
                      <a:endParaRPr lang="en-US" sz="1500" dirty="0">
                        <a:latin typeface="Calibri" charset="0"/>
                        <a:ea typeface="Calibri" charset="0"/>
                        <a:cs typeface="Calibri" charset="0"/>
                      </a:endParaRPr>
                    </a:p>
                  </a:txBody>
                  <a:tcPr anchor="ctr">
                    <a:lnL w="6350" cap="flat" cmpd="sng" algn="ctr">
                      <a:solidFill>
                        <a:srgbClr val="D8DCE3"/>
                      </a:solidFill>
                      <a:prstDash val="solid"/>
                      <a:round/>
                      <a:headEnd type="none" w="med" len="med"/>
                      <a:tailEnd type="none" w="med" len="med"/>
                    </a:lnL>
                    <a:lnR w="6350" cap="flat" cmpd="sng" algn="ctr">
                      <a:solidFill>
                        <a:srgbClr val="D8DCE3"/>
                      </a:solidFill>
                      <a:prstDash val="solid"/>
                      <a:round/>
                      <a:headEnd type="none" w="med" len="med"/>
                      <a:tailEnd type="none" w="med" len="med"/>
                    </a:lnR>
                    <a:lnT w="6350" cap="flat" cmpd="sng" algn="ctr">
                      <a:solidFill>
                        <a:srgbClr val="D8DCE3"/>
                      </a:solidFill>
                      <a:prstDash val="solid"/>
                      <a:round/>
                      <a:headEnd type="none" w="med" len="med"/>
                      <a:tailEnd type="none" w="med" len="med"/>
                    </a:lnT>
                    <a:lnB w="6350" cap="flat" cmpd="sng" algn="ctr">
                      <a:solidFill>
                        <a:srgbClr val="D8DCE3"/>
                      </a:solidFill>
                      <a:prstDash val="solid"/>
                      <a:round/>
                      <a:headEnd type="none" w="med" len="med"/>
                      <a:tailEnd type="none" w="med" len="med"/>
                    </a:lnB>
                    <a:solidFill>
                      <a:srgbClr val="FFFFFF"/>
                    </a:solidFill>
                  </a:tcPr>
                </a:tc>
                <a:tc>
                  <a:txBody>
                    <a:bodyPr/>
                    <a:lstStyle/>
                    <a:p>
                      <a:pPr marL="0" indent="0" algn="l">
                        <a:buNone/>
                      </a:pPr>
                      <a:r>
                        <a:rPr lang="en-US" sz="1500" i="1" dirty="0">
                          <a:solidFill>
                            <a:srgbClr val="667085"/>
                          </a:solidFill>
                          <a:latin typeface="Calibri" pitchFamily="34" charset="0"/>
                          <a:ea typeface="Calibri" pitchFamily="34" charset="-122"/>
                          <a:cs typeface="Calibri" pitchFamily="34" charset="-120"/>
                        </a:rPr>
                        <a:t>Kesinleşme oranı %35,7</a:t>
                      </a:r>
                      <a:endParaRPr lang="en-US" sz="1500" dirty="0">
                        <a:latin typeface="Calibri" charset="0"/>
                        <a:ea typeface="Calibri" charset="0"/>
                        <a:cs typeface="Calibri" charset="0"/>
                      </a:endParaRPr>
                    </a:p>
                  </a:txBody>
                  <a:tcPr anchor="ctr">
                    <a:lnL w="6350" cap="flat" cmpd="sng" algn="ctr">
                      <a:solidFill>
                        <a:srgbClr val="D8DCE3"/>
                      </a:solidFill>
                      <a:prstDash val="solid"/>
                      <a:round/>
                      <a:headEnd type="none" w="med" len="med"/>
                      <a:tailEnd type="none" w="med" len="med"/>
                    </a:lnL>
                    <a:lnR w="6350" cap="flat" cmpd="sng" algn="ctr">
                      <a:solidFill>
                        <a:srgbClr val="D8DCE3"/>
                      </a:solidFill>
                      <a:prstDash val="solid"/>
                      <a:round/>
                      <a:headEnd type="none" w="med" len="med"/>
                      <a:tailEnd type="none" w="med" len="med"/>
                    </a:lnR>
                    <a:lnT w="6350" cap="flat" cmpd="sng" algn="ctr">
                      <a:solidFill>
                        <a:srgbClr val="D8DCE3"/>
                      </a:solidFill>
                      <a:prstDash val="solid"/>
                      <a:round/>
                      <a:headEnd type="none" w="med" len="med"/>
                      <a:tailEnd type="none" w="med" len="med"/>
                    </a:lnT>
                    <a:lnB w="6350" cap="flat" cmpd="sng" algn="ctr">
                      <a:solidFill>
                        <a:srgbClr val="D8DCE3"/>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bl>
          </a:graphicData>
        </a:graphic>
      </p:graphicFrame>
      <p:sp>
        <p:nvSpPr>
          <p:cNvPr id="8" name="Text 5"/>
          <p:cNvSpPr/>
          <p:nvPr/>
        </p:nvSpPr>
        <p:spPr>
          <a:xfrm>
            <a:off x="10835640" y="6473952"/>
            <a:ext cx="914400" cy="292608"/>
          </a:xfrm>
          <a:prstGeom prst="rect">
            <a:avLst/>
          </a:prstGeom>
          <a:noFill/>
          <a:ln/>
        </p:spPr>
        <p:txBody>
          <a:bodyPr wrap="square" rtlCol="0" anchor="ctr"/>
          <a:lstStyle/>
          <a:p>
            <a:pPr marL="0" indent="0" algn="r">
              <a:buNone/>
            </a:pPr>
            <a:r>
              <a:rPr lang="en-US" sz="1000" dirty="0">
                <a:solidFill>
                  <a:srgbClr val="667085"/>
                </a:solidFill>
                <a:latin typeface="Calibri" pitchFamily="34" charset="0"/>
                <a:ea typeface="Calibri" pitchFamily="34" charset="-122"/>
                <a:cs typeface="Calibri" pitchFamily="34" charset="-120"/>
              </a:rPr>
              <a:t>6 / 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920240" y="466344"/>
            <a:ext cx="9829800" cy="713232"/>
          </a:xfrm>
          <a:prstGeom prst="rect">
            <a:avLst/>
          </a:prstGeom>
          <a:noFill/>
          <a:ln/>
        </p:spPr>
        <p:txBody>
          <a:bodyPr wrap="square"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srgbClr val="E0BC84"/>
                </a:solidFill>
                <a:effectLst/>
                <a:uLnTx/>
                <a:uFillTx/>
                <a:latin typeface="Cambria" pitchFamily="34" charset="0"/>
                <a:ea typeface="Cambria" pitchFamily="34" charset="-122"/>
                <a:cs typeface="Cambria" pitchFamily="34" charset="-120"/>
              </a:rPr>
              <a:t>Sistemin İşleyişi</a:t>
            </a:r>
            <a:endParaRPr kumimoji="0" lang="en-US" sz="2400" b="0" i="0" u="none" strike="noStrike" kern="1200" cap="none" spc="0" normalizeH="0" baseline="0" noProof="0" dirty="0">
              <a:ln>
                <a:noFill/>
              </a:ln>
              <a:solidFill>
                <a:srgbClr val="E0BC84"/>
              </a:solidFill>
              <a:effectLst/>
              <a:uLnTx/>
              <a:uFillTx/>
              <a:latin typeface="Calibri" panose="020F0502020204030204"/>
              <a:ea typeface="+mn-ea"/>
              <a:cs typeface="+mn-cs"/>
            </a:endParaRPr>
          </a:p>
        </p:txBody>
      </p:sp>
      <p:sp>
        <p:nvSpPr>
          <p:cNvPr id="13" name="Text 11"/>
          <p:cNvSpPr/>
          <p:nvPr/>
        </p:nvSpPr>
        <p:spPr>
          <a:xfrm>
            <a:off x="822960" y="4178808"/>
            <a:ext cx="310896" cy="310896"/>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mbria" pitchFamily="34" charset="0"/>
                <a:ea typeface="Cambria" pitchFamily="34" charset="-122"/>
                <a:cs typeface="Cambria" pitchFamily="34" charset="-120"/>
              </a:rPr>
              <a:t>•</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 14"/>
          <p:cNvSpPr/>
          <p:nvPr/>
        </p:nvSpPr>
        <p:spPr>
          <a:xfrm>
            <a:off x="822960" y="4837176"/>
            <a:ext cx="310896" cy="310896"/>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mbria" pitchFamily="34" charset="0"/>
                <a:ea typeface="Cambria" pitchFamily="34" charset="-122"/>
                <a:cs typeface="Cambria" pitchFamily="34" charset="-120"/>
              </a:rPr>
              <a:t>•</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ext 17"/>
          <p:cNvSpPr/>
          <p:nvPr/>
        </p:nvSpPr>
        <p:spPr>
          <a:xfrm>
            <a:off x="11612880" y="6473952"/>
            <a:ext cx="457200" cy="292608"/>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667085"/>
                </a:solidFill>
                <a:effectLst/>
                <a:uLnTx/>
                <a:uFillTx/>
                <a:latin typeface="Calibri" pitchFamily="34" charset="0"/>
                <a:ea typeface="Calibri" pitchFamily="34" charset="-122"/>
                <a:cs typeface="Calibri" pitchFamily="34" charset="-120"/>
              </a:rPr>
              <a:t>2</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WhatsApp Video 2026-08-27 at 23.00.10">
            <a:hlinkClick r:id="" action="ppaction://media"/>
            <a:extLst>
              <a:ext uri="{FF2B5EF4-FFF2-40B4-BE49-F238E27FC236}">
                <a16:creationId xmlns:a16="http://schemas.microsoft.com/office/drawing/2014/main" id="{86D4BB2F-8BB9-584A-B9C5-EF8F3B428B4F}"/>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0" y="1395663"/>
            <a:ext cx="12192000" cy="556076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2552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1"/>
          <p:cNvSpPr/>
          <p:nvPr/>
        </p:nvSpPr>
        <p:spPr>
          <a:xfrm>
            <a:off x="822960" y="2971800"/>
            <a:ext cx="8229600" cy="1188720"/>
          </a:xfrm>
          <a:prstGeom prst="rect">
            <a:avLst/>
          </a:prstGeom>
          <a:noFill/>
          <a:ln/>
        </p:spPr>
        <p:txBody>
          <a:bodyPr wrap="square" rtlCol="0" anchor="ctr"/>
          <a:lstStyle/>
          <a:p>
            <a:pPr lvl="0">
              <a:defRPr/>
            </a:pPr>
            <a:r>
              <a:rPr lang="en-US" sz="3600" i="1" dirty="0" err="1">
                <a:solidFill>
                  <a:srgbClr val="E0BC84"/>
                </a:solidFill>
                <a:latin typeface="Calibri" pitchFamily="34" charset="0"/>
                <a:ea typeface="Calibri" pitchFamily="34" charset="-122"/>
                <a:cs typeface="Calibri" pitchFamily="34" charset="-120"/>
              </a:rPr>
              <a:t>Dinlediğiniz</a:t>
            </a:r>
            <a:r>
              <a:rPr lang="en-US" sz="3600" i="1" dirty="0">
                <a:solidFill>
                  <a:srgbClr val="E0BC84"/>
                </a:solidFill>
                <a:latin typeface="Calibri" pitchFamily="34" charset="0"/>
                <a:ea typeface="Calibri" pitchFamily="34" charset="-122"/>
                <a:cs typeface="Calibri" pitchFamily="34" charset="-120"/>
              </a:rPr>
              <a:t> </a:t>
            </a:r>
            <a:r>
              <a:rPr lang="en-US" sz="3600" i="1" dirty="0" err="1">
                <a:solidFill>
                  <a:srgbClr val="E0BC84"/>
                </a:solidFill>
                <a:latin typeface="Calibri" pitchFamily="34" charset="0"/>
                <a:ea typeface="Calibri" pitchFamily="34" charset="-122"/>
                <a:cs typeface="Calibri" pitchFamily="34" charset="-120"/>
              </a:rPr>
              <a:t>için</a:t>
            </a:r>
            <a:r>
              <a:rPr lang="en-US" sz="3600" i="1" dirty="0">
                <a:solidFill>
                  <a:srgbClr val="E0BC84"/>
                </a:solidFill>
                <a:latin typeface="Calibri" pitchFamily="34" charset="0"/>
                <a:ea typeface="Calibri" pitchFamily="34" charset="-122"/>
                <a:cs typeface="Calibri" pitchFamily="34" charset="-120"/>
              </a:rPr>
              <a:t> </a:t>
            </a:r>
            <a:r>
              <a:rPr lang="en-US" sz="3600" i="1" dirty="0" err="1">
                <a:solidFill>
                  <a:srgbClr val="E0BC84"/>
                </a:solidFill>
                <a:latin typeface="Calibri" pitchFamily="34" charset="0"/>
                <a:ea typeface="Calibri" pitchFamily="34" charset="-122"/>
                <a:cs typeface="Calibri" pitchFamily="34" charset="-120"/>
              </a:rPr>
              <a:t>teşekkür</a:t>
            </a:r>
            <a:r>
              <a:rPr lang="en-US" sz="3600" i="1" dirty="0">
                <a:solidFill>
                  <a:srgbClr val="E0BC84"/>
                </a:solidFill>
                <a:latin typeface="Calibri" pitchFamily="34" charset="0"/>
                <a:ea typeface="Calibri" pitchFamily="34" charset="-122"/>
                <a:cs typeface="Calibri" pitchFamily="34" charset="-120"/>
              </a:rPr>
              <a:t> </a:t>
            </a:r>
            <a:r>
              <a:rPr lang="en-US" sz="3600" i="1" dirty="0" err="1">
                <a:solidFill>
                  <a:srgbClr val="E0BC84"/>
                </a:solidFill>
                <a:latin typeface="Calibri" pitchFamily="34" charset="0"/>
                <a:ea typeface="Calibri" pitchFamily="34" charset="-122"/>
                <a:cs typeface="Calibri" pitchFamily="34" charset="-120"/>
              </a:rPr>
              <a:t>ederim</a:t>
            </a:r>
            <a:r>
              <a:rPr lang="en-US" sz="3600" i="1" dirty="0">
                <a:solidFill>
                  <a:srgbClr val="E0BC84"/>
                </a:solidFill>
                <a:latin typeface="Calibri" pitchFamily="34" charset="0"/>
                <a:ea typeface="Calibri" pitchFamily="34" charset="-122"/>
                <a:cs typeface="Calibri" pitchFamily="34" charset="-120"/>
              </a:rPr>
              <a:t>.</a:t>
            </a:r>
            <a:endParaRPr lang="en-US" sz="3600" dirty="0">
              <a:solidFill>
                <a:srgbClr val="E0BC84"/>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TotalTime>
  <Words>527</Words>
  <Application>Microsoft Office PowerPoint</Application>
  <PresentationFormat>Geniş ekran</PresentationFormat>
  <Paragraphs>126</Paragraphs>
  <Slides>8</Slides>
  <Notes>8</Notes>
  <HiddenSlides>0</HiddenSlides>
  <MMClips>1</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8</vt:i4>
      </vt:variant>
    </vt:vector>
  </HeadingPairs>
  <TitlesOfParts>
    <vt:vector size="13" baseType="lpstr">
      <vt:lpstr>Aptos</vt:lpstr>
      <vt:lpstr>Arial</vt:lpstr>
      <vt:lpstr>Calibri</vt:lpstr>
      <vt:lpstr>Cambria</vt:lpstr>
      <vt:lpstr>Office Theme</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Evrim AĞAÇDELEN</cp:lastModifiedBy>
  <cp:revision>4</cp:revision>
  <dcterms:created xsi:type="dcterms:W3CDTF">2026-08-28T08:45:35Z</dcterms:created>
  <dcterms:modified xsi:type="dcterms:W3CDTF">2026-09-14T09:10:08Z</dcterms:modified>
</cp:coreProperties>
</file>