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6"/>
  </p:notesMasterIdLst>
  <p:handoutMasterIdLst>
    <p:handoutMasterId r:id="rId27"/>
  </p:handoutMasterIdLst>
  <p:sldIdLst>
    <p:sldId id="860" r:id="rId5"/>
    <p:sldId id="492" r:id="rId6"/>
    <p:sldId id="660" r:id="rId7"/>
    <p:sldId id="752" r:id="rId8"/>
    <p:sldId id="829" r:id="rId9"/>
    <p:sldId id="718" r:id="rId10"/>
    <p:sldId id="751" r:id="rId11"/>
    <p:sldId id="831" r:id="rId12"/>
    <p:sldId id="832" r:id="rId13"/>
    <p:sldId id="537" r:id="rId14"/>
    <p:sldId id="517" r:id="rId15"/>
    <p:sldId id="859" r:id="rId16"/>
    <p:sldId id="763" r:id="rId17"/>
    <p:sldId id="889" r:id="rId18"/>
    <p:sldId id="841" r:id="rId19"/>
    <p:sldId id="862" r:id="rId20"/>
    <p:sldId id="759" r:id="rId21"/>
    <p:sldId id="760" r:id="rId22"/>
    <p:sldId id="863" r:id="rId23"/>
    <p:sldId id="768" r:id="rId24"/>
    <p:sldId id="837" r:id="rId25"/>
  </p:sldIdLst>
  <p:sldSz cx="9144000" cy="5143500" type="screen16x9"/>
  <p:notesSz cx="6797675" cy="9928225"/>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BC84"/>
    <a:srgbClr val="D4C28C"/>
    <a:srgbClr val="006666"/>
    <a:srgbClr val="339966"/>
    <a:srgbClr val="FF9900"/>
    <a:srgbClr val="990033"/>
    <a:srgbClr val="07D783"/>
    <a:srgbClr val="04135C"/>
    <a:srgbClr val="21589B"/>
    <a:srgbClr val="0803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77" autoAdjust="0"/>
    <p:restoredTop sz="80791" autoAdjust="0"/>
  </p:normalViewPr>
  <p:slideViewPr>
    <p:cSldViewPr>
      <p:cViewPr varScale="1">
        <p:scale>
          <a:sx n="102" d="100"/>
          <a:sy n="102" d="100"/>
        </p:scale>
        <p:origin x="787" y="72"/>
      </p:cViewPr>
      <p:guideLst>
        <p:guide orient="horz" pos="1620"/>
        <p:guide pos="2880"/>
      </p:guideLst>
    </p:cSldViewPr>
  </p:slideViewPr>
  <p:outlineViewPr>
    <p:cViewPr>
      <p:scale>
        <a:sx n="33" d="100"/>
        <a:sy n="33" d="100"/>
      </p:scale>
      <p:origin x="0" y="0"/>
    </p:cViewPr>
  </p:outlineViewPr>
  <p:notesTextViewPr>
    <p:cViewPr>
      <p:scale>
        <a:sx n="33" d="100"/>
        <a:sy n="33"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4D1089-EC05-46B9-BDBB-4176898D6FF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tr-TR"/>
        </a:p>
      </dgm:t>
    </dgm:pt>
    <dgm:pt modelId="{8690412C-0309-4590-B66F-AD1817CA822B}">
      <dgm:prSet phldrT="[Metin]"/>
      <dgm:spPr>
        <a:solidFill>
          <a:srgbClr val="C00000"/>
        </a:solidFill>
      </dgm:spPr>
      <dgm:t>
        <a:bodyPr/>
        <a:lstStyle/>
        <a:p>
          <a:r>
            <a:rPr lang="tr-TR" dirty="0"/>
            <a:t>Veri</a:t>
          </a:r>
        </a:p>
      </dgm:t>
    </dgm:pt>
    <dgm:pt modelId="{F27C70D1-2837-44D9-9161-C615366CF968}" type="parTrans" cxnId="{24515278-EEFE-40A4-8089-C915586148F2}">
      <dgm:prSet/>
      <dgm:spPr/>
      <dgm:t>
        <a:bodyPr/>
        <a:lstStyle/>
        <a:p>
          <a:endParaRPr lang="tr-TR"/>
        </a:p>
      </dgm:t>
    </dgm:pt>
    <dgm:pt modelId="{0DC73C48-9DBF-4A8F-A331-CE1101D21F5A}" type="sibTrans" cxnId="{24515278-EEFE-40A4-8089-C915586148F2}">
      <dgm:prSet/>
      <dgm:spPr/>
      <dgm:t>
        <a:bodyPr/>
        <a:lstStyle/>
        <a:p>
          <a:endParaRPr lang="tr-TR"/>
        </a:p>
      </dgm:t>
    </dgm:pt>
    <dgm:pt modelId="{0761C8A9-CD5A-41A7-BEEF-59764FA5BD45}">
      <dgm:prSet phldrT="[Metin]"/>
      <dgm:spPr>
        <a:solidFill>
          <a:schemeClr val="accent3">
            <a:lumMod val="75000"/>
          </a:schemeClr>
        </a:solidFill>
      </dgm:spPr>
      <dgm:t>
        <a:bodyPr/>
        <a:lstStyle/>
        <a:p>
          <a:r>
            <a:rPr lang="tr-TR" dirty="0"/>
            <a:t>Analiz</a:t>
          </a:r>
        </a:p>
      </dgm:t>
    </dgm:pt>
    <dgm:pt modelId="{9DB6CA7B-0923-4E15-92D1-CB0DF520246E}" type="parTrans" cxnId="{22AB7250-4825-4866-B527-DB062AD23CD8}">
      <dgm:prSet/>
      <dgm:spPr/>
      <dgm:t>
        <a:bodyPr/>
        <a:lstStyle/>
        <a:p>
          <a:endParaRPr lang="tr-TR"/>
        </a:p>
      </dgm:t>
    </dgm:pt>
    <dgm:pt modelId="{97E13063-2FEF-4B5B-8AA9-EEFAC26848F5}" type="sibTrans" cxnId="{22AB7250-4825-4866-B527-DB062AD23CD8}">
      <dgm:prSet/>
      <dgm:spPr/>
      <dgm:t>
        <a:bodyPr/>
        <a:lstStyle/>
        <a:p>
          <a:endParaRPr lang="tr-TR"/>
        </a:p>
      </dgm:t>
    </dgm:pt>
    <dgm:pt modelId="{4A85ED3C-0299-4840-A060-55C8E758762D}">
      <dgm:prSet phldrT="[Metin]"/>
      <dgm:spPr>
        <a:solidFill>
          <a:schemeClr val="accent5">
            <a:lumMod val="75000"/>
          </a:schemeClr>
        </a:solidFill>
      </dgm:spPr>
      <dgm:t>
        <a:bodyPr/>
        <a:lstStyle/>
        <a:p>
          <a:r>
            <a:rPr lang="tr-TR" dirty="0"/>
            <a:t>Eylem</a:t>
          </a:r>
        </a:p>
      </dgm:t>
    </dgm:pt>
    <dgm:pt modelId="{785AF55F-263B-4910-B7FF-1CEF538A3700}" type="parTrans" cxnId="{3F22D470-2810-4FE0-8DEB-57EEE44A60FD}">
      <dgm:prSet/>
      <dgm:spPr/>
      <dgm:t>
        <a:bodyPr/>
        <a:lstStyle/>
        <a:p>
          <a:endParaRPr lang="tr-TR"/>
        </a:p>
      </dgm:t>
    </dgm:pt>
    <dgm:pt modelId="{2576B898-8DCF-4515-8D9E-8D844E145A4A}" type="sibTrans" cxnId="{3F22D470-2810-4FE0-8DEB-57EEE44A60FD}">
      <dgm:prSet/>
      <dgm:spPr/>
      <dgm:t>
        <a:bodyPr/>
        <a:lstStyle/>
        <a:p>
          <a:endParaRPr lang="tr-TR"/>
        </a:p>
      </dgm:t>
    </dgm:pt>
    <dgm:pt modelId="{BC5D5B54-C126-499C-8A1A-CE606341A748}">
      <dgm:prSet phldrT="[Metin]"/>
      <dgm:spPr>
        <a:solidFill>
          <a:srgbClr val="B7A263"/>
        </a:solidFill>
      </dgm:spPr>
      <dgm:t>
        <a:bodyPr/>
        <a:lstStyle/>
        <a:p>
          <a:r>
            <a:rPr lang="tr-TR" dirty="0"/>
            <a:t>Takip</a:t>
          </a:r>
        </a:p>
      </dgm:t>
    </dgm:pt>
    <dgm:pt modelId="{6810EAA3-4AC0-4CF9-A130-DB4F2DE93F89}" type="parTrans" cxnId="{3301C4E0-3FD8-4D28-91FF-7C609D8F1F5F}">
      <dgm:prSet/>
      <dgm:spPr/>
      <dgm:t>
        <a:bodyPr/>
        <a:lstStyle/>
        <a:p>
          <a:endParaRPr lang="tr-TR"/>
        </a:p>
      </dgm:t>
    </dgm:pt>
    <dgm:pt modelId="{F3921608-33B3-424C-9837-330E2010C48C}" type="sibTrans" cxnId="{3301C4E0-3FD8-4D28-91FF-7C609D8F1F5F}">
      <dgm:prSet/>
      <dgm:spPr/>
      <dgm:t>
        <a:bodyPr/>
        <a:lstStyle/>
        <a:p>
          <a:endParaRPr lang="tr-TR"/>
        </a:p>
      </dgm:t>
    </dgm:pt>
    <dgm:pt modelId="{BD6E8251-DAFD-4301-BA01-297EDE833650}" type="pres">
      <dgm:prSet presAssocID="{F44D1089-EC05-46B9-BDBB-4176898D6FF7}" presName="cycle" presStyleCnt="0">
        <dgm:presLayoutVars>
          <dgm:dir/>
          <dgm:resizeHandles val="exact"/>
        </dgm:presLayoutVars>
      </dgm:prSet>
      <dgm:spPr/>
    </dgm:pt>
    <dgm:pt modelId="{2FE44D4B-A8A4-480D-A60C-B84CAB5181DE}" type="pres">
      <dgm:prSet presAssocID="{8690412C-0309-4590-B66F-AD1817CA822B}" presName="node" presStyleLbl="node1" presStyleIdx="0" presStyleCnt="4">
        <dgm:presLayoutVars>
          <dgm:bulletEnabled val="1"/>
        </dgm:presLayoutVars>
      </dgm:prSet>
      <dgm:spPr/>
    </dgm:pt>
    <dgm:pt modelId="{24068312-80C0-43A4-BBC6-416748317101}" type="pres">
      <dgm:prSet presAssocID="{0DC73C48-9DBF-4A8F-A331-CE1101D21F5A}" presName="sibTrans" presStyleLbl="sibTrans2D1" presStyleIdx="0" presStyleCnt="4"/>
      <dgm:spPr/>
    </dgm:pt>
    <dgm:pt modelId="{6655B4AD-96CF-4483-B3E5-DAF86139CCD9}" type="pres">
      <dgm:prSet presAssocID="{0DC73C48-9DBF-4A8F-A331-CE1101D21F5A}" presName="connectorText" presStyleLbl="sibTrans2D1" presStyleIdx="0" presStyleCnt="4"/>
      <dgm:spPr/>
    </dgm:pt>
    <dgm:pt modelId="{BB2B7350-CFF9-4A4C-8026-5A0DAF097FAF}" type="pres">
      <dgm:prSet presAssocID="{0761C8A9-CD5A-41A7-BEEF-59764FA5BD45}" presName="node" presStyleLbl="node1" presStyleIdx="1" presStyleCnt="4">
        <dgm:presLayoutVars>
          <dgm:bulletEnabled val="1"/>
        </dgm:presLayoutVars>
      </dgm:prSet>
      <dgm:spPr/>
    </dgm:pt>
    <dgm:pt modelId="{D5D598C2-FFE7-437A-8820-E43D55BFE96A}" type="pres">
      <dgm:prSet presAssocID="{97E13063-2FEF-4B5B-8AA9-EEFAC26848F5}" presName="sibTrans" presStyleLbl="sibTrans2D1" presStyleIdx="1" presStyleCnt="4"/>
      <dgm:spPr/>
    </dgm:pt>
    <dgm:pt modelId="{E42C7FEA-B94F-4CEB-86D2-54339524C373}" type="pres">
      <dgm:prSet presAssocID="{97E13063-2FEF-4B5B-8AA9-EEFAC26848F5}" presName="connectorText" presStyleLbl="sibTrans2D1" presStyleIdx="1" presStyleCnt="4"/>
      <dgm:spPr/>
    </dgm:pt>
    <dgm:pt modelId="{3FA318A1-CA50-4E71-B4A8-E56AF127DEF8}" type="pres">
      <dgm:prSet presAssocID="{4A85ED3C-0299-4840-A060-55C8E758762D}" presName="node" presStyleLbl="node1" presStyleIdx="2" presStyleCnt="4">
        <dgm:presLayoutVars>
          <dgm:bulletEnabled val="1"/>
        </dgm:presLayoutVars>
      </dgm:prSet>
      <dgm:spPr/>
    </dgm:pt>
    <dgm:pt modelId="{EAE6E3EB-67D7-425A-B931-ACA8C1F7F521}" type="pres">
      <dgm:prSet presAssocID="{2576B898-8DCF-4515-8D9E-8D844E145A4A}" presName="sibTrans" presStyleLbl="sibTrans2D1" presStyleIdx="2" presStyleCnt="4"/>
      <dgm:spPr/>
    </dgm:pt>
    <dgm:pt modelId="{A389490E-1CE2-40F8-AECE-000E1085D6DC}" type="pres">
      <dgm:prSet presAssocID="{2576B898-8DCF-4515-8D9E-8D844E145A4A}" presName="connectorText" presStyleLbl="sibTrans2D1" presStyleIdx="2" presStyleCnt="4"/>
      <dgm:spPr/>
    </dgm:pt>
    <dgm:pt modelId="{50AF7F01-9E7C-40DE-BF99-DFAAD563306C}" type="pres">
      <dgm:prSet presAssocID="{BC5D5B54-C126-499C-8A1A-CE606341A748}" presName="node" presStyleLbl="node1" presStyleIdx="3" presStyleCnt="4">
        <dgm:presLayoutVars>
          <dgm:bulletEnabled val="1"/>
        </dgm:presLayoutVars>
      </dgm:prSet>
      <dgm:spPr/>
    </dgm:pt>
    <dgm:pt modelId="{D527C990-DA65-41FE-844C-F9A3D9DDE19D}" type="pres">
      <dgm:prSet presAssocID="{F3921608-33B3-424C-9837-330E2010C48C}" presName="sibTrans" presStyleLbl="sibTrans2D1" presStyleIdx="3" presStyleCnt="4"/>
      <dgm:spPr/>
    </dgm:pt>
    <dgm:pt modelId="{398331DB-60B8-4AE7-ABDB-406F0EBF8913}" type="pres">
      <dgm:prSet presAssocID="{F3921608-33B3-424C-9837-330E2010C48C}" presName="connectorText" presStyleLbl="sibTrans2D1" presStyleIdx="3" presStyleCnt="4"/>
      <dgm:spPr/>
    </dgm:pt>
  </dgm:ptLst>
  <dgm:cxnLst>
    <dgm:cxn modelId="{56B5D125-406B-45AB-BE6B-B2B1368C6FA5}" type="presOf" srcId="{4A85ED3C-0299-4840-A060-55C8E758762D}" destId="{3FA318A1-CA50-4E71-B4A8-E56AF127DEF8}" srcOrd="0" destOrd="0" presId="urn:microsoft.com/office/officeart/2005/8/layout/cycle2"/>
    <dgm:cxn modelId="{CAEF522A-6E3E-4556-98EA-03DCDA5A7BA4}" type="presOf" srcId="{0DC73C48-9DBF-4A8F-A331-CE1101D21F5A}" destId="{24068312-80C0-43A4-BBC6-416748317101}" srcOrd="0" destOrd="0" presId="urn:microsoft.com/office/officeart/2005/8/layout/cycle2"/>
    <dgm:cxn modelId="{0DA8F838-1F03-485B-868A-E617BC212F1A}" type="presOf" srcId="{BC5D5B54-C126-499C-8A1A-CE606341A748}" destId="{50AF7F01-9E7C-40DE-BF99-DFAAD563306C}" srcOrd="0" destOrd="0" presId="urn:microsoft.com/office/officeart/2005/8/layout/cycle2"/>
    <dgm:cxn modelId="{BA21A947-35A0-4DD9-8A2C-AD32E66B5F34}" type="presOf" srcId="{2576B898-8DCF-4515-8D9E-8D844E145A4A}" destId="{A389490E-1CE2-40F8-AECE-000E1085D6DC}" srcOrd="1" destOrd="0" presId="urn:microsoft.com/office/officeart/2005/8/layout/cycle2"/>
    <dgm:cxn modelId="{2573B249-DC2C-46A8-AD6E-C8A25B5F7901}" type="presOf" srcId="{2576B898-8DCF-4515-8D9E-8D844E145A4A}" destId="{EAE6E3EB-67D7-425A-B931-ACA8C1F7F521}" srcOrd="0" destOrd="0" presId="urn:microsoft.com/office/officeart/2005/8/layout/cycle2"/>
    <dgm:cxn modelId="{22AB7250-4825-4866-B527-DB062AD23CD8}" srcId="{F44D1089-EC05-46B9-BDBB-4176898D6FF7}" destId="{0761C8A9-CD5A-41A7-BEEF-59764FA5BD45}" srcOrd="1" destOrd="0" parTransId="{9DB6CA7B-0923-4E15-92D1-CB0DF520246E}" sibTransId="{97E13063-2FEF-4B5B-8AA9-EEFAC26848F5}"/>
    <dgm:cxn modelId="{3F22D470-2810-4FE0-8DEB-57EEE44A60FD}" srcId="{F44D1089-EC05-46B9-BDBB-4176898D6FF7}" destId="{4A85ED3C-0299-4840-A060-55C8E758762D}" srcOrd="2" destOrd="0" parTransId="{785AF55F-263B-4910-B7FF-1CEF538A3700}" sibTransId="{2576B898-8DCF-4515-8D9E-8D844E145A4A}"/>
    <dgm:cxn modelId="{24515278-EEFE-40A4-8089-C915586148F2}" srcId="{F44D1089-EC05-46B9-BDBB-4176898D6FF7}" destId="{8690412C-0309-4590-B66F-AD1817CA822B}" srcOrd="0" destOrd="0" parTransId="{F27C70D1-2837-44D9-9161-C615366CF968}" sibTransId="{0DC73C48-9DBF-4A8F-A331-CE1101D21F5A}"/>
    <dgm:cxn modelId="{BD1B707E-4BAD-4871-90EB-CFD61E419D16}" type="presOf" srcId="{97E13063-2FEF-4B5B-8AA9-EEFAC26848F5}" destId="{D5D598C2-FFE7-437A-8820-E43D55BFE96A}" srcOrd="0" destOrd="0" presId="urn:microsoft.com/office/officeart/2005/8/layout/cycle2"/>
    <dgm:cxn modelId="{1BA32782-0290-4377-9A5F-A39F758F3262}" type="presOf" srcId="{97E13063-2FEF-4B5B-8AA9-EEFAC26848F5}" destId="{E42C7FEA-B94F-4CEB-86D2-54339524C373}" srcOrd="1" destOrd="0" presId="urn:microsoft.com/office/officeart/2005/8/layout/cycle2"/>
    <dgm:cxn modelId="{2462578F-3DDF-42F7-B3F4-C9FF91D6704D}" type="presOf" srcId="{0DC73C48-9DBF-4A8F-A331-CE1101D21F5A}" destId="{6655B4AD-96CF-4483-B3E5-DAF86139CCD9}" srcOrd="1" destOrd="0" presId="urn:microsoft.com/office/officeart/2005/8/layout/cycle2"/>
    <dgm:cxn modelId="{7C57C2A3-0B82-45BD-98EE-D9FED1C883B7}" type="presOf" srcId="{F44D1089-EC05-46B9-BDBB-4176898D6FF7}" destId="{BD6E8251-DAFD-4301-BA01-297EDE833650}" srcOrd="0" destOrd="0" presId="urn:microsoft.com/office/officeart/2005/8/layout/cycle2"/>
    <dgm:cxn modelId="{B9AA06C4-DFA3-43C5-B61E-7B8C1168A98C}" type="presOf" srcId="{8690412C-0309-4590-B66F-AD1817CA822B}" destId="{2FE44D4B-A8A4-480D-A60C-B84CAB5181DE}" srcOrd="0" destOrd="0" presId="urn:microsoft.com/office/officeart/2005/8/layout/cycle2"/>
    <dgm:cxn modelId="{075D95CB-D8F4-43B2-BCA0-EBA2485D0739}" type="presOf" srcId="{F3921608-33B3-424C-9837-330E2010C48C}" destId="{398331DB-60B8-4AE7-ABDB-406F0EBF8913}" srcOrd="1" destOrd="0" presId="urn:microsoft.com/office/officeart/2005/8/layout/cycle2"/>
    <dgm:cxn modelId="{632EC9D1-AE31-41AB-9BB3-6D1EF947DCFA}" type="presOf" srcId="{0761C8A9-CD5A-41A7-BEEF-59764FA5BD45}" destId="{BB2B7350-CFF9-4A4C-8026-5A0DAF097FAF}" srcOrd="0" destOrd="0" presId="urn:microsoft.com/office/officeart/2005/8/layout/cycle2"/>
    <dgm:cxn modelId="{BA684FDC-2063-4EA8-B052-4635D36365B8}" type="presOf" srcId="{F3921608-33B3-424C-9837-330E2010C48C}" destId="{D527C990-DA65-41FE-844C-F9A3D9DDE19D}" srcOrd="0" destOrd="0" presId="urn:microsoft.com/office/officeart/2005/8/layout/cycle2"/>
    <dgm:cxn modelId="{3301C4E0-3FD8-4D28-91FF-7C609D8F1F5F}" srcId="{F44D1089-EC05-46B9-BDBB-4176898D6FF7}" destId="{BC5D5B54-C126-499C-8A1A-CE606341A748}" srcOrd="3" destOrd="0" parTransId="{6810EAA3-4AC0-4CF9-A130-DB4F2DE93F89}" sibTransId="{F3921608-33B3-424C-9837-330E2010C48C}"/>
    <dgm:cxn modelId="{FFF176E8-6A3C-4A40-ADC9-C8A69BB6C275}" type="presParOf" srcId="{BD6E8251-DAFD-4301-BA01-297EDE833650}" destId="{2FE44D4B-A8A4-480D-A60C-B84CAB5181DE}" srcOrd="0" destOrd="0" presId="urn:microsoft.com/office/officeart/2005/8/layout/cycle2"/>
    <dgm:cxn modelId="{C3B77273-9DB1-48E1-8A98-A7DA11B4C1DE}" type="presParOf" srcId="{BD6E8251-DAFD-4301-BA01-297EDE833650}" destId="{24068312-80C0-43A4-BBC6-416748317101}" srcOrd="1" destOrd="0" presId="urn:microsoft.com/office/officeart/2005/8/layout/cycle2"/>
    <dgm:cxn modelId="{D1C829DA-50D6-4C72-B2F6-98267CA8D322}" type="presParOf" srcId="{24068312-80C0-43A4-BBC6-416748317101}" destId="{6655B4AD-96CF-4483-B3E5-DAF86139CCD9}" srcOrd="0" destOrd="0" presId="urn:microsoft.com/office/officeart/2005/8/layout/cycle2"/>
    <dgm:cxn modelId="{DE90723F-EEC4-41A1-B154-E53E649C9085}" type="presParOf" srcId="{BD6E8251-DAFD-4301-BA01-297EDE833650}" destId="{BB2B7350-CFF9-4A4C-8026-5A0DAF097FAF}" srcOrd="2" destOrd="0" presId="urn:microsoft.com/office/officeart/2005/8/layout/cycle2"/>
    <dgm:cxn modelId="{FF58D59B-6F68-43DF-8140-CEEF835B570C}" type="presParOf" srcId="{BD6E8251-DAFD-4301-BA01-297EDE833650}" destId="{D5D598C2-FFE7-437A-8820-E43D55BFE96A}" srcOrd="3" destOrd="0" presId="urn:microsoft.com/office/officeart/2005/8/layout/cycle2"/>
    <dgm:cxn modelId="{3FDE49EC-80CA-425C-8222-BFFCD742FD1C}" type="presParOf" srcId="{D5D598C2-FFE7-437A-8820-E43D55BFE96A}" destId="{E42C7FEA-B94F-4CEB-86D2-54339524C373}" srcOrd="0" destOrd="0" presId="urn:microsoft.com/office/officeart/2005/8/layout/cycle2"/>
    <dgm:cxn modelId="{7761A58B-F43B-426F-9381-E7454E41CDB3}" type="presParOf" srcId="{BD6E8251-DAFD-4301-BA01-297EDE833650}" destId="{3FA318A1-CA50-4E71-B4A8-E56AF127DEF8}" srcOrd="4" destOrd="0" presId="urn:microsoft.com/office/officeart/2005/8/layout/cycle2"/>
    <dgm:cxn modelId="{55DED45B-6119-4045-9079-E44585521A98}" type="presParOf" srcId="{BD6E8251-DAFD-4301-BA01-297EDE833650}" destId="{EAE6E3EB-67D7-425A-B931-ACA8C1F7F521}" srcOrd="5" destOrd="0" presId="urn:microsoft.com/office/officeart/2005/8/layout/cycle2"/>
    <dgm:cxn modelId="{5092EC06-0754-4AF9-8DBA-44FB5A3AD0CC}" type="presParOf" srcId="{EAE6E3EB-67D7-425A-B931-ACA8C1F7F521}" destId="{A389490E-1CE2-40F8-AECE-000E1085D6DC}" srcOrd="0" destOrd="0" presId="urn:microsoft.com/office/officeart/2005/8/layout/cycle2"/>
    <dgm:cxn modelId="{097732B9-D884-4AC1-9667-64C07848A821}" type="presParOf" srcId="{BD6E8251-DAFD-4301-BA01-297EDE833650}" destId="{50AF7F01-9E7C-40DE-BF99-DFAAD563306C}" srcOrd="6" destOrd="0" presId="urn:microsoft.com/office/officeart/2005/8/layout/cycle2"/>
    <dgm:cxn modelId="{F4E924D6-8240-4261-84B5-D6E0B1373248}" type="presParOf" srcId="{BD6E8251-DAFD-4301-BA01-297EDE833650}" destId="{D527C990-DA65-41FE-844C-F9A3D9DDE19D}" srcOrd="7" destOrd="0" presId="urn:microsoft.com/office/officeart/2005/8/layout/cycle2"/>
    <dgm:cxn modelId="{FD9912A5-85EF-40B4-93A8-08566EA29EDC}" type="presParOf" srcId="{D527C990-DA65-41FE-844C-F9A3D9DDE19D}" destId="{398331DB-60B8-4AE7-ABDB-406F0EBF8913}"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44D4B-A8A4-480D-A60C-B84CAB5181DE}">
      <dsp:nvSpPr>
        <dsp:cNvPr id="0" name=""/>
        <dsp:cNvSpPr/>
      </dsp:nvSpPr>
      <dsp:spPr>
        <a:xfrm>
          <a:off x="2151161" y="92"/>
          <a:ext cx="726876" cy="726876"/>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tr-TR" sz="1500" kern="1200" dirty="0"/>
            <a:t>Veri</a:t>
          </a:r>
        </a:p>
      </dsp:txBody>
      <dsp:txXfrm>
        <a:off x="2257610" y="106541"/>
        <a:ext cx="513978" cy="513978"/>
      </dsp:txXfrm>
    </dsp:sp>
    <dsp:sp modelId="{24068312-80C0-43A4-BBC6-416748317101}">
      <dsp:nvSpPr>
        <dsp:cNvPr id="0" name=""/>
        <dsp:cNvSpPr/>
      </dsp:nvSpPr>
      <dsp:spPr>
        <a:xfrm rot="2700000">
          <a:off x="2800092" y="623264"/>
          <a:ext cx="193804" cy="2453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tr-TR" sz="1000" kern="1200"/>
        </a:p>
      </dsp:txBody>
      <dsp:txXfrm>
        <a:off x="2808607" y="651772"/>
        <a:ext cx="135663" cy="147192"/>
      </dsp:txXfrm>
    </dsp:sp>
    <dsp:sp modelId="{BB2B7350-CFF9-4A4C-8026-5A0DAF097FAF}">
      <dsp:nvSpPr>
        <dsp:cNvPr id="0" name=""/>
        <dsp:cNvSpPr/>
      </dsp:nvSpPr>
      <dsp:spPr>
        <a:xfrm>
          <a:off x="2923708" y="772638"/>
          <a:ext cx="726876" cy="726876"/>
        </a:xfrm>
        <a:prstGeom prst="ellipse">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tr-TR" sz="1500" kern="1200" dirty="0"/>
            <a:t>Analiz</a:t>
          </a:r>
        </a:p>
      </dsp:txBody>
      <dsp:txXfrm>
        <a:off x="3030157" y="879087"/>
        <a:ext cx="513978" cy="513978"/>
      </dsp:txXfrm>
    </dsp:sp>
    <dsp:sp modelId="{D5D598C2-FFE7-437A-8820-E43D55BFE96A}">
      <dsp:nvSpPr>
        <dsp:cNvPr id="0" name=""/>
        <dsp:cNvSpPr/>
      </dsp:nvSpPr>
      <dsp:spPr>
        <a:xfrm rot="8100000">
          <a:off x="2807849" y="1395811"/>
          <a:ext cx="193804" cy="2453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tr-TR" sz="1000" kern="1200"/>
        </a:p>
      </dsp:txBody>
      <dsp:txXfrm rot="10800000">
        <a:off x="2857475" y="1424319"/>
        <a:ext cx="135663" cy="147192"/>
      </dsp:txXfrm>
    </dsp:sp>
    <dsp:sp modelId="{3FA318A1-CA50-4E71-B4A8-E56AF127DEF8}">
      <dsp:nvSpPr>
        <dsp:cNvPr id="0" name=""/>
        <dsp:cNvSpPr/>
      </dsp:nvSpPr>
      <dsp:spPr>
        <a:xfrm>
          <a:off x="2151161" y="1545185"/>
          <a:ext cx="726876" cy="726876"/>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tr-TR" sz="1500" kern="1200" dirty="0"/>
            <a:t>Eylem</a:t>
          </a:r>
        </a:p>
      </dsp:txBody>
      <dsp:txXfrm>
        <a:off x="2257610" y="1651634"/>
        <a:ext cx="513978" cy="513978"/>
      </dsp:txXfrm>
    </dsp:sp>
    <dsp:sp modelId="{EAE6E3EB-67D7-425A-B931-ACA8C1F7F521}">
      <dsp:nvSpPr>
        <dsp:cNvPr id="0" name=""/>
        <dsp:cNvSpPr/>
      </dsp:nvSpPr>
      <dsp:spPr>
        <a:xfrm rot="13500000">
          <a:off x="2035302" y="1403568"/>
          <a:ext cx="193804" cy="2453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tr-TR" sz="1000" kern="1200"/>
        </a:p>
      </dsp:txBody>
      <dsp:txXfrm rot="10800000">
        <a:off x="2084928" y="1473188"/>
        <a:ext cx="135663" cy="147192"/>
      </dsp:txXfrm>
    </dsp:sp>
    <dsp:sp modelId="{50AF7F01-9E7C-40DE-BF99-DFAAD563306C}">
      <dsp:nvSpPr>
        <dsp:cNvPr id="0" name=""/>
        <dsp:cNvSpPr/>
      </dsp:nvSpPr>
      <dsp:spPr>
        <a:xfrm>
          <a:off x="1378615" y="772638"/>
          <a:ext cx="726876" cy="726876"/>
        </a:xfrm>
        <a:prstGeom prst="ellipse">
          <a:avLst/>
        </a:prstGeom>
        <a:solidFill>
          <a:srgbClr val="B7A2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tr-TR" sz="1500" kern="1200" dirty="0"/>
            <a:t>Takip</a:t>
          </a:r>
        </a:p>
      </dsp:txBody>
      <dsp:txXfrm>
        <a:off x="1485064" y="879087"/>
        <a:ext cx="513978" cy="513978"/>
      </dsp:txXfrm>
    </dsp:sp>
    <dsp:sp modelId="{D527C990-DA65-41FE-844C-F9A3D9DDE19D}">
      <dsp:nvSpPr>
        <dsp:cNvPr id="0" name=""/>
        <dsp:cNvSpPr/>
      </dsp:nvSpPr>
      <dsp:spPr>
        <a:xfrm rot="18900000">
          <a:off x="2027545" y="631021"/>
          <a:ext cx="193804" cy="2453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tr-TR" sz="1000" kern="1200"/>
        </a:p>
      </dsp:txBody>
      <dsp:txXfrm>
        <a:off x="2036060" y="700641"/>
        <a:ext cx="135663" cy="14719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8BF91CAB-438D-4A16-BCD4-6B1B3092C60E}" type="datetimeFigureOut">
              <a:rPr lang="tr-TR" smtClean="0"/>
              <a:t>14.09.2026</a:t>
            </a:fld>
            <a:endParaRPr lang="tr-TR"/>
          </a:p>
        </p:txBody>
      </p:sp>
      <p:sp>
        <p:nvSpPr>
          <p:cNvPr id="4" name="Altbilgi Yer Tutucusu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DA3B3865-0028-4471-8BF9-7ADBBB7520E4}" type="slidenum">
              <a:rPr lang="tr-TR" smtClean="0"/>
              <a:t>‹#›</a:t>
            </a:fld>
            <a:endParaRPr lang="tr-TR"/>
          </a:p>
        </p:txBody>
      </p:sp>
    </p:spTree>
    <p:extLst>
      <p:ext uri="{BB962C8B-B14F-4D97-AF65-F5344CB8AC3E}">
        <p14:creationId xmlns:p14="http://schemas.microsoft.com/office/powerpoint/2010/main" val="324943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C09798B-56DC-405E-99B6-A23D7965330B}" type="datetimeFigureOut">
              <a:rPr lang="tr-TR" smtClean="0"/>
              <a:pPr/>
              <a:t>14.09.2026</a:t>
            </a:fld>
            <a:endParaRPr lang="tr-TR"/>
          </a:p>
        </p:txBody>
      </p:sp>
      <p:sp>
        <p:nvSpPr>
          <p:cNvPr id="4" name="Slayt Resmi Yer Tutucus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17C6BB5E-3DAA-46A8-9565-4288D520B487}" type="slidenum">
              <a:rPr lang="tr-TR" smtClean="0"/>
              <a:pPr/>
              <a:t>‹#›</a:t>
            </a:fld>
            <a:endParaRPr lang="tr-TR"/>
          </a:p>
        </p:txBody>
      </p:sp>
    </p:spTree>
    <p:extLst>
      <p:ext uri="{BB962C8B-B14F-4D97-AF65-F5344CB8AC3E}">
        <p14:creationId xmlns:p14="http://schemas.microsoft.com/office/powerpoint/2010/main" val="2997001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 </a:t>
            </a:r>
          </a:p>
        </p:txBody>
      </p:sp>
      <p:sp>
        <p:nvSpPr>
          <p:cNvPr id="4" name="Slayt Numarası Yer Tutucusu 3"/>
          <p:cNvSpPr>
            <a:spLocks noGrp="1"/>
          </p:cNvSpPr>
          <p:nvPr>
            <p:ph type="sldNum" sz="quarter" idx="10"/>
          </p:nvPr>
        </p:nvSpPr>
        <p:spPr/>
        <p:txBody>
          <a:bodyPr/>
          <a:lstStyle/>
          <a:p>
            <a:fld id="{17C6BB5E-3DAA-46A8-9565-4288D520B487}" type="slidenum">
              <a:rPr lang="tr-TR" smtClean="0"/>
              <a:t>1</a:t>
            </a:fld>
            <a:endParaRPr lang="tr-TR"/>
          </a:p>
        </p:txBody>
      </p:sp>
    </p:spTree>
    <p:extLst>
      <p:ext uri="{BB962C8B-B14F-4D97-AF65-F5344CB8AC3E}">
        <p14:creationId xmlns:p14="http://schemas.microsoft.com/office/powerpoint/2010/main" val="1209931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Sayın katılımcılar, analiz sunumlarımıza geçmeden önce sizlere araştırma ekosistemimize katkı sağladığımızı düşündüğümüz bazı hizmetlerimizden bahsetmek istiyorum. </a:t>
            </a:r>
          </a:p>
          <a:p>
            <a:endParaRPr lang="tr-TR" sz="2400" dirty="0"/>
          </a:p>
        </p:txBody>
      </p:sp>
      <p:sp>
        <p:nvSpPr>
          <p:cNvPr id="4" name="3 Slayt Numarası Yer Tutucusu"/>
          <p:cNvSpPr>
            <a:spLocks noGrp="1"/>
          </p:cNvSpPr>
          <p:nvPr>
            <p:ph type="sldNum" sz="quarter" idx="10"/>
          </p:nvPr>
        </p:nvSpPr>
        <p:spPr/>
        <p:txBody>
          <a:bodyPr/>
          <a:lstStyle/>
          <a:p>
            <a:fld id="{17C6BB5E-3DAA-46A8-9565-4288D520B487}" type="slidenum">
              <a:rPr lang="tr-TR" smtClean="0"/>
              <a:pPr/>
              <a:t>2</a:t>
            </a:fld>
            <a:endParaRPr lang="tr-TR"/>
          </a:p>
        </p:txBody>
      </p:sp>
    </p:spTree>
    <p:extLst>
      <p:ext uri="{BB962C8B-B14F-4D97-AF65-F5344CB8AC3E}">
        <p14:creationId xmlns:p14="http://schemas.microsoft.com/office/powerpoint/2010/main" val="442136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Araştırma Dekanlığı olarak yaklaşık 3 yıldır 10 farklı yazılım hizmetini araştırmacılarımızın kullanımına açmış bulunmaktayız. </a:t>
            </a:r>
          </a:p>
        </p:txBody>
      </p:sp>
      <p:sp>
        <p:nvSpPr>
          <p:cNvPr id="4" name="Slayt Numarası Yer Tutucusu 3"/>
          <p:cNvSpPr>
            <a:spLocks noGrp="1"/>
          </p:cNvSpPr>
          <p:nvPr>
            <p:ph type="sldNum" sz="quarter" idx="5"/>
          </p:nvPr>
        </p:nvSpPr>
        <p:spPr/>
        <p:txBody>
          <a:bodyPr/>
          <a:lstStyle/>
          <a:p>
            <a:fld id="{17C6BB5E-3DAA-46A8-9565-4288D520B487}" type="slidenum">
              <a:rPr lang="tr-TR" smtClean="0"/>
              <a:pPr/>
              <a:t>3</a:t>
            </a:fld>
            <a:endParaRPr lang="tr-TR"/>
          </a:p>
        </p:txBody>
      </p:sp>
    </p:spTree>
    <p:extLst>
      <p:ext uri="{BB962C8B-B14F-4D97-AF65-F5344CB8AC3E}">
        <p14:creationId xmlns:p14="http://schemas.microsoft.com/office/powerpoint/2010/main" val="3833792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Geçtiğimiz günlerde de araştırmacılarımızın kullanımına sunulan  Google </a:t>
            </a:r>
            <a:r>
              <a:rPr lang="tr-TR" dirty="0" err="1"/>
              <a:t>Workspace</a:t>
            </a:r>
            <a:r>
              <a:rPr lang="tr-TR" dirty="0"/>
              <a:t> ve </a:t>
            </a:r>
            <a:r>
              <a:rPr lang="tr-TR" dirty="0" err="1"/>
              <a:t>Notebooklm</a:t>
            </a:r>
            <a:r>
              <a:rPr lang="tr-TR" dirty="0"/>
              <a:t> hizmeti için gerekli desteği Dekanlığımız  bünyesinde vermekteyiz. </a:t>
            </a:r>
          </a:p>
        </p:txBody>
      </p:sp>
      <p:sp>
        <p:nvSpPr>
          <p:cNvPr id="4" name="Slayt Numarası Yer Tutucusu 3"/>
          <p:cNvSpPr>
            <a:spLocks noGrp="1"/>
          </p:cNvSpPr>
          <p:nvPr>
            <p:ph type="sldNum" sz="quarter" idx="5"/>
          </p:nvPr>
        </p:nvSpPr>
        <p:spPr/>
        <p:txBody>
          <a:bodyPr/>
          <a:lstStyle/>
          <a:p>
            <a:fld id="{17C6BB5E-3DAA-46A8-9565-4288D520B487}" type="slidenum">
              <a:rPr lang="tr-TR" smtClean="0"/>
              <a:pPr/>
              <a:t>4</a:t>
            </a:fld>
            <a:endParaRPr lang="tr-TR"/>
          </a:p>
        </p:txBody>
      </p:sp>
    </p:spTree>
    <p:extLst>
      <p:ext uri="{BB962C8B-B14F-4D97-AF65-F5344CB8AC3E}">
        <p14:creationId xmlns:p14="http://schemas.microsoft.com/office/powerpoint/2010/main" val="229655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AB886-ACCF-C6FB-AB2D-061CBD1E3947}"/>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9215D2D1-596C-44FF-8730-168FA8C8157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27749953-FEA5-7D33-71C8-A8FBC4341A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Araştırmacılarımızdan gelen talepler üzerine yazılımlarımıza VPN Desteği ile uzaktan erişim imkanı da sağlanmıştır. </a:t>
            </a:r>
          </a:p>
          <a:p>
            <a:endParaRPr lang="tr-TR" dirty="0"/>
          </a:p>
        </p:txBody>
      </p:sp>
      <p:sp>
        <p:nvSpPr>
          <p:cNvPr id="4" name="Slayt Numarası Yer Tutucusu 3">
            <a:extLst>
              <a:ext uri="{FF2B5EF4-FFF2-40B4-BE49-F238E27FC236}">
                <a16:creationId xmlns:a16="http://schemas.microsoft.com/office/drawing/2014/main" id="{071A28A2-6B97-2AB5-F4A0-3907610A041F}"/>
              </a:ext>
            </a:extLst>
          </p:cNvPr>
          <p:cNvSpPr>
            <a:spLocks noGrp="1"/>
          </p:cNvSpPr>
          <p:nvPr>
            <p:ph type="sldNum" sz="quarter" idx="5"/>
          </p:nvPr>
        </p:nvSpPr>
        <p:spPr/>
        <p:txBody>
          <a:bodyPr/>
          <a:lstStyle/>
          <a:p>
            <a:fld id="{17C6BB5E-3DAA-46A8-9565-4288D520B487}" type="slidenum">
              <a:rPr lang="tr-TR" smtClean="0"/>
              <a:pPr/>
              <a:t>5</a:t>
            </a:fld>
            <a:endParaRPr lang="tr-TR"/>
          </a:p>
        </p:txBody>
      </p:sp>
    </p:spTree>
    <p:extLst>
      <p:ext uri="{BB962C8B-B14F-4D97-AF65-F5344CB8AC3E}">
        <p14:creationId xmlns:p14="http://schemas.microsoft.com/office/powerpoint/2010/main" val="2219193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Yazılımlarımız ile ilgili olarak yıl içerisinde yüz yüze ve online eğitimler düzenlemekteyiz. Bu kapsamda geçtiğimiz yıldan beri 12 yüz yüze eğitim ve 10 adet online eğitim düzenlenmiştir. Son olarak </a:t>
            </a:r>
            <a:r>
              <a:rPr lang="tr-TR" sz="1200" kern="1200" dirty="0" err="1">
                <a:solidFill>
                  <a:schemeClr val="tx1"/>
                </a:solidFill>
                <a:effectLst/>
                <a:latin typeface="+mn-lt"/>
                <a:ea typeface="+mn-ea"/>
                <a:cs typeface="+mn-cs"/>
              </a:rPr>
              <a:t>goole</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worspace</a:t>
            </a:r>
            <a:r>
              <a:rPr lang="tr-TR" sz="1200" kern="1200" dirty="0">
                <a:solidFill>
                  <a:schemeClr val="tx1"/>
                </a:solidFill>
                <a:effectLst/>
                <a:latin typeface="+mn-lt"/>
                <a:ea typeface="+mn-ea"/>
                <a:cs typeface="+mn-cs"/>
              </a:rPr>
              <a:t> ve </a:t>
            </a:r>
            <a:r>
              <a:rPr lang="tr-TR" sz="1200" kern="1200" dirty="0" err="1">
                <a:solidFill>
                  <a:schemeClr val="tx1"/>
                </a:solidFill>
                <a:effectLst/>
                <a:latin typeface="+mn-lt"/>
                <a:ea typeface="+mn-ea"/>
                <a:cs typeface="+mn-cs"/>
              </a:rPr>
              <a:t>notebooklm</a:t>
            </a:r>
            <a:r>
              <a:rPr lang="tr-TR" sz="1200" kern="1200" dirty="0">
                <a:solidFill>
                  <a:schemeClr val="tx1"/>
                </a:solidFill>
                <a:effectLst/>
                <a:latin typeface="+mn-lt"/>
                <a:ea typeface="+mn-ea"/>
                <a:cs typeface="+mn-cs"/>
              </a:rPr>
              <a:t> eğitimimiz de online olarak gerçekleştirilmiştir. </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6</a:t>
            </a:fld>
            <a:endParaRPr lang="tr-TR"/>
          </a:p>
        </p:txBody>
      </p:sp>
    </p:spTree>
    <p:extLst>
      <p:ext uri="{BB962C8B-B14F-4D97-AF65-F5344CB8AC3E}">
        <p14:creationId xmlns:p14="http://schemas.microsoft.com/office/powerpoint/2010/main" val="727547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Bir diğer hizmetimiz ise “Görünürlük Desteği”: Araştırmacılarımızın yayın ve proje başarılarını desteklemek ve görünür kılmak için etki değeri 3 ve üzeri olan yayınlarımızı yıl içerisinde sosyal medya hesaplarımızdan yayınlıyoruz. </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7</a:t>
            </a:fld>
            <a:endParaRPr lang="tr-TR"/>
          </a:p>
        </p:txBody>
      </p:sp>
    </p:spTree>
    <p:extLst>
      <p:ext uri="{BB962C8B-B14F-4D97-AF65-F5344CB8AC3E}">
        <p14:creationId xmlns:p14="http://schemas.microsoft.com/office/powerpoint/2010/main" val="1718822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FB3FA-8FEF-8346-A80D-26A8D4FD8AAE}"/>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2DFC861-EEBD-AAF0-F824-CCC5B90CC468}"/>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79340B3-51BE-C6AD-7520-9804CEFEF736}"/>
              </a:ext>
            </a:extLst>
          </p:cNvPr>
          <p:cNvSpPr>
            <a:spLocks noGrp="1"/>
          </p:cNvSpPr>
          <p:nvPr>
            <p:ph type="body" idx="1"/>
          </p:nvPr>
        </p:nvSpPr>
        <p:spPr/>
        <p:txBody>
          <a:bodyPr/>
          <a:lstStyle/>
          <a:p>
            <a:r>
              <a:rPr lang="tr-TR" sz="1200" kern="1200" dirty="0">
                <a:solidFill>
                  <a:schemeClr val="tx1"/>
                </a:solidFill>
                <a:effectLst/>
                <a:latin typeface="+mn-lt"/>
                <a:ea typeface="+mn-ea"/>
                <a:cs typeface="+mn-cs"/>
              </a:rPr>
              <a:t>Bunun Yanında Dergi görünürlüğümüz için de Bilimsel Yayınlar Koordinatörlüğümüzle iş birliği içinde çalışmalarımızı yürütüyoruz. Dergilerimizin indeks çalışmalarını takip ederek gelişmeleri resmi portallarımızdan duyuruyoruz. </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200" kern="1200" dirty="0">
              <a:solidFill>
                <a:schemeClr val="tx1"/>
              </a:solidFill>
              <a:effectLst/>
              <a:latin typeface="+mn-lt"/>
              <a:ea typeface="+mn-ea"/>
              <a:cs typeface="+mn-cs"/>
            </a:endParaRPr>
          </a:p>
          <a:p>
            <a:endParaRPr lang="tr-TR" dirty="0"/>
          </a:p>
        </p:txBody>
      </p:sp>
      <p:sp>
        <p:nvSpPr>
          <p:cNvPr id="4" name="Slayt Numarası Yer Tutucusu 3">
            <a:extLst>
              <a:ext uri="{FF2B5EF4-FFF2-40B4-BE49-F238E27FC236}">
                <a16:creationId xmlns:a16="http://schemas.microsoft.com/office/drawing/2014/main" id="{EC8B1937-77DD-06B2-E3BD-ED85B5C3160D}"/>
              </a:ext>
            </a:extLst>
          </p:cNvPr>
          <p:cNvSpPr>
            <a:spLocks noGrp="1"/>
          </p:cNvSpPr>
          <p:nvPr>
            <p:ph type="sldNum" sz="quarter" idx="5"/>
          </p:nvPr>
        </p:nvSpPr>
        <p:spPr/>
        <p:txBody>
          <a:bodyPr/>
          <a:lstStyle/>
          <a:p>
            <a:fld id="{17C6BB5E-3DAA-46A8-9565-4288D520B487}" type="slidenum">
              <a:rPr lang="tr-TR" smtClean="0"/>
              <a:pPr/>
              <a:t>8</a:t>
            </a:fld>
            <a:endParaRPr lang="tr-TR"/>
          </a:p>
        </p:txBody>
      </p:sp>
    </p:spTree>
    <p:extLst>
      <p:ext uri="{BB962C8B-B14F-4D97-AF65-F5344CB8AC3E}">
        <p14:creationId xmlns:p14="http://schemas.microsoft.com/office/powerpoint/2010/main" val="1953119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a:solidFill>
                  <a:schemeClr val="tx1"/>
                </a:solidFill>
                <a:effectLst/>
                <a:latin typeface="+mn-lt"/>
                <a:ea typeface="+mn-ea"/>
                <a:cs typeface="+mn-cs"/>
              </a:rPr>
              <a:t> </a:t>
            </a:r>
          </a:p>
          <a:p>
            <a:r>
              <a:rPr lang="tr-TR" sz="1200" kern="1200" dirty="0">
                <a:solidFill>
                  <a:schemeClr val="tx1"/>
                </a:solidFill>
                <a:effectLst/>
                <a:latin typeface="+mn-lt"/>
                <a:ea typeface="+mn-ea"/>
                <a:cs typeface="+mn-cs"/>
              </a:rPr>
              <a:t>Akademisyenlerimiz tarafından yoğun ilgi gören görünürlük çalışmalarımızın sürekliliği için de web sayfamızda bir başvuru linkimiz mevcut. Akademisyenlerimiz yayın ve projeleri ile ilgili bilgileri başvuru linkimiz üzerinden girerek görünürlük desteğimizden faydalanabilmektedir. </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9</a:t>
            </a:fld>
            <a:endParaRPr lang="tr-TR"/>
          </a:p>
        </p:txBody>
      </p:sp>
    </p:spTree>
    <p:extLst>
      <p:ext uri="{BB962C8B-B14F-4D97-AF65-F5344CB8AC3E}">
        <p14:creationId xmlns:p14="http://schemas.microsoft.com/office/powerpoint/2010/main" val="263156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Bir diğer odak noktamız: Bilimsel makale ve proje yazım kamplarımız. </a:t>
            </a:r>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10</a:t>
            </a:fld>
            <a:endParaRPr lang="tr-TR"/>
          </a:p>
        </p:txBody>
      </p:sp>
    </p:spTree>
    <p:extLst>
      <p:ext uri="{BB962C8B-B14F-4D97-AF65-F5344CB8AC3E}">
        <p14:creationId xmlns:p14="http://schemas.microsoft.com/office/powerpoint/2010/main" val="2185733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11-13 Mayıs tarihlerinde Beşincisini düzenlediğimiz makale kampına 43 araştırmacımız katılım gösterdi. Bu kamplarda, araştırmacılarımıza nitelikli yayın süreci, dergi seçimi ve analiz çalışmaları gibi birçok alanda eğitmenler ve mentorlar eşliğinde destek sunulmaktadır. </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12</a:t>
            </a:fld>
            <a:endParaRPr lang="tr-TR"/>
          </a:p>
        </p:txBody>
      </p:sp>
    </p:spTree>
    <p:extLst>
      <p:ext uri="{BB962C8B-B14F-4D97-AF65-F5344CB8AC3E}">
        <p14:creationId xmlns:p14="http://schemas.microsoft.com/office/powerpoint/2010/main" val="2789726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İlkini geçtiğimiz yıl verdiğimiz Araştırma Dekanlığı Ödüllerimiz için yeni dönem hazırlıklarımız sürüyor: Akademisyenlerimizden gelen kıymetli geri bildirimlerle yönergemizi güncelledik ve mevzuat komisyonunun onayına sunduk. Önümüzdeki ay başvuru sürecini başlatıyoruz. Eylül ayındaki akademik açılışımızda ise ödüllerimizi sahiplerine takdim edeceğiz. </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13</a:t>
            </a:fld>
            <a:endParaRPr lang="tr-TR"/>
          </a:p>
        </p:txBody>
      </p:sp>
    </p:spTree>
    <p:extLst>
      <p:ext uri="{BB962C8B-B14F-4D97-AF65-F5344CB8AC3E}">
        <p14:creationId xmlns:p14="http://schemas.microsoft.com/office/powerpoint/2010/main" val="3100397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379DC-EFAC-40FC-6C03-2383B0E91FF9}"/>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F0078754-CBB8-40C2-B955-59CD25060DD4}"/>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93471E54-CCA7-C908-EAB3-0EB1E67EB270}"/>
              </a:ext>
            </a:extLst>
          </p:cNvPr>
          <p:cNvSpPr>
            <a:spLocks noGrp="1"/>
          </p:cNvSpPr>
          <p:nvPr>
            <p:ph type="body" idx="1"/>
          </p:nvPr>
        </p:nvSpPr>
        <p:spPr/>
        <p:txBody>
          <a:bodyPr/>
          <a:lstStyle/>
          <a:p>
            <a:r>
              <a:rPr lang="tr-TR" dirty="0"/>
              <a:t> </a:t>
            </a:r>
          </a:p>
        </p:txBody>
      </p:sp>
      <p:sp>
        <p:nvSpPr>
          <p:cNvPr id="4" name="Slayt Numarası Yer Tutucusu 3">
            <a:extLst>
              <a:ext uri="{FF2B5EF4-FFF2-40B4-BE49-F238E27FC236}">
                <a16:creationId xmlns:a16="http://schemas.microsoft.com/office/drawing/2014/main" id="{22663426-CDE1-5152-1BD1-47749672BCEE}"/>
              </a:ext>
            </a:extLst>
          </p:cNvPr>
          <p:cNvSpPr>
            <a:spLocks noGrp="1"/>
          </p:cNvSpPr>
          <p:nvPr>
            <p:ph type="sldNum" sz="quarter" idx="10"/>
          </p:nvPr>
        </p:nvSpPr>
        <p:spPr/>
        <p:txBody>
          <a:bodyPr/>
          <a:lstStyle/>
          <a:p>
            <a:fld id="{17C6BB5E-3DAA-46A8-9565-4288D520B487}" type="slidenum">
              <a:rPr lang="tr-TR" smtClean="0"/>
              <a:t>14</a:t>
            </a:fld>
            <a:endParaRPr lang="tr-TR"/>
          </a:p>
        </p:txBody>
      </p:sp>
    </p:spTree>
    <p:extLst>
      <p:ext uri="{BB962C8B-B14F-4D97-AF65-F5344CB8AC3E}">
        <p14:creationId xmlns:p14="http://schemas.microsoft.com/office/powerpoint/2010/main" val="1193724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Araştırma Dekanlığı olarak, YÖK araştırma performans kriterleri başta olmak üzere üniversitemizin tüm araştırma göstergelerini yakından takip ediyoruz. Bu süreçleri daha sistemli yönetmek için her yılın başında bir analiz takvimi yayınlıyoruz.</a:t>
            </a:r>
          </a:p>
          <a:p>
            <a:r>
              <a:rPr lang="tr-TR" dirty="0"/>
              <a:t>Takvim kapsamında gerçekleştirdiğimiz başlıca analizler şunlar:</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15</a:t>
            </a:fld>
            <a:endParaRPr lang="tr-TR"/>
          </a:p>
        </p:txBody>
      </p:sp>
    </p:spTree>
    <p:extLst>
      <p:ext uri="{BB962C8B-B14F-4D97-AF65-F5344CB8AC3E}">
        <p14:creationId xmlns:p14="http://schemas.microsoft.com/office/powerpoint/2010/main" val="3114359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0" i="0" kern="1200" dirty="0">
                <a:solidFill>
                  <a:schemeClr val="tx1"/>
                </a:solidFill>
                <a:effectLst/>
                <a:latin typeface="+mn-lt"/>
                <a:ea typeface="+mn-ea"/>
                <a:cs typeface="+mn-cs"/>
              </a:rPr>
              <a:t>Bu noktada belirtmek isterim ki; enstitüler dışında akademik birimlerimizden herhangi bir veri talebimiz olmamaktadır. Verilerimiz merkezi veri sistemimiz olan AVESİS sitemi ve WoS, Scopus gibi veri tabanlarından alınmaktadır. </a:t>
            </a:r>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16</a:t>
            </a:fld>
            <a:endParaRPr lang="tr-TR"/>
          </a:p>
        </p:txBody>
      </p:sp>
    </p:spTree>
    <p:extLst>
      <p:ext uri="{BB962C8B-B14F-4D97-AF65-F5344CB8AC3E}">
        <p14:creationId xmlns:p14="http://schemas.microsoft.com/office/powerpoint/2010/main" val="2872788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Raporlarımız tamamlandığında ilgili birimlere iletiyoruz. Ancak bizim için asıl süreç, yani izleme ve destek süreci, tam da bu aşamadan sonra başlıyor. Raporlamadan 6 ay sonra akademik birimlerimizden aksiyon raporları istiyoruz. Geçen yıl itibarıyla bu süreci yüz yüze yürütme kararı aldık ve 19 fakültemizi kapsayan 'Veriden Eyleme' serimizi tamamladık. Fakülte yöneticilerimizle bir araya gelip araştırma göstergelerini masaya yatırdık, önlemleri belirledik ve aksiyonları birlikte hayata geçirmeye başladık. </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17</a:t>
            </a:fld>
            <a:endParaRPr lang="tr-TR"/>
          </a:p>
        </p:txBody>
      </p:sp>
    </p:spTree>
    <p:extLst>
      <p:ext uri="{BB962C8B-B14F-4D97-AF65-F5344CB8AC3E}">
        <p14:creationId xmlns:p14="http://schemas.microsoft.com/office/powerpoint/2010/main" val="2518158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18</a:t>
            </a:fld>
            <a:endParaRPr lang="tr-TR"/>
          </a:p>
        </p:txBody>
      </p:sp>
    </p:spTree>
    <p:extLst>
      <p:ext uri="{BB962C8B-B14F-4D97-AF65-F5344CB8AC3E}">
        <p14:creationId xmlns:p14="http://schemas.microsoft.com/office/powerpoint/2010/main" val="1290556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a:solidFill>
                  <a:schemeClr val="tx1"/>
                </a:solidFill>
                <a:effectLst/>
                <a:latin typeface="+mn-lt"/>
                <a:ea typeface="+mn-ea"/>
                <a:cs typeface="+mn-cs"/>
              </a:rPr>
              <a:t>Bu yıl da güzel bir gelişme oldu. İlk kez Siyasal Bilgiler Fakültesinin kendi talebiyle göstergeler üzerine değerlendirme toplantımızı gerçekleştirdik. Gelecek hafta da Proje Destek Ofisimiz olarak ilk aksiyonumuzu alacağız.</a:t>
            </a:r>
          </a:p>
          <a:p>
            <a:r>
              <a:rPr lang="tr-TR" sz="1200" kern="1200" dirty="0">
                <a:solidFill>
                  <a:schemeClr val="tx1"/>
                </a:solidFill>
                <a:effectLst/>
                <a:latin typeface="+mn-lt"/>
                <a:ea typeface="+mn-ea"/>
                <a:cs typeface="+mn-cs"/>
              </a:rPr>
              <a:t>Fakültelerimizde yakaladığımız bu ivmeyi şimdi de meslek yüksekokullarımıza taşıyoruz. Haziran sonu itibarıyla 'Veriden Eyleme Meslek Yüksekokulları' serimizi başlatıyoruz. Bu kapsamda tıpkı fakültelerde yaptığımız gibi, tüm meslek yüksekokullarımızı bizzat ziyaret ederek veri ve aksiyon süreçlerini yüz yüze yürüteceğiz. </a:t>
            </a:r>
          </a:p>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19</a:t>
            </a:fld>
            <a:endParaRPr lang="tr-TR"/>
          </a:p>
        </p:txBody>
      </p:sp>
    </p:spTree>
    <p:extLst>
      <p:ext uri="{BB962C8B-B14F-4D97-AF65-F5344CB8AC3E}">
        <p14:creationId xmlns:p14="http://schemas.microsoft.com/office/powerpoint/2010/main" val="4101584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Tüm bu çalışmalarımızla kalite süreçlerimizin PUKO döngüsünü tamamlamayı hedefliyoruz. </a:t>
            </a:r>
          </a:p>
        </p:txBody>
      </p:sp>
      <p:sp>
        <p:nvSpPr>
          <p:cNvPr id="4" name="Slayt Numarası Yer Tutucusu 3"/>
          <p:cNvSpPr>
            <a:spLocks noGrp="1"/>
          </p:cNvSpPr>
          <p:nvPr>
            <p:ph type="sldNum" sz="quarter" idx="5"/>
          </p:nvPr>
        </p:nvSpPr>
        <p:spPr/>
        <p:txBody>
          <a:bodyPr/>
          <a:lstStyle/>
          <a:p>
            <a:fld id="{17C6BB5E-3DAA-46A8-9565-4288D520B487}" type="slidenum">
              <a:rPr lang="tr-TR" smtClean="0"/>
              <a:pPr/>
              <a:t>20</a:t>
            </a:fld>
            <a:endParaRPr lang="tr-TR"/>
          </a:p>
        </p:txBody>
      </p:sp>
    </p:spTree>
    <p:extLst>
      <p:ext uri="{BB962C8B-B14F-4D97-AF65-F5344CB8AC3E}">
        <p14:creationId xmlns:p14="http://schemas.microsoft.com/office/powerpoint/2010/main" val="473466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C6BB5E-3DAA-46A8-9565-4288D520B487}" type="slidenum">
              <a:rPr lang="tr-TR" smtClean="0"/>
              <a:pPr/>
              <a:t>21</a:t>
            </a:fld>
            <a:endParaRPr lang="tr-TR"/>
          </a:p>
        </p:txBody>
      </p:sp>
    </p:spTree>
    <p:extLst>
      <p:ext uri="{BB962C8B-B14F-4D97-AF65-F5344CB8AC3E}">
        <p14:creationId xmlns:p14="http://schemas.microsoft.com/office/powerpoint/2010/main" val="1855888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8C506F-9770-434A-80B1-5718215D2846}" type="datetime1">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3676594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59EF9F-90F7-4CDB-A55D-9EDB222A7194}" type="datetime1">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2182974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7C8579-D122-4072-91B0-4D752B3CCE5E}" type="datetime1">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864367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AA1F53-30DD-46FD-A0C9-F58435D571CD}" type="datetime1">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87183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6D1ACB-5B3B-4AA9-8B13-88D7463A1806}" type="datetime1">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3500207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9ECD29-13ED-44E1-8ABB-4FD72525279D}" type="datetime1">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4053570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9E176-C87A-4DE8-BC28-E0FACFC081C3}" type="datetime1">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4109038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68BCC8-62CA-4293-80CA-3BC311B33514}" type="datetime1">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3438450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492235-F770-4824-AB97-A0003629590E}" type="datetime1">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718402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F3EA3C-45EE-42B4-981C-32417FD204AC}" type="datetime1">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1078758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59EB60-D438-44D8-A492-117FE1050102}" type="datetime1">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8A7C5C-CE20-4464-8069-CFE82B6030F5}" type="slidenum">
              <a:rPr lang="en-US" smtClean="0"/>
              <a:pPr/>
              <a:t>‹#›</a:t>
            </a:fld>
            <a:endParaRPr lang="en-US"/>
          </a:p>
        </p:txBody>
      </p:sp>
    </p:spTree>
    <p:extLst>
      <p:ext uri="{BB962C8B-B14F-4D97-AF65-F5344CB8AC3E}">
        <p14:creationId xmlns:p14="http://schemas.microsoft.com/office/powerpoint/2010/main" val="1868160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C20432F-AB3C-4E1A-A281-473AD8536FDF}" type="datetime1">
              <a:rPr lang="en-US" smtClean="0"/>
              <a:t>9/14/2026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68A7C5C-CE20-4464-8069-CFE82B6030F5}" type="slidenum">
              <a:rPr lang="en-US" smtClean="0"/>
              <a:pPr/>
              <a:t>‹#›</a:t>
            </a:fld>
            <a:endParaRPr lang="en-US"/>
          </a:p>
        </p:txBody>
      </p:sp>
    </p:spTree>
    <p:extLst>
      <p:ext uri="{BB962C8B-B14F-4D97-AF65-F5344CB8AC3E}">
        <p14:creationId xmlns:p14="http://schemas.microsoft.com/office/powerpoint/2010/main" val="3104488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ardek.ankara.edu.tr/"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5.png"/><Relationship Id="rId4" Type="http://schemas.openxmlformats.org/officeDocument/2006/relationships/image" Target="../media/image43.png"/><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51.png"/><Relationship Id="rId4" Type="http://schemas.openxmlformats.org/officeDocument/2006/relationships/hyperlink" Target="https://analiztakvimi.netlify.app/"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png"/><Relationship Id="rId4" Type="http://schemas.openxmlformats.org/officeDocument/2006/relationships/diagramLayout" Target="../diagrams/layout1.xml"/><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s://ardek.ankara.edu.tr/" TargetMode="External"/><Relationship Id="rId7" Type="http://schemas.openxmlformats.org/officeDocument/2006/relationships/image" Target="../media/image66.png"/><Relationship Id="rId12"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9609"/>
            <a:ext cx="9525000" cy="5248573"/>
          </a:xfrm>
          <a:prstGeom prst="rect">
            <a:avLst/>
          </a:prstGeom>
        </p:spPr>
      </p:pic>
      <p:sp>
        <p:nvSpPr>
          <p:cNvPr id="5" name="Metin kutusu 4"/>
          <p:cNvSpPr txBox="1"/>
          <p:nvPr/>
        </p:nvSpPr>
        <p:spPr>
          <a:xfrm>
            <a:off x="228600" y="1938701"/>
            <a:ext cx="8915400" cy="1200329"/>
          </a:xfrm>
          <a:prstGeom prst="rect">
            <a:avLst/>
          </a:prstGeom>
          <a:noFill/>
        </p:spPr>
        <p:txBody>
          <a:bodyPr wrap="square" rtlCol="0">
            <a:spAutoFit/>
          </a:bodyPr>
          <a:lstStyle/>
          <a:p>
            <a:pPr algn="ctr" defTabSz="342900"/>
            <a:r>
              <a:rPr lang="tr-TR" sz="2400" dirty="0">
                <a:solidFill>
                  <a:schemeClr val="bg1"/>
                </a:solidFill>
                <a:latin typeface="Segoe UI" panose="020B0502040204020203" pitchFamily="34" charset="0"/>
                <a:cs typeface="Segoe UI" panose="020B0502040204020203" pitchFamily="34" charset="0"/>
              </a:rPr>
              <a:t>HİZMETLERİMİZ </a:t>
            </a:r>
          </a:p>
          <a:p>
            <a:pPr algn="ctr" defTabSz="342900"/>
            <a:r>
              <a:rPr lang="tr-TR" sz="2400" dirty="0">
                <a:solidFill>
                  <a:schemeClr val="bg1"/>
                </a:solidFill>
                <a:latin typeface="Segoe UI" panose="020B0502040204020203" pitchFamily="34" charset="0"/>
                <a:cs typeface="Segoe UI" panose="020B0502040204020203" pitchFamily="34" charset="0"/>
              </a:rPr>
              <a:t>EĞİTİMLERİMİZ</a:t>
            </a:r>
          </a:p>
          <a:p>
            <a:pPr algn="ctr" defTabSz="342900"/>
            <a:r>
              <a:rPr lang="tr-TR" sz="2400" dirty="0">
                <a:solidFill>
                  <a:schemeClr val="bg1"/>
                </a:solidFill>
                <a:latin typeface="Segoe UI" panose="020B0502040204020203" pitchFamily="34" charset="0"/>
                <a:cs typeface="Segoe UI" panose="020B0502040204020203" pitchFamily="34" charset="0"/>
              </a:rPr>
              <a:t>FAALİYETLERİMİZ</a:t>
            </a:r>
          </a:p>
        </p:txBody>
      </p:sp>
      <p:sp>
        <p:nvSpPr>
          <p:cNvPr id="6" name="Metin kutusu 5">
            <a:extLst>
              <a:ext uri="{FF2B5EF4-FFF2-40B4-BE49-F238E27FC236}">
                <a16:creationId xmlns:a16="http://schemas.microsoft.com/office/drawing/2014/main" id="{E64AF07C-5166-236F-6660-3C55F3BF4080}"/>
              </a:ext>
            </a:extLst>
          </p:cNvPr>
          <p:cNvSpPr txBox="1"/>
          <p:nvPr/>
        </p:nvSpPr>
        <p:spPr>
          <a:xfrm>
            <a:off x="2155698" y="4480205"/>
            <a:ext cx="4832604" cy="369332"/>
          </a:xfrm>
          <a:prstGeom prst="rect">
            <a:avLst/>
          </a:prstGeom>
          <a:noFill/>
        </p:spPr>
        <p:txBody>
          <a:bodyPr wrap="square">
            <a:spAutoFit/>
          </a:bodyPr>
          <a:lstStyle/>
          <a:p>
            <a:pPr algn="ctr" defTabSz="342900"/>
            <a:r>
              <a:rPr lang="tr-TR" sz="1800" dirty="0">
                <a:solidFill>
                  <a:schemeClr val="bg1"/>
                </a:solidFill>
                <a:latin typeface="Segoe UI" panose="020B0502040204020203" pitchFamily="34" charset="0"/>
                <a:cs typeface="Segoe UI" panose="020B0502040204020203" pitchFamily="34" charset="0"/>
              </a:rPr>
              <a:t>8 </a:t>
            </a:r>
            <a:r>
              <a:rPr lang="tr-TR" dirty="0">
                <a:solidFill>
                  <a:schemeClr val="bg1"/>
                </a:solidFill>
                <a:latin typeface="Segoe UI" panose="020B0502040204020203" pitchFamily="34" charset="0"/>
                <a:cs typeface="Segoe UI" panose="020B0502040204020203" pitchFamily="34" charset="0"/>
              </a:rPr>
              <a:t>Haziran</a:t>
            </a:r>
            <a:r>
              <a:rPr lang="tr-TR" sz="1800" dirty="0">
                <a:solidFill>
                  <a:schemeClr val="bg1"/>
                </a:solidFill>
                <a:latin typeface="Segoe UI" panose="020B0502040204020203" pitchFamily="34" charset="0"/>
                <a:cs typeface="Segoe UI" panose="020B0502040204020203" pitchFamily="34" charset="0"/>
              </a:rPr>
              <a:t> 2026</a:t>
            </a:r>
          </a:p>
        </p:txBody>
      </p:sp>
      <p:sp>
        <p:nvSpPr>
          <p:cNvPr id="8" name="Metin kutusu 7">
            <a:extLst>
              <a:ext uri="{FF2B5EF4-FFF2-40B4-BE49-F238E27FC236}">
                <a16:creationId xmlns:a16="http://schemas.microsoft.com/office/drawing/2014/main" id="{F9013C98-D66A-1DEA-F751-0DDFD7860B9B}"/>
              </a:ext>
            </a:extLst>
          </p:cNvPr>
          <p:cNvSpPr txBox="1"/>
          <p:nvPr/>
        </p:nvSpPr>
        <p:spPr>
          <a:xfrm>
            <a:off x="2612898" y="1081490"/>
            <a:ext cx="4832604" cy="461665"/>
          </a:xfrm>
          <a:prstGeom prst="rect">
            <a:avLst/>
          </a:prstGeom>
          <a:noFill/>
        </p:spPr>
        <p:txBody>
          <a:bodyPr wrap="square">
            <a:spAutoFit/>
          </a:bodyPr>
          <a:lstStyle/>
          <a:p>
            <a:pPr algn="ctr" defTabSz="342900"/>
            <a:r>
              <a:rPr lang="tr-TR" sz="2400" b="1" dirty="0">
                <a:solidFill>
                  <a:schemeClr val="bg1"/>
                </a:solidFill>
                <a:latin typeface="Segoe UI" panose="020B0502040204020203" pitchFamily="34" charset="0"/>
                <a:cs typeface="Segoe UI" panose="020B0502040204020203" pitchFamily="34" charset="0"/>
              </a:rPr>
              <a:t>ARAŞTIRMA DEKANLIĞI</a:t>
            </a:r>
          </a:p>
        </p:txBody>
      </p:sp>
      <p:pic>
        <p:nvPicPr>
          <p:cNvPr id="4" name="Picture 4">
            <a:extLst>
              <a:ext uri="{FF2B5EF4-FFF2-40B4-BE49-F238E27FC236}">
                <a16:creationId xmlns:a16="http://schemas.microsoft.com/office/drawing/2014/main" id="{847E7C30-EBBF-57B9-8674-CBB31528CE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8098" y="749015"/>
            <a:ext cx="838200" cy="864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025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çerik Yer Tutucusu 1"/>
          <p:cNvSpPr>
            <a:spLocks noGrp="1"/>
          </p:cNvSpPr>
          <p:nvPr>
            <p:ph sz="quarter" idx="4"/>
          </p:nvPr>
        </p:nvSpPr>
        <p:spPr>
          <a:xfrm>
            <a:off x="1143000" y="438151"/>
            <a:ext cx="7315200" cy="533400"/>
          </a:xfrm>
        </p:spPr>
        <p:txBody>
          <a:bodyPr>
            <a:normAutofit/>
          </a:bodyPr>
          <a:lstStyle/>
          <a:p>
            <a:pPr marL="0" indent="0" algn="ctr">
              <a:buNone/>
            </a:pPr>
            <a:r>
              <a:rPr lang="tr-TR" b="1" dirty="0">
                <a:solidFill>
                  <a:srgbClr val="E0BC84"/>
                </a:solidFill>
              </a:rPr>
              <a:t>HİZMETLERİMİZ</a:t>
            </a:r>
          </a:p>
        </p:txBody>
      </p:sp>
      <p:sp>
        <p:nvSpPr>
          <p:cNvPr id="9" name="Metin kutusu 8">
            <a:extLst>
              <a:ext uri="{FF2B5EF4-FFF2-40B4-BE49-F238E27FC236}">
                <a16:creationId xmlns:a16="http://schemas.microsoft.com/office/drawing/2014/main" id="{D1366AE4-2D59-BB11-7167-61B911147F73}"/>
              </a:ext>
            </a:extLst>
          </p:cNvPr>
          <p:cNvSpPr txBox="1"/>
          <p:nvPr/>
        </p:nvSpPr>
        <p:spPr>
          <a:xfrm>
            <a:off x="3183536" y="4501853"/>
            <a:ext cx="2819400" cy="646331"/>
          </a:xfrm>
          <a:prstGeom prst="rect">
            <a:avLst/>
          </a:prstGeom>
          <a:noFill/>
        </p:spPr>
        <p:txBody>
          <a:bodyPr wrap="square">
            <a:spAutoFit/>
          </a:bodyPr>
          <a:lstStyle/>
          <a:p>
            <a:pPr algn="ctr"/>
            <a:r>
              <a:rPr lang="tr-TR" dirty="0">
                <a:hlinkClick r:id="rId3"/>
              </a:rPr>
              <a:t>https://ardek.ankara.edu.tr</a:t>
            </a:r>
            <a:endParaRPr lang="tr-TR" dirty="0"/>
          </a:p>
          <a:p>
            <a:endParaRPr lang="tr-TR" dirty="0"/>
          </a:p>
        </p:txBody>
      </p:sp>
      <p:sp>
        <p:nvSpPr>
          <p:cNvPr id="2" name="Slayt Numarası Yer Tutucusu 1">
            <a:extLst>
              <a:ext uri="{FF2B5EF4-FFF2-40B4-BE49-F238E27FC236}">
                <a16:creationId xmlns:a16="http://schemas.microsoft.com/office/drawing/2014/main" id="{9E85D3EF-3DCB-46C2-B6AE-D769A7CB9554}"/>
              </a:ext>
            </a:extLst>
          </p:cNvPr>
          <p:cNvSpPr>
            <a:spLocks noGrp="1"/>
          </p:cNvSpPr>
          <p:nvPr>
            <p:ph type="sldNum" sz="quarter" idx="12"/>
          </p:nvPr>
        </p:nvSpPr>
        <p:spPr/>
        <p:txBody>
          <a:bodyPr/>
          <a:lstStyle/>
          <a:p>
            <a:fld id="{068A7C5C-CE20-4464-8069-CFE82B6030F5}" type="slidenum">
              <a:rPr lang="en-US" smtClean="0"/>
              <a:pPr/>
              <a:t>2</a:t>
            </a:fld>
            <a:endParaRPr lang="en-US" dirty="0"/>
          </a:p>
        </p:txBody>
      </p:sp>
      <p:pic>
        <p:nvPicPr>
          <p:cNvPr id="5" name="Resim 4">
            <a:extLst>
              <a:ext uri="{FF2B5EF4-FFF2-40B4-BE49-F238E27FC236}">
                <a16:creationId xmlns:a16="http://schemas.microsoft.com/office/drawing/2014/main" id="{CC452053-6049-DBE7-0133-8070482BFE98}"/>
              </a:ext>
            </a:extLst>
          </p:cNvPr>
          <p:cNvPicPr>
            <a:picLocks noChangeAspect="1"/>
          </p:cNvPicPr>
          <p:nvPr/>
        </p:nvPicPr>
        <p:blipFill>
          <a:blip r:embed="rId4"/>
          <a:stretch>
            <a:fillRect/>
          </a:stretch>
        </p:blipFill>
        <p:spPr>
          <a:xfrm>
            <a:off x="21236" y="1169788"/>
            <a:ext cx="9144000" cy="3399238"/>
          </a:xfrm>
          <a:prstGeom prst="rect">
            <a:avLst/>
          </a:prstGeom>
        </p:spPr>
      </p:pic>
      <p:pic>
        <p:nvPicPr>
          <p:cNvPr id="3" name="Resim 2" descr="amblem, daire, simge, sembol, logo içeren bir resim&#10;&#10;Açıklama otomatik olarak oluşturuldu">
            <a:extLst>
              <a:ext uri="{FF2B5EF4-FFF2-40B4-BE49-F238E27FC236}">
                <a16:creationId xmlns:a16="http://schemas.microsoft.com/office/drawing/2014/main" id="{78870160-116C-D711-5D76-B4148FA035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310594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BBB9A7-CBA5-DE8E-1530-7D74CBD79749}"/>
              </a:ext>
            </a:extLst>
          </p:cNvPr>
          <p:cNvSpPr>
            <a:spLocks noGrp="1"/>
          </p:cNvSpPr>
          <p:nvPr>
            <p:ph type="title"/>
          </p:nvPr>
        </p:nvSpPr>
        <p:spPr>
          <a:xfrm>
            <a:off x="593075" y="214557"/>
            <a:ext cx="8229600" cy="857250"/>
          </a:xfrm>
        </p:spPr>
        <p:txBody>
          <a:bodyPr>
            <a:noAutofit/>
          </a:bodyPr>
          <a:lstStyle/>
          <a:p>
            <a:r>
              <a:rPr lang="tr-TR" sz="2400" b="1" dirty="0">
                <a:solidFill>
                  <a:srgbClr val="E0BC84"/>
                </a:solidFill>
              </a:rPr>
              <a:t>YAZILIM HİZMETLERİ</a:t>
            </a:r>
            <a:br>
              <a:rPr lang="tr-TR" sz="2400" b="1" dirty="0">
                <a:solidFill>
                  <a:srgbClr val="E0BC84"/>
                </a:solidFill>
              </a:rPr>
            </a:br>
            <a:r>
              <a:rPr lang="tr-TR" sz="2400" b="1" dirty="0">
                <a:solidFill>
                  <a:schemeClr val="bg1"/>
                </a:solidFill>
              </a:rPr>
              <a:t>Yazılım Lisans Desteği</a:t>
            </a:r>
          </a:p>
        </p:txBody>
      </p:sp>
      <p:sp>
        <p:nvSpPr>
          <p:cNvPr id="5" name="Slayt Numarası Yer Tutucusu 4">
            <a:extLst>
              <a:ext uri="{FF2B5EF4-FFF2-40B4-BE49-F238E27FC236}">
                <a16:creationId xmlns:a16="http://schemas.microsoft.com/office/drawing/2014/main" id="{57C6C73F-F801-E29D-67D9-91E39B1E7672}"/>
              </a:ext>
            </a:extLst>
          </p:cNvPr>
          <p:cNvSpPr>
            <a:spLocks noGrp="1"/>
          </p:cNvSpPr>
          <p:nvPr>
            <p:ph type="sldNum" sz="quarter" idx="12"/>
          </p:nvPr>
        </p:nvSpPr>
        <p:spPr/>
        <p:txBody>
          <a:bodyPr/>
          <a:lstStyle/>
          <a:p>
            <a:fld id="{068A7C5C-CE20-4464-8069-CFE82B6030F5}" type="slidenum">
              <a:rPr lang="en-US" smtClean="0"/>
              <a:pPr/>
              <a:t>3</a:t>
            </a:fld>
            <a:endParaRPr lang="en-US"/>
          </a:p>
        </p:txBody>
      </p:sp>
      <p:pic>
        <p:nvPicPr>
          <p:cNvPr id="10" name="İçerik Yer Tutucusu 9">
            <a:extLst>
              <a:ext uri="{FF2B5EF4-FFF2-40B4-BE49-F238E27FC236}">
                <a16:creationId xmlns:a16="http://schemas.microsoft.com/office/drawing/2014/main" id="{8EF3EFBB-D7E7-888F-E899-FE0FAA1B0115}"/>
              </a:ext>
            </a:extLst>
          </p:cNvPr>
          <p:cNvPicPr>
            <a:picLocks noGrp="1" noChangeAspect="1"/>
          </p:cNvPicPr>
          <p:nvPr>
            <p:ph sz="half" idx="2"/>
          </p:nvPr>
        </p:nvPicPr>
        <p:blipFill>
          <a:blip r:embed="rId3"/>
          <a:srcRect b="9438"/>
          <a:stretch/>
        </p:blipFill>
        <p:spPr>
          <a:xfrm>
            <a:off x="2351691" y="3129251"/>
            <a:ext cx="2283506" cy="1981200"/>
          </a:xfrm>
        </p:spPr>
      </p:pic>
      <p:pic>
        <p:nvPicPr>
          <p:cNvPr id="15" name="Resim 14">
            <a:extLst>
              <a:ext uri="{FF2B5EF4-FFF2-40B4-BE49-F238E27FC236}">
                <a16:creationId xmlns:a16="http://schemas.microsoft.com/office/drawing/2014/main" id="{EDF47F24-795B-DE50-4C32-4F34CD7FF584}"/>
              </a:ext>
            </a:extLst>
          </p:cNvPr>
          <p:cNvPicPr>
            <a:picLocks noChangeAspect="1"/>
          </p:cNvPicPr>
          <p:nvPr/>
        </p:nvPicPr>
        <p:blipFill>
          <a:blip r:embed="rId4"/>
          <a:stretch>
            <a:fillRect/>
          </a:stretch>
        </p:blipFill>
        <p:spPr>
          <a:xfrm>
            <a:off x="78695" y="1071807"/>
            <a:ext cx="2283505" cy="1981200"/>
          </a:xfrm>
          <a:prstGeom prst="rect">
            <a:avLst/>
          </a:prstGeom>
        </p:spPr>
      </p:pic>
      <p:pic>
        <p:nvPicPr>
          <p:cNvPr id="17" name="Resim 16" descr="metin, ekran görüntüsü, yazı tipi, logo içeren bir resim&#10;&#10;Yapay zeka tarafından oluşturulan içerik yanlış olabilir.">
            <a:extLst>
              <a:ext uri="{FF2B5EF4-FFF2-40B4-BE49-F238E27FC236}">
                <a16:creationId xmlns:a16="http://schemas.microsoft.com/office/drawing/2014/main" id="{8BC75E76-654B-31AA-9885-00AEE6E873B9}"/>
              </a:ext>
            </a:extLst>
          </p:cNvPr>
          <p:cNvPicPr>
            <a:picLocks noChangeAspect="1"/>
          </p:cNvPicPr>
          <p:nvPr/>
        </p:nvPicPr>
        <p:blipFill>
          <a:blip r:embed="rId5" cstate="print">
            <a:extLst>
              <a:ext uri="{28A0092B-C50C-407E-A947-70E740481C1C}">
                <a14:useLocalDpi xmlns:a14="http://schemas.microsoft.com/office/drawing/2010/main" val="0"/>
              </a:ext>
            </a:extLst>
          </a:blip>
          <a:srcRect t="5556" b="26296"/>
          <a:stretch/>
        </p:blipFill>
        <p:spPr>
          <a:xfrm>
            <a:off x="4645707" y="1095507"/>
            <a:ext cx="2212293" cy="2075740"/>
          </a:xfrm>
          <a:prstGeom prst="rect">
            <a:avLst/>
          </a:prstGeom>
        </p:spPr>
      </p:pic>
      <p:pic>
        <p:nvPicPr>
          <p:cNvPr id="19" name="Resim 18" descr="metin, ekran görüntüsü, logo, yazı tipi içeren bir resim&#10;&#10;Yapay zeka tarafından oluşturulan içerik yanlış olabilir.">
            <a:extLst>
              <a:ext uri="{FF2B5EF4-FFF2-40B4-BE49-F238E27FC236}">
                <a16:creationId xmlns:a16="http://schemas.microsoft.com/office/drawing/2014/main" id="{7E366133-CFD2-FF24-7358-95BBA77FCBB4}"/>
              </a:ext>
            </a:extLst>
          </p:cNvPr>
          <p:cNvPicPr>
            <a:picLocks noChangeAspect="1"/>
          </p:cNvPicPr>
          <p:nvPr/>
        </p:nvPicPr>
        <p:blipFill>
          <a:blip r:embed="rId6" cstate="print">
            <a:extLst>
              <a:ext uri="{28A0092B-C50C-407E-A947-70E740481C1C}">
                <a14:useLocalDpi xmlns:a14="http://schemas.microsoft.com/office/drawing/2010/main" val="0"/>
              </a:ext>
            </a:extLst>
          </a:blip>
          <a:srcRect b="26516"/>
          <a:stretch/>
        </p:blipFill>
        <p:spPr>
          <a:xfrm>
            <a:off x="6858000" y="1095507"/>
            <a:ext cx="2283506" cy="1988100"/>
          </a:xfrm>
          <a:prstGeom prst="rect">
            <a:avLst/>
          </a:prstGeom>
        </p:spPr>
      </p:pic>
      <p:pic>
        <p:nvPicPr>
          <p:cNvPr id="24" name="Resim 23" descr="metin, ekran görüntüsü, yazı tipi, tasarım içeren bir resim&#10;&#10;Yapay zeka tarafından oluşturulan içerik yanlış olabilir.">
            <a:extLst>
              <a:ext uri="{FF2B5EF4-FFF2-40B4-BE49-F238E27FC236}">
                <a16:creationId xmlns:a16="http://schemas.microsoft.com/office/drawing/2014/main" id="{C913814F-AB33-D67A-CF2D-FC3B18959A95}"/>
              </a:ext>
            </a:extLst>
          </p:cNvPr>
          <p:cNvPicPr>
            <a:picLocks noChangeAspect="1"/>
          </p:cNvPicPr>
          <p:nvPr/>
        </p:nvPicPr>
        <p:blipFill>
          <a:blip r:embed="rId7" cstate="print">
            <a:extLst>
              <a:ext uri="{28A0092B-C50C-407E-A947-70E740481C1C}">
                <a14:useLocalDpi xmlns:a14="http://schemas.microsoft.com/office/drawing/2010/main" val="0"/>
              </a:ext>
            </a:extLst>
          </a:blip>
          <a:srcRect l="5555" t="12963" r="5397" b="27778"/>
          <a:stretch/>
        </p:blipFill>
        <p:spPr>
          <a:xfrm>
            <a:off x="0" y="3083607"/>
            <a:ext cx="2361441" cy="1955741"/>
          </a:xfrm>
          <a:prstGeom prst="rect">
            <a:avLst/>
          </a:prstGeom>
        </p:spPr>
      </p:pic>
      <p:pic>
        <p:nvPicPr>
          <p:cNvPr id="26" name="Resim 25" descr="metin, ekran görüntüsü, logo, yazı tipi içeren bir resim&#10;&#10;Yapay zeka tarafından oluşturulan içerik yanlış olabilir.">
            <a:extLst>
              <a:ext uri="{FF2B5EF4-FFF2-40B4-BE49-F238E27FC236}">
                <a16:creationId xmlns:a16="http://schemas.microsoft.com/office/drawing/2014/main" id="{6E23F624-B78D-BFDD-6E32-344E013ACD86}"/>
              </a:ext>
            </a:extLst>
          </p:cNvPr>
          <p:cNvPicPr>
            <a:picLocks noChangeAspect="1"/>
          </p:cNvPicPr>
          <p:nvPr/>
        </p:nvPicPr>
        <p:blipFill>
          <a:blip r:embed="rId8" cstate="print">
            <a:extLst>
              <a:ext uri="{28A0092B-C50C-407E-A947-70E740481C1C}">
                <a14:useLocalDpi xmlns:a14="http://schemas.microsoft.com/office/drawing/2010/main" val="0"/>
              </a:ext>
            </a:extLst>
          </a:blip>
          <a:srcRect l="4224" t="5556" r="1852" b="26296"/>
          <a:stretch/>
        </p:blipFill>
        <p:spPr>
          <a:xfrm>
            <a:off x="4630493" y="3083607"/>
            <a:ext cx="2208259" cy="1957500"/>
          </a:xfrm>
          <a:prstGeom prst="rect">
            <a:avLst/>
          </a:prstGeom>
        </p:spPr>
      </p:pic>
      <p:pic>
        <p:nvPicPr>
          <p:cNvPr id="28" name="Resim 27">
            <a:extLst>
              <a:ext uri="{FF2B5EF4-FFF2-40B4-BE49-F238E27FC236}">
                <a16:creationId xmlns:a16="http://schemas.microsoft.com/office/drawing/2014/main" id="{DC3B7465-B90B-0162-3B01-28333EF32BF5}"/>
              </a:ext>
            </a:extLst>
          </p:cNvPr>
          <p:cNvPicPr>
            <a:picLocks noChangeAspect="1"/>
          </p:cNvPicPr>
          <p:nvPr/>
        </p:nvPicPr>
        <p:blipFill>
          <a:blip r:embed="rId9"/>
          <a:srcRect b="29071"/>
          <a:stretch/>
        </p:blipFill>
        <p:spPr>
          <a:xfrm>
            <a:off x="6849263" y="3107307"/>
            <a:ext cx="2300980" cy="1932041"/>
          </a:xfrm>
          <a:prstGeom prst="rect">
            <a:avLst/>
          </a:prstGeom>
        </p:spPr>
      </p:pic>
      <p:pic>
        <p:nvPicPr>
          <p:cNvPr id="30" name="Resim 29">
            <a:extLst>
              <a:ext uri="{FF2B5EF4-FFF2-40B4-BE49-F238E27FC236}">
                <a16:creationId xmlns:a16="http://schemas.microsoft.com/office/drawing/2014/main" id="{3F439158-2035-8358-8BE6-B8724C98CDF5}"/>
              </a:ext>
            </a:extLst>
          </p:cNvPr>
          <p:cNvPicPr>
            <a:picLocks noChangeAspect="1"/>
          </p:cNvPicPr>
          <p:nvPr/>
        </p:nvPicPr>
        <p:blipFill>
          <a:blip r:embed="rId10"/>
          <a:srcRect t="12505"/>
          <a:stretch/>
        </p:blipFill>
        <p:spPr>
          <a:xfrm>
            <a:off x="2376654" y="1071806"/>
            <a:ext cx="2269053" cy="2035501"/>
          </a:xfrm>
          <a:prstGeom prst="rect">
            <a:avLst/>
          </a:prstGeom>
        </p:spPr>
      </p:pic>
      <p:pic>
        <p:nvPicPr>
          <p:cNvPr id="3" name="Picture 4">
            <a:extLst>
              <a:ext uri="{FF2B5EF4-FFF2-40B4-BE49-F238E27FC236}">
                <a16:creationId xmlns:a16="http://schemas.microsoft.com/office/drawing/2014/main" id="{06BF0C56-808F-5782-08E4-80D134B83DF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204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400" b="1" dirty="0">
                <a:solidFill>
                  <a:srgbClr val="E0BC84"/>
                </a:solidFill>
              </a:rPr>
              <a:t>YAZILIM HİZMETLERİ</a:t>
            </a:r>
            <a:br>
              <a:rPr lang="tr-TR" sz="2400" b="1" dirty="0">
                <a:solidFill>
                  <a:srgbClr val="D4C28C"/>
                </a:solidFill>
              </a:rPr>
            </a:br>
            <a:r>
              <a:rPr lang="tr-TR" sz="2400" b="1" dirty="0">
                <a:solidFill>
                  <a:schemeClr val="bg1"/>
                </a:solidFill>
              </a:rPr>
              <a:t>Yazılım Lisans Desteği</a:t>
            </a:r>
          </a:p>
        </p:txBody>
      </p:sp>
      <p:sp>
        <p:nvSpPr>
          <p:cNvPr id="7" name="Slayt Numarası Yer Tutucusu 6"/>
          <p:cNvSpPr>
            <a:spLocks noGrp="1"/>
          </p:cNvSpPr>
          <p:nvPr>
            <p:ph type="sldNum" sz="quarter" idx="12"/>
          </p:nvPr>
        </p:nvSpPr>
        <p:spPr/>
        <p:txBody>
          <a:bodyPr/>
          <a:lstStyle/>
          <a:p>
            <a:fld id="{068A7C5C-CE20-4464-8069-CFE82B6030F5}" type="slidenum">
              <a:rPr lang="en-US" smtClean="0"/>
              <a:pPr/>
              <a:t>4</a:t>
            </a:fld>
            <a:endParaRPr lang="en-US"/>
          </a:p>
        </p:txBody>
      </p:sp>
      <p:pic>
        <p:nvPicPr>
          <p:cNvPr id="1026" name="Picture 2">
            <a:extLst>
              <a:ext uri="{FF2B5EF4-FFF2-40B4-BE49-F238E27FC236}">
                <a16:creationId xmlns:a16="http://schemas.microsoft.com/office/drawing/2014/main" id="{AE8FA262-C3E7-146F-E6EC-DB32D5B4BF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3730" y="1305031"/>
            <a:ext cx="2796540" cy="3495675"/>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descr="amblem, daire, simge, sembol, logo içeren bir resim&#10;&#10;Açıklama otomatik olarak oluşturuldu">
            <a:extLst>
              <a:ext uri="{FF2B5EF4-FFF2-40B4-BE49-F238E27FC236}">
                <a16:creationId xmlns:a16="http://schemas.microsoft.com/office/drawing/2014/main" id="{65DB1738-4F1E-EEDB-368C-59F7CAA887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3437290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8555A-2FF8-AF3B-A21A-6862BB743C5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DCAD51C-07EC-42D3-AE23-3AB55315BBD6}"/>
              </a:ext>
            </a:extLst>
          </p:cNvPr>
          <p:cNvSpPr>
            <a:spLocks noGrp="1"/>
          </p:cNvSpPr>
          <p:nvPr>
            <p:ph type="title"/>
          </p:nvPr>
        </p:nvSpPr>
        <p:spPr/>
        <p:txBody>
          <a:bodyPr>
            <a:noAutofit/>
          </a:bodyPr>
          <a:lstStyle/>
          <a:p>
            <a:r>
              <a:rPr lang="tr-TR" sz="2400" b="1" dirty="0">
                <a:solidFill>
                  <a:srgbClr val="E0BC84"/>
                </a:solidFill>
              </a:rPr>
              <a:t>YAZILIM HİZMETLERİ</a:t>
            </a:r>
            <a:br>
              <a:rPr lang="tr-TR" sz="2400" b="1" dirty="0">
                <a:solidFill>
                  <a:srgbClr val="E0BC84"/>
                </a:solidFill>
              </a:rPr>
            </a:br>
            <a:r>
              <a:rPr lang="tr-TR" sz="2400" b="1" dirty="0">
                <a:solidFill>
                  <a:schemeClr val="bg1"/>
                </a:solidFill>
              </a:rPr>
              <a:t>Uzaktan Erişim Desteği</a:t>
            </a:r>
          </a:p>
        </p:txBody>
      </p:sp>
      <p:pic>
        <p:nvPicPr>
          <p:cNvPr id="8" name="İçerik Yer Tutucusu 7">
            <a:extLst>
              <a:ext uri="{FF2B5EF4-FFF2-40B4-BE49-F238E27FC236}">
                <a16:creationId xmlns:a16="http://schemas.microsoft.com/office/drawing/2014/main" id="{EC4BCFA3-AF7D-5713-109F-A78FCEE28825}"/>
              </a:ext>
            </a:extLst>
          </p:cNvPr>
          <p:cNvPicPr>
            <a:picLocks noGrp="1" noChangeAspect="1"/>
          </p:cNvPicPr>
          <p:nvPr>
            <p:ph sz="half" idx="1"/>
          </p:nvPr>
        </p:nvPicPr>
        <p:blipFill>
          <a:blip r:embed="rId3"/>
          <a:stretch>
            <a:fillRect/>
          </a:stretch>
        </p:blipFill>
        <p:spPr>
          <a:xfrm>
            <a:off x="381000" y="1200548"/>
            <a:ext cx="3962400" cy="3394075"/>
          </a:xfrm>
        </p:spPr>
      </p:pic>
      <p:sp>
        <p:nvSpPr>
          <p:cNvPr id="9" name="İçerik Yer Tutucusu 8">
            <a:extLst>
              <a:ext uri="{FF2B5EF4-FFF2-40B4-BE49-F238E27FC236}">
                <a16:creationId xmlns:a16="http://schemas.microsoft.com/office/drawing/2014/main" id="{9B049BF8-D7BC-21C3-CFB7-0BF557C7D2E7}"/>
              </a:ext>
            </a:extLst>
          </p:cNvPr>
          <p:cNvSpPr>
            <a:spLocks noGrp="1"/>
          </p:cNvSpPr>
          <p:nvPr>
            <p:ph sz="half" idx="2"/>
          </p:nvPr>
        </p:nvSpPr>
        <p:spPr>
          <a:xfrm>
            <a:off x="4648200" y="1200151"/>
            <a:ext cx="4267200" cy="3394472"/>
          </a:xfrm>
        </p:spPr>
        <p:txBody>
          <a:bodyPr>
            <a:normAutofit/>
          </a:bodyPr>
          <a:lstStyle/>
          <a:p>
            <a:pPr marL="0" indent="0" algn="just">
              <a:buNone/>
            </a:pPr>
            <a:endParaRPr lang="tr-TR" sz="2000" dirty="0"/>
          </a:p>
          <a:p>
            <a:pPr marL="0" indent="0" algn="just">
              <a:buNone/>
            </a:pPr>
            <a:endParaRPr lang="tr-TR" sz="2000" dirty="0"/>
          </a:p>
          <a:p>
            <a:pPr marL="0" indent="0" algn="just">
              <a:buNone/>
            </a:pPr>
            <a:endParaRPr lang="tr-TR" sz="2000" dirty="0"/>
          </a:p>
          <a:p>
            <a:pPr marL="0" indent="0" algn="ctr">
              <a:buNone/>
            </a:pPr>
            <a:r>
              <a:rPr lang="tr-TR" sz="2000" dirty="0"/>
              <a:t>Araştırmacılarımızdan gelen talepler üzerine yazılımlarımıza VPN Desteği ile uzaktan erişim imkanı sağlanmıştır. </a:t>
            </a:r>
          </a:p>
        </p:txBody>
      </p:sp>
      <p:sp>
        <p:nvSpPr>
          <p:cNvPr id="5" name="Slayt Numarası Yer Tutucusu 4">
            <a:extLst>
              <a:ext uri="{FF2B5EF4-FFF2-40B4-BE49-F238E27FC236}">
                <a16:creationId xmlns:a16="http://schemas.microsoft.com/office/drawing/2014/main" id="{28A89725-A97C-C4C8-2C26-1769CD312317}"/>
              </a:ext>
            </a:extLst>
          </p:cNvPr>
          <p:cNvSpPr>
            <a:spLocks noGrp="1"/>
          </p:cNvSpPr>
          <p:nvPr>
            <p:ph type="sldNum" sz="quarter" idx="12"/>
          </p:nvPr>
        </p:nvSpPr>
        <p:spPr/>
        <p:txBody>
          <a:bodyPr/>
          <a:lstStyle/>
          <a:p>
            <a:fld id="{068A7C5C-CE20-4464-8069-CFE82B6030F5}" type="slidenum">
              <a:rPr lang="en-US" smtClean="0"/>
              <a:pPr/>
              <a:t>5</a:t>
            </a:fld>
            <a:endParaRPr lang="en-US"/>
          </a:p>
        </p:txBody>
      </p:sp>
      <p:pic>
        <p:nvPicPr>
          <p:cNvPr id="3" name="Picture 4">
            <a:extLst>
              <a:ext uri="{FF2B5EF4-FFF2-40B4-BE49-F238E27FC236}">
                <a16:creationId xmlns:a16="http://schemas.microsoft.com/office/drawing/2014/main" id="{97BBA2C8-2804-F644-73E7-59E6B8F12EF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7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9D0B43AA-641F-505B-8923-0EF91B978565}"/>
              </a:ext>
            </a:extLst>
          </p:cNvPr>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59163" y="1157470"/>
            <a:ext cx="2114482" cy="2328680"/>
          </a:xfrm>
          <a:prstGeom prst="rect">
            <a:avLst/>
          </a:prstGeom>
          <a:noFill/>
          <a:extLst>
            <a:ext uri="{909E8E84-426E-40DD-AFC4-6F175D3DCCD1}">
              <a14:hiddenFill xmlns:a14="http://schemas.microsoft.com/office/drawing/2010/main">
                <a:solidFill>
                  <a:srgbClr val="FFFFFF"/>
                </a:solidFill>
              </a14:hiddenFill>
            </a:ext>
          </a:extLst>
        </p:spPr>
      </p:pic>
      <p:sp>
        <p:nvSpPr>
          <p:cNvPr id="9" name="İçerik Yer Tutucusu 8">
            <a:extLst>
              <a:ext uri="{FF2B5EF4-FFF2-40B4-BE49-F238E27FC236}">
                <a16:creationId xmlns:a16="http://schemas.microsoft.com/office/drawing/2014/main" id="{C2AE8B89-4CA9-C600-2692-6EF33A36BB2C}"/>
              </a:ext>
            </a:extLst>
          </p:cNvPr>
          <p:cNvSpPr>
            <a:spLocks noGrp="1"/>
          </p:cNvSpPr>
          <p:nvPr>
            <p:ph sz="half" idx="2"/>
          </p:nvPr>
        </p:nvSpPr>
        <p:spPr>
          <a:xfrm>
            <a:off x="2423798" y="3483142"/>
            <a:ext cx="4038600" cy="1660356"/>
          </a:xfrm>
        </p:spPr>
        <p:txBody>
          <a:bodyPr>
            <a:normAutofit fontScale="85000" lnSpcReduction="10000"/>
          </a:bodyPr>
          <a:lstStyle/>
          <a:p>
            <a:pPr marL="0" indent="0" algn="ctr">
              <a:buNone/>
            </a:pPr>
            <a:r>
              <a:rPr lang="tr-TR" sz="1900" b="1" dirty="0">
                <a:solidFill>
                  <a:schemeClr val="tx2">
                    <a:lumMod val="60000"/>
                    <a:lumOff val="40000"/>
                  </a:schemeClr>
                </a:solidFill>
              </a:rPr>
              <a:t>Yüz Yüze ve Çevrimiçi Eğitim Serileri</a:t>
            </a:r>
          </a:p>
          <a:p>
            <a:pPr marL="0" indent="0" algn="ctr">
              <a:buNone/>
            </a:pPr>
            <a:r>
              <a:rPr lang="tr-TR" sz="1900" dirty="0"/>
              <a:t>Gölbaşı 50. Yıl Yerleşkesi</a:t>
            </a:r>
          </a:p>
          <a:p>
            <a:pPr marL="0" indent="0" algn="ctr">
              <a:buNone/>
            </a:pPr>
            <a:r>
              <a:rPr lang="tr-TR" sz="1900" dirty="0"/>
              <a:t>Cebeci Yerleşkesi</a:t>
            </a:r>
          </a:p>
          <a:p>
            <a:pPr marL="0" indent="0" algn="ctr">
              <a:buNone/>
            </a:pPr>
            <a:r>
              <a:rPr lang="tr-TR" sz="1900" dirty="0"/>
              <a:t>10. Yıl Yerleşkesi</a:t>
            </a:r>
          </a:p>
          <a:p>
            <a:pPr marL="0" indent="0" algn="ctr">
              <a:buNone/>
            </a:pPr>
            <a:r>
              <a:rPr lang="tr-TR" sz="1900" b="1" dirty="0"/>
              <a:t>Toplam 12 Yüz yüze Eğitim</a:t>
            </a:r>
          </a:p>
          <a:p>
            <a:pPr marL="0" indent="0" algn="ctr">
              <a:buNone/>
            </a:pPr>
            <a:r>
              <a:rPr lang="tr-TR" sz="1900" b="1" dirty="0"/>
              <a:t>10 Online Eğitim</a:t>
            </a:r>
          </a:p>
          <a:p>
            <a:pPr marL="0" indent="0" algn="ctr">
              <a:buNone/>
            </a:pPr>
            <a:endParaRPr lang="tr-TR" sz="1900" dirty="0"/>
          </a:p>
          <a:p>
            <a:pPr marL="0" indent="0" algn="ctr">
              <a:buNone/>
            </a:pPr>
            <a:endParaRPr lang="tr-TR" sz="2000" dirty="0"/>
          </a:p>
          <a:p>
            <a:pPr marL="0" indent="0" algn="ctr">
              <a:buNone/>
            </a:pPr>
            <a:endParaRPr lang="tr-TR" sz="2000" b="0" i="0" dirty="0">
              <a:effectLst/>
            </a:endParaRPr>
          </a:p>
          <a:p>
            <a:endParaRPr lang="tr-TR" dirty="0"/>
          </a:p>
        </p:txBody>
      </p:sp>
      <p:sp>
        <p:nvSpPr>
          <p:cNvPr id="7" name="Slayt Numarası Yer Tutucusu 6">
            <a:extLst>
              <a:ext uri="{FF2B5EF4-FFF2-40B4-BE49-F238E27FC236}">
                <a16:creationId xmlns:a16="http://schemas.microsoft.com/office/drawing/2014/main" id="{7C9D9E72-5F21-4522-A01B-D3C7726E6AFA}"/>
              </a:ext>
            </a:extLst>
          </p:cNvPr>
          <p:cNvSpPr>
            <a:spLocks noGrp="1"/>
          </p:cNvSpPr>
          <p:nvPr>
            <p:ph type="sldNum" sz="quarter" idx="12"/>
          </p:nvPr>
        </p:nvSpPr>
        <p:spPr/>
        <p:txBody>
          <a:bodyPr/>
          <a:lstStyle/>
          <a:p>
            <a:fld id="{068A7C5C-CE20-4464-8069-CFE82B6030F5}" type="slidenum">
              <a:rPr lang="en-US" smtClean="0"/>
              <a:pPr/>
              <a:t>6</a:t>
            </a:fld>
            <a:endParaRPr lang="en-US"/>
          </a:p>
        </p:txBody>
      </p:sp>
      <p:sp>
        <p:nvSpPr>
          <p:cNvPr id="10" name="Başlık 1">
            <a:extLst>
              <a:ext uri="{FF2B5EF4-FFF2-40B4-BE49-F238E27FC236}">
                <a16:creationId xmlns:a16="http://schemas.microsoft.com/office/drawing/2014/main" id="{BAF7AB95-48DD-BD31-96D3-1C8C53FECD6C}"/>
              </a:ext>
            </a:extLst>
          </p:cNvPr>
          <p:cNvSpPr>
            <a:spLocks noGrp="1"/>
          </p:cNvSpPr>
          <p:nvPr>
            <p:ph type="title"/>
          </p:nvPr>
        </p:nvSpPr>
        <p:spPr>
          <a:xfrm>
            <a:off x="457200" y="205978"/>
            <a:ext cx="8229600" cy="857250"/>
          </a:xfrm>
        </p:spPr>
        <p:txBody>
          <a:bodyPr>
            <a:noAutofit/>
          </a:bodyPr>
          <a:lstStyle/>
          <a:p>
            <a:br>
              <a:rPr lang="tr-TR" sz="2400" b="1" dirty="0">
                <a:solidFill>
                  <a:srgbClr val="E0BC84"/>
                </a:solidFill>
              </a:rPr>
            </a:br>
            <a:r>
              <a:rPr lang="tr-TR" sz="2400" b="1" dirty="0">
                <a:solidFill>
                  <a:srgbClr val="E0BC84"/>
                </a:solidFill>
              </a:rPr>
              <a:t>YAZILIM HİZMETLERİ</a:t>
            </a:r>
            <a:br>
              <a:rPr lang="tr-TR" sz="2400" b="1" dirty="0">
                <a:solidFill>
                  <a:srgbClr val="E0BC84"/>
                </a:solidFill>
              </a:rPr>
            </a:br>
            <a:r>
              <a:rPr lang="tr-TR" sz="2400" b="1" dirty="0">
                <a:solidFill>
                  <a:schemeClr val="bg1"/>
                </a:solidFill>
              </a:rPr>
              <a:t>Yazılım Lisans Eğitimleri</a:t>
            </a:r>
            <a:br>
              <a:rPr lang="tr-TR" sz="2400" dirty="0">
                <a:solidFill>
                  <a:srgbClr val="E0BC84"/>
                </a:solidFill>
              </a:rPr>
            </a:br>
            <a:endParaRPr lang="tr-TR" sz="2400" dirty="0">
              <a:solidFill>
                <a:srgbClr val="E0BC84"/>
              </a:solidFill>
            </a:endParaRPr>
          </a:p>
        </p:txBody>
      </p:sp>
      <p:pic>
        <p:nvPicPr>
          <p:cNvPr id="2" name="Resim 1"/>
          <p:cNvPicPr>
            <a:picLocks noChangeAspect="1"/>
          </p:cNvPicPr>
          <p:nvPr/>
        </p:nvPicPr>
        <p:blipFill>
          <a:blip r:embed="rId4"/>
          <a:stretch>
            <a:fillRect/>
          </a:stretch>
        </p:blipFill>
        <p:spPr>
          <a:xfrm>
            <a:off x="6781800" y="1142428"/>
            <a:ext cx="2149938" cy="2340714"/>
          </a:xfrm>
          <a:prstGeom prst="rect">
            <a:avLst/>
          </a:prstGeom>
        </p:spPr>
      </p:pic>
      <p:pic>
        <p:nvPicPr>
          <p:cNvPr id="3" name="Resim 2"/>
          <p:cNvPicPr>
            <a:picLocks noChangeAspect="1"/>
          </p:cNvPicPr>
          <p:nvPr/>
        </p:nvPicPr>
        <p:blipFill>
          <a:blip r:embed="rId5"/>
          <a:stretch>
            <a:fillRect/>
          </a:stretch>
        </p:blipFill>
        <p:spPr>
          <a:xfrm>
            <a:off x="4468039" y="1145436"/>
            <a:ext cx="2155562" cy="2340714"/>
          </a:xfrm>
          <a:prstGeom prst="rect">
            <a:avLst/>
          </a:prstGeom>
        </p:spPr>
      </p:pic>
      <p:pic>
        <p:nvPicPr>
          <p:cNvPr id="4" name="Resim 3">
            <a:extLst>
              <a:ext uri="{FF2B5EF4-FFF2-40B4-BE49-F238E27FC236}">
                <a16:creationId xmlns:a16="http://schemas.microsoft.com/office/drawing/2014/main" id="{3C597F0F-508D-F1FF-702B-082EEFA535F4}"/>
              </a:ext>
            </a:extLst>
          </p:cNvPr>
          <p:cNvPicPr>
            <a:picLocks noChangeAspect="1"/>
          </p:cNvPicPr>
          <p:nvPr/>
        </p:nvPicPr>
        <p:blipFill>
          <a:blip r:embed="rId6"/>
          <a:srcRect b="43348"/>
          <a:stretch/>
        </p:blipFill>
        <p:spPr>
          <a:xfrm>
            <a:off x="2263600" y="1157470"/>
            <a:ext cx="2114483" cy="2328680"/>
          </a:xfrm>
          <a:prstGeom prst="rect">
            <a:avLst/>
          </a:prstGeom>
        </p:spPr>
      </p:pic>
      <p:pic>
        <p:nvPicPr>
          <p:cNvPr id="6" name="Resim 5">
            <a:extLst>
              <a:ext uri="{FF2B5EF4-FFF2-40B4-BE49-F238E27FC236}">
                <a16:creationId xmlns:a16="http://schemas.microsoft.com/office/drawing/2014/main" id="{5439D025-184E-3F26-BD36-C1F8D2B12366}"/>
              </a:ext>
            </a:extLst>
          </p:cNvPr>
          <p:cNvPicPr>
            <a:picLocks noChangeAspect="1"/>
          </p:cNvPicPr>
          <p:nvPr/>
        </p:nvPicPr>
        <p:blipFill>
          <a:blip r:embed="rId7"/>
          <a:stretch>
            <a:fillRect/>
          </a:stretch>
        </p:blipFill>
        <p:spPr>
          <a:xfrm>
            <a:off x="5080" y="2952750"/>
            <a:ext cx="2272943" cy="2190750"/>
          </a:xfrm>
          <a:prstGeom prst="rect">
            <a:avLst/>
          </a:prstGeom>
        </p:spPr>
      </p:pic>
      <p:pic>
        <p:nvPicPr>
          <p:cNvPr id="2050" name="Picture 2">
            <a:extLst>
              <a:ext uri="{FF2B5EF4-FFF2-40B4-BE49-F238E27FC236}">
                <a16:creationId xmlns:a16="http://schemas.microsoft.com/office/drawing/2014/main" id="{7E8B8072-CA90-7DCC-F1A6-AE411B359E4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81800" y="2952749"/>
            <a:ext cx="2118360" cy="2190091"/>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descr="amblem, daire, simge, sembol, logo içeren bir resim&#10;&#10;Açıklama otomatik olarak oluşturuldu">
            <a:extLst>
              <a:ext uri="{FF2B5EF4-FFF2-40B4-BE49-F238E27FC236}">
                <a16:creationId xmlns:a16="http://schemas.microsoft.com/office/drawing/2014/main" id="{8436EC7B-7826-1F65-5060-67356D73C3C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2966608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b="1" dirty="0">
                <a:solidFill>
                  <a:srgbClr val="E0BC84"/>
                </a:solidFill>
              </a:rPr>
              <a:t>GÖRÜNÜRLÜK DESTEĞİ</a:t>
            </a:r>
            <a:br>
              <a:rPr lang="tr-TR" sz="2400" b="1" dirty="0">
                <a:solidFill>
                  <a:srgbClr val="E0BC84"/>
                </a:solidFill>
              </a:rPr>
            </a:br>
            <a:r>
              <a:rPr lang="tr-TR" sz="2400" b="1" dirty="0">
                <a:solidFill>
                  <a:schemeClr val="bg1"/>
                </a:solidFill>
              </a:rPr>
              <a:t>Makale Görünürlüğü</a:t>
            </a:r>
            <a:endParaRPr lang="tr-TR" sz="2400" dirty="0">
              <a:solidFill>
                <a:schemeClr val="bg1"/>
              </a:solidFill>
            </a:endParaRPr>
          </a:p>
        </p:txBody>
      </p:sp>
      <p:sp>
        <p:nvSpPr>
          <p:cNvPr id="5" name="Slayt Numarası Yer Tutucusu 4"/>
          <p:cNvSpPr>
            <a:spLocks noGrp="1"/>
          </p:cNvSpPr>
          <p:nvPr>
            <p:ph type="sldNum" sz="quarter" idx="12"/>
          </p:nvPr>
        </p:nvSpPr>
        <p:spPr/>
        <p:txBody>
          <a:bodyPr/>
          <a:lstStyle/>
          <a:p>
            <a:fld id="{068A7C5C-CE20-4464-8069-CFE82B6030F5}" type="slidenum">
              <a:rPr lang="en-US" smtClean="0"/>
              <a:pPr/>
              <a:t>7</a:t>
            </a:fld>
            <a:endParaRPr lang="en-US"/>
          </a:p>
        </p:txBody>
      </p:sp>
      <p:sp>
        <p:nvSpPr>
          <p:cNvPr id="13" name="Dikdörtgen 12"/>
          <p:cNvSpPr/>
          <p:nvPr/>
        </p:nvSpPr>
        <p:spPr>
          <a:xfrm>
            <a:off x="2286000" y="1123950"/>
            <a:ext cx="5105400" cy="646331"/>
          </a:xfrm>
          <a:prstGeom prst="rect">
            <a:avLst/>
          </a:prstGeom>
        </p:spPr>
        <p:txBody>
          <a:bodyPr wrap="square">
            <a:spAutoFit/>
          </a:bodyPr>
          <a:lstStyle/>
          <a:p>
            <a:pPr algn="ctr"/>
            <a:r>
              <a:rPr lang="tr-TR" dirty="0"/>
              <a:t>Etki Faktörü 3 ve üzeri olan dergilerde yayımlanan çalışmaları resmi portallarımızdan duyuruyoruz. </a:t>
            </a:r>
          </a:p>
        </p:txBody>
      </p:sp>
      <p:pic>
        <p:nvPicPr>
          <p:cNvPr id="4" name="Resim 3">
            <a:extLst>
              <a:ext uri="{FF2B5EF4-FFF2-40B4-BE49-F238E27FC236}">
                <a16:creationId xmlns:a16="http://schemas.microsoft.com/office/drawing/2014/main" id="{8F0DC941-58EB-E343-1AB7-40BBFA4FD5C2}"/>
              </a:ext>
            </a:extLst>
          </p:cNvPr>
          <p:cNvPicPr>
            <a:picLocks noChangeAspect="1"/>
          </p:cNvPicPr>
          <p:nvPr/>
        </p:nvPicPr>
        <p:blipFill>
          <a:blip r:embed="rId3"/>
          <a:stretch>
            <a:fillRect/>
          </a:stretch>
        </p:blipFill>
        <p:spPr>
          <a:xfrm>
            <a:off x="152400" y="1770281"/>
            <a:ext cx="2806077" cy="2952750"/>
          </a:xfrm>
          <a:prstGeom prst="rect">
            <a:avLst/>
          </a:prstGeom>
        </p:spPr>
      </p:pic>
      <p:pic>
        <p:nvPicPr>
          <p:cNvPr id="7" name="Resim 6">
            <a:extLst>
              <a:ext uri="{FF2B5EF4-FFF2-40B4-BE49-F238E27FC236}">
                <a16:creationId xmlns:a16="http://schemas.microsoft.com/office/drawing/2014/main" id="{D294AECD-1AA6-0735-EDDE-FCE0F1B8A347}"/>
              </a:ext>
            </a:extLst>
          </p:cNvPr>
          <p:cNvPicPr>
            <a:picLocks noChangeAspect="1"/>
          </p:cNvPicPr>
          <p:nvPr/>
        </p:nvPicPr>
        <p:blipFill>
          <a:blip r:embed="rId4"/>
          <a:stretch>
            <a:fillRect/>
          </a:stretch>
        </p:blipFill>
        <p:spPr>
          <a:xfrm>
            <a:off x="6027185" y="1796187"/>
            <a:ext cx="2964415" cy="2948012"/>
          </a:xfrm>
          <a:prstGeom prst="rect">
            <a:avLst/>
          </a:prstGeom>
        </p:spPr>
      </p:pic>
      <p:pic>
        <p:nvPicPr>
          <p:cNvPr id="9" name="Resim 8">
            <a:extLst>
              <a:ext uri="{FF2B5EF4-FFF2-40B4-BE49-F238E27FC236}">
                <a16:creationId xmlns:a16="http://schemas.microsoft.com/office/drawing/2014/main" id="{6DC1E89B-5411-C0C7-0B06-4117207CD6AD}"/>
              </a:ext>
            </a:extLst>
          </p:cNvPr>
          <p:cNvPicPr>
            <a:picLocks noChangeAspect="1"/>
          </p:cNvPicPr>
          <p:nvPr/>
        </p:nvPicPr>
        <p:blipFill>
          <a:blip r:embed="rId5"/>
          <a:stretch>
            <a:fillRect/>
          </a:stretch>
        </p:blipFill>
        <p:spPr>
          <a:xfrm>
            <a:off x="3018413" y="1770281"/>
            <a:ext cx="2925188" cy="2952750"/>
          </a:xfrm>
          <a:prstGeom prst="rect">
            <a:avLst/>
          </a:prstGeom>
        </p:spPr>
      </p:pic>
      <p:pic>
        <p:nvPicPr>
          <p:cNvPr id="3" name="Picture 4">
            <a:extLst>
              <a:ext uri="{FF2B5EF4-FFF2-40B4-BE49-F238E27FC236}">
                <a16:creationId xmlns:a16="http://schemas.microsoft.com/office/drawing/2014/main" id="{97F80949-4671-B97C-A6DE-7210C0D77E0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720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EE440-E22D-DE8D-BE2A-88760EFFDA1B}"/>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9E29DC92-EA9B-CD9C-C308-9AB3B4C76D24}"/>
              </a:ext>
            </a:extLst>
          </p:cNvPr>
          <p:cNvSpPr>
            <a:spLocks noGrp="1"/>
          </p:cNvSpPr>
          <p:nvPr>
            <p:ph type="title"/>
          </p:nvPr>
        </p:nvSpPr>
        <p:spPr/>
        <p:txBody>
          <a:bodyPr>
            <a:normAutofit/>
          </a:bodyPr>
          <a:lstStyle/>
          <a:p>
            <a:r>
              <a:rPr lang="tr-TR" sz="2400" b="1" dirty="0">
                <a:solidFill>
                  <a:srgbClr val="E0BC84"/>
                </a:solidFill>
              </a:rPr>
              <a:t>GÖRÜNÜRLÜK DESTEĞİ</a:t>
            </a:r>
            <a:br>
              <a:rPr lang="tr-TR" sz="2400" b="1" dirty="0">
                <a:solidFill>
                  <a:srgbClr val="E0BC84"/>
                </a:solidFill>
              </a:rPr>
            </a:br>
            <a:r>
              <a:rPr lang="tr-TR" sz="2400" b="1" dirty="0">
                <a:solidFill>
                  <a:schemeClr val="bg1"/>
                </a:solidFill>
              </a:rPr>
              <a:t>Dergilerimizin Görünürlüğü</a:t>
            </a:r>
            <a:endParaRPr lang="tr-TR" sz="2400" dirty="0">
              <a:solidFill>
                <a:schemeClr val="bg1"/>
              </a:solidFill>
            </a:endParaRPr>
          </a:p>
        </p:txBody>
      </p:sp>
      <p:sp>
        <p:nvSpPr>
          <p:cNvPr id="5" name="Slayt Numarası Yer Tutucusu 4">
            <a:extLst>
              <a:ext uri="{FF2B5EF4-FFF2-40B4-BE49-F238E27FC236}">
                <a16:creationId xmlns:a16="http://schemas.microsoft.com/office/drawing/2014/main" id="{729507A2-B958-7E12-C039-BADA1A4B0C2E}"/>
              </a:ext>
            </a:extLst>
          </p:cNvPr>
          <p:cNvSpPr>
            <a:spLocks noGrp="1"/>
          </p:cNvSpPr>
          <p:nvPr>
            <p:ph type="sldNum" sz="quarter" idx="12"/>
          </p:nvPr>
        </p:nvSpPr>
        <p:spPr/>
        <p:txBody>
          <a:bodyPr/>
          <a:lstStyle/>
          <a:p>
            <a:fld id="{068A7C5C-CE20-4464-8069-CFE82B6030F5}" type="slidenum">
              <a:rPr lang="en-US" smtClean="0"/>
              <a:pPr/>
              <a:t>8</a:t>
            </a:fld>
            <a:endParaRPr lang="en-US"/>
          </a:p>
        </p:txBody>
      </p:sp>
      <p:pic>
        <p:nvPicPr>
          <p:cNvPr id="6" name="Resim 5">
            <a:extLst>
              <a:ext uri="{FF2B5EF4-FFF2-40B4-BE49-F238E27FC236}">
                <a16:creationId xmlns:a16="http://schemas.microsoft.com/office/drawing/2014/main" id="{D3BEDE23-328F-A96F-E79B-8B7FD1474FFB}"/>
              </a:ext>
            </a:extLst>
          </p:cNvPr>
          <p:cNvPicPr>
            <a:picLocks noChangeAspect="1"/>
          </p:cNvPicPr>
          <p:nvPr/>
        </p:nvPicPr>
        <p:blipFill>
          <a:blip r:embed="rId3"/>
          <a:stretch>
            <a:fillRect/>
          </a:stretch>
        </p:blipFill>
        <p:spPr>
          <a:xfrm>
            <a:off x="-9091" y="1890056"/>
            <a:ext cx="2295091" cy="2876550"/>
          </a:xfrm>
          <a:prstGeom prst="rect">
            <a:avLst/>
          </a:prstGeom>
        </p:spPr>
      </p:pic>
      <p:sp>
        <p:nvSpPr>
          <p:cNvPr id="8" name="Dikdörtgen 7">
            <a:extLst>
              <a:ext uri="{FF2B5EF4-FFF2-40B4-BE49-F238E27FC236}">
                <a16:creationId xmlns:a16="http://schemas.microsoft.com/office/drawing/2014/main" id="{58AE5A1F-B1A5-3FA1-0583-DA99D776C60C}"/>
              </a:ext>
            </a:extLst>
          </p:cNvPr>
          <p:cNvSpPr/>
          <p:nvPr/>
        </p:nvSpPr>
        <p:spPr>
          <a:xfrm>
            <a:off x="2286000" y="1063228"/>
            <a:ext cx="5105400" cy="646331"/>
          </a:xfrm>
          <a:prstGeom prst="rect">
            <a:avLst/>
          </a:prstGeom>
        </p:spPr>
        <p:txBody>
          <a:bodyPr wrap="square">
            <a:spAutoFit/>
          </a:bodyPr>
          <a:lstStyle/>
          <a:p>
            <a:pPr algn="ctr"/>
            <a:r>
              <a:rPr lang="tr-TR" dirty="0"/>
              <a:t>Dergilerimizin indeks çalışmalarını takip ederek gelişmeleri resmi portallarımızdan duyuruyoruz. </a:t>
            </a:r>
          </a:p>
        </p:txBody>
      </p:sp>
      <p:pic>
        <p:nvPicPr>
          <p:cNvPr id="11" name="Resim 10">
            <a:extLst>
              <a:ext uri="{FF2B5EF4-FFF2-40B4-BE49-F238E27FC236}">
                <a16:creationId xmlns:a16="http://schemas.microsoft.com/office/drawing/2014/main" id="{6C1BD18C-CD3B-F079-2FC1-AA7EF7778011}"/>
              </a:ext>
            </a:extLst>
          </p:cNvPr>
          <p:cNvPicPr>
            <a:picLocks noChangeAspect="1"/>
          </p:cNvPicPr>
          <p:nvPr/>
        </p:nvPicPr>
        <p:blipFill>
          <a:blip r:embed="rId4"/>
          <a:stretch>
            <a:fillRect/>
          </a:stretch>
        </p:blipFill>
        <p:spPr>
          <a:xfrm>
            <a:off x="2300978" y="1909941"/>
            <a:ext cx="2285686" cy="2876550"/>
          </a:xfrm>
          <a:prstGeom prst="rect">
            <a:avLst/>
          </a:prstGeom>
        </p:spPr>
      </p:pic>
      <p:pic>
        <p:nvPicPr>
          <p:cNvPr id="14" name="Resim 13">
            <a:extLst>
              <a:ext uri="{FF2B5EF4-FFF2-40B4-BE49-F238E27FC236}">
                <a16:creationId xmlns:a16="http://schemas.microsoft.com/office/drawing/2014/main" id="{7CD6D8FA-4654-61F8-8380-5E5F1504C017}"/>
              </a:ext>
            </a:extLst>
          </p:cNvPr>
          <p:cNvPicPr>
            <a:picLocks noChangeAspect="1"/>
          </p:cNvPicPr>
          <p:nvPr/>
        </p:nvPicPr>
        <p:blipFill>
          <a:blip r:embed="rId5"/>
          <a:stretch>
            <a:fillRect/>
          </a:stretch>
        </p:blipFill>
        <p:spPr>
          <a:xfrm>
            <a:off x="4557761" y="1909941"/>
            <a:ext cx="2362200" cy="2876550"/>
          </a:xfrm>
          <a:prstGeom prst="rect">
            <a:avLst/>
          </a:prstGeom>
        </p:spPr>
      </p:pic>
      <p:pic>
        <p:nvPicPr>
          <p:cNvPr id="16" name="Resim 15">
            <a:extLst>
              <a:ext uri="{FF2B5EF4-FFF2-40B4-BE49-F238E27FC236}">
                <a16:creationId xmlns:a16="http://schemas.microsoft.com/office/drawing/2014/main" id="{F5588EE6-56C4-4552-0BCC-4E6F33F9D515}"/>
              </a:ext>
            </a:extLst>
          </p:cNvPr>
          <p:cNvPicPr>
            <a:picLocks noChangeAspect="1"/>
          </p:cNvPicPr>
          <p:nvPr/>
        </p:nvPicPr>
        <p:blipFill>
          <a:blip r:embed="rId6"/>
          <a:stretch>
            <a:fillRect/>
          </a:stretch>
        </p:blipFill>
        <p:spPr>
          <a:xfrm>
            <a:off x="6919961" y="1920478"/>
            <a:ext cx="2224039" cy="2876550"/>
          </a:xfrm>
          <a:prstGeom prst="rect">
            <a:avLst/>
          </a:prstGeom>
        </p:spPr>
      </p:pic>
      <p:pic>
        <p:nvPicPr>
          <p:cNvPr id="3" name="Resim 2" descr="amblem, daire, simge, sembol, logo içeren bir resim&#10;&#10;Açıklama otomatik olarak oluşturuldu">
            <a:extLst>
              <a:ext uri="{FF2B5EF4-FFF2-40B4-BE49-F238E27FC236}">
                <a16:creationId xmlns:a16="http://schemas.microsoft.com/office/drawing/2014/main" id="{2596B964-7562-2118-725A-58123FB8D88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90373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E09FD957-ADDC-8F25-031E-E82D9336B507}"/>
              </a:ext>
            </a:extLst>
          </p:cNvPr>
          <p:cNvPicPr>
            <a:picLocks noGrp="1" noChangeAspect="1"/>
          </p:cNvPicPr>
          <p:nvPr>
            <p:ph sz="half" idx="1"/>
          </p:nvPr>
        </p:nvPicPr>
        <p:blipFill>
          <a:blip r:embed="rId3"/>
          <a:stretch>
            <a:fillRect/>
          </a:stretch>
        </p:blipFill>
        <p:spPr>
          <a:xfrm>
            <a:off x="1905000" y="1907613"/>
            <a:ext cx="5562600" cy="3133494"/>
          </a:xfrm>
        </p:spPr>
      </p:pic>
      <p:sp>
        <p:nvSpPr>
          <p:cNvPr id="4" name="İçerik Yer Tutucusu 3">
            <a:extLst>
              <a:ext uri="{FF2B5EF4-FFF2-40B4-BE49-F238E27FC236}">
                <a16:creationId xmlns:a16="http://schemas.microsoft.com/office/drawing/2014/main" id="{EAE9CA62-508D-03CC-47D5-FCE0E402868F}"/>
              </a:ext>
            </a:extLst>
          </p:cNvPr>
          <p:cNvSpPr>
            <a:spLocks noGrp="1"/>
          </p:cNvSpPr>
          <p:nvPr>
            <p:ph sz="half" idx="2"/>
          </p:nvPr>
        </p:nvSpPr>
        <p:spPr>
          <a:xfrm>
            <a:off x="1447800" y="1161121"/>
            <a:ext cx="6705600" cy="746492"/>
          </a:xfrm>
        </p:spPr>
        <p:txBody>
          <a:bodyPr>
            <a:normAutofit/>
          </a:bodyPr>
          <a:lstStyle/>
          <a:p>
            <a:pPr marL="0" indent="0" algn="ctr">
              <a:buNone/>
            </a:pPr>
            <a:r>
              <a:rPr lang="tr-TR" sz="2000" dirty="0"/>
              <a:t>Çalışmalarının görünürlüğünü arttırmak isteyen araştırmacılarımız için  web sayfamızdaki talep formu açılmıştır.</a:t>
            </a:r>
          </a:p>
        </p:txBody>
      </p:sp>
      <p:sp>
        <p:nvSpPr>
          <p:cNvPr id="6" name="Unvan 1">
            <a:extLst>
              <a:ext uri="{FF2B5EF4-FFF2-40B4-BE49-F238E27FC236}">
                <a16:creationId xmlns:a16="http://schemas.microsoft.com/office/drawing/2014/main" id="{D4ACD209-44BD-829D-009A-A6050BD0C5A3}"/>
              </a:ext>
            </a:extLst>
          </p:cNvPr>
          <p:cNvSpPr>
            <a:spLocks noGrp="1"/>
          </p:cNvSpPr>
          <p:nvPr>
            <p:ph type="title"/>
          </p:nvPr>
        </p:nvSpPr>
        <p:spPr>
          <a:xfrm>
            <a:off x="457200" y="205978"/>
            <a:ext cx="8229600" cy="857250"/>
          </a:xfrm>
        </p:spPr>
        <p:txBody>
          <a:bodyPr>
            <a:normAutofit/>
          </a:bodyPr>
          <a:lstStyle/>
          <a:p>
            <a:r>
              <a:rPr lang="tr-TR" sz="2400" b="1" dirty="0">
                <a:solidFill>
                  <a:srgbClr val="E0BC84"/>
                </a:solidFill>
              </a:rPr>
              <a:t>GÖRÜNÜRLÜK DESTEĞİ</a:t>
            </a:r>
            <a:br>
              <a:rPr lang="tr-TR" sz="2400" b="1" dirty="0">
                <a:solidFill>
                  <a:srgbClr val="E0BC84"/>
                </a:solidFill>
              </a:rPr>
            </a:br>
            <a:r>
              <a:rPr lang="tr-TR" sz="2400" b="1" dirty="0">
                <a:solidFill>
                  <a:schemeClr val="bg1"/>
                </a:solidFill>
              </a:rPr>
              <a:t>Görünürlük Desteği Talepleri</a:t>
            </a:r>
            <a:endParaRPr lang="tr-TR" sz="2400" dirty="0">
              <a:solidFill>
                <a:schemeClr val="bg1"/>
              </a:solidFill>
            </a:endParaRPr>
          </a:p>
        </p:txBody>
      </p:sp>
      <p:sp>
        <p:nvSpPr>
          <p:cNvPr id="11" name="Ok: Sol 10">
            <a:extLst>
              <a:ext uri="{FF2B5EF4-FFF2-40B4-BE49-F238E27FC236}">
                <a16:creationId xmlns:a16="http://schemas.microsoft.com/office/drawing/2014/main" id="{161980BF-DB62-0989-1F14-3FB976F39BAC}"/>
              </a:ext>
            </a:extLst>
          </p:cNvPr>
          <p:cNvSpPr/>
          <p:nvPr/>
        </p:nvSpPr>
        <p:spPr>
          <a:xfrm>
            <a:off x="6930813" y="4833343"/>
            <a:ext cx="1219200" cy="155972"/>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Picture 4">
            <a:extLst>
              <a:ext uri="{FF2B5EF4-FFF2-40B4-BE49-F238E27FC236}">
                <a16:creationId xmlns:a16="http://schemas.microsoft.com/office/drawing/2014/main" id="{335EC4DC-722C-05DF-020B-C62239C70A7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181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9D017-B5D1-4299-8A91-BCAB684AADC2}"/>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05E7BBD1-2EEA-55E1-B61C-D17BAEE4168A}"/>
              </a:ext>
            </a:extLst>
          </p:cNvPr>
          <p:cNvSpPr/>
          <p:nvPr/>
        </p:nvSpPr>
        <p:spPr>
          <a:xfrm>
            <a:off x="6553200" y="4767263"/>
            <a:ext cx="2133600" cy="273844"/>
          </a:xfrm>
          <a:custGeom>
            <a:avLst/>
            <a:gdLst/>
            <a:ahLst/>
            <a:cxnLst/>
            <a:rect l="l" t="t" r="r" b="b"/>
            <a:pathLst>
              <a:path w="5689600" h="730251">
                <a:moveTo>
                  <a:pt x="0" y="0"/>
                </a:moveTo>
                <a:lnTo>
                  <a:pt x="5689600" y="0"/>
                </a:lnTo>
                <a:lnTo>
                  <a:pt x="5689600" y="730251"/>
                </a:lnTo>
                <a:lnTo>
                  <a:pt x="0" y="730251"/>
                </a:lnTo>
                <a:close/>
              </a:path>
            </a:pathLst>
          </a:custGeom>
          <a:solidFill>
            <a:srgbClr val="000000">
              <a:alpha val="0"/>
            </a:srgbClr>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tr-TR" sz="450"/>
          </a:p>
        </p:txBody>
      </p:sp>
      <p:sp>
        <p:nvSpPr>
          <p:cNvPr id="17" name="Freeform 9">
            <a:extLst>
              <a:ext uri="{FF2B5EF4-FFF2-40B4-BE49-F238E27FC236}">
                <a16:creationId xmlns:a16="http://schemas.microsoft.com/office/drawing/2014/main" id="{E533A7ED-E4E8-A648-60DC-F60B15B69ADE}"/>
              </a:ext>
            </a:extLst>
          </p:cNvPr>
          <p:cNvSpPr/>
          <p:nvPr/>
        </p:nvSpPr>
        <p:spPr>
          <a:xfrm>
            <a:off x="228600" y="1102356"/>
            <a:ext cx="2201424" cy="1651068"/>
          </a:xfrm>
          <a:custGeom>
            <a:avLst/>
            <a:gdLst/>
            <a:ahLst/>
            <a:cxnLst/>
            <a:rect l="l" t="t" r="r" b="b"/>
            <a:pathLst>
              <a:path w="5723444" h="4292583">
                <a:moveTo>
                  <a:pt x="0" y="0"/>
                </a:moveTo>
                <a:lnTo>
                  <a:pt x="5723444" y="0"/>
                </a:lnTo>
                <a:lnTo>
                  <a:pt x="5723444" y="4292583"/>
                </a:lnTo>
                <a:lnTo>
                  <a:pt x="0" y="4292583"/>
                </a:lnTo>
                <a:lnTo>
                  <a:pt x="0" y="0"/>
                </a:lnTo>
                <a:close/>
              </a:path>
            </a:pathLst>
          </a:custGeom>
          <a:blipFill>
            <a:blip r:embed="rId3"/>
            <a:stretch>
              <a:fillRect/>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tr-TR" sz="450"/>
          </a:p>
        </p:txBody>
      </p:sp>
      <p:pic>
        <p:nvPicPr>
          <p:cNvPr id="4100" name="Picture 4">
            <a:extLst>
              <a:ext uri="{FF2B5EF4-FFF2-40B4-BE49-F238E27FC236}">
                <a16:creationId xmlns:a16="http://schemas.microsoft.com/office/drawing/2014/main" id="{D88B10A2-2766-9FFB-51FA-B38AB05022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7896" y="1102356"/>
            <a:ext cx="2208402" cy="165106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ACCB7881-2656-0067-073F-723424D5D5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876549"/>
            <a:ext cx="2201424" cy="1759635"/>
          </a:xfrm>
          <a:prstGeom prst="rect">
            <a:avLst/>
          </a:prstGeom>
          <a:noFill/>
          <a:extLst>
            <a:ext uri="{909E8E84-426E-40DD-AFC4-6F175D3DCCD1}">
              <a14:hiddenFill xmlns:a14="http://schemas.microsoft.com/office/drawing/2010/main">
                <a:solidFill>
                  <a:srgbClr val="FFFFFF"/>
                </a:solidFill>
              </a14:hiddenFill>
            </a:ext>
          </a:extLst>
        </p:spPr>
      </p:pic>
      <p:sp>
        <p:nvSpPr>
          <p:cNvPr id="10" name="İçerik Yer Tutucusu 9">
            <a:extLst>
              <a:ext uri="{FF2B5EF4-FFF2-40B4-BE49-F238E27FC236}">
                <a16:creationId xmlns:a16="http://schemas.microsoft.com/office/drawing/2014/main" id="{C779469A-9804-F4BF-A56E-D6DAB8CBB022}"/>
              </a:ext>
            </a:extLst>
          </p:cNvPr>
          <p:cNvSpPr>
            <a:spLocks noGrp="1"/>
          </p:cNvSpPr>
          <p:nvPr>
            <p:ph sz="half" idx="2"/>
          </p:nvPr>
        </p:nvSpPr>
        <p:spPr>
          <a:xfrm>
            <a:off x="5029200" y="1109200"/>
            <a:ext cx="4099560" cy="3748549"/>
          </a:xfrm>
        </p:spPr>
        <p:txBody>
          <a:bodyPr>
            <a:normAutofit/>
          </a:bodyPr>
          <a:lstStyle/>
          <a:p>
            <a:pPr marL="337266" lvl="1" indent="-168633">
              <a:lnSpc>
                <a:spcPts val="1677"/>
              </a:lnSpc>
              <a:buFont typeface="Arial"/>
              <a:buChar char="•"/>
            </a:pPr>
            <a:r>
              <a:rPr lang="en-US" sz="1398" dirty="0">
                <a:solidFill>
                  <a:srgbClr val="000000"/>
                </a:solidFill>
                <a:latin typeface="Calibri (MS)"/>
                <a:ea typeface="Calibri (MS)"/>
                <a:cs typeface="Calibri (MS)"/>
                <a:sym typeface="Calibri (MS)"/>
              </a:rPr>
              <a:t>Özgün Makale </a:t>
            </a:r>
            <a:r>
              <a:rPr lang="en-US" sz="1398" dirty="0" err="1">
                <a:solidFill>
                  <a:srgbClr val="000000"/>
                </a:solidFill>
                <a:latin typeface="Calibri (MS)"/>
                <a:ea typeface="Calibri (MS)"/>
                <a:cs typeface="Calibri (MS)"/>
                <a:sym typeface="Calibri (MS)"/>
              </a:rPr>
              <a:t>Konusu</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Bulma</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err="1">
                <a:solidFill>
                  <a:srgbClr val="000000"/>
                </a:solidFill>
                <a:latin typeface="Calibri (MS)"/>
                <a:ea typeface="Calibri (MS)"/>
                <a:cs typeface="Calibri (MS)"/>
                <a:sym typeface="Calibri (MS)"/>
              </a:rPr>
              <a:t>Literatür</a:t>
            </a:r>
            <a:r>
              <a:rPr lang="en-US" sz="1398" dirty="0">
                <a:solidFill>
                  <a:srgbClr val="000000"/>
                </a:solidFill>
                <a:latin typeface="Calibri (MS)"/>
                <a:ea typeface="Calibri (MS)"/>
                <a:cs typeface="Calibri (MS)"/>
                <a:sym typeface="Calibri (MS)"/>
              </a:rPr>
              <a:t> Tarama </a:t>
            </a:r>
            <a:r>
              <a:rPr lang="en-US" sz="1398" dirty="0" err="1">
                <a:solidFill>
                  <a:srgbClr val="000000"/>
                </a:solidFill>
                <a:latin typeface="Calibri (MS)"/>
                <a:ea typeface="Calibri (MS)"/>
                <a:cs typeface="Calibri (MS)"/>
                <a:sym typeface="Calibri (MS)"/>
              </a:rPr>
              <a:t>Teknikleri</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a:solidFill>
                  <a:srgbClr val="000000"/>
                </a:solidFill>
                <a:latin typeface="Calibri (MS)"/>
                <a:ea typeface="Calibri (MS)"/>
                <a:cs typeface="Calibri (MS)"/>
                <a:sym typeface="Calibri (MS)"/>
              </a:rPr>
              <a:t>Bilimsel Makale </a:t>
            </a:r>
            <a:r>
              <a:rPr lang="en-US" sz="1398" dirty="0" err="1">
                <a:solidFill>
                  <a:srgbClr val="000000"/>
                </a:solidFill>
                <a:latin typeface="Calibri (MS)"/>
                <a:ea typeface="Calibri (MS)"/>
                <a:cs typeface="Calibri (MS)"/>
                <a:sym typeface="Calibri (MS)"/>
              </a:rPr>
              <a:t>Yazımı</a:t>
            </a:r>
            <a:r>
              <a:rPr lang="en-US" sz="1398" dirty="0">
                <a:solidFill>
                  <a:srgbClr val="000000"/>
                </a:solidFill>
                <a:latin typeface="Calibri (MS)"/>
                <a:ea typeface="Calibri (MS)"/>
                <a:cs typeface="Calibri (MS)"/>
                <a:sym typeface="Calibri (MS)"/>
              </a:rPr>
              <a:t> Örnek </a:t>
            </a:r>
            <a:r>
              <a:rPr lang="en-US" sz="1398" dirty="0" err="1">
                <a:solidFill>
                  <a:srgbClr val="000000"/>
                </a:solidFill>
                <a:latin typeface="Calibri (MS)"/>
                <a:ea typeface="Calibri (MS)"/>
                <a:cs typeface="Calibri (MS)"/>
                <a:sym typeface="Calibri (MS)"/>
              </a:rPr>
              <a:t>Çalışmaları</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err="1">
                <a:solidFill>
                  <a:srgbClr val="000000"/>
                </a:solidFill>
                <a:latin typeface="Calibri (MS)"/>
                <a:ea typeface="Calibri (MS)"/>
                <a:cs typeface="Calibri (MS)"/>
                <a:sym typeface="Calibri (MS)"/>
              </a:rPr>
              <a:t>Etik</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Kurul</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Onayı</a:t>
            </a:r>
            <a:r>
              <a:rPr lang="en-US" sz="1398" dirty="0">
                <a:solidFill>
                  <a:srgbClr val="000000"/>
                </a:solidFill>
                <a:latin typeface="Calibri (MS)"/>
                <a:ea typeface="Calibri (MS)"/>
                <a:cs typeface="Calibri (MS)"/>
                <a:sym typeface="Calibri (MS)"/>
              </a:rPr>
              <a:t> ve </a:t>
            </a:r>
            <a:r>
              <a:rPr lang="en-US" sz="1398" dirty="0" err="1">
                <a:solidFill>
                  <a:srgbClr val="000000"/>
                </a:solidFill>
                <a:latin typeface="Calibri (MS)"/>
                <a:ea typeface="Calibri (MS)"/>
                <a:cs typeface="Calibri (MS)"/>
                <a:sym typeface="Calibri (MS)"/>
              </a:rPr>
              <a:t>Etik</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İlkeler</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a:solidFill>
                  <a:srgbClr val="000000"/>
                </a:solidFill>
                <a:latin typeface="Calibri (MS)"/>
                <a:ea typeface="Calibri (MS)"/>
                <a:cs typeface="Calibri (MS)"/>
                <a:sym typeface="Calibri (MS)"/>
              </a:rPr>
              <a:t>Bilimsel Yayınların </a:t>
            </a:r>
            <a:r>
              <a:rPr lang="en-US" sz="1398" dirty="0" err="1">
                <a:solidFill>
                  <a:srgbClr val="000000"/>
                </a:solidFill>
                <a:latin typeface="Calibri (MS)"/>
                <a:ea typeface="Calibri (MS)"/>
                <a:cs typeface="Calibri (MS)"/>
                <a:sym typeface="Calibri (MS)"/>
              </a:rPr>
              <a:t>Mentorlar</a:t>
            </a:r>
            <a:r>
              <a:rPr lang="en-US" sz="1398" dirty="0">
                <a:solidFill>
                  <a:srgbClr val="000000"/>
                </a:solidFill>
                <a:latin typeface="Calibri (MS)"/>
                <a:ea typeface="Calibri (MS)"/>
                <a:cs typeface="Calibri (MS)"/>
                <a:sym typeface="Calibri (MS)"/>
              </a:rPr>
              <a:t> Eşliğinde </a:t>
            </a:r>
            <a:r>
              <a:rPr lang="en-US" sz="1398" dirty="0" err="1">
                <a:solidFill>
                  <a:srgbClr val="000000"/>
                </a:solidFill>
                <a:latin typeface="Calibri (MS)"/>
                <a:ea typeface="Calibri (MS)"/>
                <a:cs typeface="Calibri (MS)"/>
                <a:sym typeface="Calibri (MS)"/>
              </a:rPr>
              <a:t>Düzenlenmesi</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err="1">
                <a:solidFill>
                  <a:srgbClr val="000000"/>
                </a:solidFill>
                <a:latin typeface="Calibri (MS)"/>
                <a:ea typeface="Calibri (MS)"/>
                <a:cs typeface="Calibri (MS)"/>
                <a:sym typeface="Calibri (MS)"/>
              </a:rPr>
              <a:t>Araştırma</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Yöntemi</a:t>
            </a:r>
            <a:r>
              <a:rPr lang="en-US" sz="1398" dirty="0">
                <a:solidFill>
                  <a:srgbClr val="000000"/>
                </a:solidFill>
                <a:latin typeface="Calibri (MS)"/>
                <a:ea typeface="Calibri (MS)"/>
                <a:cs typeface="Calibri (MS)"/>
                <a:sym typeface="Calibri (MS)"/>
              </a:rPr>
              <a:t> ve </a:t>
            </a:r>
            <a:r>
              <a:rPr lang="en-US" sz="1398" dirty="0" err="1">
                <a:solidFill>
                  <a:srgbClr val="000000"/>
                </a:solidFill>
                <a:latin typeface="Calibri (MS)"/>
                <a:ea typeface="Calibri (MS)"/>
                <a:cs typeface="Calibri (MS)"/>
                <a:sym typeface="Calibri (MS)"/>
              </a:rPr>
              <a:t>İstatistik</a:t>
            </a:r>
            <a:r>
              <a:rPr lang="en-US" sz="1398" dirty="0">
                <a:solidFill>
                  <a:srgbClr val="000000"/>
                </a:solidFill>
                <a:latin typeface="Calibri (MS)"/>
                <a:ea typeface="Calibri (MS)"/>
                <a:cs typeface="Calibri (MS)"/>
                <a:sym typeface="Calibri (MS)"/>
              </a:rPr>
              <a:t> Analiz </a:t>
            </a:r>
            <a:r>
              <a:rPr lang="en-US" sz="1398" dirty="0" err="1">
                <a:solidFill>
                  <a:srgbClr val="000000"/>
                </a:solidFill>
                <a:latin typeface="Calibri (MS)"/>
                <a:ea typeface="Calibri (MS)"/>
                <a:cs typeface="Calibri (MS)"/>
                <a:sym typeface="Calibri (MS)"/>
              </a:rPr>
              <a:t>Desteği</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a:solidFill>
                  <a:srgbClr val="000000"/>
                </a:solidFill>
                <a:latin typeface="Calibri (MS)"/>
                <a:ea typeface="Calibri (MS)"/>
                <a:cs typeface="Calibri (MS)"/>
                <a:sym typeface="Calibri (MS)"/>
              </a:rPr>
              <a:t>Bilimsel Yayınların </a:t>
            </a:r>
            <a:r>
              <a:rPr lang="en-US" sz="1398" dirty="0" err="1">
                <a:solidFill>
                  <a:srgbClr val="000000"/>
                </a:solidFill>
                <a:latin typeface="Calibri (MS)"/>
                <a:ea typeface="Calibri (MS)"/>
                <a:cs typeface="Calibri (MS)"/>
                <a:sym typeface="Calibri (MS)"/>
              </a:rPr>
              <a:t>İngilizce</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Dilbilgisi</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Bakımından</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Düzenlenmesi</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a:solidFill>
                  <a:srgbClr val="000000"/>
                </a:solidFill>
                <a:latin typeface="Calibri (MS)"/>
                <a:ea typeface="Calibri (MS)"/>
                <a:cs typeface="Calibri (MS)"/>
                <a:sym typeface="Calibri (MS)"/>
              </a:rPr>
              <a:t>Akademik </a:t>
            </a:r>
            <a:r>
              <a:rPr lang="en-US" sz="1398" dirty="0" err="1">
                <a:solidFill>
                  <a:srgbClr val="000000"/>
                </a:solidFill>
                <a:latin typeface="Calibri (MS)"/>
                <a:ea typeface="Calibri (MS)"/>
                <a:cs typeface="Calibri (MS)"/>
                <a:sym typeface="Calibri (MS)"/>
              </a:rPr>
              <a:t>Yazım</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Stili</a:t>
            </a:r>
            <a:r>
              <a:rPr lang="en-US" sz="1398" dirty="0">
                <a:solidFill>
                  <a:srgbClr val="000000"/>
                </a:solidFill>
                <a:latin typeface="Calibri (MS)"/>
                <a:ea typeface="Calibri (MS)"/>
                <a:cs typeface="Calibri (MS)"/>
                <a:sym typeface="Calibri (MS)"/>
              </a:rPr>
              <a:t> ve APA </a:t>
            </a:r>
            <a:r>
              <a:rPr lang="en-US" sz="1398" dirty="0" err="1">
                <a:solidFill>
                  <a:srgbClr val="000000"/>
                </a:solidFill>
                <a:latin typeface="Calibri (MS)"/>
                <a:ea typeface="Calibri (MS)"/>
                <a:cs typeface="Calibri (MS)"/>
                <a:sym typeface="Calibri (MS)"/>
              </a:rPr>
              <a:t>Formatı</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err="1">
                <a:solidFill>
                  <a:srgbClr val="000000"/>
                </a:solidFill>
                <a:latin typeface="Calibri (MS)"/>
                <a:ea typeface="Calibri (MS)"/>
                <a:cs typeface="Calibri (MS)"/>
                <a:sym typeface="Calibri (MS)"/>
              </a:rPr>
              <a:t>Makalenin</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Yayınlanacağı</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Dergileri</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Seçme</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err="1">
                <a:solidFill>
                  <a:srgbClr val="000000"/>
                </a:solidFill>
                <a:latin typeface="Calibri (MS)"/>
                <a:ea typeface="Calibri (MS)"/>
                <a:cs typeface="Calibri (MS)"/>
                <a:sym typeface="Calibri (MS)"/>
              </a:rPr>
              <a:t>Dergi</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Editörleri</a:t>
            </a:r>
            <a:r>
              <a:rPr lang="en-US" sz="1398" dirty="0">
                <a:solidFill>
                  <a:srgbClr val="000000"/>
                </a:solidFill>
                <a:latin typeface="Calibri (MS)"/>
                <a:ea typeface="Calibri (MS)"/>
                <a:cs typeface="Calibri (MS)"/>
                <a:sym typeface="Calibri (MS)"/>
              </a:rPr>
              <a:t> ve </a:t>
            </a:r>
            <a:r>
              <a:rPr lang="en-US" sz="1398" dirty="0" err="1">
                <a:solidFill>
                  <a:srgbClr val="000000"/>
                </a:solidFill>
                <a:latin typeface="Calibri (MS)"/>
                <a:ea typeface="Calibri (MS)"/>
                <a:cs typeface="Calibri (MS)"/>
                <a:sym typeface="Calibri (MS)"/>
              </a:rPr>
              <a:t>Hakemleri</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ile</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Yazışma</a:t>
            </a:r>
            <a:endParaRPr lang="en-US" sz="1398" dirty="0">
              <a:solidFill>
                <a:srgbClr val="000000"/>
              </a:solidFill>
              <a:latin typeface="Calibri (MS)"/>
              <a:ea typeface="Calibri (MS)"/>
              <a:cs typeface="Calibri (MS)"/>
              <a:sym typeface="Calibri (MS)"/>
            </a:endParaRPr>
          </a:p>
          <a:p>
            <a:pPr marL="337266" lvl="1" indent="-168633">
              <a:lnSpc>
                <a:spcPts val="1677"/>
              </a:lnSpc>
              <a:buFont typeface="Arial"/>
              <a:buChar char="•"/>
            </a:pPr>
            <a:r>
              <a:rPr lang="en-US" sz="1398" dirty="0">
                <a:solidFill>
                  <a:srgbClr val="000000"/>
                </a:solidFill>
                <a:latin typeface="Calibri (MS)"/>
                <a:ea typeface="Calibri (MS)"/>
                <a:cs typeface="Calibri (MS)"/>
                <a:sym typeface="Calibri (MS)"/>
              </a:rPr>
              <a:t>Bilimsel Yayınların Yüksek </a:t>
            </a:r>
            <a:r>
              <a:rPr lang="en-US" sz="1398" dirty="0" err="1">
                <a:solidFill>
                  <a:srgbClr val="000000"/>
                </a:solidFill>
                <a:latin typeface="Calibri (MS)"/>
                <a:ea typeface="Calibri (MS)"/>
                <a:cs typeface="Calibri (MS)"/>
                <a:sym typeface="Calibri (MS)"/>
              </a:rPr>
              <a:t>Etki</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Değerli</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Dergilere</a:t>
            </a:r>
            <a:r>
              <a:rPr lang="en-US" sz="1398" dirty="0">
                <a:solidFill>
                  <a:srgbClr val="000000"/>
                </a:solidFill>
                <a:latin typeface="Calibri (MS)"/>
                <a:ea typeface="Calibri (MS)"/>
                <a:cs typeface="Calibri (MS)"/>
                <a:sym typeface="Calibri (MS)"/>
              </a:rPr>
              <a:t> </a:t>
            </a:r>
            <a:r>
              <a:rPr lang="en-US" sz="1398" dirty="0" err="1">
                <a:solidFill>
                  <a:srgbClr val="000000"/>
                </a:solidFill>
                <a:latin typeface="Calibri (MS)"/>
                <a:ea typeface="Calibri (MS)"/>
                <a:cs typeface="Calibri (MS)"/>
                <a:sym typeface="Calibri (MS)"/>
              </a:rPr>
              <a:t>Gönderilmesi</a:t>
            </a:r>
            <a:endParaRPr lang="en-US" sz="1398" dirty="0">
              <a:solidFill>
                <a:srgbClr val="000000"/>
              </a:solidFill>
              <a:latin typeface="Calibri (MS)"/>
              <a:ea typeface="Calibri (MS)"/>
              <a:cs typeface="Calibri (MS)"/>
              <a:sym typeface="Calibri (MS)"/>
            </a:endParaRPr>
          </a:p>
          <a:p>
            <a:endParaRPr lang="tr-TR" dirty="0"/>
          </a:p>
        </p:txBody>
      </p:sp>
      <p:pic>
        <p:nvPicPr>
          <p:cNvPr id="18" name="Resim 17">
            <a:extLst>
              <a:ext uri="{FF2B5EF4-FFF2-40B4-BE49-F238E27FC236}">
                <a16:creationId xmlns:a16="http://schemas.microsoft.com/office/drawing/2014/main" id="{2D9DD3D2-ACC8-E998-5C30-FFD6AB6E1987}"/>
              </a:ext>
            </a:extLst>
          </p:cNvPr>
          <p:cNvPicPr>
            <a:picLocks noChangeAspect="1"/>
          </p:cNvPicPr>
          <p:nvPr/>
        </p:nvPicPr>
        <p:blipFill>
          <a:blip r:embed="rId6"/>
          <a:stretch>
            <a:fillRect/>
          </a:stretch>
        </p:blipFill>
        <p:spPr>
          <a:xfrm>
            <a:off x="2705551" y="2885635"/>
            <a:ext cx="2208402" cy="1759635"/>
          </a:xfrm>
          <a:prstGeom prst="rect">
            <a:avLst/>
          </a:prstGeom>
        </p:spPr>
      </p:pic>
      <p:sp>
        <p:nvSpPr>
          <p:cNvPr id="3" name="Unvan 1">
            <a:extLst>
              <a:ext uri="{FF2B5EF4-FFF2-40B4-BE49-F238E27FC236}">
                <a16:creationId xmlns:a16="http://schemas.microsoft.com/office/drawing/2014/main" id="{59FA7539-A2A7-8F5F-223A-014D7FA99C9F}"/>
              </a:ext>
            </a:extLst>
          </p:cNvPr>
          <p:cNvSpPr>
            <a:spLocks noGrp="1"/>
          </p:cNvSpPr>
          <p:nvPr>
            <p:ph type="title"/>
          </p:nvPr>
        </p:nvSpPr>
        <p:spPr>
          <a:xfrm>
            <a:off x="457200" y="130756"/>
            <a:ext cx="8229600" cy="682230"/>
          </a:xfrm>
        </p:spPr>
        <p:txBody>
          <a:bodyPr>
            <a:normAutofit fontScale="90000"/>
          </a:bodyPr>
          <a:lstStyle/>
          <a:p>
            <a:br>
              <a:rPr lang="tr-TR" sz="2400" b="1" dirty="0">
                <a:solidFill>
                  <a:srgbClr val="D4C28C"/>
                </a:solidFill>
                <a:latin typeface="Calibri (MS) Bold"/>
                <a:ea typeface="Calibri (MS) Bold"/>
                <a:cs typeface="Calibri (MS) Bold"/>
                <a:sym typeface="Calibri (MS) Bold"/>
              </a:rPr>
            </a:br>
            <a:r>
              <a:rPr lang="tr-TR" sz="2800" b="1" dirty="0">
                <a:solidFill>
                  <a:srgbClr val="E0BC84"/>
                </a:solidFill>
                <a:latin typeface="Calibri (MS) Bold"/>
                <a:ea typeface="Calibri (MS) Bold"/>
                <a:cs typeface="Calibri (MS) Bold"/>
                <a:sym typeface="Calibri (MS) Bold"/>
              </a:rPr>
              <a:t>EĞİTİM ÇALIŞMALARIMIZ</a:t>
            </a:r>
            <a:br>
              <a:rPr lang="tr-TR" sz="2700" b="1" dirty="0">
                <a:solidFill>
                  <a:schemeClr val="bg1"/>
                </a:solidFill>
              </a:rPr>
            </a:br>
            <a:r>
              <a:rPr lang="tr-TR" sz="2700" b="1" dirty="0">
                <a:solidFill>
                  <a:schemeClr val="bg1"/>
                </a:solidFill>
              </a:rPr>
              <a:t>Bilimsel Makale ve Proje Yazım Kampları</a:t>
            </a:r>
            <a:endParaRPr lang="tr-TR" dirty="0">
              <a:solidFill>
                <a:schemeClr val="bg1"/>
              </a:solidFill>
            </a:endParaRPr>
          </a:p>
        </p:txBody>
      </p:sp>
      <p:pic>
        <p:nvPicPr>
          <p:cNvPr id="2" name="Resim 1" descr="amblem, daire, simge, sembol, logo içeren bir resim&#10;&#10;Açıklama otomatik olarak oluşturuldu">
            <a:extLst>
              <a:ext uri="{FF2B5EF4-FFF2-40B4-BE49-F238E27FC236}">
                <a16:creationId xmlns:a16="http://schemas.microsoft.com/office/drawing/2014/main" id="{8B96F4AB-0DD7-1E32-DDC0-35C07C883E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58816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BEE6B-BDC6-63CD-E932-C1E3D1464F49}"/>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21F6D028-6A52-F6DE-0C1A-71A0DC29A9DB}"/>
              </a:ext>
            </a:extLst>
          </p:cNvPr>
          <p:cNvGrpSpPr/>
          <p:nvPr/>
        </p:nvGrpSpPr>
        <p:grpSpPr>
          <a:xfrm>
            <a:off x="6553200" y="4767263"/>
            <a:ext cx="2133600" cy="273844"/>
            <a:chOff x="0" y="0"/>
            <a:chExt cx="5689600" cy="730251"/>
          </a:xfrm>
        </p:grpSpPr>
        <p:sp>
          <p:nvSpPr>
            <p:cNvPr id="4" name="Freeform 4">
              <a:extLst>
                <a:ext uri="{FF2B5EF4-FFF2-40B4-BE49-F238E27FC236}">
                  <a16:creationId xmlns:a16="http://schemas.microsoft.com/office/drawing/2014/main" id="{1E30FFAB-5D40-DA87-BC55-092E662EFB6C}"/>
                </a:ext>
              </a:extLst>
            </p:cNvPr>
            <p:cNvSpPr/>
            <p:nvPr/>
          </p:nvSpPr>
          <p:spPr>
            <a:xfrm>
              <a:off x="0" y="0"/>
              <a:ext cx="5689600" cy="730251"/>
            </a:xfrm>
            <a:custGeom>
              <a:avLst/>
              <a:gdLst/>
              <a:ahLst/>
              <a:cxnLst/>
              <a:rect l="l" t="t" r="r" b="b"/>
              <a:pathLst>
                <a:path w="5689600" h="730251">
                  <a:moveTo>
                    <a:pt x="0" y="0"/>
                  </a:moveTo>
                  <a:lnTo>
                    <a:pt x="5689600" y="0"/>
                  </a:lnTo>
                  <a:lnTo>
                    <a:pt x="5689600" y="730251"/>
                  </a:lnTo>
                  <a:lnTo>
                    <a:pt x="0" y="730251"/>
                  </a:lnTo>
                  <a:close/>
                </a:path>
              </a:pathLst>
            </a:custGeom>
            <a:solidFill>
              <a:srgbClr val="000000">
                <a:alpha val="0"/>
              </a:srgbClr>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tr-TR" sz="450"/>
            </a:p>
          </p:txBody>
        </p:sp>
        <p:sp>
          <p:nvSpPr>
            <p:cNvPr id="5" name="TextBox 5">
              <a:extLst>
                <a:ext uri="{FF2B5EF4-FFF2-40B4-BE49-F238E27FC236}">
                  <a16:creationId xmlns:a16="http://schemas.microsoft.com/office/drawing/2014/main" id="{B338D9B8-5D30-5781-DB46-23283AE1191D}"/>
                </a:ext>
              </a:extLst>
            </p:cNvPr>
            <p:cNvSpPr txBox="1"/>
            <p:nvPr/>
          </p:nvSpPr>
          <p:spPr>
            <a:xfrm>
              <a:off x="0" y="-38100"/>
              <a:ext cx="5689600" cy="768351"/>
            </a:xfrm>
            <a:prstGeom prst="rect">
              <a:avLst/>
            </a:prstGeom>
          </p:spPr>
          <p:txBody>
            <a:bodyPr lIns="0" tIns="0" rIns="0" bIns="0" rtlCol="0" anchor="ct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r">
                <a:lnSpc>
                  <a:spcPts val="1440"/>
                </a:lnSpc>
              </a:pPr>
              <a:r>
                <a:rPr lang="en-US" sz="1200">
                  <a:solidFill>
                    <a:srgbClr val="898989"/>
                  </a:solidFill>
                  <a:latin typeface="Calibri (MS)"/>
                  <a:ea typeface="Calibri (MS)"/>
                  <a:cs typeface="Calibri (MS)"/>
                  <a:sym typeface="Calibri (MS)"/>
                </a:rPr>
                <a:t>5</a:t>
              </a:r>
            </a:p>
          </p:txBody>
        </p:sp>
      </p:grpSp>
      <p:sp>
        <p:nvSpPr>
          <p:cNvPr id="8" name="TextBox 8">
            <a:extLst>
              <a:ext uri="{FF2B5EF4-FFF2-40B4-BE49-F238E27FC236}">
                <a16:creationId xmlns:a16="http://schemas.microsoft.com/office/drawing/2014/main" id="{09C8C45A-DA30-3D46-405F-34AEEAB04210}"/>
              </a:ext>
            </a:extLst>
          </p:cNvPr>
          <p:cNvSpPr txBox="1"/>
          <p:nvPr/>
        </p:nvSpPr>
        <p:spPr>
          <a:xfrm>
            <a:off x="466725" y="173831"/>
            <a:ext cx="8229600" cy="889397"/>
          </a:xfrm>
          <a:prstGeom prst="rect">
            <a:avLst/>
          </a:prstGeom>
        </p:spPr>
        <p:txBody>
          <a:bodyPr lIns="0" tIns="0" rIns="0" bIns="0" rtlCol="0" anchor="ct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2880"/>
              </a:lnSpc>
            </a:pPr>
            <a:endParaRPr lang="en-US" sz="2400" b="1" dirty="0">
              <a:solidFill>
                <a:srgbClr val="E0BC84"/>
              </a:solidFill>
              <a:latin typeface="Calibri (MS) Bold"/>
              <a:ea typeface="Calibri (MS) Bold"/>
              <a:cs typeface="Calibri (MS) Bold"/>
              <a:sym typeface="Calibri (MS) Bold"/>
            </a:endParaRPr>
          </a:p>
        </p:txBody>
      </p:sp>
      <p:sp>
        <p:nvSpPr>
          <p:cNvPr id="11" name="TextBox 5">
            <a:extLst>
              <a:ext uri="{FF2B5EF4-FFF2-40B4-BE49-F238E27FC236}">
                <a16:creationId xmlns:a16="http://schemas.microsoft.com/office/drawing/2014/main" id="{3C3F6106-07DD-914E-8E14-AF372D08D297}"/>
              </a:ext>
            </a:extLst>
          </p:cNvPr>
          <p:cNvSpPr txBox="1"/>
          <p:nvPr/>
        </p:nvSpPr>
        <p:spPr>
          <a:xfrm>
            <a:off x="228600" y="199978"/>
            <a:ext cx="8229600" cy="889397"/>
          </a:xfrm>
          <a:prstGeom prst="rect">
            <a:avLst/>
          </a:prstGeom>
        </p:spPr>
        <p:txBody>
          <a:bodyPr lIns="0" tIns="0" rIns="0" bIns="0" rtlCol="0" anchor="ct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2880"/>
              </a:lnSpc>
            </a:pPr>
            <a:r>
              <a:rPr lang="tr-TR" sz="2400" b="1" dirty="0">
                <a:solidFill>
                  <a:srgbClr val="E0BC84"/>
                </a:solidFill>
                <a:latin typeface="Calibri (MS) Bold"/>
                <a:ea typeface="Calibri (MS) Bold"/>
                <a:cs typeface="Calibri (MS) Bold"/>
                <a:sym typeface="Calibri (MS) Bold"/>
              </a:rPr>
              <a:t>EĞİTİM ÇALIŞMALARIMIZ </a:t>
            </a:r>
          </a:p>
          <a:p>
            <a:pPr algn="ctr">
              <a:lnSpc>
                <a:spcPts val="2880"/>
              </a:lnSpc>
            </a:pPr>
            <a:r>
              <a:rPr lang="tr-TR" sz="2400" b="1" dirty="0">
                <a:solidFill>
                  <a:schemeClr val="bg1"/>
                </a:solidFill>
                <a:latin typeface="Calibri (MS) Bold"/>
                <a:ea typeface="Calibri (MS) Bold"/>
                <a:cs typeface="Calibri (MS) Bold"/>
                <a:sym typeface="Calibri (MS) Bold"/>
              </a:rPr>
              <a:t>Bilimsel Makale ve Proje Yazım Kampları</a:t>
            </a:r>
            <a:endParaRPr lang="en-US" sz="2400" b="1" dirty="0">
              <a:solidFill>
                <a:schemeClr val="bg1"/>
              </a:solidFill>
              <a:latin typeface="Calibri (MS) Bold"/>
              <a:ea typeface="Calibri (MS) Bold"/>
              <a:cs typeface="Calibri (MS) Bold"/>
              <a:sym typeface="Calibri (MS) Bold"/>
            </a:endParaRPr>
          </a:p>
        </p:txBody>
      </p:sp>
      <p:pic>
        <p:nvPicPr>
          <p:cNvPr id="15" name="Resim 14">
            <a:extLst>
              <a:ext uri="{FF2B5EF4-FFF2-40B4-BE49-F238E27FC236}">
                <a16:creationId xmlns:a16="http://schemas.microsoft.com/office/drawing/2014/main" id="{754D7BFE-C90D-E277-B885-4D08EAA55A2B}"/>
              </a:ext>
            </a:extLst>
          </p:cNvPr>
          <p:cNvPicPr>
            <a:picLocks noChangeAspect="1"/>
          </p:cNvPicPr>
          <p:nvPr/>
        </p:nvPicPr>
        <p:blipFill>
          <a:blip r:embed="rId2"/>
          <a:srcRect l="4766" t="6254" r="5764" b="5512"/>
          <a:stretch/>
        </p:blipFill>
        <p:spPr>
          <a:xfrm>
            <a:off x="5867400" y="2978690"/>
            <a:ext cx="3162886" cy="1764550"/>
          </a:xfrm>
          <a:prstGeom prst="rect">
            <a:avLst/>
          </a:prstGeom>
        </p:spPr>
      </p:pic>
      <p:sp>
        <p:nvSpPr>
          <p:cNvPr id="16" name="Freeform 10">
            <a:extLst>
              <a:ext uri="{FF2B5EF4-FFF2-40B4-BE49-F238E27FC236}">
                <a16:creationId xmlns:a16="http://schemas.microsoft.com/office/drawing/2014/main" id="{74B30CEC-A777-7AC3-9569-1A0492B5FCAF}"/>
              </a:ext>
            </a:extLst>
          </p:cNvPr>
          <p:cNvSpPr/>
          <p:nvPr/>
        </p:nvSpPr>
        <p:spPr>
          <a:xfrm>
            <a:off x="113714" y="2966262"/>
            <a:ext cx="2705684" cy="1764550"/>
          </a:xfrm>
          <a:custGeom>
            <a:avLst/>
            <a:gdLst/>
            <a:ahLst/>
            <a:cxnLst/>
            <a:rect l="l" t="t" r="r" b="b"/>
            <a:pathLst>
              <a:path w="5991965" h="3992147">
                <a:moveTo>
                  <a:pt x="0" y="0"/>
                </a:moveTo>
                <a:lnTo>
                  <a:pt x="5991965" y="0"/>
                </a:lnTo>
                <a:lnTo>
                  <a:pt x="5991965" y="3992147"/>
                </a:lnTo>
                <a:lnTo>
                  <a:pt x="0" y="3992147"/>
                </a:lnTo>
                <a:lnTo>
                  <a:pt x="0" y="0"/>
                </a:lnTo>
                <a:close/>
              </a:path>
            </a:pathLst>
          </a:custGeom>
          <a:blipFill>
            <a:blip r:embed="rId3"/>
            <a:stretch>
              <a:fillRect/>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tr-TR" sz="450"/>
          </a:p>
        </p:txBody>
      </p:sp>
      <p:pic>
        <p:nvPicPr>
          <p:cNvPr id="18" name="Resim 17">
            <a:extLst>
              <a:ext uri="{FF2B5EF4-FFF2-40B4-BE49-F238E27FC236}">
                <a16:creationId xmlns:a16="http://schemas.microsoft.com/office/drawing/2014/main" id="{26EDB27F-50C7-4E3D-5DA3-907FA3919AF2}"/>
              </a:ext>
            </a:extLst>
          </p:cNvPr>
          <p:cNvPicPr>
            <a:picLocks noChangeAspect="1"/>
          </p:cNvPicPr>
          <p:nvPr/>
        </p:nvPicPr>
        <p:blipFill>
          <a:blip r:embed="rId4"/>
          <a:srcRect/>
          <a:stretch/>
        </p:blipFill>
        <p:spPr>
          <a:xfrm>
            <a:off x="2362200" y="1048534"/>
            <a:ext cx="1776426" cy="1809750"/>
          </a:xfrm>
          <a:prstGeom prst="rect">
            <a:avLst/>
          </a:prstGeom>
        </p:spPr>
      </p:pic>
      <p:pic>
        <p:nvPicPr>
          <p:cNvPr id="20" name="Resim 19">
            <a:extLst>
              <a:ext uri="{FF2B5EF4-FFF2-40B4-BE49-F238E27FC236}">
                <a16:creationId xmlns:a16="http://schemas.microsoft.com/office/drawing/2014/main" id="{9E6DF733-6BE4-31C3-FA7D-F4D25B7A3630}"/>
              </a:ext>
            </a:extLst>
          </p:cNvPr>
          <p:cNvPicPr>
            <a:picLocks noChangeAspect="1"/>
          </p:cNvPicPr>
          <p:nvPr/>
        </p:nvPicPr>
        <p:blipFill>
          <a:blip r:embed="rId5"/>
          <a:stretch>
            <a:fillRect/>
          </a:stretch>
        </p:blipFill>
        <p:spPr>
          <a:xfrm>
            <a:off x="2931655" y="2966262"/>
            <a:ext cx="2705685" cy="1738775"/>
          </a:xfrm>
          <a:prstGeom prst="rect">
            <a:avLst/>
          </a:prstGeom>
        </p:spPr>
      </p:pic>
      <p:pic>
        <p:nvPicPr>
          <p:cNvPr id="22" name="Resim 21">
            <a:extLst>
              <a:ext uri="{FF2B5EF4-FFF2-40B4-BE49-F238E27FC236}">
                <a16:creationId xmlns:a16="http://schemas.microsoft.com/office/drawing/2014/main" id="{CD253CFE-FC2A-0949-CCFD-38862DB5C1A3}"/>
              </a:ext>
            </a:extLst>
          </p:cNvPr>
          <p:cNvPicPr>
            <a:picLocks noChangeAspect="1"/>
          </p:cNvPicPr>
          <p:nvPr/>
        </p:nvPicPr>
        <p:blipFill>
          <a:blip r:embed="rId6"/>
          <a:srcRect b="27494"/>
          <a:stretch/>
        </p:blipFill>
        <p:spPr>
          <a:xfrm>
            <a:off x="4264976" y="1073937"/>
            <a:ext cx="2744729" cy="1784347"/>
          </a:xfrm>
          <a:prstGeom prst="rect">
            <a:avLst/>
          </a:prstGeom>
        </p:spPr>
      </p:pic>
      <p:pic>
        <p:nvPicPr>
          <p:cNvPr id="24" name="Resim 23">
            <a:extLst>
              <a:ext uri="{FF2B5EF4-FFF2-40B4-BE49-F238E27FC236}">
                <a16:creationId xmlns:a16="http://schemas.microsoft.com/office/drawing/2014/main" id="{02293D65-9417-C11B-69EA-F24046D5AE97}"/>
              </a:ext>
            </a:extLst>
          </p:cNvPr>
          <p:cNvPicPr>
            <a:picLocks noChangeAspect="1"/>
          </p:cNvPicPr>
          <p:nvPr/>
        </p:nvPicPr>
        <p:blipFill>
          <a:blip r:embed="rId7"/>
          <a:stretch>
            <a:fillRect/>
          </a:stretch>
        </p:blipFill>
        <p:spPr>
          <a:xfrm>
            <a:off x="7043703" y="1113398"/>
            <a:ext cx="2024098" cy="1744885"/>
          </a:xfrm>
          <a:prstGeom prst="rect">
            <a:avLst/>
          </a:prstGeom>
        </p:spPr>
      </p:pic>
      <p:pic>
        <p:nvPicPr>
          <p:cNvPr id="7" name="Resim 6">
            <a:extLst>
              <a:ext uri="{FF2B5EF4-FFF2-40B4-BE49-F238E27FC236}">
                <a16:creationId xmlns:a16="http://schemas.microsoft.com/office/drawing/2014/main" id="{4EF13729-DC5E-0E07-57F5-8BA5353119F2}"/>
              </a:ext>
            </a:extLst>
          </p:cNvPr>
          <p:cNvPicPr>
            <a:picLocks noChangeAspect="1"/>
          </p:cNvPicPr>
          <p:nvPr/>
        </p:nvPicPr>
        <p:blipFill>
          <a:blip r:embed="rId8"/>
          <a:stretch>
            <a:fillRect/>
          </a:stretch>
        </p:blipFill>
        <p:spPr>
          <a:xfrm>
            <a:off x="76199" y="1063228"/>
            <a:ext cx="2300785" cy="1809750"/>
          </a:xfrm>
          <a:prstGeom prst="rect">
            <a:avLst/>
          </a:prstGeom>
        </p:spPr>
      </p:pic>
      <p:pic>
        <p:nvPicPr>
          <p:cNvPr id="2" name="Picture 4">
            <a:extLst>
              <a:ext uri="{FF2B5EF4-FFF2-40B4-BE49-F238E27FC236}">
                <a16:creationId xmlns:a16="http://schemas.microsoft.com/office/drawing/2014/main" id="{7D6CA30D-E9B1-1B9C-5AD5-BAD79BFB186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393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9B17E-994E-A19B-B52B-079723B2851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964E6C38-2ED4-8DC6-3B80-69BEF2705C7F}"/>
              </a:ext>
            </a:extLst>
          </p:cNvPr>
          <p:cNvGrpSpPr/>
          <p:nvPr/>
        </p:nvGrpSpPr>
        <p:grpSpPr>
          <a:xfrm>
            <a:off x="6553200" y="4767263"/>
            <a:ext cx="2133600" cy="273844"/>
            <a:chOff x="0" y="0"/>
            <a:chExt cx="5689600" cy="730251"/>
          </a:xfrm>
        </p:grpSpPr>
        <p:sp>
          <p:nvSpPr>
            <p:cNvPr id="4" name="Freeform 4">
              <a:extLst>
                <a:ext uri="{FF2B5EF4-FFF2-40B4-BE49-F238E27FC236}">
                  <a16:creationId xmlns:a16="http://schemas.microsoft.com/office/drawing/2014/main" id="{D278E954-3F00-8B2A-E28A-16C4DCB1E1E3}"/>
                </a:ext>
              </a:extLst>
            </p:cNvPr>
            <p:cNvSpPr/>
            <p:nvPr/>
          </p:nvSpPr>
          <p:spPr>
            <a:xfrm>
              <a:off x="0" y="0"/>
              <a:ext cx="5689600" cy="730251"/>
            </a:xfrm>
            <a:custGeom>
              <a:avLst/>
              <a:gdLst/>
              <a:ahLst/>
              <a:cxnLst/>
              <a:rect l="l" t="t" r="r" b="b"/>
              <a:pathLst>
                <a:path w="5689600" h="730251">
                  <a:moveTo>
                    <a:pt x="0" y="0"/>
                  </a:moveTo>
                  <a:lnTo>
                    <a:pt x="5689600" y="0"/>
                  </a:lnTo>
                  <a:lnTo>
                    <a:pt x="5689600" y="730251"/>
                  </a:lnTo>
                  <a:lnTo>
                    <a:pt x="0" y="730251"/>
                  </a:lnTo>
                  <a:close/>
                </a:path>
              </a:pathLst>
            </a:custGeom>
            <a:solidFill>
              <a:srgbClr val="000000">
                <a:alpha val="0"/>
              </a:srgbClr>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tr-TR" sz="450"/>
            </a:p>
          </p:txBody>
        </p:sp>
        <p:sp>
          <p:nvSpPr>
            <p:cNvPr id="5" name="TextBox 5">
              <a:extLst>
                <a:ext uri="{FF2B5EF4-FFF2-40B4-BE49-F238E27FC236}">
                  <a16:creationId xmlns:a16="http://schemas.microsoft.com/office/drawing/2014/main" id="{D34774EF-2C5A-F6C1-F0AA-D0E01C2F4B63}"/>
                </a:ext>
              </a:extLst>
            </p:cNvPr>
            <p:cNvSpPr txBox="1"/>
            <p:nvPr/>
          </p:nvSpPr>
          <p:spPr>
            <a:xfrm>
              <a:off x="0" y="-38100"/>
              <a:ext cx="5689600" cy="768351"/>
            </a:xfrm>
            <a:prstGeom prst="rect">
              <a:avLst/>
            </a:prstGeom>
          </p:spPr>
          <p:txBody>
            <a:bodyPr lIns="0" tIns="0" rIns="0" bIns="0" rtlCol="0" anchor="ct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r">
                <a:lnSpc>
                  <a:spcPts val="1440"/>
                </a:lnSpc>
              </a:pPr>
              <a:r>
                <a:rPr lang="en-US" sz="1200">
                  <a:solidFill>
                    <a:srgbClr val="898989"/>
                  </a:solidFill>
                  <a:latin typeface="Calibri (MS)"/>
                  <a:ea typeface="Calibri (MS)"/>
                  <a:cs typeface="Calibri (MS)"/>
                  <a:sym typeface="Calibri (MS)"/>
                </a:rPr>
                <a:t>5</a:t>
              </a:r>
            </a:p>
          </p:txBody>
        </p:sp>
      </p:grpSp>
      <p:sp>
        <p:nvSpPr>
          <p:cNvPr id="8" name="TextBox 8">
            <a:extLst>
              <a:ext uri="{FF2B5EF4-FFF2-40B4-BE49-F238E27FC236}">
                <a16:creationId xmlns:a16="http://schemas.microsoft.com/office/drawing/2014/main" id="{D18104AC-12EF-0312-A91D-65FE1C443F54}"/>
              </a:ext>
            </a:extLst>
          </p:cNvPr>
          <p:cNvSpPr txBox="1"/>
          <p:nvPr/>
        </p:nvSpPr>
        <p:spPr>
          <a:xfrm>
            <a:off x="466725" y="173831"/>
            <a:ext cx="8229600" cy="889397"/>
          </a:xfrm>
          <a:prstGeom prst="rect">
            <a:avLst/>
          </a:prstGeom>
        </p:spPr>
        <p:txBody>
          <a:bodyPr lIns="0" tIns="0" rIns="0" bIns="0" rtlCol="0" anchor="ct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2880"/>
              </a:lnSpc>
            </a:pPr>
            <a:endParaRPr lang="en-US" sz="2400" b="1" dirty="0">
              <a:solidFill>
                <a:srgbClr val="E0BC84"/>
              </a:solidFill>
              <a:latin typeface="Calibri (MS) Bold"/>
              <a:ea typeface="Calibri (MS) Bold"/>
              <a:cs typeface="Calibri (MS) Bold"/>
              <a:sym typeface="Calibri (MS) Bold"/>
            </a:endParaRPr>
          </a:p>
        </p:txBody>
      </p:sp>
      <p:sp>
        <p:nvSpPr>
          <p:cNvPr id="11" name="TextBox 5">
            <a:extLst>
              <a:ext uri="{FF2B5EF4-FFF2-40B4-BE49-F238E27FC236}">
                <a16:creationId xmlns:a16="http://schemas.microsoft.com/office/drawing/2014/main" id="{59770354-F8D8-35C3-5DBD-3A1513248A05}"/>
              </a:ext>
            </a:extLst>
          </p:cNvPr>
          <p:cNvSpPr txBox="1"/>
          <p:nvPr/>
        </p:nvSpPr>
        <p:spPr>
          <a:xfrm>
            <a:off x="228600" y="199978"/>
            <a:ext cx="8229600" cy="889397"/>
          </a:xfrm>
          <a:prstGeom prst="rect">
            <a:avLst/>
          </a:prstGeom>
        </p:spPr>
        <p:txBody>
          <a:bodyPr lIns="0" tIns="0" rIns="0" bIns="0" rtlCol="0" anchor="ct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2880"/>
              </a:lnSpc>
            </a:pPr>
            <a:r>
              <a:rPr lang="tr-TR" sz="2400" b="1" dirty="0">
                <a:solidFill>
                  <a:srgbClr val="E0BC84"/>
                </a:solidFill>
                <a:latin typeface="Calibri (MS) Bold"/>
                <a:ea typeface="Calibri (MS) Bold"/>
                <a:cs typeface="Calibri (MS) Bold"/>
                <a:sym typeface="Calibri (MS) Bold"/>
              </a:rPr>
              <a:t>EĞİTİM ÇALIŞMALARIMIZ </a:t>
            </a:r>
          </a:p>
          <a:p>
            <a:pPr algn="ctr">
              <a:lnSpc>
                <a:spcPts val="2880"/>
              </a:lnSpc>
            </a:pPr>
            <a:r>
              <a:rPr lang="tr-TR" sz="2400" b="1" dirty="0">
                <a:solidFill>
                  <a:schemeClr val="bg1"/>
                </a:solidFill>
                <a:latin typeface="Calibri (MS) Bold"/>
                <a:ea typeface="Calibri (MS) Bold"/>
                <a:cs typeface="Calibri (MS) Bold"/>
                <a:sym typeface="Calibri (MS) Bold"/>
              </a:rPr>
              <a:t>Beşinci Makale Yazım Kampı</a:t>
            </a:r>
            <a:endParaRPr lang="en-US" sz="2400" b="1" dirty="0">
              <a:solidFill>
                <a:schemeClr val="bg1"/>
              </a:solidFill>
              <a:latin typeface="Calibri (MS) Bold"/>
              <a:ea typeface="Calibri (MS) Bold"/>
              <a:cs typeface="Calibri (MS) Bold"/>
              <a:sym typeface="Calibri (MS) Bold"/>
            </a:endParaRPr>
          </a:p>
        </p:txBody>
      </p:sp>
      <p:pic>
        <p:nvPicPr>
          <p:cNvPr id="6" name="Resim 5">
            <a:extLst>
              <a:ext uri="{FF2B5EF4-FFF2-40B4-BE49-F238E27FC236}">
                <a16:creationId xmlns:a16="http://schemas.microsoft.com/office/drawing/2014/main" id="{1B87ED0C-29FE-CD6B-CB61-23742B4756BF}"/>
              </a:ext>
            </a:extLst>
          </p:cNvPr>
          <p:cNvPicPr>
            <a:picLocks noChangeAspect="1"/>
          </p:cNvPicPr>
          <p:nvPr/>
        </p:nvPicPr>
        <p:blipFill>
          <a:blip r:embed="rId3"/>
          <a:srcRect l="5769" t="18559" r="3846" b="5880"/>
          <a:stretch>
            <a:fillRect/>
          </a:stretch>
        </p:blipFill>
        <p:spPr>
          <a:xfrm>
            <a:off x="2708055" y="2897980"/>
            <a:ext cx="3492061" cy="2245520"/>
          </a:xfrm>
          <a:prstGeom prst="rect">
            <a:avLst/>
          </a:prstGeom>
        </p:spPr>
      </p:pic>
      <p:pic>
        <p:nvPicPr>
          <p:cNvPr id="10" name="Resim 9">
            <a:extLst>
              <a:ext uri="{FF2B5EF4-FFF2-40B4-BE49-F238E27FC236}">
                <a16:creationId xmlns:a16="http://schemas.microsoft.com/office/drawing/2014/main" id="{5B29F3BE-E633-8801-9A1D-F11271A540C1}"/>
              </a:ext>
            </a:extLst>
          </p:cNvPr>
          <p:cNvPicPr>
            <a:picLocks noChangeAspect="1"/>
          </p:cNvPicPr>
          <p:nvPr/>
        </p:nvPicPr>
        <p:blipFill>
          <a:blip r:embed="rId4"/>
          <a:srcRect b="13601"/>
          <a:stretch>
            <a:fillRect/>
          </a:stretch>
        </p:blipFill>
        <p:spPr>
          <a:xfrm>
            <a:off x="17177" y="1030894"/>
            <a:ext cx="2702607" cy="1939064"/>
          </a:xfrm>
          <a:prstGeom prst="rect">
            <a:avLst/>
          </a:prstGeom>
        </p:spPr>
      </p:pic>
      <p:pic>
        <p:nvPicPr>
          <p:cNvPr id="13" name="Resim 12">
            <a:extLst>
              <a:ext uri="{FF2B5EF4-FFF2-40B4-BE49-F238E27FC236}">
                <a16:creationId xmlns:a16="http://schemas.microsoft.com/office/drawing/2014/main" id="{E279A8D0-A86E-4CFD-B004-1242EE40185B}"/>
              </a:ext>
            </a:extLst>
          </p:cNvPr>
          <p:cNvPicPr>
            <a:picLocks noChangeAspect="1"/>
          </p:cNvPicPr>
          <p:nvPr/>
        </p:nvPicPr>
        <p:blipFill>
          <a:blip r:embed="rId5"/>
          <a:srcRect l="23222" r="23847"/>
          <a:stretch>
            <a:fillRect/>
          </a:stretch>
        </p:blipFill>
        <p:spPr>
          <a:xfrm>
            <a:off x="2708056" y="1030895"/>
            <a:ext cx="1613338" cy="1929373"/>
          </a:xfrm>
          <a:prstGeom prst="rect">
            <a:avLst/>
          </a:prstGeom>
        </p:spPr>
      </p:pic>
      <p:pic>
        <p:nvPicPr>
          <p:cNvPr id="17" name="Resim 16">
            <a:extLst>
              <a:ext uri="{FF2B5EF4-FFF2-40B4-BE49-F238E27FC236}">
                <a16:creationId xmlns:a16="http://schemas.microsoft.com/office/drawing/2014/main" id="{DE3DAEC4-F0E3-49B9-A0D8-1615F8CFC1B5}"/>
              </a:ext>
            </a:extLst>
          </p:cNvPr>
          <p:cNvPicPr>
            <a:picLocks noChangeAspect="1"/>
          </p:cNvPicPr>
          <p:nvPr/>
        </p:nvPicPr>
        <p:blipFill>
          <a:blip r:embed="rId6"/>
          <a:srcRect l="27017" t="25022" r="5909"/>
          <a:stretch>
            <a:fillRect/>
          </a:stretch>
        </p:blipFill>
        <p:spPr>
          <a:xfrm>
            <a:off x="4321394" y="1030896"/>
            <a:ext cx="1878724" cy="1902132"/>
          </a:xfrm>
          <a:prstGeom prst="rect">
            <a:avLst/>
          </a:prstGeom>
        </p:spPr>
      </p:pic>
      <p:pic>
        <p:nvPicPr>
          <p:cNvPr id="21" name="Resim 20">
            <a:extLst>
              <a:ext uri="{FF2B5EF4-FFF2-40B4-BE49-F238E27FC236}">
                <a16:creationId xmlns:a16="http://schemas.microsoft.com/office/drawing/2014/main" id="{3634BC42-2ED7-8E50-E85F-50171E8B3F6E}"/>
              </a:ext>
            </a:extLst>
          </p:cNvPr>
          <p:cNvPicPr>
            <a:picLocks noChangeAspect="1"/>
          </p:cNvPicPr>
          <p:nvPr/>
        </p:nvPicPr>
        <p:blipFill>
          <a:blip r:embed="rId7"/>
          <a:srcRect l="34675" t="21241"/>
          <a:stretch>
            <a:fillRect/>
          </a:stretch>
        </p:blipFill>
        <p:spPr>
          <a:xfrm>
            <a:off x="6200116" y="2933026"/>
            <a:ext cx="2900623" cy="2210474"/>
          </a:xfrm>
          <a:prstGeom prst="rect">
            <a:avLst/>
          </a:prstGeom>
        </p:spPr>
      </p:pic>
      <p:pic>
        <p:nvPicPr>
          <p:cNvPr id="25" name="Resim 24">
            <a:extLst>
              <a:ext uri="{FF2B5EF4-FFF2-40B4-BE49-F238E27FC236}">
                <a16:creationId xmlns:a16="http://schemas.microsoft.com/office/drawing/2014/main" id="{E30495DF-2E94-F6E9-CDDC-554008ACE953}"/>
              </a:ext>
            </a:extLst>
          </p:cNvPr>
          <p:cNvPicPr>
            <a:picLocks noChangeAspect="1"/>
          </p:cNvPicPr>
          <p:nvPr/>
        </p:nvPicPr>
        <p:blipFill>
          <a:blip r:embed="rId8"/>
          <a:srcRect r="14323" b="36052"/>
          <a:stretch>
            <a:fillRect/>
          </a:stretch>
        </p:blipFill>
        <p:spPr>
          <a:xfrm>
            <a:off x="6200117" y="1030894"/>
            <a:ext cx="2900623" cy="1902132"/>
          </a:xfrm>
          <a:prstGeom prst="rect">
            <a:avLst/>
          </a:prstGeom>
        </p:spPr>
      </p:pic>
      <p:pic>
        <p:nvPicPr>
          <p:cNvPr id="27" name="Resim 26">
            <a:extLst>
              <a:ext uri="{FF2B5EF4-FFF2-40B4-BE49-F238E27FC236}">
                <a16:creationId xmlns:a16="http://schemas.microsoft.com/office/drawing/2014/main" id="{68D42888-C9DF-7E81-0150-6E4F4662E1D5}"/>
              </a:ext>
            </a:extLst>
          </p:cNvPr>
          <p:cNvPicPr>
            <a:picLocks noChangeAspect="1"/>
          </p:cNvPicPr>
          <p:nvPr/>
        </p:nvPicPr>
        <p:blipFill>
          <a:blip r:embed="rId9"/>
          <a:srcRect l="4568" t="18889" r="4568" b="12963"/>
          <a:stretch>
            <a:fillRect/>
          </a:stretch>
        </p:blipFill>
        <p:spPr>
          <a:xfrm>
            <a:off x="17177" y="2969958"/>
            <a:ext cx="2690879" cy="2173542"/>
          </a:xfrm>
          <a:prstGeom prst="rect">
            <a:avLst/>
          </a:prstGeom>
        </p:spPr>
      </p:pic>
      <p:pic>
        <p:nvPicPr>
          <p:cNvPr id="2" name="Resim 1" descr="amblem, daire, simge, sembol, logo içeren bir resim&#10;&#10;Açıklama otomatik olarak oluşturuldu">
            <a:extLst>
              <a:ext uri="{FF2B5EF4-FFF2-40B4-BE49-F238E27FC236}">
                <a16:creationId xmlns:a16="http://schemas.microsoft.com/office/drawing/2014/main" id="{741DD593-33EC-91CB-89AF-EAD7A724FBF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1203637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b="1" dirty="0">
                <a:solidFill>
                  <a:srgbClr val="E0BC84"/>
                </a:solidFill>
              </a:rPr>
              <a:t>ARDEK ÖDÜLLERİ</a:t>
            </a:r>
          </a:p>
        </p:txBody>
      </p:sp>
      <p:sp>
        <p:nvSpPr>
          <p:cNvPr id="6" name="İçerik Yer Tutucusu 5"/>
          <p:cNvSpPr>
            <a:spLocks noGrp="1"/>
          </p:cNvSpPr>
          <p:nvPr>
            <p:ph sz="half" idx="2"/>
          </p:nvPr>
        </p:nvSpPr>
        <p:spPr>
          <a:xfrm>
            <a:off x="3429000" y="1186436"/>
            <a:ext cx="5943600" cy="3580827"/>
          </a:xfrm>
        </p:spPr>
        <p:txBody>
          <a:bodyPr>
            <a:normAutofit/>
          </a:bodyPr>
          <a:lstStyle/>
          <a:p>
            <a:pPr marL="0" indent="0" algn="ctr">
              <a:buNone/>
            </a:pPr>
            <a:r>
              <a:rPr lang="tr-TR" sz="1600" b="1" dirty="0"/>
              <a:t>ÖDÜL KATEGORİLERİ</a:t>
            </a:r>
          </a:p>
          <a:p>
            <a:pPr>
              <a:buFont typeface="Wingdings" panose="05000000000000000000" pitchFamily="2" charset="2"/>
              <a:buChar char="v"/>
            </a:pPr>
            <a:r>
              <a:rPr lang="tr-TR" sz="1600" dirty="0"/>
              <a:t>Eğitim-Öğretim Ödülü</a:t>
            </a:r>
          </a:p>
          <a:p>
            <a:pPr>
              <a:buFont typeface="Wingdings" panose="05000000000000000000" pitchFamily="2" charset="2"/>
              <a:buChar char="v"/>
            </a:pPr>
            <a:r>
              <a:rPr lang="tr-TR" sz="1600" dirty="0"/>
              <a:t>Kamu-Üniversite-Sanayi İş birliği Ödülü</a:t>
            </a:r>
          </a:p>
          <a:p>
            <a:pPr>
              <a:buFont typeface="Wingdings" panose="05000000000000000000" pitchFamily="2" charset="2"/>
              <a:buChar char="v"/>
            </a:pPr>
            <a:r>
              <a:rPr lang="tr-TR" sz="1600" dirty="0"/>
              <a:t>Uluslararası İş birliği Ödülü</a:t>
            </a:r>
          </a:p>
          <a:p>
            <a:pPr>
              <a:buFont typeface="Wingdings" panose="05000000000000000000" pitchFamily="2" charset="2"/>
              <a:buChar char="v"/>
            </a:pPr>
            <a:r>
              <a:rPr lang="tr-TR" sz="1600" dirty="0"/>
              <a:t>Yenilikçilik Ödülü</a:t>
            </a:r>
          </a:p>
          <a:p>
            <a:pPr marL="0" indent="0" algn="ctr">
              <a:buNone/>
            </a:pPr>
            <a:r>
              <a:rPr lang="tr-TR" sz="1600" b="1" dirty="0"/>
              <a:t>ÖDÜL GRUPLARI</a:t>
            </a:r>
          </a:p>
          <a:p>
            <a:pPr>
              <a:buFont typeface="Wingdings" panose="05000000000000000000" pitchFamily="2" charset="2"/>
              <a:buChar char="v"/>
            </a:pPr>
            <a:r>
              <a:rPr lang="tr-TR" sz="1600" dirty="0"/>
              <a:t>Araştırma Görevlileri ve Öğretim Görevlileri</a:t>
            </a:r>
          </a:p>
          <a:p>
            <a:pPr>
              <a:buFont typeface="Wingdings" panose="05000000000000000000" pitchFamily="2" charset="2"/>
              <a:buChar char="v"/>
            </a:pPr>
            <a:r>
              <a:rPr lang="tr-TR" sz="1600" dirty="0"/>
              <a:t>Doktor Araştırma Görevlileri ve Doktor Öğretim Görevlileri</a:t>
            </a:r>
          </a:p>
          <a:p>
            <a:pPr>
              <a:buFont typeface="Wingdings" panose="05000000000000000000" pitchFamily="2" charset="2"/>
              <a:buChar char="v"/>
            </a:pPr>
            <a:r>
              <a:rPr lang="tr-TR" sz="1600" dirty="0"/>
              <a:t>Doktor Öğretim Üyeleri</a:t>
            </a:r>
          </a:p>
          <a:p>
            <a:pPr>
              <a:buFont typeface="Wingdings" panose="05000000000000000000" pitchFamily="2" charset="2"/>
              <a:buChar char="v"/>
            </a:pPr>
            <a:r>
              <a:rPr lang="tr-TR" sz="1600" dirty="0"/>
              <a:t>Doçentler ve Profesörler </a:t>
            </a:r>
          </a:p>
          <a:p>
            <a:pPr marL="0" indent="0">
              <a:buNone/>
            </a:pPr>
            <a:endParaRPr lang="tr-TR" sz="1600" dirty="0"/>
          </a:p>
        </p:txBody>
      </p:sp>
      <p:sp>
        <p:nvSpPr>
          <p:cNvPr id="7" name="Slayt Numarası Yer Tutucusu 6"/>
          <p:cNvSpPr>
            <a:spLocks noGrp="1"/>
          </p:cNvSpPr>
          <p:nvPr>
            <p:ph type="sldNum" sz="quarter" idx="12"/>
          </p:nvPr>
        </p:nvSpPr>
        <p:spPr/>
        <p:txBody>
          <a:bodyPr/>
          <a:lstStyle/>
          <a:p>
            <a:fld id="{068A7C5C-CE20-4464-8069-CFE82B6030F5}" type="slidenum">
              <a:rPr lang="en-US" smtClean="0"/>
              <a:pPr/>
              <a:t>13</a:t>
            </a:fld>
            <a:endParaRPr lang="en-US" dirty="0"/>
          </a:p>
        </p:txBody>
      </p:sp>
      <p:pic>
        <p:nvPicPr>
          <p:cNvPr id="10" name="İçerik Yer Tutucusu 10">
            <a:extLst>
              <a:ext uri="{FF2B5EF4-FFF2-40B4-BE49-F238E27FC236}">
                <a16:creationId xmlns:a16="http://schemas.microsoft.com/office/drawing/2014/main" id="{F85371BB-3A94-4438-43FF-94DAF2EF3572}"/>
              </a:ext>
            </a:extLst>
          </p:cNvPr>
          <p:cNvPicPr>
            <a:picLocks noChangeAspect="1"/>
          </p:cNvPicPr>
          <p:nvPr/>
        </p:nvPicPr>
        <p:blipFill>
          <a:blip r:embed="rId3"/>
          <a:stretch>
            <a:fillRect/>
          </a:stretch>
        </p:blipFill>
        <p:spPr>
          <a:xfrm>
            <a:off x="468443" y="1148336"/>
            <a:ext cx="2713015" cy="3495719"/>
          </a:xfrm>
          <a:prstGeom prst="rect">
            <a:avLst/>
          </a:prstGeom>
        </p:spPr>
      </p:pic>
      <p:pic>
        <p:nvPicPr>
          <p:cNvPr id="3" name="Picture 4">
            <a:extLst>
              <a:ext uri="{FF2B5EF4-FFF2-40B4-BE49-F238E27FC236}">
                <a16:creationId xmlns:a16="http://schemas.microsoft.com/office/drawing/2014/main" id="{40054416-11F1-7EEC-B226-675F5BD4B2A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231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D80E3-8B87-4585-42BC-C389A963A97B}"/>
            </a:ext>
          </a:extLst>
        </p:cNvPr>
        <p:cNvGrpSpPr/>
        <p:nvPr/>
      </p:nvGrpSpPr>
      <p:grpSpPr>
        <a:xfrm>
          <a:off x="0" y="0"/>
          <a:ext cx="0" cy="0"/>
          <a:chOff x="0" y="0"/>
          <a:chExt cx="0" cy="0"/>
        </a:xfrm>
      </p:grpSpPr>
      <p:pic>
        <p:nvPicPr>
          <p:cNvPr id="2" name="Resim 1">
            <a:extLst>
              <a:ext uri="{FF2B5EF4-FFF2-40B4-BE49-F238E27FC236}">
                <a16:creationId xmlns:a16="http://schemas.microsoft.com/office/drawing/2014/main" id="{CF71DA7F-F89A-AFB8-6DEF-3792A80C49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9609"/>
            <a:ext cx="9525000" cy="5248573"/>
          </a:xfrm>
          <a:prstGeom prst="rect">
            <a:avLst/>
          </a:prstGeom>
        </p:spPr>
      </p:pic>
      <p:sp>
        <p:nvSpPr>
          <p:cNvPr id="5" name="Metin kutusu 4">
            <a:extLst>
              <a:ext uri="{FF2B5EF4-FFF2-40B4-BE49-F238E27FC236}">
                <a16:creationId xmlns:a16="http://schemas.microsoft.com/office/drawing/2014/main" id="{0F75A09D-8A83-954E-6C82-777805DE8D84}"/>
              </a:ext>
            </a:extLst>
          </p:cNvPr>
          <p:cNvSpPr txBox="1"/>
          <p:nvPr/>
        </p:nvSpPr>
        <p:spPr>
          <a:xfrm>
            <a:off x="228600" y="1938701"/>
            <a:ext cx="8915400" cy="1877437"/>
          </a:xfrm>
          <a:prstGeom prst="rect">
            <a:avLst/>
          </a:prstGeom>
          <a:noFill/>
        </p:spPr>
        <p:txBody>
          <a:bodyPr wrap="square" rtlCol="0">
            <a:spAutoFit/>
          </a:bodyPr>
          <a:lstStyle/>
          <a:p>
            <a:pPr algn="ctr" defTabSz="342900"/>
            <a:r>
              <a:rPr lang="tr-TR" sz="2400" dirty="0">
                <a:solidFill>
                  <a:schemeClr val="bg1"/>
                </a:solidFill>
                <a:latin typeface="Segoe UI" panose="020B0502040204020203" pitchFamily="34" charset="0"/>
                <a:cs typeface="Segoe UI" panose="020B0502040204020203" pitchFamily="34" charset="0"/>
              </a:rPr>
              <a:t>ANALİZ VE RAPORLAMA ÇALIŞMALARIMIZ</a:t>
            </a:r>
          </a:p>
          <a:p>
            <a:pPr algn="ctr" defTabSz="342900"/>
            <a:endParaRPr lang="tr-TR" sz="2600" dirty="0">
              <a:solidFill>
                <a:schemeClr val="bg1"/>
              </a:solidFill>
              <a:latin typeface="Segoe UI" panose="020B0502040204020203" pitchFamily="34" charset="0"/>
              <a:cs typeface="Segoe UI" panose="020B0502040204020203" pitchFamily="34" charset="0"/>
            </a:endParaRPr>
          </a:p>
          <a:p>
            <a:pPr algn="ctr" defTabSz="342900"/>
            <a:endParaRPr lang="tr-TR" sz="2600" dirty="0">
              <a:solidFill>
                <a:schemeClr val="bg1"/>
              </a:solidFill>
              <a:latin typeface="Segoe UI" panose="020B0502040204020203" pitchFamily="34" charset="0"/>
              <a:cs typeface="Segoe UI" panose="020B0502040204020203" pitchFamily="34" charset="0"/>
            </a:endParaRPr>
          </a:p>
          <a:p>
            <a:pPr defTabSz="342900"/>
            <a:r>
              <a:rPr lang="tr-TR" sz="2000" dirty="0">
                <a:solidFill>
                  <a:schemeClr val="bg1"/>
                </a:solidFill>
                <a:latin typeface="Segoe UI" panose="020B0502040204020203" pitchFamily="34" charset="0"/>
                <a:cs typeface="Segoe UI" panose="020B0502040204020203" pitchFamily="34" charset="0"/>
              </a:rPr>
              <a:t>Doç. Dr. Ayşegül DURAK</a:t>
            </a:r>
          </a:p>
          <a:p>
            <a:pPr defTabSz="342900"/>
            <a:r>
              <a:rPr lang="tr-TR" sz="2000" dirty="0">
                <a:solidFill>
                  <a:schemeClr val="bg1"/>
                </a:solidFill>
                <a:latin typeface="Segoe UI" panose="020B0502040204020203" pitchFamily="34" charset="0"/>
                <a:cs typeface="Segoe UI" panose="020B0502040204020203" pitchFamily="34" charset="0"/>
              </a:rPr>
              <a:t>Araştırma Dekan Yardımcısı</a:t>
            </a:r>
          </a:p>
        </p:txBody>
      </p:sp>
      <p:sp>
        <p:nvSpPr>
          <p:cNvPr id="6" name="Metin kutusu 5">
            <a:extLst>
              <a:ext uri="{FF2B5EF4-FFF2-40B4-BE49-F238E27FC236}">
                <a16:creationId xmlns:a16="http://schemas.microsoft.com/office/drawing/2014/main" id="{1812E979-D37D-225B-A076-C3A32723609D}"/>
              </a:ext>
            </a:extLst>
          </p:cNvPr>
          <p:cNvSpPr txBox="1"/>
          <p:nvPr/>
        </p:nvSpPr>
        <p:spPr>
          <a:xfrm>
            <a:off x="2155698" y="4480205"/>
            <a:ext cx="4832604" cy="369332"/>
          </a:xfrm>
          <a:prstGeom prst="rect">
            <a:avLst/>
          </a:prstGeom>
          <a:noFill/>
        </p:spPr>
        <p:txBody>
          <a:bodyPr wrap="square">
            <a:spAutoFit/>
          </a:bodyPr>
          <a:lstStyle/>
          <a:p>
            <a:pPr algn="ctr" defTabSz="342900"/>
            <a:r>
              <a:rPr lang="tr-TR" sz="1800" dirty="0">
                <a:solidFill>
                  <a:schemeClr val="bg1"/>
                </a:solidFill>
                <a:latin typeface="Segoe UI" panose="020B0502040204020203" pitchFamily="34" charset="0"/>
                <a:cs typeface="Segoe UI" panose="020B0502040204020203" pitchFamily="34" charset="0"/>
              </a:rPr>
              <a:t>8 </a:t>
            </a:r>
            <a:r>
              <a:rPr lang="tr-TR" dirty="0">
                <a:solidFill>
                  <a:schemeClr val="bg1"/>
                </a:solidFill>
                <a:latin typeface="Segoe UI" panose="020B0502040204020203" pitchFamily="34" charset="0"/>
                <a:cs typeface="Segoe UI" panose="020B0502040204020203" pitchFamily="34" charset="0"/>
              </a:rPr>
              <a:t>Haziran</a:t>
            </a:r>
            <a:r>
              <a:rPr lang="tr-TR" sz="1800" dirty="0">
                <a:solidFill>
                  <a:schemeClr val="bg1"/>
                </a:solidFill>
                <a:latin typeface="Segoe UI" panose="020B0502040204020203" pitchFamily="34" charset="0"/>
                <a:cs typeface="Segoe UI" panose="020B0502040204020203" pitchFamily="34" charset="0"/>
              </a:rPr>
              <a:t> 2026</a:t>
            </a:r>
          </a:p>
        </p:txBody>
      </p:sp>
      <p:sp>
        <p:nvSpPr>
          <p:cNvPr id="8" name="Metin kutusu 7">
            <a:extLst>
              <a:ext uri="{FF2B5EF4-FFF2-40B4-BE49-F238E27FC236}">
                <a16:creationId xmlns:a16="http://schemas.microsoft.com/office/drawing/2014/main" id="{B573644D-E3C8-BC69-CAF5-55B13D635D78}"/>
              </a:ext>
            </a:extLst>
          </p:cNvPr>
          <p:cNvSpPr txBox="1"/>
          <p:nvPr/>
        </p:nvSpPr>
        <p:spPr>
          <a:xfrm>
            <a:off x="2612898" y="1081490"/>
            <a:ext cx="4832604" cy="461665"/>
          </a:xfrm>
          <a:prstGeom prst="rect">
            <a:avLst/>
          </a:prstGeom>
          <a:noFill/>
        </p:spPr>
        <p:txBody>
          <a:bodyPr wrap="square">
            <a:spAutoFit/>
          </a:bodyPr>
          <a:lstStyle/>
          <a:p>
            <a:pPr algn="ctr" defTabSz="342900"/>
            <a:r>
              <a:rPr lang="tr-TR" sz="2400" b="1" dirty="0">
                <a:solidFill>
                  <a:schemeClr val="bg1"/>
                </a:solidFill>
                <a:latin typeface="Segoe UI" panose="020B0502040204020203" pitchFamily="34" charset="0"/>
                <a:cs typeface="Segoe UI" panose="020B0502040204020203" pitchFamily="34" charset="0"/>
              </a:rPr>
              <a:t>ARAŞTIRMA DEKANLIĞI</a:t>
            </a:r>
          </a:p>
        </p:txBody>
      </p:sp>
      <p:pic>
        <p:nvPicPr>
          <p:cNvPr id="4" name="Picture 4">
            <a:extLst>
              <a:ext uri="{FF2B5EF4-FFF2-40B4-BE49-F238E27FC236}">
                <a16:creationId xmlns:a16="http://schemas.microsoft.com/office/drawing/2014/main" id="{F4DF0F41-6AE4-16DB-6FC9-7B1B55F72F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8098" y="749015"/>
            <a:ext cx="838200" cy="864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93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30B1F5-882B-4E2E-88B0-6BD92A3D4793}"/>
              </a:ext>
            </a:extLst>
          </p:cNvPr>
          <p:cNvSpPr>
            <a:spLocks noGrp="1"/>
          </p:cNvSpPr>
          <p:nvPr>
            <p:ph type="title"/>
          </p:nvPr>
        </p:nvSpPr>
        <p:spPr>
          <a:xfrm>
            <a:off x="838200" y="261493"/>
            <a:ext cx="8229600" cy="857250"/>
          </a:xfrm>
        </p:spPr>
        <p:txBody>
          <a:bodyPr>
            <a:noAutofit/>
          </a:bodyPr>
          <a:lstStyle/>
          <a:p>
            <a:r>
              <a:rPr lang="tr-TR" sz="4000" b="1" dirty="0">
                <a:solidFill>
                  <a:srgbClr val="E0BC84"/>
                </a:solidFill>
              </a:rPr>
              <a:t> </a:t>
            </a:r>
            <a:br>
              <a:rPr lang="tr-TR" sz="4000" b="1" dirty="0">
                <a:solidFill>
                  <a:srgbClr val="E0BC84"/>
                </a:solidFill>
              </a:rPr>
            </a:br>
            <a:r>
              <a:rPr lang="tr-TR" sz="2400" b="1" dirty="0">
                <a:solidFill>
                  <a:srgbClr val="E0BC84"/>
                </a:solidFill>
              </a:rPr>
              <a:t>ANALİZLER  ve PERFORMANS RAPORLARI</a:t>
            </a:r>
            <a:br>
              <a:rPr lang="tr-TR" sz="2400" b="1" dirty="0">
                <a:solidFill>
                  <a:srgbClr val="E0BC84"/>
                </a:solidFill>
              </a:rPr>
            </a:br>
            <a:r>
              <a:rPr lang="tr-TR" sz="2400" dirty="0">
                <a:solidFill>
                  <a:schemeClr val="bg1"/>
                </a:solidFill>
              </a:rPr>
              <a:t>Analiz Takvimi</a:t>
            </a:r>
            <a:br>
              <a:rPr lang="tr-TR" sz="2800" b="1" dirty="0">
                <a:solidFill>
                  <a:srgbClr val="E0BC84"/>
                </a:solidFill>
              </a:rPr>
            </a:br>
            <a:br>
              <a:rPr lang="tr-TR" sz="1600" dirty="0"/>
            </a:br>
            <a:endParaRPr lang="tr-TR" sz="2800" dirty="0">
              <a:solidFill>
                <a:schemeClr val="bg1"/>
              </a:solidFill>
            </a:endParaRPr>
          </a:p>
        </p:txBody>
      </p:sp>
      <p:pic>
        <p:nvPicPr>
          <p:cNvPr id="12" name="İçerik Yer Tutucusu 11">
            <a:extLst>
              <a:ext uri="{FF2B5EF4-FFF2-40B4-BE49-F238E27FC236}">
                <a16:creationId xmlns:a16="http://schemas.microsoft.com/office/drawing/2014/main" id="{FA5FFABE-9798-8DEF-5085-6606D2E60113}"/>
              </a:ext>
            </a:extLst>
          </p:cNvPr>
          <p:cNvPicPr>
            <a:picLocks noGrp="1" noChangeAspect="1"/>
          </p:cNvPicPr>
          <p:nvPr>
            <p:ph sz="half" idx="1"/>
          </p:nvPr>
        </p:nvPicPr>
        <p:blipFill>
          <a:blip r:embed="rId3"/>
          <a:srcRect b="64044"/>
          <a:stretch/>
        </p:blipFill>
        <p:spPr>
          <a:xfrm>
            <a:off x="-1" y="1118743"/>
            <a:ext cx="4571999" cy="1197854"/>
          </a:xfrm>
        </p:spPr>
      </p:pic>
      <p:sp>
        <p:nvSpPr>
          <p:cNvPr id="10" name="İçerik Yer Tutucusu 9">
            <a:extLst>
              <a:ext uri="{FF2B5EF4-FFF2-40B4-BE49-F238E27FC236}">
                <a16:creationId xmlns:a16="http://schemas.microsoft.com/office/drawing/2014/main" id="{AC94DAA9-CA0C-6EF9-E60A-F762C7451F27}"/>
              </a:ext>
            </a:extLst>
          </p:cNvPr>
          <p:cNvSpPr>
            <a:spLocks noGrp="1"/>
          </p:cNvSpPr>
          <p:nvPr>
            <p:ph sz="half" idx="2"/>
          </p:nvPr>
        </p:nvSpPr>
        <p:spPr>
          <a:xfrm>
            <a:off x="4648200" y="1200151"/>
            <a:ext cx="4495800" cy="3394472"/>
          </a:xfrm>
        </p:spPr>
        <p:txBody>
          <a:bodyPr/>
          <a:lstStyle/>
          <a:p>
            <a:pPr algn="just"/>
            <a:endParaRPr lang="tr-TR" dirty="0"/>
          </a:p>
          <a:p>
            <a:pPr marL="0" indent="0" algn="just">
              <a:buNone/>
            </a:pPr>
            <a:r>
              <a:rPr lang="tr-TR" sz="2000" dirty="0"/>
              <a:t>Araştırma Dekanlığı yıllık Analiz Takvimimiz web sayfamızda yayına girmiştir. Takvim her yıl Ocak yayında yenilenmektedir. </a:t>
            </a:r>
          </a:p>
          <a:p>
            <a:pPr marL="0" indent="0" algn="ctr">
              <a:buNone/>
            </a:pPr>
            <a:r>
              <a:rPr lang="tr-TR" sz="2000" dirty="0">
                <a:hlinkClick r:id="rId4"/>
              </a:rPr>
              <a:t>Analiz Takvimi için tıklayınız. </a:t>
            </a:r>
            <a:endParaRPr lang="tr-TR" sz="2000" dirty="0"/>
          </a:p>
        </p:txBody>
      </p:sp>
      <p:sp>
        <p:nvSpPr>
          <p:cNvPr id="4" name="Slayt Numarası Yer Tutucusu 3">
            <a:extLst>
              <a:ext uri="{FF2B5EF4-FFF2-40B4-BE49-F238E27FC236}">
                <a16:creationId xmlns:a16="http://schemas.microsoft.com/office/drawing/2014/main" id="{6253CC9B-D355-4F6E-B5D1-32D42715637B}"/>
              </a:ext>
            </a:extLst>
          </p:cNvPr>
          <p:cNvSpPr>
            <a:spLocks noGrp="1"/>
          </p:cNvSpPr>
          <p:nvPr>
            <p:ph type="sldNum" sz="quarter" idx="12"/>
          </p:nvPr>
        </p:nvSpPr>
        <p:spPr/>
        <p:txBody>
          <a:bodyPr/>
          <a:lstStyle/>
          <a:p>
            <a:fld id="{068A7C5C-CE20-4464-8069-CFE82B6030F5}" type="slidenum">
              <a:rPr lang="en-US" smtClean="0"/>
              <a:pPr/>
              <a:t>15</a:t>
            </a:fld>
            <a:endParaRPr lang="en-US"/>
          </a:p>
        </p:txBody>
      </p:sp>
      <p:sp>
        <p:nvSpPr>
          <p:cNvPr id="13" name="Ok: Sağ 12">
            <a:extLst>
              <a:ext uri="{FF2B5EF4-FFF2-40B4-BE49-F238E27FC236}">
                <a16:creationId xmlns:a16="http://schemas.microsoft.com/office/drawing/2014/main" id="{776EC180-8099-AED2-E852-D4F97F1F169D}"/>
              </a:ext>
            </a:extLst>
          </p:cNvPr>
          <p:cNvSpPr/>
          <p:nvPr/>
        </p:nvSpPr>
        <p:spPr>
          <a:xfrm rot="16200000">
            <a:off x="1194830" y="1575713"/>
            <a:ext cx="381000" cy="152402"/>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k: Sağ 13">
            <a:extLst>
              <a:ext uri="{FF2B5EF4-FFF2-40B4-BE49-F238E27FC236}">
                <a16:creationId xmlns:a16="http://schemas.microsoft.com/office/drawing/2014/main" id="{008373D3-099E-32A5-39A0-797116BD9876}"/>
              </a:ext>
            </a:extLst>
          </p:cNvPr>
          <p:cNvSpPr/>
          <p:nvPr/>
        </p:nvSpPr>
        <p:spPr>
          <a:xfrm rot="14640925">
            <a:off x="1422991" y="1546385"/>
            <a:ext cx="381001" cy="152402"/>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Ok: Sağ 14">
            <a:extLst>
              <a:ext uri="{FF2B5EF4-FFF2-40B4-BE49-F238E27FC236}">
                <a16:creationId xmlns:a16="http://schemas.microsoft.com/office/drawing/2014/main" id="{2F2A53EE-0C0A-DAC8-037B-D3EBCE40DD1D}"/>
              </a:ext>
            </a:extLst>
          </p:cNvPr>
          <p:cNvSpPr/>
          <p:nvPr/>
        </p:nvSpPr>
        <p:spPr>
          <a:xfrm rot="17384500">
            <a:off x="969707" y="1565089"/>
            <a:ext cx="381000" cy="152402"/>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Resim 4">
            <a:extLst>
              <a:ext uri="{FF2B5EF4-FFF2-40B4-BE49-F238E27FC236}">
                <a16:creationId xmlns:a16="http://schemas.microsoft.com/office/drawing/2014/main" id="{A062324D-F4C9-7D48-6863-6BB726D19956}"/>
              </a:ext>
            </a:extLst>
          </p:cNvPr>
          <p:cNvPicPr>
            <a:picLocks noChangeAspect="1"/>
          </p:cNvPicPr>
          <p:nvPr/>
        </p:nvPicPr>
        <p:blipFill>
          <a:blip r:embed="rId5"/>
          <a:srcRect r="1639"/>
          <a:stretch>
            <a:fillRect/>
          </a:stretch>
        </p:blipFill>
        <p:spPr>
          <a:xfrm>
            <a:off x="-8742" y="2038350"/>
            <a:ext cx="4571996" cy="3105150"/>
          </a:xfrm>
          <a:prstGeom prst="rect">
            <a:avLst/>
          </a:prstGeom>
        </p:spPr>
      </p:pic>
      <p:pic>
        <p:nvPicPr>
          <p:cNvPr id="3" name="Resim 2" descr="amblem, daire, simge, sembol, logo içeren bir resim&#10;&#10;Açıklama otomatik olarak oluşturuldu">
            <a:extLst>
              <a:ext uri="{FF2B5EF4-FFF2-40B4-BE49-F238E27FC236}">
                <a16:creationId xmlns:a16="http://schemas.microsoft.com/office/drawing/2014/main" id="{2D9CC9B1-18D9-293C-EB05-2D9AE4E65C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3304632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4E0879E-2510-4FD6-6CD9-6A3448C1CA93}"/>
              </a:ext>
            </a:extLst>
          </p:cNvPr>
          <p:cNvSpPr>
            <a:spLocks noGrp="1"/>
          </p:cNvSpPr>
          <p:nvPr>
            <p:ph idx="1"/>
          </p:nvPr>
        </p:nvSpPr>
        <p:spPr>
          <a:xfrm>
            <a:off x="76200" y="1200151"/>
            <a:ext cx="8991600" cy="3567112"/>
          </a:xfrm>
        </p:spPr>
        <p:txBody>
          <a:bodyPr>
            <a:normAutofit fontScale="62500" lnSpcReduction="20000"/>
          </a:bodyPr>
          <a:lstStyle/>
          <a:p>
            <a:pPr algn="just"/>
            <a:r>
              <a:rPr lang="tr-TR" dirty="0"/>
              <a:t>Fakülte/MYO/Yüksekokul/Devlet Konservatuarı Araştırma Performansı Değerlendirme Raporu</a:t>
            </a:r>
          </a:p>
          <a:p>
            <a:pPr algn="just"/>
            <a:r>
              <a:rPr lang="tr-TR" dirty="0"/>
              <a:t>Araştırma Uygulama Merkezleri Araştırma Performansı Değerlendirme Raporu </a:t>
            </a:r>
          </a:p>
          <a:p>
            <a:pPr algn="just"/>
            <a:r>
              <a:rPr lang="tr-TR" dirty="0"/>
              <a:t>Enstitü Performans Raporu</a:t>
            </a:r>
          </a:p>
          <a:p>
            <a:pPr algn="just"/>
            <a:r>
              <a:rPr lang="tr-TR" dirty="0"/>
              <a:t>Alan Bazlı Göstergelerin Karşılaştırmalı Analizi</a:t>
            </a:r>
          </a:p>
          <a:p>
            <a:pPr algn="just"/>
            <a:r>
              <a:rPr lang="tr-TR" dirty="0"/>
              <a:t>Öğretim Elemanı Yayın Analizi</a:t>
            </a:r>
          </a:p>
          <a:p>
            <a:pPr algn="just"/>
            <a:r>
              <a:rPr lang="tr-TR" dirty="0"/>
              <a:t>Araştırma Alt Yapısı Destekleri Öncelik Raporu </a:t>
            </a:r>
          </a:p>
          <a:p>
            <a:pPr algn="just"/>
            <a:r>
              <a:rPr lang="tr-TR" dirty="0"/>
              <a:t>Araştırma Üniversiteleri Performans Sıralaması Simülasyon Çalışması </a:t>
            </a:r>
          </a:p>
          <a:p>
            <a:pPr algn="just"/>
            <a:r>
              <a:rPr lang="tr-TR" dirty="0"/>
              <a:t>Ankara Üniversitesi YKS Analiz Raporu</a:t>
            </a:r>
          </a:p>
          <a:p>
            <a:pPr algn="just"/>
            <a:r>
              <a:rPr lang="tr-TR" dirty="0"/>
              <a:t>Araştırma Performansı Değerlendirme Raporu</a:t>
            </a:r>
          </a:p>
        </p:txBody>
      </p:sp>
      <p:sp>
        <p:nvSpPr>
          <p:cNvPr id="4" name="Slayt Numarası Yer Tutucusu 3">
            <a:extLst>
              <a:ext uri="{FF2B5EF4-FFF2-40B4-BE49-F238E27FC236}">
                <a16:creationId xmlns:a16="http://schemas.microsoft.com/office/drawing/2014/main" id="{62A493B4-4AB6-23AD-67B8-3812CEA174CD}"/>
              </a:ext>
            </a:extLst>
          </p:cNvPr>
          <p:cNvSpPr>
            <a:spLocks noGrp="1"/>
          </p:cNvSpPr>
          <p:nvPr>
            <p:ph type="sldNum" sz="quarter" idx="12"/>
          </p:nvPr>
        </p:nvSpPr>
        <p:spPr/>
        <p:txBody>
          <a:bodyPr/>
          <a:lstStyle/>
          <a:p>
            <a:fld id="{068A7C5C-CE20-4464-8069-CFE82B6030F5}" type="slidenum">
              <a:rPr lang="en-US" smtClean="0"/>
              <a:pPr/>
              <a:t>16</a:t>
            </a:fld>
            <a:endParaRPr lang="en-US"/>
          </a:p>
        </p:txBody>
      </p:sp>
      <p:sp>
        <p:nvSpPr>
          <p:cNvPr id="5" name="Unvan 1">
            <a:extLst>
              <a:ext uri="{FF2B5EF4-FFF2-40B4-BE49-F238E27FC236}">
                <a16:creationId xmlns:a16="http://schemas.microsoft.com/office/drawing/2014/main" id="{F01484F3-2414-EA31-876E-B34D100601BB}"/>
              </a:ext>
            </a:extLst>
          </p:cNvPr>
          <p:cNvSpPr>
            <a:spLocks noGrp="1"/>
          </p:cNvSpPr>
          <p:nvPr>
            <p:ph type="title"/>
          </p:nvPr>
        </p:nvSpPr>
        <p:spPr>
          <a:xfrm>
            <a:off x="609600" y="209550"/>
            <a:ext cx="8229600" cy="857250"/>
          </a:xfrm>
        </p:spPr>
        <p:txBody>
          <a:bodyPr>
            <a:normAutofit fontScale="90000"/>
          </a:bodyPr>
          <a:lstStyle/>
          <a:p>
            <a:r>
              <a:rPr lang="tr-TR" sz="2800" b="1" dirty="0">
                <a:solidFill>
                  <a:srgbClr val="E0BC84"/>
                </a:solidFill>
              </a:rPr>
              <a:t>ANALİZLER  ve PERFORMANS RAPORLARI</a:t>
            </a:r>
            <a:br>
              <a:rPr lang="tr-TR" sz="2700" b="1" dirty="0">
                <a:solidFill>
                  <a:srgbClr val="E0BC84"/>
                </a:solidFill>
              </a:rPr>
            </a:br>
            <a:r>
              <a:rPr lang="tr-TR" sz="2700" b="1" dirty="0">
                <a:solidFill>
                  <a:schemeClr val="bg1"/>
                </a:solidFill>
              </a:rPr>
              <a:t>Performans Raporları</a:t>
            </a:r>
          </a:p>
        </p:txBody>
      </p:sp>
      <p:pic>
        <p:nvPicPr>
          <p:cNvPr id="2" name="Picture 4">
            <a:extLst>
              <a:ext uri="{FF2B5EF4-FFF2-40B4-BE49-F238E27FC236}">
                <a16:creationId xmlns:a16="http://schemas.microsoft.com/office/drawing/2014/main" id="{61663AD3-EC33-AA5C-A957-B79FD8EB21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430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53051"/>
            <a:ext cx="8610600" cy="769144"/>
          </a:xfrm>
        </p:spPr>
        <p:txBody>
          <a:bodyPr>
            <a:normAutofit fontScale="90000"/>
          </a:bodyPr>
          <a:lstStyle/>
          <a:p>
            <a:r>
              <a:rPr lang="tr-TR" sz="2700" b="1" dirty="0">
                <a:solidFill>
                  <a:srgbClr val="E0BC84"/>
                </a:solidFill>
              </a:rPr>
              <a:t>VERİDEN EYLEME</a:t>
            </a:r>
            <a:br>
              <a:rPr lang="tr-TR" sz="2700" b="1" dirty="0">
                <a:solidFill>
                  <a:srgbClr val="E0BC84"/>
                </a:solidFill>
              </a:rPr>
            </a:br>
            <a:r>
              <a:rPr lang="tr-TR" sz="2700" b="1" dirty="0">
                <a:solidFill>
                  <a:schemeClr val="bg1"/>
                </a:solidFill>
              </a:rPr>
              <a:t>Fakülte Görüşmeleri Serisi-1</a:t>
            </a:r>
          </a:p>
        </p:txBody>
      </p:sp>
      <p:sp>
        <p:nvSpPr>
          <p:cNvPr id="6" name="İçerik Yer Tutucusu 5"/>
          <p:cNvSpPr>
            <a:spLocks noGrp="1"/>
          </p:cNvSpPr>
          <p:nvPr>
            <p:ph sz="quarter" idx="4"/>
          </p:nvPr>
        </p:nvSpPr>
        <p:spPr>
          <a:xfrm>
            <a:off x="4645026" y="1276350"/>
            <a:ext cx="4270374" cy="3318272"/>
          </a:xfrm>
        </p:spPr>
        <p:txBody>
          <a:bodyPr>
            <a:normAutofit/>
          </a:bodyPr>
          <a:lstStyle/>
          <a:p>
            <a:pPr algn="just">
              <a:buFont typeface="Wingdings" panose="05000000000000000000" pitchFamily="2" charset="2"/>
              <a:buChar char="Ø"/>
            </a:pPr>
            <a:r>
              <a:rPr lang="tr-TR" sz="2000" dirty="0"/>
              <a:t>Üniversitemiz bünyesindeki akademik birimlerin araştırma performanslarını veri temelli analizlerle değerlendirmek ve stratejik gelişim alanlarını belirlemek üzere Veriden Eyleme Fakülte Görüşmeleri Serisi’ni başlattık.</a:t>
            </a:r>
          </a:p>
          <a:p>
            <a:pPr algn="just">
              <a:buFont typeface="Wingdings" panose="05000000000000000000" pitchFamily="2" charset="2"/>
              <a:buChar char="Ø"/>
            </a:pPr>
            <a:r>
              <a:rPr lang="tr-TR" sz="2000" dirty="0"/>
              <a:t>19 Fakültemizle yapılan görüşmeler neticesinde yol haritaları belirlendi. </a:t>
            </a:r>
          </a:p>
          <a:p>
            <a:pPr marL="0" indent="0">
              <a:buNone/>
            </a:pPr>
            <a:endParaRPr lang="tr-TR" dirty="0"/>
          </a:p>
        </p:txBody>
      </p:sp>
      <p:sp>
        <p:nvSpPr>
          <p:cNvPr id="7" name="Slayt Numarası Yer Tutucusu 6"/>
          <p:cNvSpPr>
            <a:spLocks noGrp="1"/>
          </p:cNvSpPr>
          <p:nvPr>
            <p:ph type="sldNum" sz="quarter" idx="12"/>
          </p:nvPr>
        </p:nvSpPr>
        <p:spPr/>
        <p:txBody>
          <a:bodyPr/>
          <a:lstStyle/>
          <a:p>
            <a:fld id="{068A7C5C-CE20-4464-8069-CFE82B6030F5}" type="slidenum">
              <a:rPr lang="en-US" smtClean="0"/>
              <a:pPr/>
              <a:t>17</a:t>
            </a:fld>
            <a:endParaRPr lang="en-US"/>
          </a:p>
        </p:txBody>
      </p:sp>
      <p:pic>
        <p:nvPicPr>
          <p:cNvPr id="8" name="Resim 7"/>
          <p:cNvPicPr>
            <a:picLocks noChangeAspect="1"/>
          </p:cNvPicPr>
          <p:nvPr/>
        </p:nvPicPr>
        <p:blipFill>
          <a:blip r:embed="rId3"/>
          <a:stretch>
            <a:fillRect/>
          </a:stretch>
        </p:blipFill>
        <p:spPr>
          <a:xfrm>
            <a:off x="0" y="1081972"/>
            <a:ext cx="2686509" cy="1791006"/>
          </a:xfrm>
          <a:prstGeom prst="rect">
            <a:avLst/>
          </a:prstGeom>
        </p:spPr>
      </p:pic>
      <p:pic>
        <p:nvPicPr>
          <p:cNvPr id="9" name="Resim 8"/>
          <p:cNvPicPr>
            <a:picLocks noChangeAspect="1"/>
          </p:cNvPicPr>
          <p:nvPr/>
        </p:nvPicPr>
        <p:blipFill>
          <a:blip r:embed="rId4"/>
          <a:stretch>
            <a:fillRect/>
          </a:stretch>
        </p:blipFill>
        <p:spPr>
          <a:xfrm>
            <a:off x="-28829" y="2866628"/>
            <a:ext cx="2467230" cy="1871817"/>
          </a:xfrm>
          <a:prstGeom prst="rect">
            <a:avLst/>
          </a:prstGeom>
        </p:spPr>
      </p:pic>
      <p:pic>
        <p:nvPicPr>
          <p:cNvPr id="10" name="Resim 9"/>
          <p:cNvPicPr>
            <a:picLocks noChangeAspect="1"/>
          </p:cNvPicPr>
          <p:nvPr/>
        </p:nvPicPr>
        <p:blipFill>
          <a:blip r:embed="rId5"/>
          <a:stretch>
            <a:fillRect/>
          </a:stretch>
        </p:blipFill>
        <p:spPr>
          <a:xfrm>
            <a:off x="1981200" y="1270000"/>
            <a:ext cx="2368949" cy="1543201"/>
          </a:xfrm>
          <a:prstGeom prst="rect">
            <a:avLst/>
          </a:prstGeom>
        </p:spPr>
      </p:pic>
      <p:pic>
        <p:nvPicPr>
          <p:cNvPr id="11" name="Resim 10"/>
          <p:cNvPicPr>
            <a:picLocks noChangeAspect="1"/>
          </p:cNvPicPr>
          <p:nvPr/>
        </p:nvPicPr>
        <p:blipFill>
          <a:blip r:embed="rId6"/>
          <a:stretch>
            <a:fillRect/>
          </a:stretch>
        </p:blipFill>
        <p:spPr>
          <a:xfrm>
            <a:off x="1981200" y="3073092"/>
            <a:ext cx="2524477" cy="1552792"/>
          </a:xfrm>
          <a:prstGeom prst="rect">
            <a:avLst/>
          </a:prstGeom>
        </p:spPr>
      </p:pic>
      <p:pic>
        <p:nvPicPr>
          <p:cNvPr id="3" name="Resim 2" descr="amblem, daire, simge, sembol, logo içeren bir resim&#10;&#10;Açıklama otomatik olarak oluşturuldu">
            <a:extLst>
              <a:ext uri="{FF2B5EF4-FFF2-40B4-BE49-F238E27FC236}">
                <a16:creationId xmlns:a16="http://schemas.microsoft.com/office/drawing/2014/main" id="{357294B9-ADE7-B95C-2BDD-C906FC9A50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3324456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p>
            <a:fld id="{068A7C5C-CE20-4464-8069-CFE82B6030F5}" type="slidenum">
              <a:rPr lang="en-US" smtClean="0"/>
              <a:pPr/>
              <a:t>18</a:t>
            </a:fld>
            <a:endParaRPr lang="en-US"/>
          </a:p>
        </p:txBody>
      </p:sp>
      <p:pic>
        <p:nvPicPr>
          <p:cNvPr id="6" name="İçerik Yer Tutucusu 5">
            <a:extLst>
              <a:ext uri="{FF2B5EF4-FFF2-40B4-BE49-F238E27FC236}">
                <a16:creationId xmlns:a16="http://schemas.microsoft.com/office/drawing/2014/main" id="{CE542DB7-4385-CD7D-5669-3F69F281185C}"/>
              </a:ext>
            </a:extLst>
          </p:cNvPr>
          <p:cNvPicPr>
            <a:picLocks noGrp="1" noChangeAspect="1"/>
          </p:cNvPicPr>
          <p:nvPr>
            <p:ph sz="half" idx="2"/>
          </p:nvPr>
        </p:nvPicPr>
        <p:blipFill>
          <a:blip r:embed="rId3"/>
          <a:stretch>
            <a:fillRect/>
          </a:stretch>
        </p:blipFill>
        <p:spPr>
          <a:xfrm>
            <a:off x="5081" y="1953017"/>
            <a:ext cx="2277578" cy="2810436"/>
          </a:xfrm>
        </p:spPr>
      </p:pic>
      <p:sp>
        <p:nvSpPr>
          <p:cNvPr id="12" name="Unvan 1">
            <a:extLst>
              <a:ext uri="{FF2B5EF4-FFF2-40B4-BE49-F238E27FC236}">
                <a16:creationId xmlns:a16="http://schemas.microsoft.com/office/drawing/2014/main" id="{6A739AF8-07A9-9A0E-A33F-47003CDF314A}"/>
              </a:ext>
            </a:extLst>
          </p:cNvPr>
          <p:cNvSpPr>
            <a:spLocks noGrp="1"/>
          </p:cNvSpPr>
          <p:nvPr>
            <p:ph type="title"/>
          </p:nvPr>
        </p:nvSpPr>
        <p:spPr>
          <a:xfrm>
            <a:off x="342900" y="196741"/>
            <a:ext cx="8610600" cy="769144"/>
          </a:xfrm>
        </p:spPr>
        <p:txBody>
          <a:bodyPr>
            <a:normAutofit fontScale="90000"/>
          </a:bodyPr>
          <a:lstStyle/>
          <a:p>
            <a:r>
              <a:rPr lang="tr-TR" sz="3600" dirty="0">
                <a:solidFill>
                  <a:srgbClr val="E0BC84"/>
                </a:solidFill>
              </a:rPr>
              <a:t>  </a:t>
            </a:r>
            <a:r>
              <a:rPr lang="tr-TR" sz="2700" b="1" dirty="0">
                <a:solidFill>
                  <a:srgbClr val="E0BC84"/>
                </a:solidFill>
              </a:rPr>
              <a:t>VERİDEN EYLEME</a:t>
            </a:r>
            <a:br>
              <a:rPr lang="tr-TR" sz="2700" b="1" dirty="0">
                <a:solidFill>
                  <a:srgbClr val="E0BC84"/>
                </a:solidFill>
              </a:rPr>
            </a:br>
            <a:r>
              <a:rPr lang="tr-TR" sz="2700" b="1" dirty="0">
                <a:solidFill>
                  <a:schemeClr val="bg1"/>
                </a:solidFill>
              </a:rPr>
              <a:t>Aksiyon Serisi</a:t>
            </a:r>
          </a:p>
        </p:txBody>
      </p:sp>
      <p:pic>
        <p:nvPicPr>
          <p:cNvPr id="13" name="İçerik Yer Tutucusu 4">
            <a:extLst>
              <a:ext uri="{FF2B5EF4-FFF2-40B4-BE49-F238E27FC236}">
                <a16:creationId xmlns:a16="http://schemas.microsoft.com/office/drawing/2014/main" id="{F906CC4C-92BA-5F33-66FB-2E53F4641AD4}"/>
              </a:ext>
            </a:extLst>
          </p:cNvPr>
          <p:cNvPicPr>
            <a:picLocks noChangeAspect="1"/>
          </p:cNvPicPr>
          <p:nvPr/>
        </p:nvPicPr>
        <p:blipFill>
          <a:blip r:embed="rId4"/>
          <a:stretch>
            <a:fillRect/>
          </a:stretch>
        </p:blipFill>
        <p:spPr>
          <a:xfrm>
            <a:off x="2317609" y="1953017"/>
            <a:ext cx="2285131" cy="2810436"/>
          </a:xfrm>
          <a:prstGeom prst="rect">
            <a:avLst/>
          </a:prstGeom>
        </p:spPr>
      </p:pic>
      <p:pic>
        <p:nvPicPr>
          <p:cNvPr id="14" name="İçerik Yer Tutucusu 3">
            <a:extLst>
              <a:ext uri="{FF2B5EF4-FFF2-40B4-BE49-F238E27FC236}">
                <a16:creationId xmlns:a16="http://schemas.microsoft.com/office/drawing/2014/main" id="{34A0120D-52B2-9506-7BAC-BDD7AFA9A317}"/>
              </a:ext>
            </a:extLst>
          </p:cNvPr>
          <p:cNvPicPr>
            <a:picLocks noChangeAspect="1"/>
          </p:cNvPicPr>
          <p:nvPr/>
        </p:nvPicPr>
        <p:blipFill>
          <a:blip r:embed="rId5"/>
          <a:stretch>
            <a:fillRect/>
          </a:stretch>
        </p:blipFill>
        <p:spPr>
          <a:xfrm>
            <a:off x="4648200" y="1953017"/>
            <a:ext cx="2213142" cy="2810436"/>
          </a:xfrm>
          <a:prstGeom prst="rect">
            <a:avLst/>
          </a:prstGeom>
        </p:spPr>
      </p:pic>
      <p:pic>
        <p:nvPicPr>
          <p:cNvPr id="16" name="Resim 15">
            <a:extLst>
              <a:ext uri="{FF2B5EF4-FFF2-40B4-BE49-F238E27FC236}">
                <a16:creationId xmlns:a16="http://schemas.microsoft.com/office/drawing/2014/main" id="{8889A5D1-4DE0-8246-5E9B-30AD049F5007}"/>
              </a:ext>
            </a:extLst>
          </p:cNvPr>
          <p:cNvPicPr>
            <a:picLocks noChangeAspect="1"/>
          </p:cNvPicPr>
          <p:nvPr/>
        </p:nvPicPr>
        <p:blipFill>
          <a:blip r:embed="rId6"/>
          <a:stretch>
            <a:fillRect/>
          </a:stretch>
        </p:blipFill>
        <p:spPr>
          <a:xfrm>
            <a:off x="6861342" y="1949207"/>
            <a:ext cx="2284256" cy="2775493"/>
          </a:xfrm>
          <a:prstGeom prst="rect">
            <a:avLst/>
          </a:prstGeom>
        </p:spPr>
      </p:pic>
      <p:sp>
        <p:nvSpPr>
          <p:cNvPr id="17" name="Metin kutusu 16">
            <a:extLst>
              <a:ext uri="{FF2B5EF4-FFF2-40B4-BE49-F238E27FC236}">
                <a16:creationId xmlns:a16="http://schemas.microsoft.com/office/drawing/2014/main" id="{6FE9E157-CB5B-BA3B-A42F-26A7E25AF75B}"/>
              </a:ext>
            </a:extLst>
          </p:cNvPr>
          <p:cNvSpPr txBox="1"/>
          <p:nvPr/>
        </p:nvSpPr>
        <p:spPr>
          <a:xfrm>
            <a:off x="1295400" y="1123950"/>
            <a:ext cx="7162800" cy="646331"/>
          </a:xfrm>
          <a:prstGeom prst="rect">
            <a:avLst/>
          </a:prstGeom>
          <a:noFill/>
        </p:spPr>
        <p:txBody>
          <a:bodyPr wrap="square" rtlCol="0">
            <a:spAutoFit/>
          </a:bodyPr>
          <a:lstStyle/>
          <a:p>
            <a:pPr algn="ctr"/>
            <a:r>
              <a:rPr lang="tr-TR" dirty="0"/>
              <a:t>Veriden Eyleme Serimizin tamamlanmasının ardından Fakültelerimizle belirlediğimiz yol haritalarına istinaden aksiyon serimizi başlattık. </a:t>
            </a:r>
          </a:p>
        </p:txBody>
      </p:sp>
      <p:pic>
        <p:nvPicPr>
          <p:cNvPr id="2" name="Resim 1" descr="amblem, daire, simge, sembol, logo içeren bir resim&#10;&#10;Açıklama otomatik olarak oluşturuldu">
            <a:extLst>
              <a:ext uri="{FF2B5EF4-FFF2-40B4-BE49-F238E27FC236}">
                <a16:creationId xmlns:a16="http://schemas.microsoft.com/office/drawing/2014/main" id="{78A13954-7708-1A02-EC65-F588F70B1A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1306623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71C915-9222-C782-DA88-B46552ACBD6A}"/>
              </a:ext>
            </a:extLst>
          </p:cNvPr>
          <p:cNvSpPr>
            <a:spLocks noGrp="1"/>
          </p:cNvSpPr>
          <p:nvPr>
            <p:ph type="title"/>
          </p:nvPr>
        </p:nvSpPr>
        <p:spPr>
          <a:xfrm>
            <a:off x="457200" y="239315"/>
            <a:ext cx="8229600" cy="857250"/>
          </a:xfrm>
        </p:spPr>
        <p:txBody>
          <a:bodyPr>
            <a:noAutofit/>
          </a:bodyPr>
          <a:lstStyle/>
          <a:p>
            <a:r>
              <a:rPr lang="tr-TR" sz="2400" b="1" dirty="0">
                <a:solidFill>
                  <a:srgbClr val="E0BC84"/>
                </a:solidFill>
              </a:rPr>
              <a:t>VERİDEN EYLEME</a:t>
            </a:r>
            <a:br>
              <a:rPr lang="tr-TR" sz="2400" b="1" dirty="0">
                <a:solidFill>
                  <a:srgbClr val="E0BC84"/>
                </a:solidFill>
              </a:rPr>
            </a:br>
            <a:r>
              <a:rPr lang="tr-TR" sz="2400" b="1" dirty="0">
                <a:solidFill>
                  <a:schemeClr val="bg1"/>
                </a:solidFill>
              </a:rPr>
              <a:t>Aksiyon Serisi</a:t>
            </a:r>
            <a:endParaRPr lang="tr-TR" sz="2400" dirty="0"/>
          </a:p>
        </p:txBody>
      </p:sp>
      <p:sp>
        <p:nvSpPr>
          <p:cNvPr id="7" name="Slayt Numarası Yer Tutucusu 6">
            <a:extLst>
              <a:ext uri="{FF2B5EF4-FFF2-40B4-BE49-F238E27FC236}">
                <a16:creationId xmlns:a16="http://schemas.microsoft.com/office/drawing/2014/main" id="{F4FB8403-953D-497D-5077-5F10124D632B}"/>
              </a:ext>
            </a:extLst>
          </p:cNvPr>
          <p:cNvSpPr>
            <a:spLocks noGrp="1"/>
          </p:cNvSpPr>
          <p:nvPr>
            <p:ph type="sldNum" sz="quarter" idx="12"/>
          </p:nvPr>
        </p:nvSpPr>
        <p:spPr/>
        <p:txBody>
          <a:bodyPr/>
          <a:lstStyle/>
          <a:p>
            <a:fld id="{068A7C5C-CE20-4464-8069-CFE82B6030F5}" type="slidenum">
              <a:rPr lang="en-US" smtClean="0"/>
              <a:pPr/>
              <a:t>19</a:t>
            </a:fld>
            <a:endParaRPr lang="en-US"/>
          </a:p>
        </p:txBody>
      </p:sp>
      <p:pic>
        <p:nvPicPr>
          <p:cNvPr id="4098" name="Picture 2">
            <a:extLst>
              <a:ext uri="{FF2B5EF4-FFF2-40B4-BE49-F238E27FC236}">
                <a16:creationId xmlns:a16="http://schemas.microsoft.com/office/drawing/2014/main" id="{9649CB48-2E84-A24D-E254-7534257FD0C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3086100" y="1189435"/>
            <a:ext cx="2971800" cy="37147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E5806B48-C06E-1BE9-E8F3-F67A563936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771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çerik Yer Tutucusu 7">
            <a:extLst>
              <a:ext uri="{FF2B5EF4-FFF2-40B4-BE49-F238E27FC236}">
                <a16:creationId xmlns:a16="http://schemas.microsoft.com/office/drawing/2014/main" id="{AB9C8005-8089-E2CD-F0A1-B83E8D5F423A}"/>
              </a:ext>
            </a:extLst>
          </p:cNvPr>
          <p:cNvSpPr>
            <a:spLocks noGrp="1"/>
          </p:cNvSpPr>
          <p:nvPr>
            <p:ph idx="1"/>
          </p:nvPr>
        </p:nvSpPr>
        <p:spPr/>
        <p:txBody>
          <a:bodyPr>
            <a:normAutofit/>
          </a:bodyPr>
          <a:lstStyle/>
          <a:p>
            <a:pPr marL="0" indent="0" algn="ctr">
              <a:buNone/>
            </a:pPr>
            <a:r>
              <a:rPr lang="tr-TR" sz="1600" b="1" dirty="0">
                <a:solidFill>
                  <a:srgbClr val="C00000"/>
                </a:solidFill>
              </a:rPr>
              <a:t>Tüm bu çalışmaların sonunda PUKO döngümüzü tamamlamayı hedefliyoruz.</a:t>
            </a:r>
          </a:p>
          <a:p>
            <a:pPr marL="0" indent="0" algn="ctr">
              <a:buNone/>
            </a:pPr>
            <a:endParaRPr lang="tr-TR" sz="1600" b="1" dirty="0">
              <a:solidFill>
                <a:srgbClr val="C00000"/>
              </a:solidFill>
            </a:endParaRPr>
          </a:p>
          <a:p>
            <a:pPr marL="0" indent="0" algn="ctr">
              <a:buNone/>
            </a:pPr>
            <a:endParaRPr lang="tr-TR" sz="1800" b="1" dirty="0">
              <a:solidFill>
                <a:srgbClr val="C00000"/>
              </a:solidFill>
            </a:endParaRPr>
          </a:p>
          <a:p>
            <a:pPr marL="0" indent="0" algn="ctr">
              <a:buNone/>
            </a:pPr>
            <a:endParaRPr lang="tr-TR" sz="1800" dirty="0"/>
          </a:p>
          <a:p>
            <a:pPr marL="0" indent="0" algn="ctr">
              <a:buNone/>
            </a:pPr>
            <a:endParaRPr lang="tr-TR" sz="1800" dirty="0"/>
          </a:p>
        </p:txBody>
      </p:sp>
      <p:sp>
        <p:nvSpPr>
          <p:cNvPr id="7" name="Slayt Numarası Yer Tutucusu 6">
            <a:extLst>
              <a:ext uri="{FF2B5EF4-FFF2-40B4-BE49-F238E27FC236}">
                <a16:creationId xmlns:a16="http://schemas.microsoft.com/office/drawing/2014/main" id="{EA338334-A851-C5D3-3AE1-C81BBA7AA9AD}"/>
              </a:ext>
            </a:extLst>
          </p:cNvPr>
          <p:cNvSpPr>
            <a:spLocks noGrp="1"/>
          </p:cNvSpPr>
          <p:nvPr>
            <p:ph type="sldNum" sz="quarter" idx="12"/>
          </p:nvPr>
        </p:nvSpPr>
        <p:spPr/>
        <p:txBody>
          <a:bodyPr/>
          <a:lstStyle/>
          <a:p>
            <a:fld id="{068A7C5C-CE20-4464-8069-CFE82B6030F5}" type="slidenum">
              <a:rPr lang="en-US" smtClean="0"/>
              <a:pPr/>
              <a:t>20</a:t>
            </a:fld>
            <a:endParaRPr lang="en-US" dirty="0"/>
          </a:p>
        </p:txBody>
      </p:sp>
      <p:graphicFrame>
        <p:nvGraphicFramePr>
          <p:cNvPr id="5" name="Diyagram 4">
            <a:extLst>
              <a:ext uri="{FF2B5EF4-FFF2-40B4-BE49-F238E27FC236}">
                <a16:creationId xmlns:a16="http://schemas.microsoft.com/office/drawing/2014/main" id="{E7C877A8-D2E5-1E5A-3A1A-49E5396ABACD}"/>
              </a:ext>
            </a:extLst>
          </p:cNvPr>
          <p:cNvGraphicFramePr/>
          <p:nvPr>
            <p:extLst>
              <p:ext uri="{D42A27DB-BD31-4B8C-83A1-F6EECF244321}">
                <p14:modId xmlns:p14="http://schemas.microsoft.com/office/powerpoint/2010/main" val="3358438695"/>
              </p:ext>
            </p:extLst>
          </p:nvPr>
        </p:nvGraphicFramePr>
        <p:xfrm>
          <a:off x="1988843" y="2038350"/>
          <a:ext cx="5029200" cy="2272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Metin kutusu 8">
            <a:extLst>
              <a:ext uri="{FF2B5EF4-FFF2-40B4-BE49-F238E27FC236}">
                <a16:creationId xmlns:a16="http://schemas.microsoft.com/office/drawing/2014/main" id="{F17CB2A5-E641-1C08-583E-4F6C0C55369B}"/>
              </a:ext>
            </a:extLst>
          </p:cNvPr>
          <p:cNvSpPr txBox="1"/>
          <p:nvPr/>
        </p:nvSpPr>
        <p:spPr>
          <a:xfrm>
            <a:off x="2209800" y="4594623"/>
            <a:ext cx="4572000" cy="369332"/>
          </a:xfrm>
          <a:prstGeom prst="rect">
            <a:avLst/>
          </a:prstGeom>
          <a:noFill/>
        </p:spPr>
        <p:txBody>
          <a:bodyPr wrap="square">
            <a:spAutoFit/>
          </a:bodyPr>
          <a:lstStyle/>
          <a:p>
            <a:r>
              <a:rPr lang="tr-TR" dirty="0"/>
              <a:t>(Planla–Uygula–Kontrol Et–Önlem Al / PUKO)</a:t>
            </a:r>
          </a:p>
        </p:txBody>
      </p:sp>
      <p:pic>
        <p:nvPicPr>
          <p:cNvPr id="11" name="Resim 10">
            <a:extLst>
              <a:ext uri="{FF2B5EF4-FFF2-40B4-BE49-F238E27FC236}">
                <a16:creationId xmlns:a16="http://schemas.microsoft.com/office/drawing/2014/main" id="{EF36C32F-3171-8D39-3219-5DD5193C1D0D}"/>
              </a:ext>
            </a:extLst>
          </p:cNvPr>
          <p:cNvPicPr>
            <a:picLocks noChangeAspect="1"/>
          </p:cNvPicPr>
          <p:nvPr/>
        </p:nvPicPr>
        <p:blipFill>
          <a:blip r:embed="rId8"/>
          <a:stretch>
            <a:fillRect/>
          </a:stretch>
        </p:blipFill>
        <p:spPr>
          <a:xfrm>
            <a:off x="7055518" y="1916385"/>
            <a:ext cx="2103027" cy="2764558"/>
          </a:xfrm>
          <a:prstGeom prst="rect">
            <a:avLst/>
          </a:prstGeom>
        </p:spPr>
      </p:pic>
      <p:pic>
        <p:nvPicPr>
          <p:cNvPr id="13" name="Resim 12">
            <a:extLst>
              <a:ext uri="{FF2B5EF4-FFF2-40B4-BE49-F238E27FC236}">
                <a16:creationId xmlns:a16="http://schemas.microsoft.com/office/drawing/2014/main" id="{52377CC3-3452-426F-BE19-B42F6A592B16}"/>
              </a:ext>
            </a:extLst>
          </p:cNvPr>
          <p:cNvPicPr>
            <a:picLocks noChangeAspect="1"/>
          </p:cNvPicPr>
          <p:nvPr/>
        </p:nvPicPr>
        <p:blipFill>
          <a:blip r:embed="rId9"/>
          <a:stretch>
            <a:fillRect/>
          </a:stretch>
        </p:blipFill>
        <p:spPr>
          <a:xfrm>
            <a:off x="22555" y="1916385"/>
            <a:ext cx="1966288" cy="2802193"/>
          </a:xfrm>
          <a:prstGeom prst="rect">
            <a:avLst/>
          </a:prstGeom>
        </p:spPr>
      </p:pic>
      <p:sp>
        <p:nvSpPr>
          <p:cNvPr id="6" name="Başlık 1">
            <a:extLst>
              <a:ext uri="{FF2B5EF4-FFF2-40B4-BE49-F238E27FC236}">
                <a16:creationId xmlns:a16="http://schemas.microsoft.com/office/drawing/2014/main" id="{1D8BCB01-796C-2497-FE2B-9CA92189512F}"/>
              </a:ext>
            </a:extLst>
          </p:cNvPr>
          <p:cNvSpPr>
            <a:spLocks noGrp="1"/>
          </p:cNvSpPr>
          <p:nvPr>
            <p:ph type="title"/>
          </p:nvPr>
        </p:nvSpPr>
        <p:spPr>
          <a:xfrm>
            <a:off x="774356" y="205979"/>
            <a:ext cx="8229600" cy="857250"/>
          </a:xfrm>
        </p:spPr>
        <p:txBody>
          <a:bodyPr>
            <a:normAutofit fontScale="90000"/>
          </a:bodyPr>
          <a:lstStyle/>
          <a:p>
            <a:r>
              <a:rPr lang="tr-TR" sz="3600" b="1" dirty="0">
                <a:solidFill>
                  <a:srgbClr val="E0BC84"/>
                </a:solidFill>
              </a:rPr>
              <a:t>    </a:t>
            </a:r>
            <a:br>
              <a:rPr lang="tr-TR" sz="3600" b="1" dirty="0">
                <a:solidFill>
                  <a:srgbClr val="E0BC84"/>
                </a:solidFill>
              </a:rPr>
            </a:br>
            <a:r>
              <a:rPr lang="tr-TR" sz="2700" b="1" dirty="0">
                <a:solidFill>
                  <a:srgbClr val="E0BC84"/>
                </a:solidFill>
              </a:rPr>
              <a:t>ANALİZLER  ve PERFORMANS RAPORLARI</a:t>
            </a:r>
            <a:br>
              <a:rPr lang="tr-TR" sz="2400" b="1" dirty="0">
                <a:solidFill>
                  <a:srgbClr val="E0BC84"/>
                </a:solidFill>
              </a:rPr>
            </a:br>
            <a:br>
              <a:rPr lang="tr-TR" sz="1400" dirty="0"/>
            </a:br>
            <a:endParaRPr lang="tr-TR" sz="2800" b="1" dirty="0">
              <a:solidFill>
                <a:srgbClr val="E0BC84"/>
              </a:solidFill>
            </a:endParaRPr>
          </a:p>
        </p:txBody>
      </p:sp>
      <p:pic>
        <p:nvPicPr>
          <p:cNvPr id="2" name="Resim 1" descr="amblem, daire, simge, sembol, logo içeren bir resim&#10;&#10;Açıklama otomatik olarak oluşturuldu">
            <a:extLst>
              <a:ext uri="{FF2B5EF4-FFF2-40B4-BE49-F238E27FC236}">
                <a16:creationId xmlns:a16="http://schemas.microsoft.com/office/drawing/2014/main" id="{E875489D-1949-487D-6403-31288229DE5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7200" y="271213"/>
            <a:ext cx="948734" cy="700338"/>
          </a:xfrm>
          <a:prstGeom prst="rect">
            <a:avLst/>
          </a:prstGeom>
        </p:spPr>
      </p:pic>
    </p:spTree>
    <p:extLst>
      <p:ext uri="{BB962C8B-B14F-4D97-AF65-F5344CB8AC3E}">
        <p14:creationId xmlns:p14="http://schemas.microsoft.com/office/powerpoint/2010/main" val="2791926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2983F-A9B7-FF30-198C-B79B2C292AC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817A0D9-41BB-6C88-EE0C-8EC261E665FC}"/>
              </a:ext>
            </a:extLst>
          </p:cNvPr>
          <p:cNvSpPr>
            <a:spLocks noGrp="1"/>
          </p:cNvSpPr>
          <p:nvPr>
            <p:ph type="title"/>
          </p:nvPr>
        </p:nvSpPr>
        <p:spPr/>
        <p:txBody>
          <a:bodyPr>
            <a:noAutofit/>
          </a:bodyPr>
          <a:lstStyle/>
          <a:p>
            <a:r>
              <a:rPr lang="tr-TR" sz="2400" b="1" dirty="0">
                <a:solidFill>
                  <a:srgbClr val="E0BC84"/>
                </a:solidFill>
                <a:latin typeface="Calibri (MS) Bold"/>
                <a:ea typeface="Calibri (MS) Bold"/>
                <a:cs typeface="Calibri (MS) Bold"/>
                <a:sym typeface="Calibri (MS) Bold"/>
              </a:rPr>
              <a:t>Dinlediğiniz için teşekkür ederiz</a:t>
            </a:r>
          </a:p>
        </p:txBody>
      </p:sp>
      <p:sp>
        <p:nvSpPr>
          <p:cNvPr id="8" name="İçerik Yer Tutucusu 7">
            <a:extLst>
              <a:ext uri="{FF2B5EF4-FFF2-40B4-BE49-F238E27FC236}">
                <a16:creationId xmlns:a16="http://schemas.microsoft.com/office/drawing/2014/main" id="{8FDEE9C5-E50B-611E-2914-01034D2239E7}"/>
              </a:ext>
            </a:extLst>
          </p:cNvPr>
          <p:cNvSpPr>
            <a:spLocks noGrp="1"/>
          </p:cNvSpPr>
          <p:nvPr>
            <p:ph idx="1"/>
          </p:nvPr>
        </p:nvSpPr>
        <p:spPr>
          <a:xfrm>
            <a:off x="457200" y="1063228"/>
            <a:ext cx="8229600" cy="3531395"/>
          </a:xfrm>
        </p:spPr>
        <p:txBody>
          <a:bodyPr>
            <a:normAutofit/>
          </a:bodyPr>
          <a:lstStyle/>
          <a:p>
            <a:pPr>
              <a:buFont typeface="Wingdings" panose="05000000000000000000" pitchFamily="2" charset="2"/>
              <a:buChar char="Ø"/>
            </a:pPr>
            <a:endParaRPr lang="tr-TR" sz="2000" dirty="0"/>
          </a:p>
          <a:p>
            <a:pPr>
              <a:buFont typeface="Wingdings" panose="05000000000000000000" pitchFamily="2" charset="2"/>
              <a:buChar char="Ø"/>
            </a:pPr>
            <a:r>
              <a:rPr lang="tr-TR" sz="2000" dirty="0"/>
              <a:t>Araştırma Dekanlığı Web Sayfası   </a:t>
            </a:r>
            <a:r>
              <a:rPr lang="tr-TR" sz="2000" b="1" dirty="0">
                <a:latin typeface="Raleway" pitchFamily="2" charset="-94"/>
                <a:hlinkClick r:id="rId3"/>
              </a:rPr>
              <a:t>ardek.ankara.edu.tr/</a:t>
            </a:r>
            <a:endParaRPr lang="tr-TR" sz="2000" b="1" dirty="0">
              <a:latin typeface="Raleway" pitchFamily="2" charset="-94"/>
            </a:endParaRPr>
          </a:p>
          <a:p>
            <a:pPr>
              <a:buFont typeface="Wingdings" panose="05000000000000000000" pitchFamily="2" charset="2"/>
              <a:buChar char="Ø"/>
            </a:pPr>
            <a:r>
              <a:rPr lang="tr-TR" sz="2000" dirty="0"/>
              <a:t>Araştırma Dekanlığı Sosyal Medya Hesapları </a:t>
            </a:r>
          </a:p>
          <a:p>
            <a:pPr marL="0" indent="0">
              <a:buNone/>
            </a:pPr>
            <a:endParaRPr lang="tr-TR" sz="2000" dirty="0"/>
          </a:p>
          <a:p>
            <a:pPr marL="0" indent="0">
              <a:buNone/>
            </a:pPr>
            <a:r>
              <a:rPr lang="tr-TR" sz="2000" dirty="0"/>
              <a:t>  </a:t>
            </a:r>
          </a:p>
        </p:txBody>
      </p:sp>
      <p:sp>
        <p:nvSpPr>
          <p:cNvPr id="3" name="Metin Yer Tutucusu 2">
            <a:extLst>
              <a:ext uri="{FF2B5EF4-FFF2-40B4-BE49-F238E27FC236}">
                <a16:creationId xmlns:a16="http://schemas.microsoft.com/office/drawing/2014/main" id="{B693471B-C755-215C-4BF8-10DBF64AB86E}"/>
              </a:ext>
            </a:extLst>
          </p:cNvPr>
          <p:cNvSpPr>
            <a:spLocks noGrp="1"/>
          </p:cNvSpPr>
          <p:nvPr>
            <p:ph type="body" idx="4294967295"/>
          </p:nvPr>
        </p:nvSpPr>
        <p:spPr>
          <a:xfrm>
            <a:off x="7620000" y="636588"/>
            <a:ext cx="1524000" cy="1409700"/>
          </a:xfrm>
        </p:spPr>
        <p:txBody>
          <a:bodyPr>
            <a:noAutofit/>
          </a:bodyPr>
          <a:lstStyle/>
          <a:p>
            <a:pPr algn="ctr"/>
            <a:endParaRPr lang="tr-TR" sz="2000" i="1" dirty="0"/>
          </a:p>
          <a:p>
            <a:pPr algn="ctr"/>
            <a:endParaRPr lang="tr-TR" sz="2000" i="1" dirty="0"/>
          </a:p>
          <a:p>
            <a:pPr algn="ctr"/>
            <a:endParaRPr lang="tr-TR" sz="2000" i="1" dirty="0"/>
          </a:p>
          <a:p>
            <a:pPr algn="ctr"/>
            <a:endParaRPr lang="tr-TR" sz="2000" i="1" dirty="0"/>
          </a:p>
          <a:p>
            <a:pPr algn="ctr"/>
            <a:endParaRPr lang="tr-TR" sz="2000" i="1" dirty="0"/>
          </a:p>
          <a:p>
            <a:pPr algn="ctr"/>
            <a:endParaRPr lang="tr-TR" sz="2000" i="1" dirty="0"/>
          </a:p>
          <a:p>
            <a:pPr algn="ctr"/>
            <a:endParaRPr lang="tr-TR" sz="2000" i="1" dirty="0"/>
          </a:p>
        </p:txBody>
      </p:sp>
      <p:pic>
        <p:nvPicPr>
          <p:cNvPr id="11" name="Resim 10" descr="kalıp, desen, düzen, grafik, piksel, tasarım içeren bir resim&#10;&#10;Yapay zeka tarafından oluşturulan içerik yanlış olabilir.">
            <a:extLst>
              <a:ext uri="{FF2B5EF4-FFF2-40B4-BE49-F238E27FC236}">
                <a16:creationId xmlns:a16="http://schemas.microsoft.com/office/drawing/2014/main" id="{DC04F5EE-F2F9-2BAF-EEA2-8717A72816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1326716"/>
            <a:ext cx="1067394" cy="983060"/>
          </a:xfrm>
          <a:prstGeom prst="rect">
            <a:avLst/>
          </a:prstGeom>
        </p:spPr>
      </p:pic>
      <p:sp>
        <p:nvSpPr>
          <p:cNvPr id="9" name="TextBox 13">
            <a:extLst>
              <a:ext uri="{FF2B5EF4-FFF2-40B4-BE49-F238E27FC236}">
                <a16:creationId xmlns:a16="http://schemas.microsoft.com/office/drawing/2014/main" id="{BCE6A4B4-0BB6-F0D2-1D06-C66B8559A2AF}"/>
              </a:ext>
            </a:extLst>
          </p:cNvPr>
          <p:cNvSpPr txBox="1"/>
          <p:nvPr/>
        </p:nvSpPr>
        <p:spPr>
          <a:xfrm>
            <a:off x="1441009" y="3955292"/>
            <a:ext cx="1447800" cy="500843"/>
          </a:xfrm>
          <a:prstGeom prst="rect">
            <a:avLst/>
          </a:prstGeom>
        </p:spPr>
        <p:txBody>
          <a:bodyPr wrap="square" lIns="0" tIns="0" rIns="0" bIns="0" rtlCol="0" anchor="t">
            <a:spAutoFit/>
          </a:bodyPr>
          <a:lstStyle/>
          <a:p>
            <a:pPr>
              <a:lnSpc>
                <a:spcPts val="4616"/>
              </a:lnSpc>
              <a:spcBef>
                <a:spcPct val="0"/>
              </a:spcBef>
            </a:pPr>
            <a:r>
              <a:rPr lang="en-US" sz="2000" b="1" dirty="0">
                <a:solidFill>
                  <a:srgbClr val="19356C"/>
                </a:solidFill>
                <a:latin typeface="Raleway Bold"/>
                <a:ea typeface="Raleway Bold"/>
                <a:cs typeface="Raleway Bold"/>
                <a:sym typeface="Raleway Bold"/>
              </a:rPr>
              <a:t>@auardek</a:t>
            </a:r>
          </a:p>
        </p:txBody>
      </p:sp>
      <p:sp>
        <p:nvSpPr>
          <p:cNvPr id="10" name="Freeform 8">
            <a:extLst>
              <a:ext uri="{FF2B5EF4-FFF2-40B4-BE49-F238E27FC236}">
                <a16:creationId xmlns:a16="http://schemas.microsoft.com/office/drawing/2014/main" id="{4E0FE64D-6745-706F-1DCB-4229F9A8DE00}"/>
              </a:ext>
            </a:extLst>
          </p:cNvPr>
          <p:cNvSpPr/>
          <p:nvPr/>
        </p:nvSpPr>
        <p:spPr>
          <a:xfrm>
            <a:off x="694173" y="4085671"/>
            <a:ext cx="557850" cy="500843"/>
          </a:xfrm>
          <a:custGeom>
            <a:avLst/>
            <a:gdLst/>
            <a:ahLst/>
            <a:cxnLst/>
            <a:rect l="l" t="t" r="r" b="b"/>
            <a:pathLst>
              <a:path w="1369149" h="1369149">
                <a:moveTo>
                  <a:pt x="0" y="0"/>
                </a:moveTo>
                <a:lnTo>
                  <a:pt x="1369149" y="0"/>
                </a:lnTo>
                <a:lnTo>
                  <a:pt x="1369149" y="1369149"/>
                </a:lnTo>
                <a:lnTo>
                  <a:pt x="0" y="1369149"/>
                </a:lnTo>
                <a:lnTo>
                  <a:pt x="0" y="0"/>
                </a:lnTo>
                <a:close/>
              </a:path>
            </a:pathLst>
          </a:custGeom>
          <a:blipFill>
            <a:blip r:embed="rId5"/>
            <a:stretch>
              <a:fillRect/>
            </a:stretch>
          </a:blipFill>
        </p:spPr>
        <p:txBody>
          <a:bodyPr/>
          <a:lstStyle/>
          <a:p>
            <a:endParaRPr lang="tr-TR"/>
          </a:p>
        </p:txBody>
      </p:sp>
      <p:pic>
        <p:nvPicPr>
          <p:cNvPr id="12" name="Resim 11" descr="kalıp, desen, düzen, grafik, piksel, tasarım içeren bir resim&#10;&#10;Yapay zeka tarafından oluşturulan içerik yanlış olabilir.">
            <a:extLst>
              <a:ext uri="{FF2B5EF4-FFF2-40B4-BE49-F238E27FC236}">
                <a16:creationId xmlns:a16="http://schemas.microsoft.com/office/drawing/2014/main" id="{AA9633F0-7E52-06F3-8921-2DD56E252D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31350" y="3784860"/>
            <a:ext cx="856952" cy="856952"/>
          </a:xfrm>
          <a:prstGeom prst="rect">
            <a:avLst/>
          </a:prstGeom>
        </p:spPr>
      </p:pic>
      <p:sp>
        <p:nvSpPr>
          <p:cNvPr id="13" name="Freeform 9">
            <a:extLst>
              <a:ext uri="{FF2B5EF4-FFF2-40B4-BE49-F238E27FC236}">
                <a16:creationId xmlns:a16="http://schemas.microsoft.com/office/drawing/2014/main" id="{A1B75D9D-170D-CE60-B4EA-E4D5B43AB528}"/>
              </a:ext>
            </a:extLst>
          </p:cNvPr>
          <p:cNvSpPr/>
          <p:nvPr/>
        </p:nvSpPr>
        <p:spPr>
          <a:xfrm>
            <a:off x="634510" y="2474964"/>
            <a:ext cx="659481" cy="627649"/>
          </a:xfrm>
          <a:custGeom>
            <a:avLst/>
            <a:gdLst/>
            <a:ahLst/>
            <a:cxnLst/>
            <a:rect l="l" t="t" r="r" b="b"/>
            <a:pathLst>
              <a:path w="1279486" h="1279486">
                <a:moveTo>
                  <a:pt x="0" y="0"/>
                </a:moveTo>
                <a:lnTo>
                  <a:pt x="1279487" y="0"/>
                </a:lnTo>
                <a:lnTo>
                  <a:pt x="1279487" y="1279486"/>
                </a:lnTo>
                <a:lnTo>
                  <a:pt x="0" y="1279486"/>
                </a:lnTo>
                <a:lnTo>
                  <a:pt x="0" y="0"/>
                </a:lnTo>
                <a:close/>
              </a:path>
            </a:pathLst>
          </a:custGeom>
          <a:blipFill>
            <a:blip r:embed="rId7"/>
            <a:stretch>
              <a:fillRect/>
            </a:stretch>
          </a:blipFill>
        </p:spPr>
        <p:txBody>
          <a:bodyPr/>
          <a:lstStyle/>
          <a:p>
            <a:endParaRPr lang="tr-TR"/>
          </a:p>
        </p:txBody>
      </p:sp>
      <p:pic>
        <p:nvPicPr>
          <p:cNvPr id="14" name="Resim 13" descr="kalıp, desen, düzen, grafik, piksel, tasarım içeren bir resim&#10;&#10;Yapay zeka tarafından oluşturulan içerik yanlış olabilir.">
            <a:extLst>
              <a:ext uri="{FF2B5EF4-FFF2-40B4-BE49-F238E27FC236}">
                <a16:creationId xmlns:a16="http://schemas.microsoft.com/office/drawing/2014/main" id="{3B3E5DFE-1E06-01DE-3631-6F6FFA3EF33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31350" y="2353194"/>
            <a:ext cx="856952" cy="856952"/>
          </a:xfrm>
          <a:prstGeom prst="rect">
            <a:avLst/>
          </a:prstGeom>
        </p:spPr>
      </p:pic>
      <p:sp>
        <p:nvSpPr>
          <p:cNvPr id="16" name="TextBox 13">
            <a:extLst>
              <a:ext uri="{FF2B5EF4-FFF2-40B4-BE49-F238E27FC236}">
                <a16:creationId xmlns:a16="http://schemas.microsoft.com/office/drawing/2014/main" id="{5498AABA-6545-218B-3FA4-693909B131CD}"/>
              </a:ext>
            </a:extLst>
          </p:cNvPr>
          <p:cNvSpPr txBox="1"/>
          <p:nvPr/>
        </p:nvSpPr>
        <p:spPr>
          <a:xfrm>
            <a:off x="1463418" y="2396544"/>
            <a:ext cx="1447800" cy="500843"/>
          </a:xfrm>
          <a:prstGeom prst="rect">
            <a:avLst/>
          </a:prstGeom>
        </p:spPr>
        <p:txBody>
          <a:bodyPr wrap="square" lIns="0" tIns="0" rIns="0" bIns="0" rtlCol="0" anchor="t">
            <a:spAutoFit/>
          </a:bodyPr>
          <a:lstStyle/>
          <a:p>
            <a:pPr>
              <a:lnSpc>
                <a:spcPts val="4616"/>
              </a:lnSpc>
              <a:spcBef>
                <a:spcPct val="0"/>
              </a:spcBef>
            </a:pPr>
            <a:r>
              <a:rPr lang="en-US" sz="2000" b="1" dirty="0">
                <a:solidFill>
                  <a:srgbClr val="19356C"/>
                </a:solidFill>
                <a:latin typeface="Raleway Bold"/>
                <a:ea typeface="Raleway Bold"/>
                <a:cs typeface="Raleway Bold"/>
                <a:sym typeface="Raleway Bold"/>
              </a:rPr>
              <a:t>@auardek</a:t>
            </a:r>
          </a:p>
        </p:txBody>
      </p:sp>
      <p:sp>
        <p:nvSpPr>
          <p:cNvPr id="17" name="Freeform 10">
            <a:extLst>
              <a:ext uri="{FF2B5EF4-FFF2-40B4-BE49-F238E27FC236}">
                <a16:creationId xmlns:a16="http://schemas.microsoft.com/office/drawing/2014/main" id="{E20B95F7-CEA7-7B13-92AC-27BA5C02C884}"/>
              </a:ext>
            </a:extLst>
          </p:cNvPr>
          <p:cNvSpPr/>
          <p:nvPr/>
        </p:nvSpPr>
        <p:spPr>
          <a:xfrm>
            <a:off x="643358" y="3284016"/>
            <a:ext cx="659481" cy="500844"/>
          </a:xfrm>
          <a:custGeom>
            <a:avLst/>
            <a:gdLst/>
            <a:ahLst/>
            <a:cxnLst/>
            <a:rect l="l" t="t" r="r" b="b"/>
            <a:pathLst>
              <a:path w="1265492" h="1265492">
                <a:moveTo>
                  <a:pt x="0" y="0"/>
                </a:moveTo>
                <a:lnTo>
                  <a:pt x="1265492" y="0"/>
                </a:lnTo>
                <a:lnTo>
                  <a:pt x="1265492" y="1265492"/>
                </a:lnTo>
                <a:lnTo>
                  <a:pt x="0" y="1265492"/>
                </a:lnTo>
                <a:lnTo>
                  <a:pt x="0" y="0"/>
                </a:lnTo>
                <a:close/>
              </a:path>
            </a:pathLst>
          </a:custGeom>
          <a:blipFill>
            <a:blip r:embed="rId9"/>
            <a:stretch>
              <a:fillRect/>
            </a:stretch>
          </a:blipFill>
        </p:spPr>
        <p:txBody>
          <a:bodyPr/>
          <a:lstStyle/>
          <a:p>
            <a:endParaRPr lang="tr-TR"/>
          </a:p>
        </p:txBody>
      </p:sp>
      <p:sp>
        <p:nvSpPr>
          <p:cNvPr id="20" name="Metin kutusu 19">
            <a:extLst>
              <a:ext uri="{FF2B5EF4-FFF2-40B4-BE49-F238E27FC236}">
                <a16:creationId xmlns:a16="http://schemas.microsoft.com/office/drawing/2014/main" id="{12AFD12A-E9F3-BB5A-EAB6-8AD8013DCFB1}"/>
              </a:ext>
            </a:extLst>
          </p:cNvPr>
          <p:cNvSpPr txBox="1"/>
          <p:nvPr/>
        </p:nvSpPr>
        <p:spPr>
          <a:xfrm>
            <a:off x="1371600" y="3348778"/>
            <a:ext cx="4903082" cy="369332"/>
          </a:xfrm>
          <a:prstGeom prst="rect">
            <a:avLst/>
          </a:prstGeom>
          <a:noFill/>
        </p:spPr>
        <p:txBody>
          <a:bodyPr wrap="square">
            <a:spAutoFit/>
          </a:bodyPr>
          <a:lstStyle/>
          <a:p>
            <a:r>
              <a:rPr lang="tr-TR" b="1" dirty="0">
                <a:solidFill>
                  <a:schemeClr val="tx2">
                    <a:lumMod val="50000"/>
                  </a:schemeClr>
                </a:solidFill>
                <a:latin typeface="Raleway Bold" panose="020B0604020202020204" charset="-94"/>
              </a:rPr>
              <a:t>www.linkedin.com/company/au-pdo/</a:t>
            </a:r>
          </a:p>
        </p:txBody>
      </p:sp>
      <p:pic>
        <p:nvPicPr>
          <p:cNvPr id="22" name="Resim 21">
            <a:extLst>
              <a:ext uri="{FF2B5EF4-FFF2-40B4-BE49-F238E27FC236}">
                <a16:creationId xmlns:a16="http://schemas.microsoft.com/office/drawing/2014/main" id="{EEE73FFC-E1CB-1C93-817F-FECADB2993B0}"/>
              </a:ext>
            </a:extLst>
          </p:cNvPr>
          <p:cNvPicPr>
            <a:picLocks noChangeAspect="1"/>
          </p:cNvPicPr>
          <p:nvPr/>
        </p:nvPicPr>
        <p:blipFill>
          <a:blip r:embed="rId10"/>
          <a:stretch>
            <a:fillRect/>
          </a:stretch>
        </p:blipFill>
        <p:spPr>
          <a:xfrm>
            <a:off x="6275276" y="3188373"/>
            <a:ext cx="856951" cy="765114"/>
          </a:xfrm>
          <a:prstGeom prst="rect">
            <a:avLst/>
          </a:prstGeom>
        </p:spPr>
      </p:pic>
      <p:pic>
        <p:nvPicPr>
          <p:cNvPr id="26" name="Resim 25">
            <a:extLst>
              <a:ext uri="{FF2B5EF4-FFF2-40B4-BE49-F238E27FC236}">
                <a16:creationId xmlns:a16="http://schemas.microsoft.com/office/drawing/2014/main" id="{1144151C-7F4B-84FF-7861-5FA86FA2FCE2}"/>
              </a:ext>
            </a:extLst>
          </p:cNvPr>
          <p:cNvPicPr>
            <a:picLocks noChangeAspect="1"/>
          </p:cNvPicPr>
          <p:nvPr/>
        </p:nvPicPr>
        <p:blipFill>
          <a:blip r:embed="rId11"/>
          <a:stretch>
            <a:fillRect/>
          </a:stretch>
        </p:blipFill>
        <p:spPr>
          <a:xfrm>
            <a:off x="4976929" y="3859241"/>
            <a:ext cx="708190" cy="708190"/>
          </a:xfrm>
          <a:prstGeom prst="rect">
            <a:avLst/>
          </a:prstGeom>
        </p:spPr>
      </p:pic>
      <p:sp>
        <p:nvSpPr>
          <p:cNvPr id="27" name="Metin kutusu 26">
            <a:extLst>
              <a:ext uri="{FF2B5EF4-FFF2-40B4-BE49-F238E27FC236}">
                <a16:creationId xmlns:a16="http://schemas.microsoft.com/office/drawing/2014/main" id="{F97F8FA0-B915-B52B-24EE-5FED1CA5C5C7}"/>
              </a:ext>
            </a:extLst>
          </p:cNvPr>
          <p:cNvSpPr txBox="1"/>
          <p:nvPr/>
        </p:nvSpPr>
        <p:spPr>
          <a:xfrm>
            <a:off x="5867400" y="4074000"/>
            <a:ext cx="2861941" cy="400110"/>
          </a:xfrm>
          <a:prstGeom prst="rect">
            <a:avLst/>
          </a:prstGeom>
          <a:noFill/>
        </p:spPr>
        <p:txBody>
          <a:bodyPr wrap="square">
            <a:spAutoFit/>
          </a:bodyPr>
          <a:lstStyle/>
          <a:p>
            <a:r>
              <a:rPr lang="tr-TR" sz="2000" b="1" dirty="0">
                <a:solidFill>
                  <a:schemeClr val="tx2">
                    <a:lumMod val="50000"/>
                  </a:schemeClr>
                </a:solidFill>
                <a:latin typeface="Raleway Bold" panose="020B0604020202020204" charset="-94"/>
              </a:rPr>
              <a:t>ardek@ankara.edu.tr</a:t>
            </a:r>
          </a:p>
        </p:txBody>
      </p:sp>
      <p:pic>
        <p:nvPicPr>
          <p:cNvPr id="4" name="Picture 4">
            <a:extLst>
              <a:ext uri="{FF2B5EF4-FFF2-40B4-BE49-F238E27FC236}">
                <a16:creationId xmlns:a16="http://schemas.microsoft.com/office/drawing/2014/main" id="{326F2C15-CD5B-91F0-7E69-7F195C504C0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304552" y="283717"/>
            <a:ext cx="764495" cy="78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9397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B52B4E341EA4644CB91D96E908BEFF4B" ma:contentTypeVersion="13" ma:contentTypeDescription="Yeni belge oluşturun." ma:contentTypeScope="" ma:versionID="713b0a0b085c19e7042a30928e4f7ba3">
  <xsd:schema xmlns:xsd="http://www.w3.org/2001/XMLSchema" xmlns:xs="http://www.w3.org/2001/XMLSchema" xmlns:p="http://schemas.microsoft.com/office/2006/metadata/properties" xmlns:ns3="d2a354ec-ff73-4c00-b6ad-dcd686df1bd1" xmlns:ns4="d7c21cf8-7b23-427a-95b1-674c2bd7ecfd" targetNamespace="http://schemas.microsoft.com/office/2006/metadata/properties" ma:root="true" ma:fieldsID="b3ff52201a98c232e5d0701f1abe1919" ns3:_="" ns4:_="">
    <xsd:import namespace="d2a354ec-ff73-4c00-b6ad-dcd686df1bd1"/>
    <xsd:import namespace="d7c21cf8-7b23-427a-95b1-674c2bd7ecf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a354ec-ff73-4c00-b6ad-dcd686df1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2"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c21cf8-7b23-427a-95b1-674c2bd7ecfd" elementFormDefault="qualified">
    <xsd:import namespace="http://schemas.microsoft.com/office/2006/documentManagement/types"/>
    <xsd:import namespace="http://schemas.microsoft.com/office/infopath/2007/PartnerControls"/>
    <xsd:element name="SharedWithUsers" ma:index="13"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Ayrıntıları ile Paylaşıldı" ma:internalName="SharedWithDetails" ma:readOnly="true">
      <xsd:simpleType>
        <xsd:restriction base="dms:Note">
          <xsd:maxLength value="255"/>
        </xsd:restriction>
      </xsd:simpleType>
    </xsd:element>
    <xsd:element name="SharingHintHash" ma:index="15" nillable="true" ma:displayName="İpucu Paylaşımı Karması"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d2a354ec-ff73-4c00-b6ad-dcd686df1bd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0E902A-A09C-4073-8915-44EB428825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a354ec-ff73-4c00-b6ad-dcd686df1bd1"/>
    <ds:schemaRef ds:uri="d7c21cf8-7b23-427a-95b1-674c2bd7ec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94B558-21E2-47CE-9DA6-B01BDDCC3C3C}">
  <ds:schemaRefs>
    <ds:schemaRef ds:uri="http://schemas.microsoft.com/office/2006/documentManagement/types"/>
    <ds:schemaRef ds:uri="http://schemas.microsoft.com/office/2006/metadata/properties"/>
    <ds:schemaRef ds:uri="d2a354ec-ff73-4c00-b6ad-dcd686df1bd1"/>
    <ds:schemaRef ds:uri="http://purl.org/dc/terms/"/>
    <ds:schemaRef ds:uri="http://schemas.openxmlformats.org/package/2006/metadata/core-properties"/>
    <ds:schemaRef ds:uri="http://www.w3.org/XML/1998/namespace"/>
    <ds:schemaRef ds:uri="http://purl.org/dc/elements/1.1/"/>
    <ds:schemaRef ds:uri="d7c21cf8-7b23-427a-95b1-674c2bd7ecfd"/>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C40A1873-DA74-47F3-9E7F-6D758C44F4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13302</TotalTime>
  <Words>1054</Words>
  <Application>Microsoft Office PowerPoint</Application>
  <PresentationFormat>Ekran Gösterisi (16:9)</PresentationFormat>
  <Paragraphs>164</Paragraphs>
  <Slides>21</Slides>
  <Notes>20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21</vt:i4>
      </vt:variant>
    </vt:vector>
  </HeadingPairs>
  <TitlesOfParts>
    <vt:vector size="30" baseType="lpstr">
      <vt:lpstr>Arial</vt:lpstr>
      <vt:lpstr>Calibri</vt:lpstr>
      <vt:lpstr>Calibri (MS)</vt:lpstr>
      <vt:lpstr>Calibri (MS) Bold</vt:lpstr>
      <vt:lpstr>Raleway</vt:lpstr>
      <vt:lpstr>Raleway Bold</vt:lpstr>
      <vt:lpstr>Segoe UI</vt:lpstr>
      <vt:lpstr>Wingdings</vt:lpstr>
      <vt:lpstr>Office Theme</vt:lpstr>
      <vt:lpstr>PowerPoint Sunusu</vt:lpstr>
      <vt:lpstr>PowerPoint Sunusu</vt:lpstr>
      <vt:lpstr>YAZILIM HİZMETLERİ Yazılım Lisans Desteği</vt:lpstr>
      <vt:lpstr>YAZILIM HİZMETLERİ Yazılım Lisans Desteği</vt:lpstr>
      <vt:lpstr>YAZILIM HİZMETLERİ Uzaktan Erişim Desteği</vt:lpstr>
      <vt:lpstr> YAZILIM HİZMETLERİ Yazılım Lisans Eğitimleri </vt:lpstr>
      <vt:lpstr>GÖRÜNÜRLÜK DESTEĞİ Makale Görünürlüğü</vt:lpstr>
      <vt:lpstr>GÖRÜNÜRLÜK DESTEĞİ Dergilerimizin Görünürlüğü</vt:lpstr>
      <vt:lpstr>GÖRÜNÜRLÜK DESTEĞİ Görünürlük Desteği Talepleri</vt:lpstr>
      <vt:lpstr> EĞİTİM ÇALIŞMALARIMIZ Bilimsel Makale ve Proje Yazım Kampları</vt:lpstr>
      <vt:lpstr>PowerPoint Sunusu</vt:lpstr>
      <vt:lpstr>PowerPoint Sunusu</vt:lpstr>
      <vt:lpstr>ARDEK ÖDÜLLERİ</vt:lpstr>
      <vt:lpstr>PowerPoint Sunusu</vt:lpstr>
      <vt:lpstr>  ANALİZLER  ve PERFORMANS RAPORLARI Analiz Takvimi  </vt:lpstr>
      <vt:lpstr>ANALİZLER  ve PERFORMANS RAPORLARI Performans Raporları</vt:lpstr>
      <vt:lpstr>VERİDEN EYLEME Fakülte Görüşmeleri Serisi-1</vt:lpstr>
      <vt:lpstr>  VERİDEN EYLEME Aksiyon Serisi</vt:lpstr>
      <vt:lpstr>VERİDEN EYLEME Aksiyon Serisi</vt:lpstr>
      <vt:lpstr>     ANALİZLER  ve PERFORMANS RAPORLARI  </vt:lpstr>
      <vt:lpstr>Dinlediğiniz için teşekkür ederiz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eclipse</dc:creator>
  <cp:lastModifiedBy>Evrim AĞAÇDELEN</cp:lastModifiedBy>
  <cp:revision>948</cp:revision>
  <cp:lastPrinted>2025-08-15T16:06:01Z</cp:lastPrinted>
  <dcterms:created xsi:type="dcterms:W3CDTF">2011-07-05T22:06:58Z</dcterms:created>
  <dcterms:modified xsi:type="dcterms:W3CDTF">2026-09-14T09:24:53Z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0x010100B52B4E341EA4644CB91D96E908BEFF4B</vt:lpwstr>
  </property>
</Properties>
</file>