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charts/chart3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61" r:id="rId5"/>
  </p:sldMasterIdLst>
  <p:notesMasterIdLst>
    <p:notesMasterId r:id="rId29"/>
  </p:notesMasterIdLst>
  <p:handoutMasterIdLst>
    <p:handoutMasterId r:id="rId30"/>
  </p:handoutMasterIdLst>
  <p:sldIdLst>
    <p:sldId id="860" r:id="rId6"/>
    <p:sldId id="867" r:id="rId7"/>
    <p:sldId id="866" r:id="rId8"/>
    <p:sldId id="877" r:id="rId9"/>
    <p:sldId id="264" r:id="rId10"/>
    <p:sldId id="256" r:id="rId11"/>
    <p:sldId id="257" r:id="rId12"/>
    <p:sldId id="265" r:id="rId13"/>
    <p:sldId id="258" r:id="rId14"/>
    <p:sldId id="259" r:id="rId15"/>
    <p:sldId id="266" r:id="rId16"/>
    <p:sldId id="260" r:id="rId17"/>
    <p:sldId id="261" r:id="rId18"/>
    <p:sldId id="262" r:id="rId19"/>
    <p:sldId id="880" r:id="rId20"/>
    <p:sldId id="881" r:id="rId21"/>
    <p:sldId id="883" r:id="rId22"/>
    <p:sldId id="884" r:id="rId23"/>
    <p:sldId id="885" r:id="rId24"/>
    <p:sldId id="263" r:id="rId25"/>
    <p:sldId id="887" r:id="rId26"/>
    <p:sldId id="888" r:id="rId27"/>
    <p:sldId id="837" r:id="rId28"/>
  </p:sldIdLst>
  <p:sldSz cx="9144000" cy="5143500" type="screen16x9"/>
  <p:notesSz cx="6797675" cy="9928225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BC84"/>
    <a:srgbClr val="D4C28C"/>
    <a:srgbClr val="006666"/>
    <a:srgbClr val="339966"/>
    <a:srgbClr val="FF9900"/>
    <a:srgbClr val="990033"/>
    <a:srgbClr val="07D783"/>
    <a:srgbClr val="04135C"/>
    <a:srgbClr val="21589B"/>
    <a:srgbClr val="0803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77" autoAdjust="0"/>
    <p:restoredTop sz="80791" autoAdjust="0"/>
  </p:normalViewPr>
  <p:slideViewPr>
    <p:cSldViewPr>
      <p:cViewPr varScale="1">
        <p:scale>
          <a:sx n="102" d="100"/>
          <a:sy n="102" d="100"/>
        </p:scale>
        <p:origin x="787" y="7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3" d="100"/>
        <a:sy n="33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handoutMaster" Target="handoutMasters/handoutMaster1.xml"/><Relationship Id="rId35" Type="http://schemas.openxmlformats.org/officeDocument/2006/relationships/tableStyles" Target="tableStyles.xml"/><Relationship Id="rId8" Type="http://schemas.openxmlformats.org/officeDocument/2006/relationships/slide" Target="slides/slide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Değişim %</c:v>
                </c:pt>
              </c:strCache>
            </c:strRef>
          </c:tx>
          <c:spPr>
            <a:solidFill>
              <a:srgbClr val="E0651A">
                <a:alpha val="100000"/>
              </a:srgbClr>
            </a:solidFill>
            <a:effectLst/>
          </c:spPr>
          <c:invertIfNegative val="0"/>
          <c:dLbls>
            <c:numFmt formatCode="\+0.0&quot;%&quot;;\-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C2F33"/>
                    </a:solidFill>
                    <a:latin typeface="Arial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Sheet1!$A$2:$A$21</c:f>
              <c:strCache>
                <c:ptCount val="20"/>
                <c:pt idx="0">
                  <c:v>İletişim Fak.</c:v>
                </c:pt>
                <c:pt idx="1">
                  <c:v>Hemşirelik Fak.</c:v>
                </c:pt>
                <c:pt idx="2">
                  <c:v>Ziraat Fak.</c:v>
                </c:pt>
                <c:pt idx="3">
                  <c:v>Eğitim Bilimleri Fak.</c:v>
                </c:pt>
                <c:pt idx="4">
                  <c:v>Diş Hekimliği Fak.</c:v>
                </c:pt>
                <c:pt idx="5">
                  <c:v>Eczacılık Fak.</c:v>
                </c:pt>
                <c:pt idx="6">
                  <c:v>Sağlık Bilimleri Fak.</c:v>
                </c:pt>
                <c:pt idx="7">
                  <c:v>Veteriner Fak.</c:v>
                </c:pt>
                <c:pt idx="8">
                  <c:v>Tıp Fak.</c:v>
                </c:pt>
                <c:pt idx="9">
                  <c:v>Fen Fak.</c:v>
                </c:pt>
                <c:pt idx="10">
                  <c:v>Güzel Sanatlar Fak.</c:v>
                </c:pt>
                <c:pt idx="11">
                  <c:v>Siyasal Bilgiler Fak.</c:v>
                </c:pt>
                <c:pt idx="12">
                  <c:v>İlahiyat Fak.</c:v>
                </c:pt>
                <c:pt idx="13">
                  <c:v>Spor Bilimleri Fak.</c:v>
                </c:pt>
                <c:pt idx="14">
                  <c:v>Mühendislik Fak.</c:v>
                </c:pt>
                <c:pt idx="15">
                  <c:v>Uygulamalı Bilimler Fak.</c:v>
                </c:pt>
                <c:pt idx="16">
                  <c:v>Dil ve Tarih-Coğrafya Fak.</c:v>
                </c:pt>
                <c:pt idx="17">
                  <c:v>Hukuk Fak.</c:v>
                </c:pt>
                <c:pt idx="18">
                  <c:v>Devlet Konservatuvarı</c:v>
                </c:pt>
                <c:pt idx="19">
                  <c:v>Yab. Diller YO</c:v>
                </c:pt>
              </c:strCache>
            </c:str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107.7</c:v>
                </c:pt>
                <c:pt idx="1">
                  <c:v>42.2</c:v>
                </c:pt>
                <c:pt idx="2">
                  <c:v>39</c:v>
                </c:pt>
                <c:pt idx="3">
                  <c:v>37.700000000000003</c:v>
                </c:pt>
                <c:pt idx="4">
                  <c:v>31.2</c:v>
                </c:pt>
                <c:pt idx="5">
                  <c:v>29.5</c:v>
                </c:pt>
                <c:pt idx="6">
                  <c:v>29.2</c:v>
                </c:pt>
                <c:pt idx="7">
                  <c:v>20.100000000000001</c:v>
                </c:pt>
                <c:pt idx="8">
                  <c:v>9.6</c:v>
                </c:pt>
                <c:pt idx="9">
                  <c:v>8.8000000000000007</c:v>
                </c:pt>
                <c:pt idx="10">
                  <c:v>6.2</c:v>
                </c:pt>
                <c:pt idx="11">
                  <c:v>5.4</c:v>
                </c:pt>
                <c:pt idx="12">
                  <c:v>5</c:v>
                </c:pt>
                <c:pt idx="13">
                  <c:v>4.5999999999999996</c:v>
                </c:pt>
                <c:pt idx="14">
                  <c:v>0.6</c:v>
                </c:pt>
                <c:pt idx="15">
                  <c:v>-10.3</c:v>
                </c:pt>
                <c:pt idx="16">
                  <c:v>-11.1</c:v>
                </c:pt>
                <c:pt idx="17">
                  <c:v>-40</c:v>
                </c:pt>
                <c:pt idx="18">
                  <c:v>-50</c:v>
                </c:pt>
                <c:pt idx="19">
                  <c:v>-55.6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7B-4A89-B45A-897B9DA925B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50" b="0" i="0" u="none" strike="noStrike">
                <a:solidFill>
                  <a:srgbClr val="2C2F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DDD9D2"/>
              </a:solidFill>
              <a:prstDash val="solid"/>
              <a:round/>
            </a:ln>
          </c:spPr>
        </c:majorGridlines>
        <c:numFmt formatCode="0&quot;%&quot;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17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3F3F1"/>
    </a:solidFill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6E7178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2C2F33"/>
                    </a:solidFill>
                    <a:latin typeface="Arial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Prof. Dr.</c:v>
                </c:pt>
                <c:pt idx="1">
                  <c:v>Doç. Dr.</c:v>
                </c:pt>
                <c:pt idx="2">
                  <c:v>Dr. Öğr. Üyesi</c:v>
                </c:pt>
                <c:pt idx="3">
                  <c:v>Araştırma Görevlisi</c:v>
                </c:pt>
                <c:pt idx="4">
                  <c:v>Öğretim Görevlisi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4.54</c:v>
                </c:pt>
                <c:pt idx="1">
                  <c:v>3.28</c:v>
                </c:pt>
                <c:pt idx="2">
                  <c:v>3.22</c:v>
                </c:pt>
                <c:pt idx="3">
                  <c:v>0.42</c:v>
                </c:pt>
                <c:pt idx="4">
                  <c:v>0.52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E8-4579-873E-0EFE80E8CB2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E0651A"/>
            </a:solidFill>
            <a:effectLst/>
          </c:spPr>
          <c:invertIfNegative val="0"/>
          <c:dLbls>
            <c:numFmt formatCode="0.0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2C2F33"/>
                    </a:solidFill>
                    <a:latin typeface="Arial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Prof. Dr.</c:v>
                </c:pt>
                <c:pt idx="1">
                  <c:v>Doç. Dr.</c:v>
                </c:pt>
                <c:pt idx="2">
                  <c:v>Dr. Öğr. Üyesi</c:v>
                </c:pt>
                <c:pt idx="3">
                  <c:v>Araştırma Görevlisi</c:v>
                </c:pt>
                <c:pt idx="4">
                  <c:v>Öğretim Görevlisi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4.5599999999999996</c:v>
                </c:pt>
                <c:pt idx="1">
                  <c:v>4.1500000000000004</c:v>
                </c:pt>
                <c:pt idx="2">
                  <c:v>4.03</c:v>
                </c:pt>
                <c:pt idx="3">
                  <c:v>0.66</c:v>
                </c:pt>
                <c:pt idx="4">
                  <c:v>0.65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E8-4579-873E-0EFE80E8CB2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2C2F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AEA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17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200">
              <a:solidFill>
                <a:srgbClr val="2C2F33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Kişi başı yayın</c:v>
                </c:pt>
              </c:strCache>
            </c:strRef>
          </c:tx>
          <c:spPr>
            <a:solidFill>
              <a:srgbClr val="E0651A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2C2F33"/>
                    </a:solidFill>
                    <a:latin typeface="Arial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Fizik</c:v>
                </c:pt>
                <c:pt idx="1">
                  <c:v>Temel Eczacılık Bilimleri</c:v>
                </c:pt>
                <c:pt idx="2">
                  <c:v>İnşaat Mühendisliği</c:v>
                </c:pt>
                <c:pt idx="3">
                  <c:v>Beslenme ve Diyetetik</c:v>
                </c:pt>
                <c:pt idx="4">
                  <c:v>Zootekni ve Hayvan Besleme</c:v>
                </c:pt>
                <c:pt idx="5">
                  <c:v>Ebelik</c:v>
                </c:pt>
                <c:pt idx="6">
                  <c:v>Biyoteknoloji</c:v>
                </c:pt>
                <c:pt idx="7">
                  <c:v>Toprak Bilimi ve Bitki Besleme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16.100000000000001</c:v>
                </c:pt>
                <c:pt idx="1">
                  <c:v>13.8</c:v>
                </c:pt>
                <c:pt idx="2">
                  <c:v>12.1</c:v>
                </c:pt>
                <c:pt idx="3">
                  <c:v>9.3000000000000007</c:v>
                </c:pt>
                <c:pt idx="4">
                  <c:v>7.7</c:v>
                </c:pt>
                <c:pt idx="5">
                  <c:v>6.8</c:v>
                </c:pt>
                <c:pt idx="6">
                  <c:v>6.8</c:v>
                </c:pt>
                <c:pt idx="7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12-4F86-91E9-5E9F9FB2CE1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2C2F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6350" cap="flat">
              <a:solidFill>
                <a:srgbClr val="EAEA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17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rgbClr val="6E7178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C2F33"/>
                    </a:solidFill>
                    <a:latin typeface="Arial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SCIE</c:v>
                </c:pt>
                <c:pt idx="1">
                  <c:v>SSCI</c:v>
                </c:pt>
                <c:pt idx="2">
                  <c:v>AHCI</c:v>
                </c:pt>
                <c:pt idx="3">
                  <c:v>ESCI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3686</c:v>
                </c:pt>
                <c:pt idx="1">
                  <c:v>262</c:v>
                </c:pt>
                <c:pt idx="2">
                  <c:v>24</c:v>
                </c:pt>
                <c:pt idx="3">
                  <c:v>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4C-4AEF-B516-4E1772A6A6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E0651A"/>
            </a:solidFill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900" b="0" i="0" u="none" strike="noStrike">
                    <a:solidFill>
                      <a:srgbClr val="2C2F33"/>
                    </a:solidFill>
                    <a:latin typeface="Arial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SCIE</c:v>
                </c:pt>
                <c:pt idx="1">
                  <c:v>SSCI</c:v>
                </c:pt>
                <c:pt idx="2">
                  <c:v>AHCI</c:v>
                </c:pt>
                <c:pt idx="3">
                  <c:v>ESCI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4243</c:v>
                </c:pt>
                <c:pt idx="1">
                  <c:v>371</c:v>
                </c:pt>
                <c:pt idx="2">
                  <c:v>23</c:v>
                </c:pt>
                <c:pt idx="3">
                  <c:v>614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4C-4AEF-B516-4E1772A6A6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2C2F33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AEA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6E7178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100">
              <a:solidFill>
                <a:srgbClr val="2C2F33"/>
              </a:solidFill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91CAB-438D-4A16-BCD4-6B1B3092C60E}" type="datetimeFigureOut">
              <a:rPr lang="tr-TR" smtClean="0"/>
              <a:t>14.09.2026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B3865-0028-4471-8BF9-7ADBBB7520E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4943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9798B-56DC-405E-99B6-A23D7965330B}" type="datetimeFigureOut">
              <a:rPr lang="tr-TR" smtClean="0"/>
              <a:pPr/>
              <a:t>14.09.2026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6BB5E-3DAA-46A8-9565-4288D520B487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97001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 </a:t>
            </a: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6BB5E-3DAA-46A8-9565-4288D520B487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99319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509135-3B3D-26A4-B623-8461CD6FE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>
            <a:extLst>
              <a:ext uri="{FF2B5EF4-FFF2-40B4-BE49-F238E27FC236}">
                <a16:creationId xmlns:a16="http://schemas.microsoft.com/office/drawing/2014/main" id="{72290F34-565E-DCE0-F7BF-E1B76FA65E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>
            <a:extLst>
              <a:ext uri="{FF2B5EF4-FFF2-40B4-BE49-F238E27FC236}">
                <a16:creationId xmlns:a16="http://schemas.microsoft.com/office/drawing/2014/main" id="{558280BC-C6C1-8FE0-995C-55B356D841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dirty="0"/>
              <a:t> 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 bölümde sizlere öncelikle son açıklanan YÖK Araştırma Üniversitesi sıralamalarımız ile bir önceki yıl sıralamamızı karşılaştıran verileri sunacağım. Daha sonra da 2024-2025 yılı projeksiyonumuzu majör göstergelerimiz üzerinden sunacağım. </a:t>
            </a:r>
          </a:p>
          <a:p>
            <a:endParaRPr lang="tr-TR" dirty="0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F68C7C9A-D2C8-D9F5-89FB-559661522E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C6BB5E-3DAA-46A8-9565-4288D520B487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14165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YÖK’ün Araştırma Üniversiteleri sıralamasını yaparken kullandığı göstergeler yansıda görülmektedir. </a:t>
            </a:r>
          </a:p>
          <a:p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Geçtiğimiz ay yayınlanan kılavuza göre çeşitli güncellemeler mevcuttur: </a:t>
            </a:r>
          </a:p>
          <a:p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 yıl itibari ile; </a:t>
            </a:r>
          </a:p>
          <a:p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Eski değerlendirme sisteminde "Araştırma Kalitesi" başlığı altında 10 adet gösterge bulunurken, yeni rehberde bu sayı 9'a düşürülmüştür. </a:t>
            </a:r>
            <a:r>
              <a:rPr lang="tr-T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"TÜBİTAK 1004 Programı Kapsamında Desteklenen Teknoloji Platformu Projesi Kapsamında Alınan Fon Tutarı"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göstergesi listeden çıkarılmıştır. </a:t>
            </a:r>
          </a:p>
          <a:p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Eski değerlendirmede mutlak sayı olarak ölçülen "Uluslararası Doktora Öğrenci </a:t>
            </a:r>
            <a:r>
              <a:rPr lang="tr-T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Sayısı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kriteri, yeni sistemde "Uluslararası Doktora Öğrenci </a:t>
            </a:r>
            <a:r>
              <a:rPr lang="tr-T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Oranı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 olarak güncellenmiştir.</a:t>
            </a:r>
          </a:p>
          <a:p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Üniversitelerin iş birliklerini ölçen patent göstergelerinde odak değişikliği yapılmıştır. Eski değerlendirmede yer alan </a:t>
            </a:r>
            <a:r>
              <a:rPr lang="tr-T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"Uluslararası İş Birlikli Ulusal ve Uluslararası Patent Belge Sayısı"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kriteri çıkarılmış, bunun yerine yeni rehbere </a:t>
            </a:r>
            <a:r>
              <a:rPr lang="tr-T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"Üniversite-Üniversite İş Birlikli Ulusal ve Uluslararası Patent Belge Sayısı"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kriteri eklenmiştir.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Ayrıca bu yıl değil ama bir sene sonrası için akademik yayın ve atıf verilerinin </a:t>
            </a:r>
            <a:r>
              <a:rPr lang="tr-TR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Scival’den</a:t>
            </a:r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çekileceği açıklanmıştır. </a:t>
            </a:r>
          </a:p>
          <a:p>
            <a:endParaRPr lang="tr-T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6BB5E-3DAA-46A8-9565-4288D520B487}" type="slidenum">
              <a:rPr lang="tr-TR" smtClean="0"/>
              <a:pPr/>
              <a:t>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9947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tr-T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2024 verileri ile yapılan 2025 Yılı sıralamalarında Ankara Üniversitesi bir önceki yıla göre 1 sırala gerilemiş ancak puanı 57’den 61’e yükselmiştir. </a:t>
            </a:r>
          </a:p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6BB5E-3DAA-46A8-9565-4288D520B487}" type="slidenum">
              <a:rPr lang="tr-TR" smtClean="0"/>
              <a:pPr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867702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Makale sayıları; W0S, Scopus, TR Dizin olarak alınmıştır. Yansıda Fakültelerin son 2 yıllık makale sayıları değişiklikleri görülmektedir.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Resmi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C6BB5E-3DAA-46A8-9565-4288D520B487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55888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C506F-9770-434A-80B1-5718215D2846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594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9EF9F-90F7-4CDB-A55D-9EDB222A7194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974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C8579-D122-4072-91B0-4D752B3CCE5E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367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AA1F53-30DD-46FD-A0C9-F58435D571CD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836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D1ACB-5B3B-4AA9-8B13-88D7463A1806}" type="datetime1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207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ECD29-13ED-44E1-8ABB-4FD72525279D}" type="datetime1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570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19E176-C87A-4DE8-BC28-E0FACFC081C3}" type="datetime1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038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8BCC8-62CA-4293-80CA-3BC311B33514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450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92235-F770-4824-AB97-A0003629590E}" type="datetime1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4023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F3EA3C-45EE-42B4-981C-32417FD204AC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7589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59EB60-D438-44D8-A492-117FE1050102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606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81803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9167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0432F-AB3C-4E1A-A281-473AD8536FDF}" type="datetime1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A7C5C-CE20-4464-8069-CFE82B6030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4488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11547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hf sldNum="0" hdr="0" ftr="0" dt="0"/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1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2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3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chart" Target="../charts/chart4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hyperlink" Target="https://ardek.ankara.edu.tr/" TargetMode="External"/><Relationship Id="rId7" Type="http://schemas.openxmlformats.org/officeDocument/2006/relationships/image" Target="../media/image14.pn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9609"/>
            <a:ext cx="9525000" cy="5248573"/>
          </a:xfrm>
          <a:prstGeom prst="rect">
            <a:avLst/>
          </a:prstGeom>
        </p:spPr>
      </p:pic>
      <p:sp>
        <p:nvSpPr>
          <p:cNvPr id="5" name="Metin kutusu 4"/>
          <p:cNvSpPr txBox="1"/>
          <p:nvPr/>
        </p:nvSpPr>
        <p:spPr>
          <a:xfrm>
            <a:off x="228600" y="1938701"/>
            <a:ext cx="96012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342900"/>
            <a:r>
              <a:rPr lang="tr-TR" sz="2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ANKARA ÜNİVERSİTESİ </a:t>
            </a:r>
          </a:p>
          <a:p>
            <a:pPr algn="ctr" defTabSz="342900"/>
            <a:r>
              <a:rPr lang="tr-TR" sz="2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DERECELENDİRME PERFORMANSI</a:t>
            </a:r>
          </a:p>
          <a:p>
            <a:pPr algn="ctr" defTabSz="342900"/>
            <a:r>
              <a:rPr lang="tr-TR" sz="26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İZLEME VE DEĞERLENDİRME TOPLANTISI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E64AF07C-5166-236F-6660-3C55F3BF4080}"/>
              </a:ext>
            </a:extLst>
          </p:cNvPr>
          <p:cNvSpPr txBox="1"/>
          <p:nvPr/>
        </p:nvSpPr>
        <p:spPr>
          <a:xfrm>
            <a:off x="2155698" y="4480205"/>
            <a:ext cx="48326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tr-TR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8 </a:t>
            </a:r>
            <a:r>
              <a:rPr lang="tr-TR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Haziran</a:t>
            </a:r>
            <a:r>
              <a:rPr lang="tr-TR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2026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F9013C98-D66A-1DEA-F751-0DDFD7860B9B}"/>
              </a:ext>
            </a:extLst>
          </p:cNvPr>
          <p:cNvSpPr txBox="1"/>
          <p:nvPr/>
        </p:nvSpPr>
        <p:spPr>
          <a:xfrm>
            <a:off x="2612898" y="1081490"/>
            <a:ext cx="483260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342900"/>
            <a:r>
              <a:rPr lang="tr-TR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ARAŞTIRMA DEKANLIĞI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847E7C30-EBBF-57B9-8674-CBB31528C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098" y="749015"/>
            <a:ext cx="838200" cy="864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0025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BB5AE5-DC52-5423-D83F-789EF64BB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>
            <a:extLst>
              <a:ext uri="{FF2B5EF4-FFF2-40B4-BE49-F238E27FC236}">
                <a16:creationId xmlns:a16="http://schemas.microsoft.com/office/drawing/2014/main" id="{C1BFB777-247E-FBFC-D2AF-2F51EAF1C7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843"/>
            <a:ext cx="9144000" cy="5146180"/>
          </a:xfrm>
          <a:prstGeom prst="rect">
            <a:avLst/>
          </a:prstGeom>
        </p:spPr>
      </p:pic>
      <p:sp>
        <p:nvSpPr>
          <p:cNvPr id="5" name="Metin kutusu 4">
            <a:extLst>
              <a:ext uri="{FF2B5EF4-FFF2-40B4-BE49-F238E27FC236}">
                <a16:creationId xmlns:a16="http://schemas.microsoft.com/office/drawing/2014/main" id="{430B8E37-2710-7B3D-6D30-F6B10B37BCCB}"/>
              </a:ext>
            </a:extLst>
          </p:cNvPr>
          <p:cNvSpPr txBox="1"/>
          <p:nvPr/>
        </p:nvSpPr>
        <p:spPr>
          <a:xfrm>
            <a:off x="304800" y="1962150"/>
            <a:ext cx="6096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/>
            <a:r>
              <a:rPr lang="tr-TR" sz="2800" b="1" dirty="0">
                <a:solidFill>
                  <a:srgbClr val="E0BC84"/>
                </a:solidFill>
                <a:latin typeface="+mj-lt"/>
                <a:cs typeface="Segoe UI" panose="020B0502040204020203" pitchFamily="34" charset="0"/>
              </a:rPr>
              <a:t>ARAŞTIRMA ÜNİVERSİTELERİ SIRALAMA GÖSTERGELERİ</a:t>
            </a:r>
            <a:endParaRPr lang="tr-TR" sz="2000" dirty="0">
              <a:solidFill>
                <a:srgbClr val="D4C28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" name="Slayt Numarası Yer Tutucusu 2">
            <a:extLst>
              <a:ext uri="{FF2B5EF4-FFF2-40B4-BE49-F238E27FC236}">
                <a16:creationId xmlns:a16="http://schemas.microsoft.com/office/drawing/2014/main" id="{C938045C-F76D-3357-0691-13263313F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4" name="Resim 3" descr="amblem, daire, simge, sembol, logo içeren bir resim&#10;&#10;Açıklama otomatik olarak oluşturuldu">
            <a:extLst>
              <a:ext uri="{FF2B5EF4-FFF2-40B4-BE49-F238E27FC236}">
                <a16:creationId xmlns:a16="http://schemas.microsoft.com/office/drawing/2014/main" id="{EE8B431F-3EBC-A998-621B-F3F911772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715191"/>
            <a:ext cx="1135493" cy="954107"/>
          </a:xfrm>
          <a:prstGeom prst="rect">
            <a:avLst/>
          </a:prstGeom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8261A7EF-2818-40BB-8644-BC1BFF432E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316" y="802657"/>
            <a:ext cx="840695" cy="866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82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E47A8AE4-C45C-30B9-7819-C5FCF332D2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A6796DE0-CDDE-8C5B-9A36-B4B370DDD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5" name="Resim 4">
            <a:extLst>
              <a:ext uri="{FF2B5EF4-FFF2-40B4-BE49-F238E27FC236}">
                <a16:creationId xmlns:a16="http://schemas.microsoft.com/office/drawing/2014/main" id="{66CFFCBC-74E8-C5E6-3C89-CDAB4F5056D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407"/>
          <a:stretch>
            <a:fillRect/>
          </a:stretch>
        </p:blipFill>
        <p:spPr>
          <a:xfrm>
            <a:off x="707" y="913311"/>
            <a:ext cx="9144000" cy="4248150"/>
          </a:xfrm>
          <a:prstGeom prst="rect">
            <a:avLst/>
          </a:prstGeom>
        </p:spPr>
      </p:pic>
      <p:sp>
        <p:nvSpPr>
          <p:cNvPr id="6" name="Başlık 1">
            <a:extLst>
              <a:ext uri="{FF2B5EF4-FFF2-40B4-BE49-F238E27FC236}">
                <a16:creationId xmlns:a16="http://schemas.microsoft.com/office/drawing/2014/main" id="{CF948CF5-DC6E-C748-A512-A23EAB35B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356" y="205979"/>
            <a:ext cx="8229600" cy="857250"/>
          </a:xfrm>
        </p:spPr>
        <p:txBody>
          <a:bodyPr>
            <a:normAutofit/>
          </a:bodyPr>
          <a:lstStyle/>
          <a:p>
            <a:r>
              <a:rPr lang="tr-TR" sz="2400" b="1" dirty="0">
                <a:solidFill>
                  <a:srgbClr val="E0BC84"/>
                </a:solidFill>
              </a:rPr>
              <a:t>YÖK PERFORMANS KRİTERLERİ</a:t>
            </a:r>
            <a:endParaRPr lang="tr-TR" sz="1800" b="1" dirty="0">
              <a:solidFill>
                <a:srgbClr val="E0BC84"/>
              </a:solidFill>
            </a:endParaRPr>
          </a:p>
        </p:txBody>
      </p:sp>
      <p:sp>
        <p:nvSpPr>
          <p:cNvPr id="2" name="Dikdörtgen 1">
            <a:extLst>
              <a:ext uri="{FF2B5EF4-FFF2-40B4-BE49-F238E27FC236}">
                <a16:creationId xmlns:a16="http://schemas.microsoft.com/office/drawing/2014/main" id="{1270E9E9-05BE-1423-3FCD-144642D3291A}"/>
              </a:ext>
            </a:extLst>
          </p:cNvPr>
          <p:cNvSpPr/>
          <p:nvPr/>
        </p:nvSpPr>
        <p:spPr>
          <a:xfrm>
            <a:off x="5867400" y="1809750"/>
            <a:ext cx="3276600" cy="2738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Dikdörtgen 6">
            <a:extLst>
              <a:ext uri="{FF2B5EF4-FFF2-40B4-BE49-F238E27FC236}">
                <a16:creationId xmlns:a16="http://schemas.microsoft.com/office/drawing/2014/main" id="{E1CDB443-F65C-816F-3E05-A6A78559B012}"/>
              </a:ext>
            </a:extLst>
          </p:cNvPr>
          <p:cNvSpPr/>
          <p:nvPr/>
        </p:nvSpPr>
        <p:spPr>
          <a:xfrm>
            <a:off x="5867400" y="2591890"/>
            <a:ext cx="3232350" cy="1810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8" name="Dikdörtgen 7">
            <a:extLst>
              <a:ext uri="{FF2B5EF4-FFF2-40B4-BE49-F238E27FC236}">
                <a16:creationId xmlns:a16="http://schemas.microsoft.com/office/drawing/2014/main" id="{1C073060-6454-A242-8D60-8790A10C44C6}"/>
              </a:ext>
            </a:extLst>
          </p:cNvPr>
          <p:cNvSpPr/>
          <p:nvPr/>
        </p:nvSpPr>
        <p:spPr>
          <a:xfrm>
            <a:off x="609600" y="4699627"/>
            <a:ext cx="3810000" cy="13527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9" name="Resim 8" descr="amblem, daire, simge, sembol, logo içeren bir resim&#10;&#10;Açıklama otomatik olarak oluşturuldu">
            <a:extLst>
              <a:ext uri="{FF2B5EF4-FFF2-40B4-BE49-F238E27FC236}">
                <a16:creationId xmlns:a16="http://schemas.microsoft.com/office/drawing/2014/main" id="{9955FD33-97E7-D703-4B41-44098B6E80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71213"/>
            <a:ext cx="948734" cy="7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64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>
            <a:extLst>
              <a:ext uri="{FF2B5EF4-FFF2-40B4-BE49-F238E27FC236}">
                <a16:creationId xmlns:a16="http://schemas.microsoft.com/office/drawing/2014/main" id="{8A0B1CA9-AF9F-B043-0268-4E7858894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A7C5C-CE20-4464-8069-CFE82B6030F5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4" name="Resim 3" descr="metin, ekran görüntüsü, sayı, numara, yazı tipi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C718F008-6BA3-CBAE-583D-61C977AD1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86"/>
          <a:stretch/>
        </p:blipFill>
        <p:spPr>
          <a:xfrm>
            <a:off x="0" y="1047750"/>
            <a:ext cx="5906146" cy="4095750"/>
          </a:xfrm>
          <a:prstGeom prst="rect">
            <a:avLst/>
          </a:prstGeom>
        </p:spPr>
      </p:pic>
      <p:sp>
        <p:nvSpPr>
          <p:cNvPr id="5" name="Dikdörtgen 4">
            <a:extLst>
              <a:ext uri="{FF2B5EF4-FFF2-40B4-BE49-F238E27FC236}">
                <a16:creationId xmlns:a16="http://schemas.microsoft.com/office/drawing/2014/main" id="{683FF035-EF72-9FA4-0F92-37DE6293EC00}"/>
              </a:ext>
            </a:extLst>
          </p:cNvPr>
          <p:cNvSpPr/>
          <p:nvPr/>
        </p:nvSpPr>
        <p:spPr>
          <a:xfrm>
            <a:off x="433466" y="3139910"/>
            <a:ext cx="5486400" cy="1524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Başlık 1">
            <a:extLst>
              <a:ext uri="{FF2B5EF4-FFF2-40B4-BE49-F238E27FC236}">
                <a16:creationId xmlns:a16="http://schemas.microsoft.com/office/drawing/2014/main" id="{BED79040-52FF-E7F0-3F01-9DFB7A3A18C7}"/>
              </a:ext>
            </a:extLst>
          </p:cNvPr>
          <p:cNvSpPr txBox="1">
            <a:spLocks/>
          </p:cNvSpPr>
          <p:nvPr/>
        </p:nvSpPr>
        <p:spPr>
          <a:xfrm>
            <a:off x="457200" y="401743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24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Araştırma Üniversiteleri Performans Sıralaması</a:t>
            </a:r>
          </a:p>
        </p:txBody>
      </p:sp>
      <p:sp>
        <p:nvSpPr>
          <p:cNvPr id="7" name="Metin kutusu 6">
            <a:extLst>
              <a:ext uri="{FF2B5EF4-FFF2-40B4-BE49-F238E27FC236}">
                <a16:creationId xmlns:a16="http://schemas.microsoft.com/office/drawing/2014/main" id="{CFF617AD-0245-A7E8-0731-9F1BF8E6722E}"/>
              </a:ext>
            </a:extLst>
          </p:cNvPr>
          <p:cNvSpPr txBox="1"/>
          <p:nvPr/>
        </p:nvSpPr>
        <p:spPr>
          <a:xfrm>
            <a:off x="6248400" y="2419350"/>
            <a:ext cx="2743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2024 PUAN: 57 PUAN </a:t>
            </a:r>
          </a:p>
          <a:p>
            <a:r>
              <a:rPr lang="tr-TR" dirty="0"/>
              <a:t>2025 PUAN: 61,02 PUAN</a:t>
            </a:r>
          </a:p>
          <a:p>
            <a:r>
              <a:rPr lang="tr-TR" dirty="0"/>
              <a:t> 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A4055362-8E1E-FA2A-4F10-7BA7A993C0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552" y="283717"/>
            <a:ext cx="764495" cy="78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813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357B7C-E837-F689-3BC0-13D88E704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8168" y="1912690"/>
            <a:ext cx="6147665" cy="985924"/>
          </a:xfrm>
        </p:spPr>
        <p:txBody>
          <a:bodyPr vert="horz" lIns="68580" tIns="34290" rIns="68580" bIns="34290" rtlCol="0" anchor="b">
            <a:normAutofit fontScale="90000"/>
          </a:bodyPr>
          <a:lstStyle/>
          <a:p>
            <a:r>
              <a:rPr lang="tr-TR" sz="3300" b="1" cap="all" spc="225" dirty="0">
                <a:solidFill>
                  <a:schemeClr val="tx2"/>
                </a:solidFill>
              </a:rPr>
              <a:t>Araştırma kapasitesi göstergeleri</a:t>
            </a:r>
            <a:endParaRPr lang="en-US" sz="3300" b="1" cap="all" spc="225" dirty="0">
              <a:solidFill>
                <a:schemeClr val="tx2"/>
              </a:solidFill>
            </a:endParaRPr>
          </a:p>
        </p:txBody>
      </p:sp>
      <p:pic>
        <p:nvPicPr>
          <p:cNvPr id="3" name="Resim 2" descr="amblem, daire, simge, sembol, logo içeren bir resim&#10;&#10;Açıklama otomatik olarak oluşturuldu">
            <a:extLst>
              <a:ext uri="{FF2B5EF4-FFF2-40B4-BE49-F238E27FC236}">
                <a16:creationId xmlns:a16="http://schemas.microsoft.com/office/drawing/2014/main" id="{FCA85016-968F-04C2-C122-96EEB91FF74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71213"/>
            <a:ext cx="948734" cy="7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0482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A99FB414-E0A7-402C-BFE4-7F12F0346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2590060"/>
              </p:ext>
            </p:extLst>
          </p:nvPr>
        </p:nvGraphicFramePr>
        <p:xfrm>
          <a:off x="1" y="34990"/>
          <a:ext cx="9143999" cy="5121809"/>
        </p:xfrm>
        <a:graphic>
          <a:graphicData uri="http://schemas.openxmlformats.org/drawingml/2006/table">
            <a:tbl>
              <a:tblPr/>
              <a:tblGrid>
                <a:gridCol w="7280255">
                  <a:extLst>
                    <a:ext uri="{9D8B030D-6E8A-4147-A177-3AD203B41FA5}">
                      <a16:colId xmlns:a16="http://schemas.microsoft.com/office/drawing/2014/main" val="3885283229"/>
                    </a:ext>
                  </a:extLst>
                </a:gridCol>
                <a:gridCol w="1863744">
                  <a:extLst>
                    <a:ext uri="{9D8B030D-6E8A-4147-A177-3AD203B41FA5}">
                      <a16:colId xmlns:a16="http://schemas.microsoft.com/office/drawing/2014/main" val="702896013"/>
                    </a:ext>
                  </a:extLst>
                </a:gridCol>
              </a:tblGrid>
              <a:tr h="170432">
                <a:tc>
                  <a:txBody>
                    <a:bodyPr/>
                    <a:lstStyle/>
                    <a:p>
                      <a:pPr algn="l" rtl="0" fontAlgn="t"/>
                      <a:r>
                        <a:rPr lang="en-US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 BİLİMSEL YAYIN SAYISI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1972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6639766"/>
                  </a:ext>
                </a:extLst>
              </a:tr>
              <a:tr h="199748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1838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608781"/>
                  </a:ext>
                </a:extLst>
              </a:tr>
              <a:tr h="199748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7,29%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34670"/>
                  </a:ext>
                </a:extLst>
              </a:tr>
              <a:tr h="199748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6,53 %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0838493"/>
                  </a:ext>
                </a:extLst>
              </a:tr>
              <a:tr h="199748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2984766"/>
                  </a:ext>
                </a:extLst>
              </a:tr>
              <a:tr h="199748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 ATIF SAYISI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94.853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202022"/>
                  </a:ext>
                </a:extLst>
              </a:tr>
              <a:tr h="199748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112.512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3035492"/>
                  </a:ext>
                </a:extLst>
              </a:tr>
              <a:tr h="199748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-15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,70%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838141"/>
                  </a:ext>
                </a:extLst>
              </a:tr>
              <a:tr h="199748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-9,14 %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8124317"/>
                  </a:ext>
                </a:extLst>
              </a:tr>
              <a:tr h="1997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5732359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 ULUSAL PROJE SAYISI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575686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555032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-3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,79 %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872053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58,72 %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461239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4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3001821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1.4. ULUSAL PROJELERDEN ELDE EDİLEN FON TUTARI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97.052.069,19₺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5444870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64.596.376,24 ₺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2984596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50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,25%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166251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80,18%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243593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6034762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algn="l" rtl="0" fontAlgn="t"/>
                      <a:r>
                        <a:rPr lang="fi-FI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1.5. ULUSLARARASI PROJE FON TUTARI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36.181.368,56 ₺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3117080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70.355.654,45 ₺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2219652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-48,57%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85974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41,56%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818690"/>
                  </a:ext>
                </a:extLst>
              </a:tr>
              <a:tr h="209735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10412" marR="10412" marT="1041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8116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3856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7E65328A-4F07-4DE6-904C-A1FE2BC53A9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1" cy="5286900"/>
        </p:xfrm>
        <a:graphic>
          <a:graphicData uri="http://schemas.openxmlformats.org/drawingml/2006/table">
            <a:tbl>
              <a:tblPr/>
              <a:tblGrid>
                <a:gridCol w="7312316">
                  <a:extLst>
                    <a:ext uri="{9D8B030D-6E8A-4147-A177-3AD203B41FA5}">
                      <a16:colId xmlns:a16="http://schemas.microsoft.com/office/drawing/2014/main" val="2950904151"/>
                    </a:ext>
                  </a:extLst>
                </a:gridCol>
                <a:gridCol w="1831685">
                  <a:extLst>
                    <a:ext uri="{9D8B030D-6E8A-4147-A177-3AD203B41FA5}">
                      <a16:colId xmlns:a16="http://schemas.microsoft.com/office/drawing/2014/main" val="2554319190"/>
                    </a:ext>
                  </a:extLst>
                </a:gridCol>
              </a:tblGrid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nn-NO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1.6. </a:t>
                      </a: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ULUSAL VE ULUSLARARASI PATENT BAŞVURU SAYISI</a:t>
                      </a:r>
                      <a:endParaRPr lang="nn-NO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312021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9584327"/>
                  </a:ext>
                </a:extLst>
              </a:tr>
              <a:tr h="217233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67</a:t>
                      </a:r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,80%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4104697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35,35%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25720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00164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1.7. ULUSAL PATENT BELGE SAYISI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6428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611178"/>
                  </a:ext>
                </a:extLst>
              </a:tr>
              <a:tr h="217233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271</a:t>
                      </a:r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,43%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1114225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47,20%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2594572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8-9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88249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fr-F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1.8. ULUSLARARASI PATENT BELGE SAYISI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43017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6007264"/>
                  </a:ext>
                </a:extLst>
              </a:tr>
              <a:tr h="216048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100,00%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71134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3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71,58%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704243"/>
                  </a:ext>
                </a:extLst>
              </a:tr>
              <a:tr h="20461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17-20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883894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1.9. FAYDALI MODEL / TASARIM BELGE SAYISI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394787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0989292"/>
                  </a:ext>
                </a:extLst>
              </a:tr>
              <a:tr h="217233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-85,71%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741434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-35,20%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4604880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17-21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04064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1.10. ULUSLARARASI PROJE SAYISI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1183021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08557"/>
                  </a:ext>
                </a:extLst>
              </a:tr>
              <a:tr h="216048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,13%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269236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92,61%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471939"/>
                  </a:ext>
                </a:extLst>
              </a:tr>
              <a:tr h="20574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3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0308" marR="10308" marT="1030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6313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1653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357B7C-E837-F689-3BC0-13D88E704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8168" y="2075009"/>
            <a:ext cx="6147665" cy="993482"/>
          </a:xfrm>
        </p:spPr>
        <p:txBody>
          <a:bodyPr vert="horz" lIns="68580" tIns="34290" rIns="68580" bIns="34290" rtlCol="0" anchor="b">
            <a:normAutofit fontScale="90000"/>
          </a:bodyPr>
          <a:lstStyle/>
          <a:p>
            <a:r>
              <a:rPr lang="tr-TR" sz="3300" b="1" cap="all" spc="225" dirty="0">
                <a:solidFill>
                  <a:schemeClr val="tx2"/>
                </a:solidFill>
              </a:rPr>
              <a:t>Araştırma kalitesi göstergeleri</a:t>
            </a:r>
            <a:endParaRPr lang="en-US" sz="3300" b="1" cap="all" spc="225" dirty="0">
              <a:solidFill>
                <a:schemeClr val="tx2"/>
              </a:solidFill>
            </a:endParaRPr>
          </a:p>
        </p:txBody>
      </p:sp>
      <p:pic>
        <p:nvPicPr>
          <p:cNvPr id="3" name="Resim 2" descr="amblem, daire, simge, sembol, logo içeren bir resim&#10;&#10;Açıklama otomatik olarak oluşturuldu">
            <a:extLst>
              <a:ext uri="{FF2B5EF4-FFF2-40B4-BE49-F238E27FC236}">
                <a16:creationId xmlns:a16="http://schemas.microsoft.com/office/drawing/2014/main" id="{472BEAF5-FB08-5402-257E-00CBC63D72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71213"/>
            <a:ext cx="948734" cy="7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749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F7EEEE38-7C05-48C2-80B1-D4D8C5738E5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942229"/>
              </p:ext>
            </p:extLst>
          </p:nvPr>
        </p:nvGraphicFramePr>
        <p:xfrm>
          <a:off x="0" y="0"/>
          <a:ext cx="9144001" cy="5111906"/>
        </p:xfrm>
        <a:graphic>
          <a:graphicData uri="http://schemas.openxmlformats.org/drawingml/2006/table">
            <a:tbl>
              <a:tblPr/>
              <a:tblGrid>
                <a:gridCol w="7325210">
                  <a:extLst>
                    <a:ext uri="{9D8B030D-6E8A-4147-A177-3AD203B41FA5}">
                      <a16:colId xmlns:a16="http://schemas.microsoft.com/office/drawing/2014/main" val="1605920185"/>
                    </a:ext>
                  </a:extLst>
                </a:gridCol>
                <a:gridCol w="1818791">
                  <a:extLst>
                    <a:ext uri="{9D8B030D-6E8A-4147-A177-3AD203B41FA5}">
                      <a16:colId xmlns:a16="http://schemas.microsoft.com/office/drawing/2014/main" val="2046178481"/>
                    </a:ext>
                  </a:extLst>
                </a:gridCol>
              </a:tblGrid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 %50’LİK DİLİMDEKİ BİLİMSEL YAYIN ORANI 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68,56%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6715107"/>
                  </a:ext>
                </a:extLst>
              </a:tr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69.80%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061138"/>
                  </a:ext>
                </a:extLst>
              </a:tr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 DEĞİŞİMİ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5,90%</a:t>
                      </a:r>
                      <a:endParaRPr lang="tr-TR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316464"/>
                  </a:ext>
                </a:extLst>
              </a:tr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-1,78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4872039"/>
                  </a:ext>
                </a:extLst>
              </a:tr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180413"/>
                  </a:ext>
                </a:extLst>
              </a:tr>
              <a:tr h="1704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 %10’LUK DİLİMDE ATIF ALAN YAYIN ORANI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8,16%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8223857"/>
                  </a:ext>
                </a:extLst>
              </a:tr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7,78%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5806277"/>
                  </a:ext>
                </a:extLst>
              </a:tr>
              <a:tr h="21513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 DEĞİŞİMİ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,94%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3814248"/>
                  </a:ext>
                </a:extLst>
              </a:tr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-0,028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1756388"/>
                  </a:ext>
                </a:extLst>
              </a:tr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18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6792831"/>
                  </a:ext>
                </a:extLst>
              </a:tr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 BİLİM ÖDÜLÜ SAYISI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348074"/>
                  </a:ext>
                </a:extLst>
              </a:tr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0071194"/>
                  </a:ext>
                </a:extLst>
              </a:tr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200,00%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523511"/>
                  </a:ext>
                </a:extLst>
              </a:tr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26,83%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5987703"/>
                  </a:ext>
                </a:extLst>
              </a:tr>
              <a:tr h="21238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8-11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5585877"/>
                  </a:ext>
                </a:extLst>
              </a:tr>
              <a:tr h="195779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2.4. TÜBİTAK 1004 PROGRAMI FON TUTARI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7.997.858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5132587"/>
                  </a:ext>
                </a:extLst>
              </a:tr>
              <a:tr h="195779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25.027.858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394227"/>
                  </a:ext>
                </a:extLst>
              </a:tr>
              <a:tr h="195779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 DEĞİŞİMİ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-68,04</a:t>
                      </a:r>
                      <a:endParaRPr lang="tr-TR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58146"/>
                  </a:ext>
                </a:extLst>
              </a:tr>
              <a:tr h="195779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-32,30%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216075"/>
                  </a:ext>
                </a:extLst>
              </a:tr>
              <a:tr h="195779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0768745"/>
                  </a:ext>
                </a:extLst>
              </a:tr>
              <a:tr h="195779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2.5. YAYINLARIN AÇIK ERİŞİM ORANI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51,57%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348314"/>
                  </a:ext>
                </a:extLst>
              </a:tr>
              <a:tr h="195779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50,00%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6047355"/>
                  </a:ext>
                </a:extLst>
              </a:tr>
              <a:tr h="195779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 DEĞİŞİMİ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,14%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1735108"/>
                  </a:ext>
                </a:extLst>
              </a:tr>
              <a:tr h="195779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0,03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5960612"/>
                  </a:ext>
                </a:extLst>
              </a:tr>
              <a:tr h="195779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0391" marR="10391" marT="1039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34621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8348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3D73E08F-37FE-4703-8AA9-5BC8C766E3C9}"/>
              </a:ext>
            </a:extLst>
          </p:cNvPr>
          <p:cNvGraphicFramePr>
            <a:graphicFrameLocks noGrp="1"/>
          </p:cNvGraphicFramePr>
          <p:nvPr/>
        </p:nvGraphicFramePr>
        <p:xfrm>
          <a:off x="0" y="1"/>
          <a:ext cx="9144001" cy="5143505"/>
        </p:xfrm>
        <a:graphic>
          <a:graphicData uri="http://schemas.openxmlformats.org/drawingml/2006/table">
            <a:tbl>
              <a:tblPr/>
              <a:tblGrid>
                <a:gridCol w="7312316">
                  <a:extLst>
                    <a:ext uri="{9D8B030D-6E8A-4147-A177-3AD203B41FA5}">
                      <a16:colId xmlns:a16="http://schemas.microsoft.com/office/drawing/2014/main" val="3244651358"/>
                    </a:ext>
                  </a:extLst>
                </a:gridCol>
                <a:gridCol w="1831685">
                  <a:extLst>
                    <a:ext uri="{9D8B030D-6E8A-4147-A177-3AD203B41FA5}">
                      <a16:colId xmlns:a16="http://schemas.microsoft.com/office/drawing/2014/main" val="403016914"/>
                    </a:ext>
                  </a:extLst>
                </a:gridCol>
              </a:tblGrid>
              <a:tr h="186966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2.6. DÜNYA ÜNİVERSİTE SIRALAMALARI PERFORMANSI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554191"/>
                  </a:ext>
                </a:extLst>
              </a:tr>
              <a:tr h="186966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3196986"/>
                  </a:ext>
                </a:extLst>
              </a:tr>
              <a:tr h="186966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100,00%</a:t>
                      </a:r>
                      <a:endParaRPr lang="tr-TR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8536887"/>
                  </a:ext>
                </a:extLst>
              </a:tr>
              <a:tr h="186966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60,42%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050168"/>
                  </a:ext>
                </a:extLst>
              </a:tr>
              <a:tr h="211373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9-12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053561"/>
                  </a:ext>
                </a:extLst>
              </a:tr>
              <a:tr h="186966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2.7. AKREDİTE EDİLMİŞ PROGRAM SAYISI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070617"/>
                  </a:ext>
                </a:extLst>
              </a:tr>
              <a:tr h="186966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404232"/>
                  </a:ext>
                </a:extLst>
              </a:tr>
              <a:tr h="186966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,69%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2525912"/>
                  </a:ext>
                </a:extLst>
              </a:tr>
              <a:tr h="186966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10,49%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621488"/>
                  </a:ext>
                </a:extLst>
              </a:tr>
              <a:tr h="225048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10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1691646"/>
                  </a:ext>
                </a:extLst>
              </a:tr>
              <a:tr h="186966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2.8. ULUSLARARASI DOKTORA ÖĞRENCİ ORANI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5,83%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9102961"/>
                  </a:ext>
                </a:extLst>
              </a:tr>
              <a:tr h="186966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6,37%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2651337"/>
                  </a:ext>
                </a:extLst>
              </a:tr>
              <a:tr h="186966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-8,44%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311634"/>
                  </a:ext>
                </a:extLst>
              </a:tr>
              <a:tr h="186966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0,82%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8434176"/>
                  </a:ext>
                </a:extLst>
              </a:tr>
              <a:tr h="21789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398872"/>
                  </a:ext>
                </a:extLst>
              </a:tr>
              <a:tr h="22456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2.9. DOKTORA MEZUN SAYISI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784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465390"/>
                  </a:ext>
                </a:extLst>
              </a:tr>
              <a:tr h="22456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1045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173319"/>
                  </a:ext>
                </a:extLst>
              </a:tr>
              <a:tr h="22456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-24,98%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98562"/>
                  </a:ext>
                </a:extLst>
              </a:tr>
              <a:tr h="22456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-18,01%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310827"/>
                  </a:ext>
                </a:extLst>
              </a:tr>
              <a:tr h="22456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202759"/>
                  </a:ext>
                </a:extLst>
              </a:tr>
              <a:tr h="22456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2.10. DOKTORA ÖĞRENCİ SAYISI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5352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440114"/>
                  </a:ext>
                </a:extLst>
              </a:tr>
              <a:tr h="22456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6377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490207"/>
                  </a:ext>
                </a:extLst>
              </a:tr>
              <a:tr h="22456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-16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,07%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27676"/>
                  </a:ext>
                </a:extLst>
              </a:tr>
              <a:tr h="22456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-6,06%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633736"/>
                  </a:ext>
                </a:extLst>
              </a:tr>
              <a:tr h="224560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0518" marR="10518" marT="1051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6885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992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7D357B7C-E837-F689-3BC0-13D88E704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8168" y="2056134"/>
            <a:ext cx="6147665" cy="1031233"/>
          </a:xfrm>
        </p:spPr>
        <p:txBody>
          <a:bodyPr vert="horz" lIns="68580" tIns="34290" rIns="68580" bIns="34290" rtlCol="0" anchor="b">
            <a:normAutofit fontScale="90000"/>
          </a:bodyPr>
          <a:lstStyle/>
          <a:p>
            <a:r>
              <a:rPr lang="tr-TR" sz="3300" b="1" cap="all" spc="225" dirty="0">
                <a:solidFill>
                  <a:schemeClr val="tx2"/>
                </a:solidFill>
              </a:rPr>
              <a:t>Etkileşim ve işbirliği göstergeleri</a:t>
            </a:r>
            <a:endParaRPr lang="en-US" sz="3300" b="1" cap="all" spc="225" dirty="0">
              <a:solidFill>
                <a:schemeClr val="tx2"/>
              </a:solidFill>
            </a:endParaRPr>
          </a:p>
        </p:txBody>
      </p:sp>
      <p:pic>
        <p:nvPicPr>
          <p:cNvPr id="3" name="Resim 2" descr="amblem, daire, simge, sembol, logo içeren bir resim&#10;&#10;Açıklama otomatik olarak oluşturuldu">
            <a:extLst>
              <a:ext uri="{FF2B5EF4-FFF2-40B4-BE49-F238E27FC236}">
                <a16:creationId xmlns:a16="http://schemas.microsoft.com/office/drawing/2014/main" id="{89223E0E-EF1D-5F8D-6A8B-A7FDD5634C0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71213"/>
            <a:ext cx="948734" cy="7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6474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C27EAA4E-F436-4783-8410-425BAFAB253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5450730"/>
        </p:xfrm>
        <a:graphic>
          <a:graphicData uri="http://schemas.openxmlformats.org/drawingml/2006/table">
            <a:tbl>
              <a:tblPr/>
              <a:tblGrid>
                <a:gridCol w="7395562">
                  <a:extLst>
                    <a:ext uri="{9D8B030D-6E8A-4147-A177-3AD203B41FA5}">
                      <a16:colId xmlns:a16="http://schemas.microsoft.com/office/drawing/2014/main" val="4053147697"/>
                    </a:ext>
                  </a:extLst>
                </a:gridCol>
                <a:gridCol w="1748438">
                  <a:extLst>
                    <a:ext uri="{9D8B030D-6E8A-4147-A177-3AD203B41FA5}">
                      <a16:colId xmlns:a16="http://schemas.microsoft.com/office/drawing/2014/main" val="2106613884"/>
                    </a:ext>
                  </a:extLst>
                </a:gridCol>
              </a:tblGrid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3.1.ÜNİVERSİTE ÜNİVERSİTE İŞBİRLİKLİ YAYIN ORANI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75,35%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1107270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75,90%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5076087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-0,72%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2363912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0,02 %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8097268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7855061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3.2. ÜNİVERSİTE-İŞ DÜNYASI İŞBİRLİKLİ YAYIN ORANI 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2,43%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4516604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1,63%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0152610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48,88%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297705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0,679%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805302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52621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3.3. ULUSLARARASI İŞBİRLİKLİ YAYIN ORANI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35,04%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9024444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36,89%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2526099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-5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,01 %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6854651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0,62 %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0368346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0575875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3.4. ÜNİVERSİTE-İŞ DÜNYASI İŞBİRLİKLİ ULUSAL VE ULUSLARARASI PATENT BELGE SAYISI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8767007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180179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962839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33,33%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820697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-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4315068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3.5 ULUSLARARASI İŞBİRLİKLİ ULUSAL VE ULUSLARARASI PATENT BELGE SAYISI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8618869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315200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7033678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0,118%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977073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0807495"/>
                  </a:ext>
                </a:extLst>
              </a:tr>
              <a:tr h="329339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3.6. ÜNİVERSİTE-İŞ DÜNYASI İŞBİRLİĞİ İLE YAPILAN VE KAMU FONLARINCA DESTEKLENEN PROJELERİN FON TUTARI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₺13.998.516,00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352555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₺20.178.366,00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99110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-30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,63%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2135135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46,54%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1312723"/>
                  </a:ext>
                </a:extLst>
              </a:tr>
              <a:tr h="168911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8463" marR="8463" marT="846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8764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23581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o 2">
            <a:extLst>
              <a:ext uri="{FF2B5EF4-FFF2-40B4-BE49-F238E27FC236}">
                <a16:creationId xmlns:a16="http://schemas.microsoft.com/office/drawing/2014/main" id="{E093FD0D-AD7F-4E27-8BD5-B6705E02EDB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9144000" cy="5143513"/>
        </p:xfrm>
        <a:graphic>
          <a:graphicData uri="http://schemas.openxmlformats.org/drawingml/2006/table">
            <a:tbl>
              <a:tblPr/>
              <a:tblGrid>
                <a:gridCol w="7486323">
                  <a:extLst>
                    <a:ext uri="{9D8B030D-6E8A-4147-A177-3AD203B41FA5}">
                      <a16:colId xmlns:a16="http://schemas.microsoft.com/office/drawing/2014/main" val="40002148"/>
                    </a:ext>
                  </a:extLst>
                </a:gridCol>
                <a:gridCol w="1657677">
                  <a:extLst>
                    <a:ext uri="{9D8B030D-6E8A-4147-A177-3AD203B41FA5}">
                      <a16:colId xmlns:a16="http://schemas.microsoft.com/office/drawing/2014/main" val="800646696"/>
                    </a:ext>
                  </a:extLst>
                </a:gridCol>
              </a:tblGrid>
              <a:tr h="403420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3.7. ÜNİVERSİTE-İŞ DÜNYASI İŞBİRLİĞİ İLE YAPILAN VE KAMU FONLARINCA DESTEKLENEN PROJELERİN SAYISI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0242494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469075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-66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,98%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0507905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-20,06%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2274787"/>
                  </a:ext>
                </a:extLst>
              </a:tr>
              <a:tr h="20709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749331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3.8. ULUSLARARASI ÖĞRENCİ ORANI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3,70%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3348911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6,55%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603889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-43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,44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2346247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-0,104%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617674"/>
                  </a:ext>
                </a:extLst>
              </a:tr>
              <a:tr h="20709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983896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3.9. ULUSLARARASI ÖĞRETİM ÜYESİ ORANI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0,49%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6758435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0,47%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5151153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,31%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9993890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-0,026%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076568"/>
                  </a:ext>
                </a:extLst>
              </a:tr>
              <a:tr h="20709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762498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3.10. DOLAŞIMDAKİ ÖĞRETİM ÜYESİ VE ÖĞRENCİ SAYISI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1059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181171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1306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6864764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-18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,91%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9336754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▼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-11,64%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0826991"/>
                  </a:ext>
                </a:extLst>
              </a:tr>
              <a:tr h="20709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109773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3.11. TÜBİTAK 2244 SANAYİ DOKTORA PROGRAMI ÖĞRENCİ SAYISI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944647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2023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4688584"/>
                  </a:ext>
                </a:extLst>
              </a:tr>
              <a:tr h="197837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KENDİ DEĞİŞİMİ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▬ </a:t>
                      </a:r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0,00%</a:t>
                      </a:r>
                      <a:endParaRPr lang="tr-TR" sz="1100" b="0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0365053"/>
                  </a:ext>
                </a:extLst>
              </a:tr>
              <a:tr h="194822">
                <a:tc>
                  <a:txBody>
                    <a:bodyPr/>
                    <a:lstStyle/>
                    <a:p>
                      <a:pPr algn="l" rtl="0" fontAlgn="t"/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DEĞİŞİM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kumimoji="0" lang="tr-TR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▲</a:t>
                      </a:r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4,53%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7712171"/>
                  </a:ext>
                </a:extLst>
              </a:tr>
              <a:tr h="207092"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ARAŞTIRMA VE ADAY ARAŞTIRMA ÜNİVERSİTELERİ ARASINDAKİ HAM VERİ SIRASI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tr-TR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10027" marR="10027" marT="1002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8512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799661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BFCBC015-B6D0-4CC8-ADB9-2C800FF77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980774"/>
              </p:ext>
            </p:extLst>
          </p:nvPr>
        </p:nvGraphicFramePr>
        <p:xfrm>
          <a:off x="1129899" y="1504950"/>
          <a:ext cx="6884201" cy="2693503"/>
        </p:xfrm>
        <a:graphic>
          <a:graphicData uri="http://schemas.openxmlformats.org/drawingml/2006/table">
            <a:tbl>
              <a:tblPr/>
              <a:tblGrid>
                <a:gridCol w="2514230">
                  <a:extLst>
                    <a:ext uri="{9D8B030D-6E8A-4147-A177-3AD203B41FA5}">
                      <a16:colId xmlns:a16="http://schemas.microsoft.com/office/drawing/2014/main" val="4001150744"/>
                    </a:ext>
                  </a:extLst>
                </a:gridCol>
                <a:gridCol w="2514230">
                  <a:extLst>
                    <a:ext uri="{9D8B030D-6E8A-4147-A177-3AD203B41FA5}">
                      <a16:colId xmlns:a16="http://schemas.microsoft.com/office/drawing/2014/main" val="3869575622"/>
                    </a:ext>
                  </a:extLst>
                </a:gridCol>
                <a:gridCol w="1855741">
                  <a:extLst>
                    <a:ext uri="{9D8B030D-6E8A-4147-A177-3AD203B41FA5}">
                      <a16:colId xmlns:a16="http://schemas.microsoft.com/office/drawing/2014/main" val="1666861961"/>
                    </a:ext>
                  </a:extLst>
                </a:gridCol>
              </a:tblGrid>
              <a:tr h="2170742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ARTIŞ </a:t>
                      </a:r>
                    </a:p>
                  </a:txBody>
                  <a:tcPr marL="22448" marR="22448" marT="224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AZALIŞ</a:t>
                      </a:r>
                    </a:p>
                  </a:txBody>
                  <a:tcPr marL="22448" marR="22448" marT="224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3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NÖTR</a:t>
                      </a:r>
                    </a:p>
                  </a:txBody>
                  <a:tcPr marL="22448" marR="22448" marT="224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9145907"/>
                  </a:ext>
                </a:extLst>
              </a:tr>
              <a:tr h="522761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3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22448" marR="22448" marT="224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3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22448" marR="22448" marT="224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23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22448" marR="22448" marT="2244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6485184"/>
                  </a:ext>
                </a:extLst>
              </a:tr>
            </a:tbl>
          </a:graphicData>
        </a:graphic>
      </p:graphicFrame>
      <p:pic>
        <p:nvPicPr>
          <p:cNvPr id="2" name="Resim 1" descr="amblem, daire, simge, sembol, logo içeren bir resim&#10;&#10;Açıklama otomatik olarak oluşturuldu">
            <a:extLst>
              <a:ext uri="{FF2B5EF4-FFF2-40B4-BE49-F238E27FC236}">
                <a16:creationId xmlns:a16="http://schemas.microsoft.com/office/drawing/2014/main" id="{B45760E8-665B-C409-2177-2B10D155BE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71213"/>
            <a:ext cx="948734" cy="700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384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92024" cy="5143500"/>
          </a:xfrm>
          <a:prstGeom prst="rect">
            <a:avLst/>
          </a:prstGeom>
          <a:solidFill>
            <a:srgbClr val="E0651A"/>
          </a:solidFill>
          <a:ln/>
        </p:spPr>
        <p:txBody>
          <a:bodyPr/>
          <a:lstStyle/>
          <a:p>
            <a:endParaRPr lang="tr-TR" sz="1350"/>
          </a:p>
        </p:txBody>
      </p:sp>
      <p:sp>
        <p:nvSpPr>
          <p:cNvPr id="3" name="Shape 1"/>
          <p:cNvSpPr/>
          <p:nvPr/>
        </p:nvSpPr>
        <p:spPr>
          <a:xfrm>
            <a:off x="192024" y="0"/>
            <a:ext cx="41148" cy="5143500"/>
          </a:xfrm>
          <a:prstGeom prst="rect">
            <a:avLst/>
          </a:prstGeom>
          <a:solidFill>
            <a:srgbClr val="F2A03D"/>
          </a:solidFill>
          <a:ln/>
        </p:spPr>
        <p:txBody>
          <a:bodyPr/>
          <a:lstStyle/>
          <a:p>
            <a:endParaRPr lang="tr-TR" sz="1350"/>
          </a:p>
        </p:txBody>
      </p:sp>
      <p:sp>
        <p:nvSpPr>
          <p:cNvPr id="4" name="Text 2"/>
          <p:cNvSpPr/>
          <p:nvPr/>
        </p:nvSpPr>
        <p:spPr>
          <a:xfrm>
            <a:off x="685800" y="960120"/>
            <a:ext cx="75438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b="1" kern="0" spc="225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ANKARA ÜNİVERSİTESİ </a:t>
            </a:r>
            <a:endParaRPr lang="tr-TR" sz="1050" b="1" kern="0" spc="225" dirty="0">
              <a:solidFill>
                <a:srgbClr val="F2A03D"/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r>
              <a:rPr lang="en-US" sz="1050" b="1" kern="0" spc="225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ARAŞTIRMA DEKANLIĞI</a:t>
            </a:r>
            <a:endParaRPr lang="en-US" sz="1050" dirty="0"/>
          </a:p>
        </p:txBody>
      </p:sp>
      <p:sp>
        <p:nvSpPr>
          <p:cNvPr id="5" name="Text 3"/>
          <p:cNvSpPr/>
          <p:nvPr/>
        </p:nvSpPr>
        <p:spPr>
          <a:xfrm>
            <a:off x="685800" y="1474470"/>
            <a:ext cx="788670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Akademik Çıktı Analizi</a:t>
            </a:r>
            <a:endParaRPr lang="en-US" sz="3900" dirty="0"/>
          </a:p>
        </p:txBody>
      </p:sp>
      <p:sp>
        <p:nvSpPr>
          <p:cNvPr id="6" name="Text 4"/>
          <p:cNvSpPr/>
          <p:nvPr/>
        </p:nvSpPr>
        <p:spPr>
          <a:xfrm>
            <a:off x="685800" y="2228850"/>
            <a:ext cx="78867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i="1" dirty="0">
                <a:solidFill>
                  <a:schemeClr val="tx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2024 ile 2025 Karşılaştırmalı Değerlendirme</a:t>
            </a:r>
            <a:endParaRPr lang="en-US" sz="2400" dirty="0">
              <a:solidFill>
                <a:schemeClr val="tx2"/>
              </a:solidFill>
            </a:endParaRPr>
          </a:p>
        </p:txBody>
      </p:sp>
      <p:sp>
        <p:nvSpPr>
          <p:cNvPr id="7" name="Shape 5"/>
          <p:cNvSpPr/>
          <p:nvPr/>
        </p:nvSpPr>
        <p:spPr>
          <a:xfrm>
            <a:off x="720090" y="2914650"/>
            <a:ext cx="2194560" cy="0"/>
          </a:xfrm>
          <a:prstGeom prst="line">
            <a:avLst/>
          </a:prstGeom>
          <a:noFill/>
          <a:ln w="25400">
            <a:solidFill>
              <a:srgbClr val="F2A03D"/>
            </a:solidFill>
            <a:prstDash val="solid"/>
          </a:ln>
        </p:spPr>
        <p:txBody>
          <a:bodyPr/>
          <a:lstStyle/>
          <a:p>
            <a:endParaRPr lang="tr-TR" sz="1350"/>
          </a:p>
        </p:txBody>
      </p:sp>
      <p:sp>
        <p:nvSpPr>
          <p:cNvPr id="8" name="Text 6"/>
          <p:cNvSpPr/>
          <p:nvPr/>
        </p:nvSpPr>
        <p:spPr>
          <a:xfrm>
            <a:off x="685800" y="3086100"/>
            <a:ext cx="78867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25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3.791 </a:t>
            </a:r>
            <a:r>
              <a:rPr lang="tr-TR" sz="1125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r>
              <a:rPr lang="en-US" sz="1125" dirty="0" err="1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kademik</a:t>
            </a:r>
            <a:r>
              <a:rPr lang="en-US" sz="1125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125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</a:t>
            </a:r>
            <a:r>
              <a:rPr lang="en-US" sz="1125" dirty="0" err="1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ersonel</a:t>
            </a:r>
            <a:r>
              <a:rPr lang="en-US" sz="1125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tr-TR" sz="1125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25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</a:t>
            </a:r>
            <a:r>
              <a:rPr lang="tr-TR" sz="1125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Akademik Birim</a:t>
            </a:r>
            <a:endParaRPr lang="en-US" sz="1125" dirty="0"/>
          </a:p>
        </p:txBody>
      </p:sp>
      <p:pic>
        <p:nvPicPr>
          <p:cNvPr id="10" name="Image 0" descr="favico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97205" y="126879"/>
            <a:ext cx="377190" cy="377190"/>
          </a:xfrm>
          <a:prstGeom prst="rect">
            <a:avLst/>
          </a:prstGeom>
        </p:spPr>
      </p:pic>
      <p:pic>
        <p:nvPicPr>
          <p:cNvPr id="11" name="Image 1" descr="research-logo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126730" y="166310"/>
            <a:ext cx="445770" cy="3771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1510" y="342900"/>
            <a:ext cx="75438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685800"/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Bir Bakışta Değişim</a:t>
            </a: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" name="Text 1"/>
          <p:cNvSpPr/>
          <p:nvPr/>
        </p:nvSpPr>
        <p:spPr>
          <a:xfrm>
            <a:off x="651510" y="774954"/>
            <a:ext cx="7543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defTabSz="685800"/>
            <a:r>
              <a:rPr lang="en-US" sz="1050" i="1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 → 2025 yıllık değişim oranları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80060" y="1255014"/>
            <a:ext cx="2002536" cy="1611630"/>
          </a:xfrm>
          <a:prstGeom prst="rect">
            <a:avLst/>
          </a:prstGeom>
          <a:solidFill>
            <a:srgbClr val="2F3338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pPr defTabSz="685800"/>
            <a:endParaRPr lang="tr-T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Shape 3"/>
          <p:cNvSpPr/>
          <p:nvPr/>
        </p:nvSpPr>
        <p:spPr>
          <a:xfrm>
            <a:off x="480060" y="1234440"/>
            <a:ext cx="2002536" cy="68580"/>
          </a:xfrm>
          <a:prstGeom prst="rect">
            <a:avLst/>
          </a:prstGeom>
          <a:solidFill>
            <a:srgbClr val="F2A03D"/>
          </a:solidFill>
          <a:ln/>
        </p:spPr>
        <p:txBody>
          <a:bodyPr/>
          <a:lstStyle/>
          <a:p>
            <a:pPr defTabSz="685800"/>
            <a:endParaRPr lang="tr-T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4"/>
          <p:cNvSpPr/>
          <p:nvPr/>
        </p:nvSpPr>
        <p:spPr>
          <a:xfrm>
            <a:off x="480060" y="1453896"/>
            <a:ext cx="2002536" cy="5829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2850" b="1" dirty="0">
                <a:solidFill>
                  <a:srgbClr val="F2A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+25,7%</a:t>
            </a:r>
            <a:endParaRPr lang="en-US" sz="2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5"/>
          <p:cNvSpPr/>
          <p:nvPr/>
        </p:nvSpPr>
        <p:spPr>
          <a:xfrm>
            <a:off x="582930" y="2091690"/>
            <a:ext cx="179679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WoS Q1+Q2 Makale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6"/>
          <p:cNvSpPr/>
          <p:nvPr/>
        </p:nvSpPr>
        <p:spPr>
          <a:xfrm>
            <a:off x="582930" y="2482596"/>
            <a:ext cx="17967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863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2.675 → 3.362</a:t>
            </a:r>
            <a:endParaRPr lang="en-US" sz="86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606040" y="1234440"/>
            <a:ext cx="2002536" cy="1611630"/>
          </a:xfrm>
          <a:prstGeom prst="rect">
            <a:avLst/>
          </a:prstGeom>
          <a:solidFill>
            <a:srgbClr val="2F3338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pPr defTabSz="685800"/>
            <a:endParaRPr lang="tr-T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2606040" y="1234440"/>
            <a:ext cx="2002536" cy="68580"/>
          </a:xfrm>
          <a:prstGeom prst="rect">
            <a:avLst/>
          </a:prstGeom>
          <a:solidFill>
            <a:srgbClr val="F2A03D"/>
          </a:solidFill>
          <a:ln/>
        </p:spPr>
        <p:txBody>
          <a:bodyPr/>
          <a:lstStyle/>
          <a:p>
            <a:pPr defTabSz="685800"/>
            <a:endParaRPr lang="tr-T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1" name="Text 9"/>
          <p:cNvSpPr/>
          <p:nvPr/>
        </p:nvSpPr>
        <p:spPr>
          <a:xfrm>
            <a:off x="2606040" y="1453896"/>
            <a:ext cx="2002536" cy="5829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2850" b="1" dirty="0">
                <a:solidFill>
                  <a:srgbClr val="F2A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+22,1%</a:t>
            </a:r>
            <a:endParaRPr lang="en-US" sz="2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2708910" y="2091690"/>
            <a:ext cx="179679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WoS Q1 Makale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2708910" y="2482596"/>
            <a:ext cx="17967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863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1.506 → 1.839</a:t>
            </a:r>
            <a:endParaRPr lang="en-US" sz="86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732020" y="1234440"/>
            <a:ext cx="2002536" cy="1611630"/>
          </a:xfrm>
          <a:prstGeom prst="rect">
            <a:avLst/>
          </a:prstGeom>
          <a:solidFill>
            <a:srgbClr val="2F3338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pPr defTabSz="685800"/>
            <a:endParaRPr lang="tr-T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732020" y="1234440"/>
            <a:ext cx="2002536" cy="68580"/>
          </a:xfrm>
          <a:prstGeom prst="rect">
            <a:avLst/>
          </a:prstGeom>
          <a:solidFill>
            <a:srgbClr val="F2A03D"/>
          </a:solidFill>
          <a:ln/>
        </p:spPr>
        <p:txBody>
          <a:bodyPr/>
          <a:lstStyle/>
          <a:p>
            <a:pPr defTabSz="685800"/>
            <a:endParaRPr lang="tr-T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732020" y="1453896"/>
            <a:ext cx="2002536" cy="5829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2850" b="1" dirty="0">
                <a:solidFill>
                  <a:srgbClr val="F2A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+18,7%</a:t>
            </a:r>
            <a:endParaRPr lang="en-US" sz="2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834890" y="2091690"/>
            <a:ext cx="179679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Scopus Q1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834890" y="2482596"/>
            <a:ext cx="17967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863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2.316 → 2.748</a:t>
            </a:r>
            <a:endParaRPr lang="en-US" sz="86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6858000" y="1234440"/>
            <a:ext cx="2002536" cy="1611630"/>
          </a:xfrm>
          <a:prstGeom prst="rect">
            <a:avLst/>
          </a:prstGeom>
          <a:solidFill>
            <a:srgbClr val="2F3338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pPr defTabSz="685800"/>
            <a:endParaRPr lang="tr-T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858000" y="1234440"/>
            <a:ext cx="2002536" cy="68580"/>
          </a:xfrm>
          <a:prstGeom prst="rect">
            <a:avLst/>
          </a:prstGeom>
          <a:solidFill>
            <a:srgbClr val="F2A03D"/>
          </a:solidFill>
          <a:ln/>
        </p:spPr>
        <p:txBody>
          <a:bodyPr/>
          <a:lstStyle/>
          <a:p>
            <a:pPr defTabSz="685800"/>
            <a:endParaRPr lang="tr-T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6858000" y="1453896"/>
            <a:ext cx="2002536" cy="5829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2850" b="1" dirty="0">
                <a:solidFill>
                  <a:srgbClr val="F2A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+18,2%</a:t>
            </a:r>
            <a:endParaRPr lang="en-US" sz="2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960870" y="2091690"/>
            <a:ext cx="179679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Scopus Q1+Q2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960870" y="2482596"/>
            <a:ext cx="17967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863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3.572 → 4.221</a:t>
            </a:r>
            <a:endParaRPr lang="en-US" sz="86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2506599" y="3017520"/>
            <a:ext cx="2002536" cy="1611630"/>
          </a:xfrm>
          <a:prstGeom prst="rect">
            <a:avLst/>
          </a:prstGeom>
          <a:solidFill>
            <a:srgbClr val="2F3338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pPr defTabSz="685800"/>
            <a:endParaRPr lang="tr-T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506599" y="3017520"/>
            <a:ext cx="2002536" cy="68580"/>
          </a:xfrm>
          <a:prstGeom prst="rect">
            <a:avLst/>
          </a:prstGeom>
          <a:solidFill>
            <a:srgbClr val="F2A03D"/>
          </a:solidFill>
          <a:ln/>
        </p:spPr>
        <p:txBody>
          <a:bodyPr/>
          <a:lstStyle/>
          <a:p>
            <a:pPr defTabSz="685800"/>
            <a:endParaRPr lang="tr-T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2506599" y="3236976"/>
            <a:ext cx="2002536" cy="5829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2850" b="1" dirty="0">
                <a:solidFill>
                  <a:srgbClr val="F2A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+4,6%</a:t>
            </a:r>
            <a:endParaRPr lang="en-US" sz="2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2609469" y="3874770"/>
            <a:ext cx="179679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WoS Atıf Sayısı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2609469" y="4265676"/>
            <a:ext cx="17967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863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88.631 → 92.709</a:t>
            </a:r>
            <a:endParaRPr lang="en-US" sz="863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632579" y="3017520"/>
            <a:ext cx="2002536" cy="1611630"/>
          </a:xfrm>
          <a:prstGeom prst="rect">
            <a:avLst/>
          </a:prstGeom>
          <a:solidFill>
            <a:srgbClr val="2F3338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pPr defTabSz="685800"/>
            <a:endParaRPr lang="tr-T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4632579" y="3017520"/>
            <a:ext cx="2002536" cy="68580"/>
          </a:xfrm>
          <a:prstGeom prst="rect">
            <a:avLst/>
          </a:prstGeom>
          <a:solidFill>
            <a:srgbClr val="E0651A"/>
          </a:solidFill>
          <a:ln/>
        </p:spPr>
        <p:txBody>
          <a:bodyPr/>
          <a:lstStyle/>
          <a:p>
            <a:pPr defTabSz="685800"/>
            <a:endParaRPr lang="tr-TR" sz="135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4632579" y="3236976"/>
            <a:ext cx="2002536" cy="5829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2850" b="1" dirty="0">
                <a:solidFill>
                  <a:srgbClr val="F093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−5,2%</a:t>
            </a:r>
            <a:endParaRPr lang="en-US" sz="28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735449" y="3874770"/>
            <a:ext cx="1796796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Scopus Atıf Sayısı</a:t>
            </a:r>
            <a:endParaRPr lang="en-US" sz="10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4735449" y="4265676"/>
            <a:ext cx="1796796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defTabSz="685800"/>
            <a:r>
              <a:rPr lang="en-US" sz="863" dirty="0">
                <a:solidFill>
                  <a:srgbClr val="9A9D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100.779 → 95.522</a:t>
            </a:r>
            <a:endParaRPr lang="en-US" sz="863" dirty="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34" name="Image 0" descr="favico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123444"/>
            <a:ext cx="377190" cy="377190"/>
          </a:xfrm>
          <a:prstGeom prst="rect">
            <a:avLst/>
          </a:prstGeom>
        </p:spPr>
      </p:pic>
      <p:pic>
        <p:nvPicPr>
          <p:cNvPr id="35" name="Image 1" descr="research-logo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606790" y="123444"/>
            <a:ext cx="445770" cy="377190"/>
          </a:xfrm>
          <a:prstGeom prst="rect">
            <a:avLst/>
          </a:prstGeom>
        </p:spPr>
      </p:pic>
      <p:sp>
        <p:nvSpPr>
          <p:cNvPr id="36" name="Text 32"/>
          <p:cNvSpPr/>
          <p:nvPr/>
        </p:nvSpPr>
        <p:spPr>
          <a:xfrm>
            <a:off x="8572500" y="4800600"/>
            <a:ext cx="342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defTabSz="685800"/>
            <a:r>
              <a:rPr lang="en-US" sz="750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5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1510" y="342900"/>
            <a:ext cx="78867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E065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Fakülte Değişim Haritası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51510" y="774954"/>
            <a:ext cx="78867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Makale </a:t>
            </a:r>
            <a:r>
              <a:rPr lang="en-US" sz="1050" i="1" dirty="0" err="1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sayısında</a:t>
            </a:r>
            <a:r>
              <a:rPr lang="en-US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tr-TR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(WoS, Scopus, TR Dizin) </a:t>
            </a:r>
            <a:r>
              <a:rPr lang="en-US" sz="1050" i="1" dirty="0" err="1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yıllık</a:t>
            </a:r>
            <a:r>
              <a:rPr lang="en-US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yüzde değişim — fakülteler ve dengi birimler</a:t>
            </a:r>
            <a:endParaRPr lang="en-US" sz="1050" dirty="0"/>
          </a:p>
        </p:txBody>
      </p:sp>
      <p:pic>
        <p:nvPicPr>
          <p:cNvPr id="4" name="Image 0" descr="favico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123444"/>
            <a:ext cx="377190" cy="377190"/>
          </a:xfrm>
          <a:prstGeom prst="rect">
            <a:avLst/>
          </a:prstGeom>
        </p:spPr>
      </p:pic>
      <p:pic>
        <p:nvPicPr>
          <p:cNvPr id="5" name="Image 1" descr="research-logo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606790" y="123444"/>
            <a:ext cx="445770" cy="377190"/>
          </a:xfrm>
          <a:prstGeom prst="rect">
            <a:avLst/>
          </a:prstGeom>
        </p:spPr>
      </p:pic>
      <p:graphicFrame>
        <p:nvGraphicFramePr>
          <p:cNvPr id="6" name="Chart 0"/>
          <p:cNvGraphicFramePr/>
          <p:nvPr/>
        </p:nvGraphicFramePr>
        <p:xfrm>
          <a:off x="377190" y="1131570"/>
          <a:ext cx="8435340" cy="360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 2"/>
          <p:cNvSpPr/>
          <p:nvPr/>
        </p:nvSpPr>
        <p:spPr>
          <a:xfrm>
            <a:off x="8572500" y="4800600"/>
            <a:ext cx="342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750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1510" y="342900"/>
            <a:ext cx="78867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E065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Unvan Bazında Üretkenlik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51510" y="774954"/>
            <a:ext cx="78867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 başına düşen ortalama </a:t>
            </a:r>
            <a:r>
              <a:rPr lang="en-US" sz="1050" i="1" dirty="0" err="1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makale</a:t>
            </a:r>
            <a:r>
              <a:rPr lang="en-US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i="1" dirty="0" err="1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sayısı</a:t>
            </a:r>
            <a:r>
              <a:rPr lang="tr-TR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(WoS, Scopus, TR Dizin)</a:t>
            </a:r>
            <a:r>
              <a:rPr lang="en-US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kadro segmentleri</a:t>
            </a:r>
            <a:endParaRPr lang="en-US" sz="1050" dirty="0"/>
          </a:p>
        </p:txBody>
      </p:sp>
      <p:pic>
        <p:nvPicPr>
          <p:cNvPr id="4" name="Image 0" descr="favico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123444"/>
            <a:ext cx="377190" cy="377190"/>
          </a:xfrm>
          <a:prstGeom prst="rect">
            <a:avLst/>
          </a:prstGeom>
        </p:spPr>
      </p:pic>
      <p:pic>
        <p:nvPicPr>
          <p:cNvPr id="5" name="Image 1" descr="research-logo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606790" y="123444"/>
            <a:ext cx="445770" cy="377190"/>
          </a:xfrm>
          <a:prstGeom prst="rect">
            <a:avLst/>
          </a:prstGeom>
        </p:spPr>
      </p:pic>
      <p:graphicFrame>
        <p:nvGraphicFramePr>
          <p:cNvPr id="6" name="Chart 0"/>
          <p:cNvGraphicFramePr/>
          <p:nvPr/>
        </p:nvGraphicFramePr>
        <p:xfrm>
          <a:off x="377190" y="1200150"/>
          <a:ext cx="8435340" cy="35661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 2"/>
          <p:cNvSpPr/>
          <p:nvPr/>
        </p:nvSpPr>
        <p:spPr>
          <a:xfrm>
            <a:off x="8572500" y="4800600"/>
            <a:ext cx="342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750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1510" y="342900"/>
            <a:ext cx="78867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E065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Üretken Bölümler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51510" y="774954"/>
            <a:ext cx="78867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 başına en yüksek </a:t>
            </a:r>
            <a:r>
              <a:rPr lang="en-US" sz="1050" i="1" dirty="0" err="1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makale</a:t>
            </a:r>
            <a:r>
              <a:rPr lang="en-US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i="1" dirty="0" err="1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sayısı</a:t>
            </a:r>
            <a:r>
              <a:rPr lang="tr-TR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(WoS, Scopus, TR Dizin)</a:t>
            </a:r>
            <a:r>
              <a:rPr lang="en-US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2025 (en az 10 personelli bölümler)</a:t>
            </a:r>
            <a:endParaRPr lang="en-US" sz="1050" dirty="0"/>
          </a:p>
        </p:txBody>
      </p:sp>
      <p:pic>
        <p:nvPicPr>
          <p:cNvPr id="4" name="Image 0" descr="favico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123444"/>
            <a:ext cx="377190" cy="377190"/>
          </a:xfrm>
          <a:prstGeom prst="rect">
            <a:avLst/>
          </a:prstGeom>
        </p:spPr>
      </p:pic>
      <p:pic>
        <p:nvPicPr>
          <p:cNvPr id="5" name="Image 1" descr="research-logo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606790" y="123444"/>
            <a:ext cx="445770" cy="377190"/>
          </a:xfrm>
          <a:prstGeom prst="rect">
            <a:avLst/>
          </a:prstGeom>
        </p:spPr>
      </p:pic>
      <p:graphicFrame>
        <p:nvGraphicFramePr>
          <p:cNvPr id="6" name="Chart 0"/>
          <p:cNvGraphicFramePr/>
          <p:nvPr/>
        </p:nvGraphicFramePr>
        <p:xfrm>
          <a:off x="377190" y="1165860"/>
          <a:ext cx="5829300" cy="3497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Shape 2"/>
          <p:cNvSpPr/>
          <p:nvPr/>
        </p:nvSpPr>
        <p:spPr>
          <a:xfrm>
            <a:off x="6412230" y="1268730"/>
            <a:ext cx="2297430" cy="3326130"/>
          </a:xfrm>
          <a:prstGeom prst="rect">
            <a:avLst/>
          </a:prstGeom>
          <a:solidFill>
            <a:srgbClr val="F3F3F1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tr-TR" sz="1350"/>
          </a:p>
        </p:txBody>
      </p:sp>
      <p:sp>
        <p:nvSpPr>
          <p:cNvPr id="8" name="Shape 3"/>
          <p:cNvSpPr/>
          <p:nvPr/>
        </p:nvSpPr>
        <p:spPr>
          <a:xfrm>
            <a:off x="6412230" y="1268730"/>
            <a:ext cx="2297430" cy="68580"/>
          </a:xfrm>
          <a:prstGeom prst="rect">
            <a:avLst/>
          </a:prstGeom>
          <a:solidFill>
            <a:srgbClr val="F2A03D"/>
          </a:solidFill>
          <a:ln/>
        </p:spPr>
        <p:txBody>
          <a:bodyPr/>
          <a:lstStyle/>
          <a:p>
            <a:endParaRPr lang="tr-TR" sz="1350"/>
          </a:p>
        </p:txBody>
      </p:sp>
      <p:sp>
        <p:nvSpPr>
          <p:cNvPr id="9" name="Text 4"/>
          <p:cNvSpPr/>
          <p:nvPr/>
        </p:nvSpPr>
        <p:spPr>
          <a:xfrm>
            <a:off x="6583680" y="1385316"/>
            <a:ext cx="198882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b="1" kern="0" spc="113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 GÖRÜYORUZ?</a:t>
            </a:r>
            <a:endParaRPr lang="en-US" sz="900" dirty="0"/>
          </a:p>
        </p:txBody>
      </p:sp>
      <p:sp>
        <p:nvSpPr>
          <p:cNvPr id="10" name="Text 5"/>
          <p:cNvSpPr/>
          <p:nvPr/>
        </p:nvSpPr>
        <p:spPr>
          <a:xfrm>
            <a:off x="6583680" y="1680210"/>
            <a:ext cx="19888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2C2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Sağlık ve temel bilim odaklı bölümler kişi başı üretkenlikte öne çıkıyor.</a:t>
            </a:r>
            <a:endParaRPr lang="en-US" sz="900" dirty="0"/>
          </a:p>
          <a:p>
            <a:pPr>
              <a:spcAft>
                <a:spcPts val="600"/>
              </a:spcAft>
            </a:pPr>
            <a:r>
              <a:rPr lang="en-US" sz="900" dirty="0">
                <a:solidFill>
                  <a:srgbClr val="2C2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Fizik ile Temel Eczacılık Bilimleri, küçük kadrolarıyla yüksek yoğunlukta yayın üretiyor.</a:t>
            </a:r>
            <a:endParaRPr lang="en-US" sz="900" dirty="0"/>
          </a:p>
          <a:p>
            <a:r>
              <a:rPr lang="en-US" sz="900" dirty="0">
                <a:solidFill>
                  <a:srgbClr val="2C2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bölümler, iyi uygulama örnekleri olarak diğer birimlere model alınabilir.</a:t>
            </a:r>
            <a:endParaRPr lang="en-US" sz="900" dirty="0"/>
          </a:p>
        </p:txBody>
      </p:sp>
      <p:sp>
        <p:nvSpPr>
          <p:cNvPr id="11" name="Text 6"/>
          <p:cNvSpPr/>
          <p:nvPr/>
        </p:nvSpPr>
        <p:spPr>
          <a:xfrm>
            <a:off x="8572500" y="4800600"/>
            <a:ext cx="342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750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1510" y="342900"/>
            <a:ext cx="78867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E065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Akademik </a:t>
            </a:r>
            <a:r>
              <a:rPr lang="tr-TR" sz="2400" b="1" dirty="0">
                <a:solidFill>
                  <a:srgbClr val="E065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Üretkenlik</a:t>
            </a:r>
            <a:r>
              <a:rPr lang="en-US" sz="2400" b="1" dirty="0">
                <a:solidFill>
                  <a:srgbClr val="E065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Matrisi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51510" y="774954"/>
            <a:ext cx="78867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Personelin yayın aktifliği iki yıl arasında nasıl değişti? (3.793 eşleşen kişi)</a:t>
            </a:r>
            <a:endParaRPr lang="en-US" sz="1050" dirty="0"/>
          </a:p>
        </p:txBody>
      </p:sp>
      <p:pic>
        <p:nvPicPr>
          <p:cNvPr id="4" name="Image 0" descr="favico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123444"/>
            <a:ext cx="377190" cy="377190"/>
          </a:xfrm>
          <a:prstGeom prst="rect">
            <a:avLst/>
          </a:prstGeom>
        </p:spPr>
      </p:pic>
      <p:pic>
        <p:nvPicPr>
          <p:cNvPr id="5" name="Image 1" descr="research-logo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606790" y="123444"/>
            <a:ext cx="445770" cy="377190"/>
          </a:xfrm>
          <a:prstGeom prst="rect">
            <a:avLst/>
          </a:prstGeom>
        </p:spPr>
      </p:pic>
      <p:sp>
        <p:nvSpPr>
          <p:cNvPr id="6" name="Shape 2"/>
          <p:cNvSpPr/>
          <p:nvPr/>
        </p:nvSpPr>
        <p:spPr>
          <a:xfrm>
            <a:off x="480060" y="1200150"/>
            <a:ext cx="3874770" cy="1611630"/>
          </a:xfrm>
          <a:prstGeom prst="rect">
            <a:avLst/>
          </a:prstGeom>
          <a:solidFill>
            <a:srgbClr val="2E9E6B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tr-TR" sz="1350"/>
          </a:p>
        </p:txBody>
      </p:sp>
      <p:sp>
        <p:nvSpPr>
          <p:cNvPr id="7" name="Text 3"/>
          <p:cNvSpPr/>
          <p:nvPr/>
        </p:nvSpPr>
        <p:spPr>
          <a:xfrm>
            <a:off x="720090" y="1371600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75" b="1" kern="0" spc="11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AKTİF KALDI</a:t>
            </a:r>
            <a:endParaRPr lang="en-US" sz="975" dirty="0"/>
          </a:p>
        </p:txBody>
      </p:sp>
      <p:sp>
        <p:nvSpPr>
          <p:cNvPr id="8" name="Text 4"/>
          <p:cNvSpPr/>
          <p:nvPr/>
        </p:nvSpPr>
        <p:spPr>
          <a:xfrm>
            <a:off x="685800" y="1611630"/>
            <a:ext cx="178308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4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1.138</a:t>
            </a:r>
            <a:endParaRPr lang="en-US" sz="3450" dirty="0"/>
          </a:p>
        </p:txBody>
      </p:sp>
      <p:sp>
        <p:nvSpPr>
          <p:cNvPr id="9" name="Text 5"/>
          <p:cNvSpPr/>
          <p:nvPr/>
        </p:nvSpPr>
        <p:spPr>
          <a:xfrm>
            <a:off x="740664" y="2331720"/>
            <a:ext cx="13716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2537460" y="1680210"/>
            <a:ext cx="171450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iki yılda da yayın yaptı — istikrarlı çekirdek kadro</a:t>
            </a:r>
            <a:endParaRPr lang="en-US" sz="900" dirty="0"/>
          </a:p>
        </p:txBody>
      </p:sp>
      <p:sp>
        <p:nvSpPr>
          <p:cNvPr id="11" name="Shape 7"/>
          <p:cNvSpPr/>
          <p:nvPr/>
        </p:nvSpPr>
        <p:spPr>
          <a:xfrm>
            <a:off x="4766310" y="1200150"/>
            <a:ext cx="3874770" cy="1611630"/>
          </a:xfrm>
          <a:prstGeom prst="rect">
            <a:avLst/>
          </a:prstGeom>
          <a:solidFill>
            <a:srgbClr val="F2A03D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tr-TR" sz="1350"/>
          </a:p>
        </p:txBody>
      </p:sp>
      <p:sp>
        <p:nvSpPr>
          <p:cNvPr id="12" name="Text 8"/>
          <p:cNvSpPr/>
          <p:nvPr/>
        </p:nvSpPr>
        <p:spPr>
          <a:xfrm>
            <a:off x="5006340" y="1371600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75" b="1" kern="0" spc="113" dirty="0">
                <a:solidFill>
                  <a:srgbClr val="2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YENİ AKTİF</a:t>
            </a:r>
            <a:endParaRPr lang="en-US" sz="975" dirty="0"/>
          </a:p>
        </p:txBody>
      </p:sp>
      <p:sp>
        <p:nvSpPr>
          <p:cNvPr id="13" name="Text 9"/>
          <p:cNvSpPr/>
          <p:nvPr/>
        </p:nvSpPr>
        <p:spPr>
          <a:xfrm>
            <a:off x="4972050" y="1611630"/>
            <a:ext cx="178308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450" b="1" dirty="0">
                <a:solidFill>
                  <a:srgbClr val="23262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443</a:t>
            </a:r>
            <a:endParaRPr lang="en-US" sz="3450" dirty="0"/>
          </a:p>
        </p:txBody>
      </p:sp>
      <p:sp>
        <p:nvSpPr>
          <p:cNvPr id="14" name="Text 10"/>
          <p:cNvSpPr/>
          <p:nvPr/>
        </p:nvSpPr>
        <p:spPr>
          <a:xfrm>
            <a:off x="5026914" y="2331720"/>
            <a:ext cx="13716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i="1" dirty="0">
                <a:solidFill>
                  <a:srgbClr val="2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6823710" y="1680210"/>
            <a:ext cx="171450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2326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2024'te sessizdi, 2025'te yayına başladı — taze ivme</a:t>
            </a:r>
            <a:endParaRPr lang="en-US" sz="900" dirty="0"/>
          </a:p>
        </p:txBody>
      </p:sp>
      <p:sp>
        <p:nvSpPr>
          <p:cNvPr id="16" name="Shape 12"/>
          <p:cNvSpPr/>
          <p:nvPr/>
        </p:nvSpPr>
        <p:spPr>
          <a:xfrm>
            <a:off x="480060" y="2914650"/>
            <a:ext cx="3874770" cy="1611630"/>
          </a:xfrm>
          <a:prstGeom prst="rect">
            <a:avLst/>
          </a:prstGeom>
          <a:solidFill>
            <a:srgbClr val="E0651A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tr-TR" sz="1350"/>
          </a:p>
        </p:txBody>
      </p:sp>
      <p:sp>
        <p:nvSpPr>
          <p:cNvPr id="17" name="Text 13"/>
          <p:cNvSpPr/>
          <p:nvPr/>
        </p:nvSpPr>
        <p:spPr>
          <a:xfrm>
            <a:off x="720090" y="3086100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75" b="1" kern="0" spc="11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PASİFLEŞTİ</a:t>
            </a:r>
            <a:endParaRPr lang="en-US" sz="975" dirty="0"/>
          </a:p>
        </p:txBody>
      </p:sp>
      <p:sp>
        <p:nvSpPr>
          <p:cNvPr id="18" name="Text 14"/>
          <p:cNvSpPr/>
          <p:nvPr/>
        </p:nvSpPr>
        <p:spPr>
          <a:xfrm>
            <a:off x="685800" y="3326130"/>
            <a:ext cx="178308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4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388</a:t>
            </a:r>
            <a:endParaRPr lang="en-US" sz="3450" dirty="0"/>
          </a:p>
        </p:txBody>
      </p:sp>
      <p:sp>
        <p:nvSpPr>
          <p:cNvPr id="19" name="Text 15"/>
          <p:cNvSpPr/>
          <p:nvPr/>
        </p:nvSpPr>
        <p:spPr>
          <a:xfrm>
            <a:off x="740664" y="4046220"/>
            <a:ext cx="13716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2537460" y="3394710"/>
            <a:ext cx="171450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2024'te yayını vardı, 2025'te durdu — risk grubu</a:t>
            </a:r>
            <a:endParaRPr lang="en-US" sz="900" dirty="0"/>
          </a:p>
        </p:txBody>
      </p:sp>
      <p:sp>
        <p:nvSpPr>
          <p:cNvPr id="21" name="Shape 17"/>
          <p:cNvSpPr/>
          <p:nvPr/>
        </p:nvSpPr>
        <p:spPr>
          <a:xfrm>
            <a:off x="4766310" y="2914650"/>
            <a:ext cx="3874770" cy="1611630"/>
          </a:xfrm>
          <a:prstGeom prst="rect">
            <a:avLst/>
          </a:prstGeom>
          <a:solidFill>
            <a:srgbClr val="6E7178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tr-TR" sz="1350"/>
          </a:p>
        </p:txBody>
      </p:sp>
      <p:sp>
        <p:nvSpPr>
          <p:cNvPr id="22" name="Text 18"/>
          <p:cNvSpPr/>
          <p:nvPr/>
        </p:nvSpPr>
        <p:spPr>
          <a:xfrm>
            <a:off x="5006340" y="3086100"/>
            <a:ext cx="2057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75" b="1" kern="0" spc="113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PASİF KALDI</a:t>
            </a:r>
            <a:endParaRPr lang="en-US" sz="975" dirty="0"/>
          </a:p>
        </p:txBody>
      </p:sp>
      <p:sp>
        <p:nvSpPr>
          <p:cNvPr id="23" name="Text 19"/>
          <p:cNvSpPr/>
          <p:nvPr/>
        </p:nvSpPr>
        <p:spPr>
          <a:xfrm>
            <a:off x="4972050" y="3326130"/>
            <a:ext cx="1783080" cy="7543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34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1.824</a:t>
            </a:r>
            <a:endParaRPr lang="en-US" sz="3450" dirty="0"/>
          </a:p>
        </p:txBody>
      </p:sp>
      <p:sp>
        <p:nvSpPr>
          <p:cNvPr id="24" name="Text 20"/>
          <p:cNvSpPr/>
          <p:nvPr/>
        </p:nvSpPr>
        <p:spPr>
          <a:xfrm>
            <a:off x="5026914" y="4046220"/>
            <a:ext cx="13716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</a:t>
            </a:r>
            <a:endParaRPr lang="en-US" sz="900" dirty="0"/>
          </a:p>
        </p:txBody>
      </p:sp>
      <p:sp>
        <p:nvSpPr>
          <p:cNvPr id="25" name="Text 21"/>
          <p:cNvSpPr/>
          <p:nvPr/>
        </p:nvSpPr>
        <p:spPr>
          <a:xfrm>
            <a:off x="6823710" y="3394710"/>
            <a:ext cx="1714500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İki yıldır yayın çıktısı yok — potansiyel havuz</a:t>
            </a:r>
            <a:endParaRPr lang="en-US" sz="900" dirty="0"/>
          </a:p>
        </p:txBody>
      </p:sp>
      <p:sp>
        <p:nvSpPr>
          <p:cNvPr id="26" name="Text 22"/>
          <p:cNvSpPr/>
          <p:nvPr/>
        </p:nvSpPr>
        <p:spPr>
          <a:xfrm>
            <a:off x="480060" y="4663440"/>
            <a:ext cx="816102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25" b="1" i="1" dirty="0">
                <a:solidFill>
                  <a:srgbClr val="E065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aktif (443) pasifleşenden (388) fazla; net ivme pozitif. Ancak 388 pasifleşenin yapısı tek tip değil — sonraki iki slayt anatomiyi ortaya koyuyor.</a:t>
            </a:r>
            <a:endParaRPr lang="en-US" sz="825" dirty="0"/>
          </a:p>
        </p:txBody>
      </p:sp>
      <p:sp>
        <p:nvSpPr>
          <p:cNvPr id="27" name="Text 23"/>
          <p:cNvSpPr/>
          <p:nvPr/>
        </p:nvSpPr>
        <p:spPr>
          <a:xfrm>
            <a:off x="8572500" y="4800600"/>
            <a:ext cx="342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750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1510" y="342900"/>
            <a:ext cx="78867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E065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Üretim Yoğunlaşması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51510" y="774954"/>
            <a:ext cx="78867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Makale çıktısı kaç kişiye bağımlı? — Pareto analizi</a:t>
            </a:r>
            <a:endParaRPr lang="en-US" sz="1050" dirty="0"/>
          </a:p>
        </p:txBody>
      </p:sp>
      <p:pic>
        <p:nvPicPr>
          <p:cNvPr id="4" name="Image 0" descr="favico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123444"/>
            <a:ext cx="377190" cy="377190"/>
          </a:xfrm>
          <a:prstGeom prst="rect">
            <a:avLst/>
          </a:prstGeom>
        </p:spPr>
      </p:pic>
      <p:pic>
        <p:nvPicPr>
          <p:cNvPr id="5" name="Image 1" descr="research-logo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606790" y="123444"/>
            <a:ext cx="445770" cy="37719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377190" y="1220724"/>
            <a:ext cx="5006340" cy="5623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2100" dirty="0">
                <a:solidFill>
                  <a:srgbClr val="2C2F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Personelin </a:t>
            </a:r>
            <a:r>
              <a:rPr lang="en-US" sz="2100" b="1" dirty="0">
                <a:solidFill>
                  <a:srgbClr val="E065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%20</a:t>
            </a:r>
            <a:r>
              <a:rPr lang="en-US" sz="2100" dirty="0">
                <a:solidFill>
                  <a:srgbClr val="2C2F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'si  →  Çıktının </a:t>
            </a:r>
            <a:r>
              <a:rPr lang="en-US" sz="2100" b="1" dirty="0">
                <a:solidFill>
                  <a:srgbClr val="E065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%83</a:t>
            </a:r>
            <a:r>
              <a:rPr lang="en-US" sz="2100" dirty="0">
                <a:solidFill>
                  <a:srgbClr val="2C2F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’</a:t>
            </a:r>
            <a:r>
              <a:rPr lang="tr-TR" sz="2100" dirty="0">
                <a:solidFill>
                  <a:srgbClr val="2C2F3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ü</a:t>
            </a:r>
            <a:endParaRPr lang="en-US" sz="2100" dirty="0"/>
          </a:p>
        </p:txBody>
      </p:sp>
      <p:sp>
        <p:nvSpPr>
          <p:cNvPr id="7" name="Text 3"/>
          <p:cNvSpPr/>
          <p:nvPr/>
        </p:nvSpPr>
        <p:spPr>
          <a:xfrm>
            <a:off x="514350" y="1933956"/>
            <a:ext cx="473202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713" b="1" kern="0" spc="113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PERSONEL DAĞILIMI</a:t>
            </a:r>
            <a:endParaRPr lang="en-US" sz="713" dirty="0"/>
          </a:p>
        </p:txBody>
      </p:sp>
      <p:sp>
        <p:nvSpPr>
          <p:cNvPr id="8" name="Shape 4"/>
          <p:cNvSpPr/>
          <p:nvPr/>
        </p:nvSpPr>
        <p:spPr>
          <a:xfrm>
            <a:off x="514350" y="2139696"/>
            <a:ext cx="946404" cy="493776"/>
          </a:xfrm>
          <a:prstGeom prst="rect">
            <a:avLst/>
          </a:prstGeom>
          <a:solidFill>
            <a:srgbClr val="E0651A"/>
          </a:solidFill>
          <a:ln/>
        </p:spPr>
        <p:txBody>
          <a:bodyPr/>
          <a:lstStyle/>
          <a:p>
            <a:endParaRPr lang="tr-TR" sz="1350"/>
          </a:p>
        </p:txBody>
      </p:sp>
      <p:sp>
        <p:nvSpPr>
          <p:cNvPr id="9" name="Text 5"/>
          <p:cNvSpPr/>
          <p:nvPr/>
        </p:nvSpPr>
        <p:spPr>
          <a:xfrm>
            <a:off x="514350" y="2139696"/>
            <a:ext cx="946404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78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%20</a:t>
            </a:r>
            <a:endParaRPr lang="en-US" sz="788" dirty="0"/>
          </a:p>
          <a:p>
            <a:pPr algn="ctr"/>
            <a:r>
              <a:rPr lang="en-US" sz="78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üretken çekirdek</a:t>
            </a:r>
            <a:endParaRPr lang="en-US" sz="788" dirty="0"/>
          </a:p>
        </p:txBody>
      </p:sp>
      <p:sp>
        <p:nvSpPr>
          <p:cNvPr id="10" name="Shape 6"/>
          <p:cNvSpPr/>
          <p:nvPr/>
        </p:nvSpPr>
        <p:spPr>
          <a:xfrm>
            <a:off x="1460754" y="2139696"/>
            <a:ext cx="3785616" cy="493776"/>
          </a:xfrm>
          <a:prstGeom prst="rect">
            <a:avLst/>
          </a:prstGeom>
          <a:solidFill>
            <a:srgbClr val="C9C4BC"/>
          </a:solidFill>
          <a:ln/>
        </p:spPr>
        <p:txBody>
          <a:bodyPr/>
          <a:lstStyle/>
          <a:p>
            <a:endParaRPr lang="tr-TR" sz="1350"/>
          </a:p>
        </p:txBody>
      </p:sp>
      <p:sp>
        <p:nvSpPr>
          <p:cNvPr id="11" name="Text 7"/>
          <p:cNvSpPr/>
          <p:nvPr/>
        </p:nvSpPr>
        <p:spPr>
          <a:xfrm>
            <a:off x="1460754" y="2139696"/>
            <a:ext cx="3785616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78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%80  geri kalan</a:t>
            </a:r>
            <a:endParaRPr lang="en-US" sz="788" dirty="0"/>
          </a:p>
        </p:txBody>
      </p:sp>
      <p:sp>
        <p:nvSpPr>
          <p:cNvPr id="12" name="Text 8"/>
          <p:cNvSpPr/>
          <p:nvPr/>
        </p:nvSpPr>
        <p:spPr>
          <a:xfrm>
            <a:off x="514350" y="2777490"/>
            <a:ext cx="4732020" cy="19202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713" b="1" kern="0" spc="113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YAYINDAKİ PAY</a:t>
            </a:r>
            <a:endParaRPr lang="en-US" sz="713" dirty="0"/>
          </a:p>
        </p:txBody>
      </p:sp>
      <p:sp>
        <p:nvSpPr>
          <p:cNvPr id="13" name="Shape 9"/>
          <p:cNvSpPr/>
          <p:nvPr/>
        </p:nvSpPr>
        <p:spPr>
          <a:xfrm>
            <a:off x="514350" y="2983230"/>
            <a:ext cx="3927577" cy="493776"/>
          </a:xfrm>
          <a:prstGeom prst="rect">
            <a:avLst/>
          </a:prstGeom>
          <a:solidFill>
            <a:srgbClr val="E0651A"/>
          </a:solidFill>
          <a:ln/>
        </p:spPr>
        <p:txBody>
          <a:bodyPr/>
          <a:lstStyle/>
          <a:p>
            <a:endParaRPr lang="tr-TR" sz="1350"/>
          </a:p>
        </p:txBody>
      </p:sp>
      <p:sp>
        <p:nvSpPr>
          <p:cNvPr id="14" name="Text 10"/>
          <p:cNvSpPr/>
          <p:nvPr/>
        </p:nvSpPr>
        <p:spPr>
          <a:xfrm>
            <a:off x="514350" y="2983230"/>
            <a:ext cx="3927577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78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%83  makale çıktısı</a:t>
            </a:r>
            <a:endParaRPr lang="en-US" sz="788" dirty="0"/>
          </a:p>
        </p:txBody>
      </p:sp>
      <p:sp>
        <p:nvSpPr>
          <p:cNvPr id="15" name="Shape 11"/>
          <p:cNvSpPr/>
          <p:nvPr/>
        </p:nvSpPr>
        <p:spPr>
          <a:xfrm>
            <a:off x="4441927" y="2983230"/>
            <a:ext cx="804443" cy="493776"/>
          </a:xfrm>
          <a:prstGeom prst="rect">
            <a:avLst/>
          </a:prstGeom>
          <a:solidFill>
            <a:srgbClr val="C9C4BC"/>
          </a:solidFill>
          <a:ln/>
        </p:spPr>
        <p:txBody>
          <a:bodyPr/>
          <a:lstStyle/>
          <a:p>
            <a:endParaRPr lang="tr-TR" sz="1350"/>
          </a:p>
        </p:txBody>
      </p:sp>
      <p:sp>
        <p:nvSpPr>
          <p:cNvPr id="16" name="Text 12"/>
          <p:cNvSpPr/>
          <p:nvPr/>
        </p:nvSpPr>
        <p:spPr>
          <a:xfrm>
            <a:off x="4441927" y="2983230"/>
            <a:ext cx="804443" cy="4937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788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%17</a:t>
            </a:r>
            <a:endParaRPr lang="en-US" sz="788" dirty="0"/>
          </a:p>
        </p:txBody>
      </p:sp>
      <p:sp>
        <p:nvSpPr>
          <p:cNvPr id="17" name="Text 13"/>
          <p:cNvSpPr/>
          <p:nvPr/>
        </p:nvSpPr>
        <p:spPr>
          <a:xfrm>
            <a:off x="514350" y="3579876"/>
            <a:ext cx="4732020" cy="2194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7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2024: %84,5  →  2025: %83,0  — iki yıl arasında 1,5 puan azalış.</a:t>
            </a:r>
            <a:endParaRPr lang="en-US" sz="750" dirty="0"/>
          </a:p>
        </p:txBody>
      </p:sp>
      <p:sp>
        <p:nvSpPr>
          <p:cNvPr id="18" name="Shape 14"/>
          <p:cNvSpPr/>
          <p:nvPr/>
        </p:nvSpPr>
        <p:spPr>
          <a:xfrm>
            <a:off x="5589270" y="1268730"/>
            <a:ext cx="3120390" cy="1405890"/>
          </a:xfrm>
          <a:prstGeom prst="rect">
            <a:avLst/>
          </a:prstGeom>
          <a:solidFill>
            <a:srgbClr val="23262B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tr-TR" sz="1350"/>
          </a:p>
        </p:txBody>
      </p:sp>
      <p:sp>
        <p:nvSpPr>
          <p:cNvPr id="19" name="Text 15"/>
          <p:cNvSpPr/>
          <p:nvPr/>
        </p:nvSpPr>
        <p:spPr>
          <a:xfrm>
            <a:off x="5760720" y="1385316"/>
            <a:ext cx="2811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b="1" kern="0" spc="113" dirty="0">
                <a:solidFill>
                  <a:srgbClr val="F2A0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 / 20'DEN DAHA SERT</a:t>
            </a:r>
            <a:endParaRPr lang="en-US" sz="900" dirty="0"/>
          </a:p>
        </p:txBody>
      </p:sp>
      <p:sp>
        <p:nvSpPr>
          <p:cNvPr id="20" name="Text 16"/>
          <p:cNvSpPr/>
          <p:nvPr/>
        </p:nvSpPr>
        <p:spPr>
          <a:xfrm>
            <a:off x="5760720" y="1659636"/>
            <a:ext cx="281178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38" dirty="0">
                <a:solidFill>
                  <a:srgbClr val="D6D7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Yayınların %83'si, personelin yalnızca %20'sinden geliyor. Üniversitenin çıktısı küçük bir üretken çekirdeğe yüksek oranda bağımlı.</a:t>
            </a:r>
            <a:endParaRPr lang="en-US" sz="938" dirty="0"/>
          </a:p>
        </p:txBody>
      </p:sp>
      <p:sp>
        <p:nvSpPr>
          <p:cNvPr id="21" name="Shape 17"/>
          <p:cNvSpPr/>
          <p:nvPr/>
        </p:nvSpPr>
        <p:spPr>
          <a:xfrm>
            <a:off x="5589270" y="2811780"/>
            <a:ext cx="3120390" cy="1577340"/>
          </a:xfrm>
          <a:prstGeom prst="rect">
            <a:avLst/>
          </a:prstGeom>
          <a:solidFill>
            <a:srgbClr val="F3F3F1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tr-TR" sz="1350"/>
          </a:p>
        </p:txBody>
      </p:sp>
      <p:sp>
        <p:nvSpPr>
          <p:cNvPr id="22" name="Shape 18"/>
          <p:cNvSpPr/>
          <p:nvPr/>
        </p:nvSpPr>
        <p:spPr>
          <a:xfrm>
            <a:off x="5589270" y="2811780"/>
            <a:ext cx="3120390" cy="68580"/>
          </a:xfrm>
          <a:prstGeom prst="rect">
            <a:avLst/>
          </a:prstGeom>
          <a:solidFill>
            <a:srgbClr val="E0651A"/>
          </a:solidFill>
          <a:ln/>
        </p:spPr>
        <p:txBody>
          <a:bodyPr/>
          <a:lstStyle/>
          <a:p>
            <a:endParaRPr lang="tr-TR" sz="1350"/>
          </a:p>
        </p:txBody>
      </p:sp>
      <p:sp>
        <p:nvSpPr>
          <p:cNvPr id="23" name="Text 19"/>
          <p:cNvSpPr/>
          <p:nvPr/>
        </p:nvSpPr>
        <p:spPr>
          <a:xfrm>
            <a:off x="5760720" y="2914650"/>
            <a:ext cx="281178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b="1" kern="0" spc="150" dirty="0">
                <a:solidFill>
                  <a:srgbClr val="E065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YORUM</a:t>
            </a:r>
            <a:endParaRPr lang="en-US" sz="900" dirty="0"/>
          </a:p>
        </p:txBody>
      </p:sp>
      <p:sp>
        <p:nvSpPr>
          <p:cNvPr id="24" name="Text 20"/>
          <p:cNvSpPr/>
          <p:nvPr/>
        </p:nvSpPr>
        <p:spPr>
          <a:xfrm>
            <a:off x="5760720" y="3154680"/>
            <a:ext cx="2811780" cy="11658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00" dirty="0">
                <a:solidFill>
                  <a:srgbClr val="2C2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Yoğunlaşma iki yıl arasında kaydı (%84,5 → %83,0). Bu yapısal istikrar; çıktıyı tabana yaymak ancak pasif kadronun harekete geçirilmesiyle mümkün olur.</a:t>
            </a:r>
            <a:endParaRPr lang="en-US" sz="900" dirty="0"/>
          </a:p>
        </p:txBody>
      </p:sp>
      <p:sp>
        <p:nvSpPr>
          <p:cNvPr id="25" name="Text 21"/>
          <p:cNvSpPr/>
          <p:nvPr/>
        </p:nvSpPr>
        <p:spPr>
          <a:xfrm>
            <a:off x="8572500" y="4800600"/>
            <a:ext cx="342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750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1510" y="342900"/>
            <a:ext cx="788670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400" b="1" dirty="0">
                <a:solidFill>
                  <a:srgbClr val="E065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Disiplin Profili — WoS İndeks Dağılımı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51510" y="774954"/>
            <a:ext cx="78867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i="1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Üniversitenin yayın ağırlığı hangi disiplin alanında? SCIE·SSCI·AHCI·ESCI</a:t>
            </a:r>
            <a:endParaRPr lang="en-US" sz="1050" dirty="0"/>
          </a:p>
        </p:txBody>
      </p:sp>
      <p:pic>
        <p:nvPicPr>
          <p:cNvPr id="4" name="Image 0" descr="favicon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37160" y="123444"/>
            <a:ext cx="377190" cy="377190"/>
          </a:xfrm>
          <a:prstGeom prst="rect">
            <a:avLst/>
          </a:prstGeom>
        </p:spPr>
      </p:pic>
      <p:pic>
        <p:nvPicPr>
          <p:cNvPr id="5" name="Image 1" descr="research-logo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606790" y="123444"/>
            <a:ext cx="445770" cy="377190"/>
          </a:xfrm>
          <a:prstGeom prst="rect">
            <a:avLst/>
          </a:prstGeom>
        </p:spPr>
      </p:pic>
      <p:graphicFrame>
        <p:nvGraphicFramePr>
          <p:cNvPr id="6" name="Chart 0"/>
          <p:cNvGraphicFramePr/>
          <p:nvPr/>
        </p:nvGraphicFramePr>
        <p:xfrm>
          <a:off x="377190" y="1200150"/>
          <a:ext cx="5280660" cy="3394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Shape 2"/>
          <p:cNvSpPr/>
          <p:nvPr/>
        </p:nvSpPr>
        <p:spPr>
          <a:xfrm>
            <a:off x="5829300" y="1268730"/>
            <a:ext cx="2880360" cy="768096"/>
          </a:xfrm>
          <a:prstGeom prst="rect">
            <a:avLst/>
          </a:prstGeom>
          <a:solidFill>
            <a:srgbClr val="F3F3F1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tr-TR" sz="1350"/>
          </a:p>
        </p:txBody>
      </p:sp>
      <p:sp>
        <p:nvSpPr>
          <p:cNvPr id="8" name="Shape 3"/>
          <p:cNvSpPr/>
          <p:nvPr/>
        </p:nvSpPr>
        <p:spPr>
          <a:xfrm>
            <a:off x="5829300" y="1268730"/>
            <a:ext cx="68580" cy="768096"/>
          </a:xfrm>
          <a:prstGeom prst="rect">
            <a:avLst/>
          </a:prstGeom>
          <a:solidFill>
            <a:srgbClr val="E0651A"/>
          </a:solidFill>
          <a:ln/>
        </p:spPr>
        <p:txBody>
          <a:bodyPr/>
          <a:lstStyle/>
          <a:p>
            <a:endParaRPr lang="tr-TR" sz="1350"/>
          </a:p>
        </p:txBody>
      </p:sp>
      <p:sp>
        <p:nvSpPr>
          <p:cNvPr id="9" name="Text 4"/>
          <p:cNvSpPr/>
          <p:nvPr/>
        </p:nvSpPr>
        <p:spPr>
          <a:xfrm>
            <a:off x="5897880" y="1385316"/>
            <a:ext cx="731520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600" b="1" dirty="0">
                <a:solidFill>
                  <a:srgbClr val="E065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SCIE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6549390" y="1405890"/>
            <a:ext cx="202311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63" dirty="0">
                <a:solidFill>
                  <a:srgbClr val="2C2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Fen, Tıp, Mühendislik — üniversitenin baskın alanı</a:t>
            </a:r>
            <a:endParaRPr lang="en-US" sz="863" dirty="0"/>
          </a:p>
        </p:txBody>
      </p:sp>
      <p:sp>
        <p:nvSpPr>
          <p:cNvPr id="11" name="Shape 6"/>
          <p:cNvSpPr/>
          <p:nvPr/>
        </p:nvSpPr>
        <p:spPr>
          <a:xfrm>
            <a:off x="5829300" y="2125980"/>
            <a:ext cx="2880360" cy="768096"/>
          </a:xfrm>
          <a:prstGeom prst="rect">
            <a:avLst/>
          </a:prstGeom>
          <a:solidFill>
            <a:srgbClr val="F3F3F1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tr-TR" sz="1350"/>
          </a:p>
        </p:txBody>
      </p:sp>
      <p:sp>
        <p:nvSpPr>
          <p:cNvPr id="12" name="Shape 7"/>
          <p:cNvSpPr/>
          <p:nvPr/>
        </p:nvSpPr>
        <p:spPr>
          <a:xfrm>
            <a:off x="5829300" y="2125980"/>
            <a:ext cx="68580" cy="768096"/>
          </a:xfrm>
          <a:prstGeom prst="rect">
            <a:avLst/>
          </a:prstGeom>
          <a:solidFill>
            <a:srgbClr val="F2A03D"/>
          </a:solidFill>
          <a:ln/>
        </p:spPr>
        <p:txBody>
          <a:bodyPr/>
          <a:lstStyle/>
          <a:p>
            <a:endParaRPr lang="tr-TR" sz="1350"/>
          </a:p>
        </p:txBody>
      </p:sp>
      <p:sp>
        <p:nvSpPr>
          <p:cNvPr id="13" name="Text 8"/>
          <p:cNvSpPr/>
          <p:nvPr/>
        </p:nvSpPr>
        <p:spPr>
          <a:xfrm>
            <a:off x="5897880" y="2242566"/>
            <a:ext cx="665226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F2A0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SSCI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6549390" y="2263140"/>
            <a:ext cx="202311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63" dirty="0">
                <a:solidFill>
                  <a:srgbClr val="2C2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Sosyal Bilimler — iş, ekonomi, siyaset</a:t>
            </a:r>
            <a:endParaRPr lang="en-US" sz="863" dirty="0"/>
          </a:p>
        </p:txBody>
      </p:sp>
      <p:sp>
        <p:nvSpPr>
          <p:cNvPr id="15" name="Shape 10"/>
          <p:cNvSpPr/>
          <p:nvPr/>
        </p:nvSpPr>
        <p:spPr>
          <a:xfrm>
            <a:off x="5829300" y="2983230"/>
            <a:ext cx="2880360" cy="768096"/>
          </a:xfrm>
          <a:prstGeom prst="rect">
            <a:avLst/>
          </a:prstGeom>
          <a:solidFill>
            <a:srgbClr val="F3F3F1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tr-TR" sz="1350"/>
          </a:p>
        </p:txBody>
      </p:sp>
      <p:sp>
        <p:nvSpPr>
          <p:cNvPr id="16" name="Shape 11"/>
          <p:cNvSpPr/>
          <p:nvPr/>
        </p:nvSpPr>
        <p:spPr>
          <a:xfrm>
            <a:off x="5829300" y="2983230"/>
            <a:ext cx="68580" cy="768096"/>
          </a:xfrm>
          <a:prstGeom prst="rect">
            <a:avLst/>
          </a:prstGeom>
          <a:solidFill>
            <a:srgbClr val="6E7178"/>
          </a:solidFill>
          <a:ln/>
        </p:spPr>
        <p:txBody>
          <a:bodyPr/>
          <a:lstStyle/>
          <a:p>
            <a:endParaRPr lang="tr-TR" sz="1350"/>
          </a:p>
        </p:txBody>
      </p:sp>
      <p:sp>
        <p:nvSpPr>
          <p:cNvPr id="17" name="Text 12"/>
          <p:cNvSpPr/>
          <p:nvPr/>
        </p:nvSpPr>
        <p:spPr>
          <a:xfrm>
            <a:off x="5829300" y="3099816"/>
            <a:ext cx="733806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6E71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AHCI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549390" y="3120390"/>
            <a:ext cx="202311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63" dirty="0">
                <a:solidFill>
                  <a:srgbClr val="2C2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Beşerî Bilimler — tarih, dil, felsefe</a:t>
            </a:r>
            <a:endParaRPr lang="en-US" sz="863" dirty="0"/>
          </a:p>
        </p:txBody>
      </p:sp>
      <p:sp>
        <p:nvSpPr>
          <p:cNvPr id="19" name="Shape 14"/>
          <p:cNvSpPr/>
          <p:nvPr/>
        </p:nvSpPr>
        <p:spPr>
          <a:xfrm>
            <a:off x="5829300" y="3840480"/>
            <a:ext cx="2880360" cy="768096"/>
          </a:xfrm>
          <a:prstGeom prst="rect">
            <a:avLst/>
          </a:prstGeom>
          <a:solidFill>
            <a:srgbClr val="F3F3F1"/>
          </a:solidFill>
          <a:ln/>
          <a:effectLst>
            <a:outerShdw blurRad="101600" dist="38100" dir="81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 lang="tr-TR" sz="1350"/>
          </a:p>
        </p:txBody>
      </p:sp>
      <p:sp>
        <p:nvSpPr>
          <p:cNvPr id="20" name="Shape 15"/>
          <p:cNvSpPr/>
          <p:nvPr/>
        </p:nvSpPr>
        <p:spPr>
          <a:xfrm>
            <a:off x="5829300" y="3840480"/>
            <a:ext cx="68580" cy="768096"/>
          </a:xfrm>
          <a:prstGeom prst="rect">
            <a:avLst/>
          </a:prstGeom>
          <a:solidFill>
            <a:srgbClr val="B5701A"/>
          </a:solidFill>
          <a:ln/>
        </p:spPr>
        <p:txBody>
          <a:bodyPr/>
          <a:lstStyle/>
          <a:p>
            <a:endParaRPr lang="tr-TR" sz="1350"/>
          </a:p>
        </p:txBody>
      </p:sp>
      <p:sp>
        <p:nvSpPr>
          <p:cNvPr id="21" name="Text 16"/>
          <p:cNvSpPr/>
          <p:nvPr/>
        </p:nvSpPr>
        <p:spPr>
          <a:xfrm>
            <a:off x="5829300" y="3957066"/>
            <a:ext cx="733806" cy="3086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500" b="1" dirty="0">
                <a:solidFill>
                  <a:srgbClr val="B570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ESCI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6549390" y="3977640"/>
            <a:ext cx="2023110" cy="4800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863" dirty="0">
                <a:solidFill>
                  <a:srgbClr val="2C2F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Yükselen Dergiler — WoS'a yeni girişler</a:t>
            </a:r>
            <a:endParaRPr lang="en-US" sz="863" dirty="0"/>
          </a:p>
        </p:txBody>
      </p:sp>
      <p:sp>
        <p:nvSpPr>
          <p:cNvPr id="23" name="Text 18"/>
          <p:cNvSpPr/>
          <p:nvPr/>
        </p:nvSpPr>
        <p:spPr>
          <a:xfrm>
            <a:off x="8572500" y="4800600"/>
            <a:ext cx="3429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750" dirty="0">
                <a:solidFill>
                  <a:srgbClr val="6E71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02983F-A9B7-FF30-198C-B79B2C292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817A0D9-41BB-6C88-EE0C-8EC261E66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tr-TR" sz="2400" b="1" dirty="0">
                <a:solidFill>
                  <a:srgbClr val="E0BC84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Dinlediğiniz için teşekkür ederiz</a:t>
            </a:r>
          </a:p>
        </p:txBody>
      </p:sp>
      <p:sp>
        <p:nvSpPr>
          <p:cNvPr id="8" name="İçerik Yer Tutucusu 7">
            <a:extLst>
              <a:ext uri="{FF2B5EF4-FFF2-40B4-BE49-F238E27FC236}">
                <a16:creationId xmlns:a16="http://schemas.microsoft.com/office/drawing/2014/main" id="{8FDEE9C5-E50B-611E-2914-01034D2239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63228"/>
            <a:ext cx="8229600" cy="353139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endParaRPr lang="tr-TR" sz="2000" dirty="0"/>
          </a:p>
          <a:p>
            <a:pPr>
              <a:buFont typeface="Wingdings" panose="05000000000000000000" pitchFamily="2" charset="2"/>
              <a:buChar char="Ø"/>
            </a:pPr>
            <a:r>
              <a:rPr lang="tr-TR" sz="2000" dirty="0"/>
              <a:t>Araştırma Dekanlığı Web Sayfası   </a:t>
            </a:r>
            <a:r>
              <a:rPr lang="tr-TR" sz="2000" b="1" dirty="0">
                <a:latin typeface="Raleway" pitchFamily="2" charset="-94"/>
                <a:hlinkClick r:id="rId3"/>
              </a:rPr>
              <a:t>ardek.ankara.edu.tr/</a:t>
            </a:r>
            <a:endParaRPr lang="tr-TR" sz="2000" b="1" dirty="0">
              <a:latin typeface="Raleway" pitchFamily="2" charset="-94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tr-TR" sz="2000" dirty="0"/>
              <a:t>Araştırma Dekanlığı Sosyal Medya Hesapları </a:t>
            </a:r>
          </a:p>
          <a:p>
            <a:pPr marL="0" indent="0">
              <a:buNone/>
            </a:pPr>
            <a:endParaRPr lang="tr-TR" sz="2000" dirty="0"/>
          </a:p>
          <a:p>
            <a:pPr marL="0" indent="0">
              <a:buNone/>
            </a:pPr>
            <a:r>
              <a:rPr lang="tr-TR" sz="2000" dirty="0"/>
              <a:t>  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B693471B-C755-215C-4BF8-10DBF64AB86E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7620000" y="636588"/>
            <a:ext cx="1524000" cy="1409700"/>
          </a:xfrm>
        </p:spPr>
        <p:txBody>
          <a:bodyPr>
            <a:noAutofit/>
          </a:bodyPr>
          <a:lstStyle/>
          <a:p>
            <a:pPr algn="ctr"/>
            <a:endParaRPr lang="tr-TR" sz="2000" i="1" dirty="0"/>
          </a:p>
          <a:p>
            <a:pPr algn="ctr"/>
            <a:endParaRPr lang="tr-TR" sz="2000" i="1" dirty="0"/>
          </a:p>
          <a:p>
            <a:pPr algn="ctr"/>
            <a:endParaRPr lang="tr-TR" sz="2000" i="1" dirty="0"/>
          </a:p>
          <a:p>
            <a:pPr algn="ctr"/>
            <a:endParaRPr lang="tr-TR" sz="2000" i="1" dirty="0"/>
          </a:p>
          <a:p>
            <a:pPr algn="ctr"/>
            <a:endParaRPr lang="tr-TR" sz="2000" i="1" dirty="0"/>
          </a:p>
          <a:p>
            <a:pPr algn="ctr"/>
            <a:endParaRPr lang="tr-TR" sz="2000" i="1" dirty="0"/>
          </a:p>
          <a:p>
            <a:pPr algn="ctr"/>
            <a:endParaRPr lang="tr-TR" sz="2000" i="1" dirty="0"/>
          </a:p>
        </p:txBody>
      </p:sp>
      <p:pic>
        <p:nvPicPr>
          <p:cNvPr id="11" name="Resim 10" descr="kalıp, desen, düzen, grafik, piksel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DC04F5EE-F2F9-2BAF-EEA2-8717A72816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1326716"/>
            <a:ext cx="1067394" cy="983060"/>
          </a:xfrm>
          <a:prstGeom prst="rect">
            <a:avLst/>
          </a:prstGeom>
        </p:spPr>
      </p:pic>
      <p:sp>
        <p:nvSpPr>
          <p:cNvPr id="9" name="TextBox 13">
            <a:extLst>
              <a:ext uri="{FF2B5EF4-FFF2-40B4-BE49-F238E27FC236}">
                <a16:creationId xmlns:a16="http://schemas.microsoft.com/office/drawing/2014/main" id="{BCE6A4B4-0BB6-F0D2-1D06-C66B8559A2AF}"/>
              </a:ext>
            </a:extLst>
          </p:cNvPr>
          <p:cNvSpPr txBox="1"/>
          <p:nvPr/>
        </p:nvSpPr>
        <p:spPr>
          <a:xfrm>
            <a:off x="1441009" y="3955292"/>
            <a:ext cx="1447800" cy="5008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6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9356C"/>
                </a:solidFill>
                <a:latin typeface="Raleway Bold"/>
                <a:ea typeface="Raleway Bold"/>
                <a:cs typeface="Raleway Bold"/>
                <a:sym typeface="Raleway Bold"/>
              </a:rPr>
              <a:t>@auardek</a:t>
            </a:r>
          </a:p>
        </p:txBody>
      </p:sp>
      <p:sp>
        <p:nvSpPr>
          <p:cNvPr id="10" name="Freeform 8">
            <a:extLst>
              <a:ext uri="{FF2B5EF4-FFF2-40B4-BE49-F238E27FC236}">
                <a16:creationId xmlns:a16="http://schemas.microsoft.com/office/drawing/2014/main" id="{4E0FE64D-6745-706F-1DCB-4229F9A8DE00}"/>
              </a:ext>
            </a:extLst>
          </p:cNvPr>
          <p:cNvSpPr/>
          <p:nvPr/>
        </p:nvSpPr>
        <p:spPr>
          <a:xfrm>
            <a:off x="694173" y="4085671"/>
            <a:ext cx="557850" cy="500843"/>
          </a:xfrm>
          <a:custGeom>
            <a:avLst/>
            <a:gdLst/>
            <a:ahLst/>
            <a:cxnLst/>
            <a:rect l="l" t="t" r="r" b="b"/>
            <a:pathLst>
              <a:path w="1369149" h="1369149">
                <a:moveTo>
                  <a:pt x="0" y="0"/>
                </a:moveTo>
                <a:lnTo>
                  <a:pt x="1369149" y="0"/>
                </a:lnTo>
                <a:lnTo>
                  <a:pt x="1369149" y="1369149"/>
                </a:lnTo>
                <a:lnTo>
                  <a:pt x="0" y="136914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pic>
        <p:nvPicPr>
          <p:cNvPr id="12" name="Resim 11" descr="kalıp, desen, düzen, grafik, piksel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AA9633F0-7E52-06F3-8921-2DD56E252D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350" y="3784860"/>
            <a:ext cx="856952" cy="856952"/>
          </a:xfrm>
          <a:prstGeom prst="rect">
            <a:avLst/>
          </a:prstGeom>
        </p:spPr>
      </p:pic>
      <p:sp>
        <p:nvSpPr>
          <p:cNvPr id="13" name="Freeform 9">
            <a:extLst>
              <a:ext uri="{FF2B5EF4-FFF2-40B4-BE49-F238E27FC236}">
                <a16:creationId xmlns:a16="http://schemas.microsoft.com/office/drawing/2014/main" id="{A1B75D9D-170D-CE60-B4EA-E4D5B43AB528}"/>
              </a:ext>
            </a:extLst>
          </p:cNvPr>
          <p:cNvSpPr/>
          <p:nvPr/>
        </p:nvSpPr>
        <p:spPr>
          <a:xfrm>
            <a:off x="634510" y="2474964"/>
            <a:ext cx="659481" cy="627649"/>
          </a:xfrm>
          <a:custGeom>
            <a:avLst/>
            <a:gdLst/>
            <a:ahLst/>
            <a:cxnLst/>
            <a:rect l="l" t="t" r="r" b="b"/>
            <a:pathLst>
              <a:path w="1279486" h="1279486">
                <a:moveTo>
                  <a:pt x="0" y="0"/>
                </a:moveTo>
                <a:lnTo>
                  <a:pt x="1279487" y="0"/>
                </a:lnTo>
                <a:lnTo>
                  <a:pt x="1279487" y="1279486"/>
                </a:lnTo>
                <a:lnTo>
                  <a:pt x="0" y="127948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pic>
        <p:nvPicPr>
          <p:cNvPr id="14" name="Resim 13" descr="kalıp, desen, düzen, grafik, piksel, tasarım içeren bir resim&#10;&#10;Yapay zeka tarafından oluşturulan içerik yanlış olabilir.">
            <a:extLst>
              <a:ext uri="{FF2B5EF4-FFF2-40B4-BE49-F238E27FC236}">
                <a16:creationId xmlns:a16="http://schemas.microsoft.com/office/drawing/2014/main" id="{3B3E5DFE-1E06-01DE-3631-6F6FFA3EF33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350" y="2353194"/>
            <a:ext cx="856952" cy="856952"/>
          </a:xfrm>
          <a:prstGeom prst="rect">
            <a:avLst/>
          </a:prstGeom>
        </p:spPr>
      </p:pic>
      <p:sp>
        <p:nvSpPr>
          <p:cNvPr id="16" name="TextBox 13">
            <a:extLst>
              <a:ext uri="{FF2B5EF4-FFF2-40B4-BE49-F238E27FC236}">
                <a16:creationId xmlns:a16="http://schemas.microsoft.com/office/drawing/2014/main" id="{5498AABA-6545-218B-3FA4-693909B131CD}"/>
              </a:ext>
            </a:extLst>
          </p:cNvPr>
          <p:cNvSpPr txBox="1"/>
          <p:nvPr/>
        </p:nvSpPr>
        <p:spPr>
          <a:xfrm>
            <a:off x="1463418" y="2396544"/>
            <a:ext cx="1447800" cy="5008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616"/>
              </a:lnSpc>
              <a:spcBef>
                <a:spcPct val="0"/>
              </a:spcBef>
            </a:pPr>
            <a:r>
              <a:rPr lang="en-US" sz="2000" b="1" dirty="0">
                <a:solidFill>
                  <a:srgbClr val="19356C"/>
                </a:solidFill>
                <a:latin typeface="Raleway Bold"/>
                <a:ea typeface="Raleway Bold"/>
                <a:cs typeface="Raleway Bold"/>
                <a:sym typeface="Raleway Bold"/>
              </a:rPr>
              <a:t>@auardek</a:t>
            </a:r>
          </a:p>
        </p:txBody>
      </p:sp>
      <p:sp>
        <p:nvSpPr>
          <p:cNvPr id="17" name="Freeform 10">
            <a:extLst>
              <a:ext uri="{FF2B5EF4-FFF2-40B4-BE49-F238E27FC236}">
                <a16:creationId xmlns:a16="http://schemas.microsoft.com/office/drawing/2014/main" id="{E20B95F7-CEA7-7B13-92AC-27BA5C02C884}"/>
              </a:ext>
            </a:extLst>
          </p:cNvPr>
          <p:cNvSpPr/>
          <p:nvPr/>
        </p:nvSpPr>
        <p:spPr>
          <a:xfrm>
            <a:off x="643358" y="3284016"/>
            <a:ext cx="659481" cy="500844"/>
          </a:xfrm>
          <a:custGeom>
            <a:avLst/>
            <a:gdLst/>
            <a:ahLst/>
            <a:cxnLst/>
            <a:rect l="l" t="t" r="r" b="b"/>
            <a:pathLst>
              <a:path w="1265492" h="1265492">
                <a:moveTo>
                  <a:pt x="0" y="0"/>
                </a:moveTo>
                <a:lnTo>
                  <a:pt x="1265492" y="0"/>
                </a:lnTo>
                <a:lnTo>
                  <a:pt x="1265492" y="1265492"/>
                </a:lnTo>
                <a:lnTo>
                  <a:pt x="0" y="126549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tr-TR"/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12AFD12A-E9F3-BB5A-EAB6-8AD8013DCFB1}"/>
              </a:ext>
            </a:extLst>
          </p:cNvPr>
          <p:cNvSpPr txBox="1"/>
          <p:nvPr/>
        </p:nvSpPr>
        <p:spPr>
          <a:xfrm>
            <a:off x="1371600" y="3348778"/>
            <a:ext cx="49030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b="1" dirty="0">
                <a:solidFill>
                  <a:schemeClr val="tx2">
                    <a:lumMod val="50000"/>
                  </a:schemeClr>
                </a:solidFill>
                <a:latin typeface="Raleway Bold" panose="020B0604020202020204" charset="-94"/>
              </a:rPr>
              <a:t>www.linkedin.com/company/au-pdo/</a:t>
            </a:r>
          </a:p>
        </p:txBody>
      </p:sp>
      <p:pic>
        <p:nvPicPr>
          <p:cNvPr id="22" name="Resim 21">
            <a:extLst>
              <a:ext uri="{FF2B5EF4-FFF2-40B4-BE49-F238E27FC236}">
                <a16:creationId xmlns:a16="http://schemas.microsoft.com/office/drawing/2014/main" id="{EEE73FFC-E1CB-1C93-817F-FECADB2993B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75276" y="3188373"/>
            <a:ext cx="856951" cy="765114"/>
          </a:xfrm>
          <a:prstGeom prst="rect">
            <a:avLst/>
          </a:prstGeom>
        </p:spPr>
      </p:pic>
      <p:pic>
        <p:nvPicPr>
          <p:cNvPr id="26" name="Resim 25">
            <a:extLst>
              <a:ext uri="{FF2B5EF4-FFF2-40B4-BE49-F238E27FC236}">
                <a16:creationId xmlns:a16="http://schemas.microsoft.com/office/drawing/2014/main" id="{1144151C-7F4B-84FF-7861-5FA86FA2FCE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976929" y="3859241"/>
            <a:ext cx="708190" cy="708190"/>
          </a:xfrm>
          <a:prstGeom prst="rect">
            <a:avLst/>
          </a:prstGeom>
        </p:spPr>
      </p:pic>
      <p:sp>
        <p:nvSpPr>
          <p:cNvPr id="27" name="Metin kutusu 26">
            <a:extLst>
              <a:ext uri="{FF2B5EF4-FFF2-40B4-BE49-F238E27FC236}">
                <a16:creationId xmlns:a16="http://schemas.microsoft.com/office/drawing/2014/main" id="{F97F8FA0-B915-B52B-24EE-5FED1CA5C5C7}"/>
              </a:ext>
            </a:extLst>
          </p:cNvPr>
          <p:cNvSpPr txBox="1"/>
          <p:nvPr/>
        </p:nvSpPr>
        <p:spPr>
          <a:xfrm>
            <a:off x="5867400" y="4074000"/>
            <a:ext cx="286194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r-TR" sz="2000" b="1" dirty="0">
                <a:solidFill>
                  <a:schemeClr val="tx2">
                    <a:lumMod val="50000"/>
                  </a:schemeClr>
                </a:solidFill>
                <a:latin typeface="Raleway Bold" panose="020B0604020202020204" charset="-94"/>
              </a:rPr>
              <a:t>ardek@ankara.edu.tr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326F2C15-CD5B-91F0-7E69-7F195C504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552" y="283717"/>
            <a:ext cx="764495" cy="788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2939713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B52B4E341EA4644CB91D96E908BEFF4B" ma:contentTypeVersion="13" ma:contentTypeDescription="Yeni belge oluşturun." ma:contentTypeScope="" ma:versionID="713b0a0b085c19e7042a30928e4f7ba3">
  <xsd:schema xmlns:xsd="http://www.w3.org/2001/XMLSchema" xmlns:xs="http://www.w3.org/2001/XMLSchema" xmlns:p="http://schemas.microsoft.com/office/2006/metadata/properties" xmlns:ns3="d2a354ec-ff73-4c00-b6ad-dcd686df1bd1" xmlns:ns4="d7c21cf8-7b23-427a-95b1-674c2bd7ecfd" targetNamespace="http://schemas.microsoft.com/office/2006/metadata/properties" ma:root="true" ma:fieldsID="b3ff52201a98c232e5d0701f1abe1919" ns3:_="" ns4:_="">
    <xsd:import namespace="d2a354ec-ff73-4c00-b6ad-dcd686df1bd1"/>
    <xsd:import namespace="d7c21cf8-7b23-427a-95b1-674c2bd7ecf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a354ec-ff73-4c00-b6ad-dcd686df1b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_activity" ma:index="12" nillable="true" ma:displayName="_activity" ma:hidden="true" ma:internalName="_activity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c21cf8-7b23-427a-95b1-674c2bd7ecf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Paylaşılanla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Ayrıntıları ile Paylaşıldı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İpucu Paylaşımı Karması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2a354ec-ff73-4c00-b6ad-dcd686df1bd1" xsi:nil="true"/>
  </documentManagement>
</p:properties>
</file>

<file path=customXml/itemProps1.xml><?xml version="1.0" encoding="utf-8"?>
<ds:datastoreItem xmlns:ds="http://schemas.openxmlformats.org/officeDocument/2006/customXml" ds:itemID="{C40A1873-DA74-47F3-9E7F-6D758C44F48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F0E902A-A09C-4073-8915-44EB428825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a354ec-ff73-4c00-b6ad-dcd686df1bd1"/>
    <ds:schemaRef ds:uri="d7c21cf8-7b23-427a-95b1-674c2bd7ecf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294B558-21E2-47CE-9DA6-B01BDDCC3C3C}">
  <ds:schemaRefs>
    <ds:schemaRef ds:uri="http://schemas.microsoft.com/office/2006/documentManagement/types"/>
    <ds:schemaRef ds:uri="http://schemas.microsoft.com/office/2006/metadata/properties"/>
    <ds:schemaRef ds:uri="d2a354ec-ff73-4c00-b6ad-dcd686df1bd1"/>
    <ds:schemaRef ds:uri="http://purl.org/dc/terms/"/>
    <ds:schemaRef ds:uri="http://schemas.openxmlformats.org/package/2006/metadata/core-properties"/>
    <ds:schemaRef ds:uri="http://www.w3.org/XML/1998/namespace"/>
    <ds:schemaRef ds:uri="http://purl.org/dc/elements/1.1/"/>
    <ds:schemaRef ds:uri="d7c21cf8-7b23-427a-95b1-674c2bd7ecfd"/>
    <ds:schemaRef ds:uri="http://purl.org/dc/dcmitype/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13292</TotalTime>
  <Words>1775</Words>
  <Application>Microsoft Office PowerPoint</Application>
  <PresentationFormat>Ekran Gösterisi (16:9)</PresentationFormat>
  <Paragraphs>459</Paragraphs>
  <Slides>23</Slides>
  <Notes>13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11</vt:i4>
      </vt:variant>
      <vt:variant>
        <vt:lpstr>Tema</vt:lpstr>
      </vt:variant>
      <vt:variant>
        <vt:i4>2</vt:i4>
      </vt:variant>
      <vt:variant>
        <vt:lpstr>Slayt Başlıkları</vt:lpstr>
      </vt:variant>
      <vt:variant>
        <vt:i4>23</vt:i4>
      </vt:variant>
    </vt:vector>
  </HeadingPairs>
  <TitlesOfParts>
    <vt:vector size="36" baseType="lpstr">
      <vt:lpstr>Aptos</vt:lpstr>
      <vt:lpstr>Arial</vt:lpstr>
      <vt:lpstr>Calibri</vt:lpstr>
      <vt:lpstr>Calibri (MS) Bold</vt:lpstr>
      <vt:lpstr>Cambria</vt:lpstr>
      <vt:lpstr>Georgia</vt:lpstr>
      <vt:lpstr>Raleway</vt:lpstr>
      <vt:lpstr>Raleway Bold</vt:lpstr>
      <vt:lpstr>Segoe UI</vt:lpstr>
      <vt:lpstr>Times New Roman</vt:lpstr>
      <vt:lpstr>Wingdings</vt:lpstr>
      <vt:lpstr>Office Theme</vt:lpstr>
      <vt:lpstr>1_Office Theme</vt:lpstr>
      <vt:lpstr>PowerPoint Sunusu</vt:lpstr>
      <vt:lpstr>PowerPoint Sunusu</vt:lpstr>
      <vt:lpstr>YÖK PERFORMANS KRİTERLERİ</vt:lpstr>
      <vt:lpstr>PowerPoint Sunusu</vt:lpstr>
      <vt:lpstr>Araştırma kapasitesi göstergeleri</vt:lpstr>
      <vt:lpstr>PowerPoint Sunusu</vt:lpstr>
      <vt:lpstr>PowerPoint Sunusu</vt:lpstr>
      <vt:lpstr>Araştırma kalitesi göstergeleri</vt:lpstr>
      <vt:lpstr>PowerPoint Sunusu</vt:lpstr>
      <vt:lpstr>PowerPoint Sunusu</vt:lpstr>
      <vt:lpstr>Etkileşim ve işbirliği göstergeleri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Dinlediğiniz için teşekkür ederiz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eclipse</dc:creator>
  <cp:lastModifiedBy>Evrim AĞAÇDELEN</cp:lastModifiedBy>
  <cp:revision>947</cp:revision>
  <cp:lastPrinted>2025-08-15T16:06:01Z</cp:lastPrinted>
  <dcterms:created xsi:type="dcterms:W3CDTF">2011-07-05T22:06:58Z</dcterms:created>
  <dcterms:modified xsi:type="dcterms:W3CDTF">2026-09-14T09:24:35Z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0x010100B52B4E341EA4644CB91D96E908BEFF4B</vt:lpwstr>
  </property>
</Properties>
</file>