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8" r:id="rId3"/>
  </p:sldMasterIdLst>
  <p:notesMasterIdLst>
    <p:notesMasterId r:id="rId10"/>
  </p:notesMasterIdLst>
  <p:handoutMasterIdLst>
    <p:handoutMasterId r:id="rId11"/>
  </p:handoutMasterIdLst>
  <p:sldIdLst>
    <p:sldId id="1822" r:id="rId4"/>
    <p:sldId id="1823" r:id="rId5"/>
    <p:sldId id="1824" r:id="rId6"/>
    <p:sldId id="1825" r:id="rId7"/>
    <p:sldId id="1826" r:id="rId8"/>
    <p:sldId id="1827" r:id="rId9"/>
  </p:sldIdLst>
  <p:sldSz cx="12192000" cy="6858000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9F4"/>
    <a:srgbClr val="673AB7"/>
    <a:srgbClr val="F44336"/>
    <a:srgbClr val="F44134"/>
    <a:srgbClr val="4BACC6"/>
    <a:srgbClr val="F79646"/>
    <a:srgbClr val="9BBB59"/>
    <a:srgbClr val="DFC9EF"/>
    <a:srgbClr val="CF4959"/>
    <a:srgbClr val="DD7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77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728468A4-C8F6-4122-86A8-1AB327DA75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0D0E13D7-C750-46B9-809A-C9B98CA1AD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fld id="{5C9549B3-F9DB-4D21-AAEC-079489EDFDC8}" type="datetime1">
              <a:rPr lang="tr-TR"/>
              <a:pPr>
                <a:defRPr/>
              </a:pPr>
              <a:t>12.11.2024</a:t>
            </a:fld>
            <a:endParaRPr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F39D5A2-5CF1-4269-9564-2839713342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9A795B2-F3A5-4918-AA18-CEDA45896D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fld id="{8D5FE0DB-AC92-40F5-8345-BC3C59F92F1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560F3433-49CD-4959-8DE8-8AEA91DF2D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DC09FFF1-BD4D-4B71-9CAE-22619D2594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fld id="{963C589D-E501-4177-8405-433CA1CEC4D5}" type="datetime1">
              <a:rPr lang="tr-TR"/>
              <a:pPr>
                <a:defRPr/>
              </a:pPr>
              <a:t>12.11.2024</a:t>
            </a:fld>
            <a:endParaRPr dirty="0"/>
          </a:p>
        </p:txBody>
      </p:sp>
      <p:sp>
        <p:nvSpPr>
          <p:cNvPr id="4" name="Slayt Görüntüsü Yer Tutucusu 3">
            <a:extLst>
              <a:ext uri="{FF2B5EF4-FFF2-40B4-BE49-F238E27FC236}">
                <a16:creationId xmlns:a16="http://schemas.microsoft.com/office/drawing/2014/main" id="{E02BF856-DA11-4E1C-9F95-86CCE3ECA6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tr-TR" noProof="0"/>
          </a:p>
        </p:txBody>
      </p:sp>
      <p:sp>
        <p:nvSpPr>
          <p:cNvPr id="5" name="Notlar Yer Tutucusu 4">
            <a:extLst>
              <a:ext uri="{FF2B5EF4-FFF2-40B4-BE49-F238E27FC236}">
                <a16:creationId xmlns:a16="http://schemas.microsoft.com/office/drawing/2014/main" id="{B6007F0E-3282-4896-8283-E0B3CCAC8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96E87E7-4712-4076-9968-992023F430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F9316A-8BCE-44D1-991E-F92A017D6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</a:defRPr>
            </a:lvl1pPr>
          </a:lstStyle>
          <a:p>
            <a:pPr>
              <a:defRPr/>
            </a:pPr>
            <a:fld id="{883C9A53-8B01-4E7E-89B9-EEEB15E373C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9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1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5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4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4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5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5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51761">
            <a:off x="7275022" y="-2771688"/>
            <a:ext cx="6969603" cy="5081474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2"/>
                </a:lnTo>
                <a:lnTo>
                  <a:pt x="0" y="7622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2700000">
            <a:off x="-3292734" y="4474785"/>
            <a:ext cx="7615075" cy="5552082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3"/>
                </a:lnTo>
                <a:lnTo>
                  <a:pt x="0" y="8328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97074" y="288401"/>
            <a:ext cx="1223520" cy="1213899"/>
          </a:xfrm>
          <a:custGeom>
            <a:avLst/>
            <a:gdLst/>
            <a:ahLst/>
            <a:cxnLst/>
            <a:rect l="l" t="t" r="r" b="b"/>
            <a:pathLst>
              <a:path w="1835280" h="1820848">
                <a:moveTo>
                  <a:pt x="0" y="0"/>
                </a:moveTo>
                <a:lnTo>
                  <a:pt x="1835280" y="0"/>
                </a:lnTo>
                <a:lnTo>
                  <a:pt x="1835280" y="1820848"/>
                </a:lnTo>
                <a:lnTo>
                  <a:pt x="0" y="1820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7198" y="679450"/>
            <a:ext cx="1793186" cy="42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1680"/>
              </a:lnSpc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IBM Plex Sans"/>
              </a:rPr>
              <a:t>Ankara Üniversitesi Araştırma Dekanlığı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813533" y="1573721"/>
            <a:ext cx="8281048" cy="4452261"/>
            <a:chOff x="0" y="142842"/>
            <a:chExt cx="16562096" cy="8904520"/>
          </a:xfrm>
        </p:grpSpPr>
        <p:sp>
          <p:nvSpPr>
            <p:cNvPr id="7" name="TextBox 7"/>
            <p:cNvSpPr txBox="1"/>
            <p:nvPr/>
          </p:nvSpPr>
          <p:spPr>
            <a:xfrm>
              <a:off x="0" y="4209243"/>
              <a:ext cx="16562096" cy="4838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 eaLnBrk="1" fontAlgn="auto" hangingPunct="1">
                <a:lnSpc>
                  <a:spcPts val="186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33">
                  <a:solidFill>
                    <a:srgbClr val="000000"/>
                  </a:solidFill>
                  <a:latin typeface="IBM Plex Sans"/>
                </a:rPr>
                <a:t>2009'dan beri Dünya Üniversitelerinin Akademik Sıralaması (ARWU) ShanghaiRanking Consultancy tarafından yayınlanmakta ve telif hakkı ile korunmaktadır. ARWU, dünya üniversitelerini sıralamak için altı nesnel gösterge kullanır,</a:t>
              </a:r>
            </a:p>
            <a:p>
              <a:pPr algn="ctr" defTabSz="609630" eaLnBrk="1" fontAlgn="auto" hangingPunct="1">
                <a:lnSpc>
                  <a:spcPts val="186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33">
                  <a:solidFill>
                    <a:srgbClr val="000000"/>
                  </a:solidFill>
                  <a:latin typeface="IBM Plex Sans Bold"/>
                </a:rPr>
                <a:t>* Nobel Ödülü ve Fields Madalyası kazanan mezun ve personel sayısı,</a:t>
              </a:r>
            </a:p>
            <a:p>
              <a:pPr algn="ctr" defTabSz="609630" eaLnBrk="1" fontAlgn="auto" hangingPunct="1">
                <a:lnSpc>
                  <a:spcPts val="186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33">
                  <a:solidFill>
                    <a:srgbClr val="000000"/>
                  </a:solidFill>
                  <a:latin typeface="IBM Plex Sans Bold"/>
                </a:rPr>
                <a:t>*Clarivate tarafından seçilen yüksek atıflı araştırmacı sayısı,</a:t>
              </a:r>
            </a:p>
            <a:p>
              <a:pPr algn="ctr" defTabSz="609630" eaLnBrk="1" fontAlgn="auto" hangingPunct="1">
                <a:lnSpc>
                  <a:spcPts val="186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33">
                  <a:solidFill>
                    <a:srgbClr val="000000"/>
                  </a:solidFill>
                  <a:latin typeface="IBM Plex Sans Bold"/>
                </a:rPr>
                <a:t>*Nature and Science dergilerinde yayınlanan makale sayısı,</a:t>
              </a:r>
            </a:p>
            <a:p>
              <a:pPr algn="ctr" defTabSz="609630" eaLnBrk="1" fontAlgn="auto" hangingPunct="1">
                <a:lnSpc>
                  <a:spcPts val="186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33">
                  <a:solidFill>
                    <a:srgbClr val="000000"/>
                  </a:solidFill>
                  <a:latin typeface="IBM Plex Sans Bold"/>
                </a:rPr>
                <a:t>*Web of Science'ta Science Citation Index Expanded ve Social Sciences Citation Index'te indekslenen makalelerin sayısı,</a:t>
              </a:r>
            </a:p>
            <a:p>
              <a:pPr algn="ctr" defTabSz="609630" eaLnBrk="1" fontAlgn="auto" hangingPunct="1">
                <a:lnSpc>
                  <a:spcPts val="186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33">
                  <a:solidFill>
                    <a:srgbClr val="000000"/>
                  </a:solidFill>
                  <a:latin typeface="IBM Plex Sans Bold"/>
                </a:rPr>
                <a:t>*ve bir üniversitenin kişi başına düşen performansı.</a:t>
              </a:r>
            </a:p>
            <a:p>
              <a:pPr algn="ctr" defTabSz="609630" eaLnBrk="1" fontAlgn="auto" hangingPunct="1">
                <a:lnSpc>
                  <a:spcPts val="186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33">
                  <a:solidFill>
                    <a:srgbClr val="000000"/>
                  </a:solidFill>
                  <a:latin typeface="IBM Plex Sans"/>
                </a:rPr>
                <a:t>Her yıl 2500'den fazla üniversite ARWU tarafından sıralanmakta ve en iyi 1000 üniversite yayınlanmaktadır.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2842"/>
              <a:ext cx="16562096" cy="3616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 eaLnBrk="1" fontAlgn="auto" hangingPunct="1">
                <a:lnSpc>
                  <a:spcPts val="4666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666" dirty="0">
                  <a:solidFill>
                    <a:srgbClr val="000000"/>
                  </a:solidFill>
                  <a:latin typeface="IBM Plex Sans Bold"/>
                </a:rPr>
                <a:t>Academic Ranking of World Universities</a:t>
              </a:r>
            </a:p>
            <a:p>
              <a:pPr algn="ctr" defTabSz="609630" eaLnBrk="1" fontAlgn="auto" hangingPunct="1">
                <a:lnSpc>
                  <a:spcPts val="4666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666" dirty="0">
                  <a:solidFill>
                    <a:srgbClr val="000000"/>
                  </a:solidFill>
                  <a:latin typeface="IBM Plex Sans Bold"/>
                </a:rPr>
                <a:t> 202</a:t>
              </a:r>
              <a:r>
                <a:rPr lang="tr-TR" sz="4666" dirty="0">
                  <a:solidFill>
                    <a:srgbClr val="000000"/>
                  </a:solidFill>
                  <a:latin typeface="IBM Plex Sans Bold"/>
                </a:rPr>
                <a:t>4</a:t>
              </a:r>
              <a:endParaRPr lang="en-US" sz="4666" dirty="0">
                <a:solidFill>
                  <a:srgbClr val="000000"/>
                </a:solidFill>
                <a:latin typeface="IBM Plex Sans 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51761">
            <a:off x="7275022" y="-2771688"/>
            <a:ext cx="6969603" cy="5081474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2"/>
                </a:lnTo>
                <a:lnTo>
                  <a:pt x="0" y="7622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2700000">
            <a:off x="-3292734" y="4474785"/>
            <a:ext cx="7615075" cy="5552082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3"/>
                </a:lnTo>
                <a:lnTo>
                  <a:pt x="0" y="8328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97074" y="288401"/>
            <a:ext cx="1223520" cy="1213899"/>
          </a:xfrm>
          <a:custGeom>
            <a:avLst/>
            <a:gdLst/>
            <a:ahLst/>
            <a:cxnLst/>
            <a:rect l="l" t="t" r="r" b="b"/>
            <a:pathLst>
              <a:path w="1835280" h="1820848">
                <a:moveTo>
                  <a:pt x="0" y="0"/>
                </a:moveTo>
                <a:lnTo>
                  <a:pt x="1835280" y="0"/>
                </a:lnTo>
                <a:lnTo>
                  <a:pt x="1835280" y="1820848"/>
                </a:lnTo>
                <a:lnTo>
                  <a:pt x="0" y="1820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7198" y="679450"/>
            <a:ext cx="1793186" cy="42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1680"/>
              </a:lnSpc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IBM Plex Sans"/>
              </a:rPr>
              <a:t>Ankara Üniversitesi Araştırma Dekanlığı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55476" y="1480074"/>
            <a:ext cx="8281048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 eaLnBrk="1" fontAlgn="auto" hangingPunct="1">
              <a:lnSpc>
                <a:spcPts val="533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334" dirty="0">
                <a:solidFill>
                  <a:srgbClr val="000000"/>
                </a:solidFill>
                <a:latin typeface="IBM Plex Sans Bold"/>
              </a:rPr>
              <a:t>Ankara </a:t>
            </a:r>
            <a:r>
              <a:rPr lang="en-US" sz="5334" dirty="0" err="1">
                <a:solidFill>
                  <a:srgbClr val="000000"/>
                </a:solidFill>
                <a:latin typeface="IBM Plex Sans Bold"/>
              </a:rPr>
              <a:t>Üniversitesi</a:t>
            </a:r>
            <a:r>
              <a:rPr lang="en-US" sz="5334" dirty="0">
                <a:solidFill>
                  <a:srgbClr val="000000"/>
                </a:solidFill>
                <a:latin typeface="IBM Plex Sans Bold"/>
              </a:rPr>
              <a:t> </a:t>
            </a:r>
          </a:p>
          <a:p>
            <a:pPr algn="ctr" defTabSz="609630" eaLnBrk="1" fontAlgn="auto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</a:pPr>
            <a:endParaRPr lang="en-US" sz="5334" dirty="0">
              <a:solidFill>
                <a:srgbClr val="000000"/>
              </a:solidFill>
              <a:latin typeface="IBM Plex Sans Bold"/>
            </a:endParaRPr>
          </a:p>
          <a:p>
            <a:pPr algn="ctr" defTabSz="609630" eaLnBrk="1" fontAlgn="auto" hangingPunct="1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34" dirty="0">
                <a:solidFill>
                  <a:srgbClr val="E8223B"/>
                </a:solidFill>
                <a:latin typeface="IBM Plex Sans Bold"/>
              </a:rPr>
              <a:t>(202</a:t>
            </a:r>
            <a:r>
              <a:rPr lang="tr-TR" sz="3334" dirty="0">
                <a:solidFill>
                  <a:srgbClr val="E8223B"/>
                </a:solidFill>
                <a:latin typeface="IBM Plex Sans Bold"/>
              </a:rPr>
              <a:t>2</a:t>
            </a:r>
            <a:r>
              <a:rPr lang="en-US" sz="3334" dirty="0">
                <a:solidFill>
                  <a:srgbClr val="E8223B"/>
                </a:solidFill>
                <a:latin typeface="IBM Plex Sans Bold"/>
              </a:rPr>
              <a:t>-202</a:t>
            </a:r>
            <a:r>
              <a:rPr lang="tr-TR" sz="3334" dirty="0">
                <a:solidFill>
                  <a:srgbClr val="E8223B"/>
                </a:solidFill>
                <a:latin typeface="IBM Plex Sans Bold"/>
              </a:rPr>
              <a:t>3</a:t>
            </a:r>
            <a:r>
              <a:rPr lang="en-US" sz="3334" dirty="0">
                <a:solidFill>
                  <a:srgbClr val="E8223B"/>
                </a:solidFill>
                <a:latin typeface="IBM Plex Sans Bold"/>
              </a:rPr>
              <a:t>-202</a:t>
            </a:r>
            <a:r>
              <a:rPr lang="tr-TR" sz="3334" dirty="0">
                <a:solidFill>
                  <a:srgbClr val="E8223B"/>
                </a:solidFill>
                <a:latin typeface="IBM Plex Sans Bold"/>
              </a:rPr>
              <a:t>4</a:t>
            </a:r>
            <a:r>
              <a:rPr lang="en-US" sz="3334" dirty="0">
                <a:solidFill>
                  <a:srgbClr val="E8223B"/>
                </a:solidFill>
                <a:latin typeface="IBM Plex Sans Bold"/>
              </a:rPr>
              <a:t> </a:t>
            </a:r>
            <a:r>
              <a:rPr lang="en-US" sz="3334" dirty="0" err="1">
                <a:solidFill>
                  <a:srgbClr val="E8223B"/>
                </a:solidFill>
                <a:latin typeface="IBM Plex Sans Bold"/>
              </a:rPr>
              <a:t>Performansı</a:t>
            </a:r>
            <a:r>
              <a:rPr lang="en-US" sz="3334" dirty="0">
                <a:solidFill>
                  <a:srgbClr val="E8223B"/>
                </a:solidFill>
                <a:latin typeface="IBM Plex Sans Bold"/>
              </a:rPr>
              <a:t>)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AD8FA47-BEA9-4BA5-9E6A-724B0EE22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210" y="3179740"/>
            <a:ext cx="7521592" cy="17756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59468" y="679450"/>
            <a:ext cx="3298208" cy="517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 eaLnBrk="1" fontAlgn="auto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IBM Plex Sans Bold"/>
              </a:rPr>
              <a:t>202</a:t>
            </a:r>
            <a:r>
              <a:rPr lang="tr-TR" sz="2000" dirty="0">
                <a:solidFill>
                  <a:srgbClr val="000000"/>
                </a:solidFill>
                <a:latin typeface="IBM Plex Sans Bold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IBM Plex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BM Plex Sans Bold"/>
              </a:rPr>
              <a:t>Yılı</a:t>
            </a:r>
            <a:r>
              <a:rPr lang="en-US" sz="2000" dirty="0">
                <a:solidFill>
                  <a:srgbClr val="000000"/>
                </a:solidFill>
                <a:latin typeface="IBM Plex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BM Plex Sans Bold"/>
              </a:rPr>
              <a:t>Türkiye</a:t>
            </a:r>
            <a:r>
              <a:rPr lang="en-US" sz="2000" dirty="0">
                <a:solidFill>
                  <a:srgbClr val="000000"/>
                </a:solidFill>
                <a:latin typeface="IBM Plex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BM Plex Sans Bold"/>
              </a:rPr>
              <a:t>Sıralaması</a:t>
            </a:r>
            <a:endParaRPr lang="en-US" sz="2000" dirty="0">
              <a:solidFill>
                <a:srgbClr val="000000"/>
              </a:solidFill>
              <a:latin typeface="IBM Plex Sans Bold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530A842-782B-401D-9561-B7CF78724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86" y="1471377"/>
            <a:ext cx="4749351" cy="4892286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9FF70DB0-A999-4CF7-B52E-EB753A3AFBF7}"/>
              </a:ext>
            </a:extLst>
          </p:cNvPr>
          <p:cNvSpPr/>
          <p:nvPr/>
        </p:nvSpPr>
        <p:spPr>
          <a:xfrm>
            <a:off x="6636368" y="1481377"/>
            <a:ext cx="4384058" cy="4805598"/>
          </a:xfrm>
          <a:custGeom>
            <a:avLst/>
            <a:gdLst/>
            <a:ahLst/>
            <a:cxnLst/>
            <a:rect l="l" t="t" r="r" b="b"/>
            <a:pathLst>
              <a:path w="7175267" h="7875882">
                <a:moveTo>
                  <a:pt x="0" y="0"/>
                </a:moveTo>
                <a:lnTo>
                  <a:pt x="7175267" y="0"/>
                </a:lnTo>
                <a:lnTo>
                  <a:pt x="7175267" y="7875882"/>
                </a:lnTo>
                <a:lnTo>
                  <a:pt x="0" y="7875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7D3A17E-D9CB-4585-B0E3-ACD8C3F6224F}"/>
              </a:ext>
            </a:extLst>
          </p:cNvPr>
          <p:cNvSpPr txBox="1"/>
          <p:nvPr/>
        </p:nvSpPr>
        <p:spPr>
          <a:xfrm>
            <a:off x="7017368" y="679450"/>
            <a:ext cx="3298208" cy="517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 eaLnBrk="1" fontAlgn="auto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IBM Plex Sans Bold"/>
              </a:rPr>
              <a:t>202</a:t>
            </a:r>
            <a:r>
              <a:rPr lang="tr-TR" sz="2000" dirty="0">
                <a:solidFill>
                  <a:srgbClr val="000000"/>
                </a:solidFill>
                <a:latin typeface="IBM Plex Sans Bold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IBM Plex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BM Plex Sans Bold"/>
              </a:rPr>
              <a:t>Yılı</a:t>
            </a:r>
            <a:r>
              <a:rPr lang="en-US" sz="2000" dirty="0">
                <a:solidFill>
                  <a:srgbClr val="000000"/>
                </a:solidFill>
                <a:latin typeface="IBM Plex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BM Plex Sans Bold"/>
              </a:rPr>
              <a:t>Türkiye</a:t>
            </a:r>
            <a:r>
              <a:rPr lang="en-US" sz="2000" dirty="0">
                <a:solidFill>
                  <a:srgbClr val="000000"/>
                </a:solidFill>
                <a:latin typeface="IBM Plex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BM Plex Sans Bold"/>
              </a:rPr>
              <a:t>Sıralaması</a:t>
            </a:r>
            <a:endParaRPr lang="en-US" sz="2000" dirty="0">
              <a:solidFill>
                <a:srgbClr val="000000"/>
              </a:solidFill>
              <a:latin typeface="IBM Plex Sans Bold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4661604E-F37F-4ACC-8DCF-793196443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576" y="3927045"/>
            <a:ext cx="1225402" cy="82303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flipH="1">
            <a:off x="3852565" y="4467225"/>
            <a:ext cx="810222" cy="10000"/>
          </a:xfrm>
          <a:prstGeom prst="line">
            <a:avLst/>
          </a:prstGeom>
          <a:ln w="114300" cap="flat">
            <a:solidFill>
              <a:srgbClr val="E8223B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074" y="288401"/>
            <a:ext cx="1223520" cy="1213899"/>
          </a:xfrm>
          <a:custGeom>
            <a:avLst/>
            <a:gdLst/>
            <a:ahLst/>
            <a:cxnLst/>
            <a:rect l="l" t="t" r="r" b="b"/>
            <a:pathLst>
              <a:path w="1835280" h="1820848">
                <a:moveTo>
                  <a:pt x="0" y="0"/>
                </a:moveTo>
                <a:lnTo>
                  <a:pt x="1835280" y="0"/>
                </a:lnTo>
                <a:lnTo>
                  <a:pt x="1835280" y="1820848"/>
                </a:lnTo>
                <a:lnTo>
                  <a:pt x="0" y="1820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1160" y="1497604"/>
            <a:ext cx="3545262" cy="1494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 eaLnBrk="1" fontAlgn="auto" hangingPunct="1">
              <a:lnSpc>
                <a:spcPts val="401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67" dirty="0">
                <a:solidFill>
                  <a:srgbClr val="000000"/>
                </a:solidFill>
                <a:latin typeface="IBM Plex Sans Bold"/>
              </a:rPr>
              <a:t>202</a:t>
            </a:r>
            <a:r>
              <a:rPr lang="tr-TR" sz="2867" dirty="0">
                <a:solidFill>
                  <a:srgbClr val="000000"/>
                </a:solidFill>
                <a:latin typeface="IBM Plex Sans Bold"/>
              </a:rPr>
              <a:t>4</a:t>
            </a:r>
            <a:r>
              <a:rPr lang="en-US" sz="2867" dirty="0">
                <a:solidFill>
                  <a:srgbClr val="000000"/>
                </a:solidFill>
                <a:latin typeface="IBM Plex Sans Bold"/>
              </a:rPr>
              <a:t> </a:t>
            </a:r>
            <a:r>
              <a:rPr lang="en-US" sz="2867" dirty="0" err="1">
                <a:solidFill>
                  <a:srgbClr val="000000"/>
                </a:solidFill>
                <a:latin typeface="IBM Plex Sans Bold"/>
              </a:rPr>
              <a:t>Yılı</a:t>
            </a:r>
            <a:r>
              <a:rPr lang="en-US" sz="2867" dirty="0">
                <a:solidFill>
                  <a:srgbClr val="000000"/>
                </a:solidFill>
                <a:latin typeface="IBM Plex Sans Bold"/>
              </a:rPr>
              <a:t> </a:t>
            </a:r>
          </a:p>
          <a:p>
            <a:pPr algn="just" defTabSz="609630" eaLnBrk="1" fontAlgn="auto" hangingPunct="1">
              <a:lnSpc>
                <a:spcPts val="401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67" dirty="0">
                <a:solidFill>
                  <a:srgbClr val="000000"/>
                </a:solidFill>
                <a:latin typeface="IBM Plex Sans Bold"/>
              </a:rPr>
              <a:t>Ankara </a:t>
            </a:r>
            <a:r>
              <a:rPr lang="en-US" sz="2867" dirty="0" err="1">
                <a:solidFill>
                  <a:srgbClr val="000000"/>
                </a:solidFill>
                <a:latin typeface="IBM Plex Sans Bold"/>
              </a:rPr>
              <a:t>Üniversitesi</a:t>
            </a:r>
            <a:r>
              <a:rPr lang="en-US" sz="2867" dirty="0">
                <a:solidFill>
                  <a:srgbClr val="000000"/>
                </a:solidFill>
                <a:latin typeface="IBM Plex Sans Bold"/>
              </a:rPr>
              <a:t> </a:t>
            </a:r>
          </a:p>
          <a:p>
            <a:pPr algn="just" defTabSz="609630" eaLnBrk="1" fontAlgn="auto" hangingPunct="1">
              <a:lnSpc>
                <a:spcPts val="401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67" dirty="0" err="1">
                <a:solidFill>
                  <a:srgbClr val="000000"/>
                </a:solidFill>
                <a:latin typeface="IBM Plex Sans Bold"/>
              </a:rPr>
              <a:t>Performansı</a:t>
            </a:r>
            <a:endParaRPr lang="en-US" sz="2867" dirty="0">
              <a:solidFill>
                <a:srgbClr val="000000"/>
              </a:solidFill>
              <a:latin typeface="IBM Plex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7198" y="679450"/>
            <a:ext cx="1793186" cy="42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1680"/>
              </a:lnSpc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IBM Plex Sans"/>
              </a:rPr>
              <a:t>Ankara Üniversitesi Araştırma Dekanlığı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ACE486A-A83F-42EB-9ED2-91A19F8CE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35" y="3216423"/>
            <a:ext cx="5680853" cy="2170514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D5F702BF-9859-47BF-AE30-A0663267454E}"/>
              </a:ext>
            </a:extLst>
          </p:cNvPr>
          <p:cNvSpPr txBox="1"/>
          <p:nvPr/>
        </p:nvSpPr>
        <p:spPr>
          <a:xfrm>
            <a:off x="6885785" y="1376257"/>
            <a:ext cx="3545262" cy="1494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 eaLnBrk="1" fontAlgn="auto" hangingPunct="1">
              <a:lnSpc>
                <a:spcPts val="401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67" dirty="0">
                <a:solidFill>
                  <a:srgbClr val="000000"/>
                </a:solidFill>
                <a:latin typeface="IBM Plex Sans Bold"/>
              </a:rPr>
              <a:t>2023 </a:t>
            </a:r>
            <a:r>
              <a:rPr lang="en-US" sz="2867" dirty="0" err="1">
                <a:solidFill>
                  <a:srgbClr val="000000"/>
                </a:solidFill>
                <a:latin typeface="IBM Plex Sans Bold"/>
              </a:rPr>
              <a:t>Yılı</a:t>
            </a:r>
            <a:r>
              <a:rPr lang="en-US" sz="2867" dirty="0">
                <a:solidFill>
                  <a:srgbClr val="000000"/>
                </a:solidFill>
                <a:latin typeface="IBM Plex Sans Bold"/>
              </a:rPr>
              <a:t> </a:t>
            </a:r>
          </a:p>
          <a:p>
            <a:pPr algn="just" defTabSz="609630" eaLnBrk="1" fontAlgn="auto" hangingPunct="1">
              <a:lnSpc>
                <a:spcPts val="401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67" dirty="0">
                <a:solidFill>
                  <a:srgbClr val="000000"/>
                </a:solidFill>
                <a:latin typeface="IBM Plex Sans Bold"/>
              </a:rPr>
              <a:t>Ankara </a:t>
            </a:r>
            <a:r>
              <a:rPr lang="en-US" sz="2867" dirty="0" err="1">
                <a:solidFill>
                  <a:srgbClr val="000000"/>
                </a:solidFill>
                <a:latin typeface="IBM Plex Sans Bold"/>
              </a:rPr>
              <a:t>Üniversitesi</a:t>
            </a:r>
            <a:r>
              <a:rPr lang="en-US" sz="2867" dirty="0">
                <a:solidFill>
                  <a:srgbClr val="000000"/>
                </a:solidFill>
                <a:latin typeface="IBM Plex Sans Bold"/>
              </a:rPr>
              <a:t> </a:t>
            </a:r>
          </a:p>
          <a:p>
            <a:pPr algn="just" defTabSz="609630" eaLnBrk="1" fontAlgn="auto" hangingPunct="1">
              <a:lnSpc>
                <a:spcPts val="401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67" dirty="0" err="1">
                <a:solidFill>
                  <a:srgbClr val="000000"/>
                </a:solidFill>
                <a:latin typeface="IBM Plex Sans Bold"/>
              </a:rPr>
              <a:t>Performansı</a:t>
            </a:r>
            <a:endParaRPr lang="en-US" sz="2867" dirty="0">
              <a:solidFill>
                <a:srgbClr val="000000"/>
              </a:solidFill>
              <a:latin typeface="IBM Plex Sans Bold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374A2A71-F8FF-4028-BA1C-89353C95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785" y="3371184"/>
            <a:ext cx="5030780" cy="18665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074" y="288401"/>
            <a:ext cx="1223520" cy="1213899"/>
          </a:xfrm>
          <a:custGeom>
            <a:avLst/>
            <a:gdLst/>
            <a:ahLst/>
            <a:cxnLst/>
            <a:rect l="l" t="t" r="r" b="b"/>
            <a:pathLst>
              <a:path w="1835280" h="1820848">
                <a:moveTo>
                  <a:pt x="0" y="0"/>
                </a:moveTo>
                <a:lnTo>
                  <a:pt x="1835280" y="0"/>
                </a:lnTo>
                <a:lnTo>
                  <a:pt x="1835280" y="1820848"/>
                </a:lnTo>
                <a:lnTo>
                  <a:pt x="0" y="1820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15588" y="1358221"/>
            <a:ext cx="4896423" cy="5330587"/>
          </a:xfrm>
          <a:custGeom>
            <a:avLst/>
            <a:gdLst/>
            <a:ahLst/>
            <a:cxnLst/>
            <a:rect l="l" t="t" r="r" b="b"/>
            <a:pathLst>
              <a:path w="7344635" h="7995880">
                <a:moveTo>
                  <a:pt x="0" y="0"/>
                </a:moveTo>
                <a:lnTo>
                  <a:pt x="7344635" y="0"/>
                </a:lnTo>
                <a:lnTo>
                  <a:pt x="7344635" y="7995879"/>
                </a:lnTo>
                <a:lnTo>
                  <a:pt x="0" y="79958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8927"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623644" y="4923516"/>
            <a:ext cx="4414097" cy="1628277"/>
          </a:xfrm>
          <a:custGeom>
            <a:avLst/>
            <a:gdLst/>
            <a:ahLst/>
            <a:cxnLst/>
            <a:rect l="l" t="t" r="r" b="b"/>
            <a:pathLst>
              <a:path w="6621146" h="2442416">
                <a:moveTo>
                  <a:pt x="0" y="0"/>
                </a:moveTo>
                <a:lnTo>
                  <a:pt x="6621146" y="0"/>
                </a:lnTo>
                <a:lnTo>
                  <a:pt x="6621146" y="2442416"/>
                </a:lnTo>
                <a:lnTo>
                  <a:pt x="0" y="2442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12142" y="622300"/>
            <a:ext cx="8623005" cy="549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 eaLnBrk="1" fontAlgn="auto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34">
                <a:solidFill>
                  <a:srgbClr val="000000"/>
                </a:solidFill>
                <a:latin typeface="IBM Plex Sans Bold"/>
              </a:rPr>
              <a:t>2022 Yılı Türkiye Sıralaması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7198" y="679450"/>
            <a:ext cx="1793186" cy="42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1680"/>
              </a:lnSpc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IBM Plex Sans"/>
              </a:rPr>
              <a:t>Ankara Üniversitesi Araştırma Dekanlığı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7342161" y="3934614"/>
            <a:ext cx="701859" cy="0"/>
          </a:xfrm>
          <a:prstGeom prst="line">
            <a:avLst/>
          </a:prstGeom>
          <a:ln w="114300" cap="flat">
            <a:solidFill>
              <a:srgbClr val="E8223B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074" y="288401"/>
            <a:ext cx="1223520" cy="1213899"/>
          </a:xfrm>
          <a:custGeom>
            <a:avLst/>
            <a:gdLst/>
            <a:ahLst/>
            <a:cxnLst/>
            <a:rect l="l" t="t" r="r" b="b"/>
            <a:pathLst>
              <a:path w="1835280" h="1820848">
                <a:moveTo>
                  <a:pt x="0" y="0"/>
                </a:moveTo>
                <a:lnTo>
                  <a:pt x="1835280" y="0"/>
                </a:lnTo>
                <a:lnTo>
                  <a:pt x="1835280" y="1820848"/>
                </a:lnTo>
                <a:lnTo>
                  <a:pt x="0" y="1820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073988" y="1408253"/>
            <a:ext cx="7573675" cy="1720029"/>
          </a:xfrm>
          <a:custGeom>
            <a:avLst/>
            <a:gdLst/>
            <a:ahLst/>
            <a:cxnLst/>
            <a:rect l="l" t="t" r="r" b="b"/>
            <a:pathLst>
              <a:path w="11360513" h="2580043">
                <a:moveTo>
                  <a:pt x="0" y="0"/>
                </a:moveTo>
                <a:lnTo>
                  <a:pt x="11360513" y="0"/>
                </a:lnTo>
                <a:lnTo>
                  <a:pt x="11360513" y="2580043"/>
                </a:lnTo>
                <a:lnTo>
                  <a:pt x="0" y="2580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078115" y="4059976"/>
            <a:ext cx="7569548" cy="1741830"/>
          </a:xfrm>
          <a:custGeom>
            <a:avLst/>
            <a:gdLst/>
            <a:ahLst/>
            <a:cxnLst/>
            <a:rect l="l" t="t" r="r" b="b"/>
            <a:pathLst>
              <a:path w="11354322" h="2612745">
                <a:moveTo>
                  <a:pt x="0" y="0"/>
                </a:moveTo>
                <a:lnTo>
                  <a:pt x="11354321" y="0"/>
                </a:lnTo>
                <a:lnTo>
                  <a:pt x="11354321" y="2612744"/>
                </a:lnTo>
                <a:lnTo>
                  <a:pt x="0" y="261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1160" y="2900257"/>
            <a:ext cx="3545262" cy="1494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 eaLnBrk="1" fontAlgn="auto" hangingPunct="1">
              <a:lnSpc>
                <a:spcPts val="401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67">
                <a:solidFill>
                  <a:srgbClr val="000000"/>
                </a:solidFill>
                <a:latin typeface="IBM Plex Sans Bold"/>
              </a:rPr>
              <a:t>2022 Yılı </a:t>
            </a:r>
          </a:p>
          <a:p>
            <a:pPr algn="just" defTabSz="609630" eaLnBrk="1" fontAlgn="auto" hangingPunct="1">
              <a:lnSpc>
                <a:spcPts val="401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67">
                <a:solidFill>
                  <a:srgbClr val="000000"/>
                </a:solidFill>
                <a:latin typeface="IBM Plex Sans Bold"/>
              </a:rPr>
              <a:t>Ankara Üniversitesi </a:t>
            </a:r>
          </a:p>
          <a:p>
            <a:pPr algn="just" defTabSz="609630" eaLnBrk="1" fontAlgn="auto" hangingPunct="1">
              <a:lnSpc>
                <a:spcPts val="401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67">
                <a:solidFill>
                  <a:srgbClr val="000000"/>
                </a:solidFill>
                <a:latin typeface="IBM Plex Sans Bold"/>
              </a:rPr>
              <a:t>Performansı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7198" y="679450"/>
            <a:ext cx="1793186" cy="42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1680"/>
              </a:lnSpc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IBM Plex Sans"/>
              </a:rPr>
              <a:t>Ankara Üniversitesi Araştırma Dekanlığı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73988" y="844550"/>
            <a:ext cx="1350345" cy="38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3267"/>
              </a:lnSpc>
              <a:spcAft>
                <a:spcPts val="0"/>
              </a:spcAft>
            </a:pPr>
            <a:r>
              <a:rPr lang="en-US" sz="2333">
                <a:solidFill>
                  <a:srgbClr val="E8223B"/>
                </a:solidFill>
                <a:latin typeface="IBM Plex Sans Bold"/>
              </a:rPr>
              <a:t>Fizik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86685" y="3632200"/>
            <a:ext cx="2077948" cy="38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3267"/>
              </a:lnSpc>
              <a:spcAft>
                <a:spcPts val="0"/>
              </a:spcAft>
            </a:pPr>
            <a:r>
              <a:rPr lang="en-US" sz="2333">
                <a:solidFill>
                  <a:srgbClr val="E8223B"/>
                </a:solidFill>
                <a:latin typeface="IBM Plex Sans Bold"/>
              </a:rPr>
              <a:t>Diş Hekimliği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B51E4D-4664-4043-BCAF-1B651D96AB6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1FC5151-73AF-4992-B300-816A43C7C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173</Words>
  <Application>Microsoft Office PowerPoint</Application>
  <PresentationFormat>Geniş ekran</PresentationFormat>
  <Paragraphs>31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IBM Plex Sans</vt:lpstr>
      <vt:lpstr>IBM Plex Sans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2013-07-30T14:48:57Z</dcterms:created>
  <dcterms:modified xsi:type="dcterms:W3CDTF">2024-11-12T12:46:21Z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