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78" r:id="rId4"/>
    <p:sldId id="269" r:id="rId5"/>
    <p:sldId id="257" r:id="rId6"/>
    <p:sldId id="263" r:id="rId7"/>
    <p:sldId id="272" r:id="rId8"/>
    <p:sldId id="265" r:id="rId9"/>
    <p:sldId id="271" r:id="rId10"/>
    <p:sldId id="259" r:id="rId11"/>
    <p:sldId id="260" r:id="rId12"/>
    <p:sldId id="261" r:id="rId13"/>
    <p:sldId id="270" r:id="rId14"/>
    <p:sldId id="258" r:id="rId15"/>
    <p:sldId id="262" r:id="rId16"/>
    <p:sldId id="266" r:id="rId17"/>
    <p:sldId id="267" r:id="rId18"/>
    <p:sldId id="268" r:id="rId19"/>
    <p:sldId id="264" r:id="rId20"/>
    <p:sldId id="273" r:id="rId21"/>
    <p:sldId id="277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BF6A7C-86A2-496A-91D7-E64CC08F3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42CD712-68C9-43CC-BBD2-843F308EE9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6863D99-E52A-4A5E-9001-194314135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81F6-ABA4-42B0-8D38-1997EF36B16D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4CE910D-DCBF-4674-A324-7413D4060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2FBECFA-28F5-470A-8221-BB5FE8F94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7FDFA-B629-4D97-9195-CFAE9F237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688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BBC602-7E22-4175-8BF0-421CB740A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3FF1AB0-583E-4D4D-B0F0-D01B814ED0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519A097-32CA-46EA-A323-9673414B3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81F6-ABA4-42B0-8D38-1997EF36B16D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88ED1FA-ADE6-4846-BE37-5B647C4CD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BACE8D-AF0B-49F2-AB8C-FEB177625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7FDFA-B629-4D97-9195-CFAE9F237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514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00B434A-389A-4BEA-A704-BBE9BB9575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3241FF2-5FEA-4CE7-A474-CEE0DAEC0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C2ECF3C-8D69-45AB-AA88-B2DC2F7E3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81F6-ABA4-42B0-8D38-1997EF36B16D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4090DEE-4D89-427A-8CE5-F3949CE03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260B2D4-81D9-4B51-B858-3D42D50F1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7FDFA-B629-4D97-9195-CFAE9F237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353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CA6A00-A4F0-4509-9F4D-398648EB6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883B7F-26B2-405E-8E73-DC85F8967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AED5596-95CC-413C-A563-D4BE5EE9F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81F6-ABA4-42B0-8D38-1997EF36B16D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D70ED61-6840-44F9-B9A6-40780DC3D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FD79096-9FE5-435A-8632-616A144DD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7FDFA-B629-4D97-9195-CFAE9F237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6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DD92CB-209B-4AAD-98D5-C36481555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0E49339-4483-46E6-9947-8AE9A75BD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1EE8A48-85DD-4165-90E4-6A7612C8C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81F6-ABA4-42B0-8D38-1997EF36B16D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B0F2A09-7C02-4795-853B-73C14D3C2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EC62E91-3844-4D29-A1FA-9C219D773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7FDFA-B629-4D97-9195-CFAE9F237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554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B8E380-D761-4810-AA99-7FD80EE69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AC4F82-5331-4806-9A0C-DB59954269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299BACB-53C1-41BF-974F-900D0C5A7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DF3634C-FD9C-4335-B4D2-E836C2F4B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81F6-ABA4-42B0-8D38-1997EF36B16D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746AE8B-CDD0-433E-9D69-1D4610B2C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3B72F3D-45ED-4350-BE3D-BD7C90EB4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7FDFA-B629-4D97-9195-CFAE9F237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24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AA1897-0D7A-4A1A-8C5D-7E79817D5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6C7EC80-E3E9-4AA7-980A-7BE7A7FAE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2651828-2CFD-4FEF-9475-856C1B3D66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4B8EDFA-BE13-4385-9289-05C4577D1C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F7FA342-E6E4-43DE-A6D9-5BC57751D4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FE59549-DB14-4732-BDA9-004D78D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81F6-ABA4-42B0-8D38-1997EF36B16D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45A99E5-04F4-4ED2-BDAB-D0DC72A6C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CEE28D9-F74F-4C85-A19C-80817C366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7FDFA-B629-4D97-9195-CFAE9F237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530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9D54C6-FF9B-4ACB-9D9E-C4690A49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F181CC0-3CF0-4B91-80E4-53F3B17A6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81F6-ABA4-42B0-8D38-1997EF36B16D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A2E880F-FD3E-4AC2-8FC7-E459702C3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0E0062E-0A76-43F9-907D-54211816A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7FDFA-B629-4D97-9195-CFAE9F237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3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B6DE957-951A-49B0-BBF2-659F45700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81F6-ABA4-42B0-8D38-1997EF36B16D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F547DA9-C72C-4B5A-B116-E74094CBE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AEA0E21-682A-4120-AEB8-D4AB0F826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7FDFA-B629-4D97-9195-CFAE9F237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3480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2477EF-23AD-4A9B-B1CC-E57EF3DA4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3D9842-455A-415A-B789-9DDF39306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DAEF9C3-5E68-46A6-8EC6-A3F6331460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E46B2C6-F87E-475B-ABE5-7E586443D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81F6-ABA4-42B0-8D38-1997EF36B16D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C8D0C3D-4F66-4D28-B5FA-35466A1B5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E86F3E3-043A-4751-83BB-779C1A16B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7FDFA-B629-4D97-9195-CFAE9F237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397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AF5395-DE97-43C9-9C0F-6C561BB79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9528102-F037-4944-8143-6CD246D98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6C6A133-5624-4773-BCA1-2CA963D41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0238C17-5788-4042-BE05-B427DA251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81F6-ABA4-42B0-8D38-1997EF36B16D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D50BA79-5B9B-419F-A58A-FE2BE06EC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B07C9A8-D041-4738-93DB-B438BD8B8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7FDFA-B629-4D97-9195-CFAE9F237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6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EA56B9D-17F0-4A3E-9B85-70060E6E8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9EFB7BD-47A6-45B3-B202-C373F3C52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70184F9-23F7-49AA-B717-6A5CFB9C3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881F6-ABA4-42B0-8D38-1997EF36B16D}" type="datetimeFigureOut">
              <a:rPr lang="tr-TR" smtClean="0"/>
              <a:t>24.07.2024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2092875-399E-449E-865C-9B09D3F018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6D5AFF2-6E92-4E44-850B-897E5FCB7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7FDFA-B629-4D97-9195-CFAE9F237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164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8CBEE1-2AAC-4CA9-A42D-6147CE06F7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637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University Ranking by Academic Performance (URAP)  2023-2024 Field Based Ranking</a:t>
            </a:r>
            <a:br>
              <a:rPr lang="tr-TR" dirty="0"/>
            </a:br>
            <a:br>
              <a:rPr lang="tr-TR" dirty="0"/>
            </a:br>
            <a:r>
              <a:rPr lang="tr-TR" b="1" dirty="0"/>
              <a:t>URAP </a:t>
            </a:r>
            <a:r>
              <a:rPr lang="en-US" b="1" dirty="0"/>
              <a:t>2023-2024</a:t>
            </a:r>
            <a:r>
              <a:rPr lang="tr-TR" b="1" dirty="0"/>
              <a:t> Yılı Alan Bazlı Sıralamaları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A84677EC-9D05-464D-AE01-3EEF69B868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490" y="4551363"/>
            <a:ext cx="3616984" cy="230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53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E7AD8EF-9077-4AEE-99E9-9BF4B5463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Farmakoloji (Eczacılık Alanı)</a:t>
            </a:r>
            <a:br>
              <a:rPr lang="tr-TR" dirty="0"/>
            </a:br>
            <a:r>
              <a:rPr lang="tr-TR" sz="4400" dirty="0">
                <a:solidFill>
                  <a:schemeClr val="tx1"/>
                </a:solidFill>
              </a:rPr>
              <a:t>Ankara Üniversitesi </a:t>
            </a:r>
            <a:r>
              <a:rPr lang="tr-TR" sz="4400" b="1" dirty="0">
                <a:solidFill>
                  <a:schemeClr val="tx1"/>
                </a:solidFill>
              </a:rPr>
              <a:t>Türkiye’de 4. sırada</a:t>
            </a: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3066B2E0-1B41-4501-AFE5-A3FF6E923D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072" y="2072212"/>
            <a:ext cx="9897856" cy="3858163"/>
          </a:xfrm>
        </p:spPr>
      </p:pic>
    </p:spTree>
    <p:extLst>
      <p:ext uri="{BB962C8B-B14F-4D97-AF65-F5344CB8AC3E}">
        <p14:creationId xmlns:p14="http://schemas.microsoft.com/office/powerpoint/2010/main" val="4252006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B31FD8-6ADE-4E13-8550-8428BCB06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solidFill>
                  <a:schemeClr val="tx1"/>
                </a:solidFill>
              </a:rPr>
              <a:t>Oncology (Onkoloji Alanı)</a:t>
            </a:r>
            <a:br>
              <a:rPr lang="tr-TR" sz="4400" dirty="0">
                <a:solidFill>
                  <a:schemeClr val="tx1"/>
                </a:solidFill>
              </a:rPr>
            </a:br>
            <a:r>
              <a:rPr lang="tr-TR" sz="4400" dirty="0">
                <a:solidFill>
                  <a:schemeClr val="tx1"/>
                </a:solidFill>
              </a:rPr>
              <a:t>Ankara Üniversitesi </a:t>
            </a:r>
            <a:r>
              <a:rPr lang="tr-TR" sz="4400" b="1" dirty="0">
                <a:solidFill>
                  <a:schemeClr val="tx1"/>
                </a:solidFill>
              </a:rPr>
              <a:t>Türkiye’de 4. sırada</a:t>
            </a: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E78F7D5E-1D61-45F6-A3F7-AC15985184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8" y="2064327"/>
            <a:ext cx="10044546" cy="3475081"/>
          </a:xfrm>
        </p:spPr>
      </p:pic>
    </p:spTree>
    <p:extLst>
      <p:ext uri="{BB962C8B-B14F-4D97-AF65-F5344CB8AC3E}">
        <p14:creationId xmlns:p14="http://schemas.microsoft.com/office/powerpoint/2010/main" val="2497326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1B628E-C1B1-4533-B580-49D66AD56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Molecular</a:t>
            </a:r>
            <a:r>
              <a:rPr lang="tr-TR" dirty="0"/>
              <a:t> </a:t>
            </a:r>
            <a:r>
              <a:rPr lang="tr-TR" dirty="0" err="1"/>
              <a:t>Biology</a:t>
            </a:r>
            <a:r>
              <a:rPr lang="tr-TR" dirty="0"/>
              <a:t> &amp; Genetics (Moleküler Biyoloji ve Genetik)</a:t>
            </a:r>
            <a:br>
              <a:rPr lang="tr-TR" dirty="0"/>
            </a:br>
            <a:r>
              <a:rPr lang="tr-TR" sz="4400" dirty="0">
                <a:solidFill>
                  <a:schemeClr val="tx1"/>
                </a:solidFill>
              </a:rPr>
              <a:t>Ankara Üniversitesi </a:t>
            </a:r>
            <a:r>
              <a:rPr lang="tr-TR" sz="4400" b="1" dirty="0">
                <a:solidFill>
                  <a:schemeClr val="tx1"/>
                </a:solidFill>
              </a:rPr>
              <a:t>Türkiye’de 4. sırada</a:t>
            </a: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6788EF32-ED8A-479A-B4DF-087EBC4485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99855"/>
            <a:ext cx="10515600" cy="3449781"/>
          </a:xfrm>
        </p:spPr>
      </p:pic>
    </p:spTree>
    <p:extLst>
      <p:ext uri="{BB962C8B-B14F-4D97-AF65-F5344CB8AC3E}">
        <p14:creationId xmlns:p14="http://schemas.microsoft.com/office/powerpoint/2010/main" val="3850532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A3B247-74B1-45DE-84C3-B99BD6C68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Biological</a:t>
            </a:r>
            <a:r>
              <a:rPr lang="tr-TR" dirty="0"/>
              <a:t> </a:t>
            </a:r>
            <a:r>
              <a:rPr lang="tr-TR" dirty="0" err="1"/>
              <a:t>Sciences</a:t>
            </a:r>
            <a:r>
              <a:rPr lang="tr-TR" dirty="0"/>
              <a:t> (Biyoloji Bilimleri)</a:t>
            </a:r>
            <a:br>
              <a:rPr lang="tr-TR" dirty="0"/>
            </a:br>
            <a:r>
              <a:rPr lang="tr-TR" sz="4400" dirty="0">
                <a:solidFill>
                  <a:schemeClr val="tx1"/>
                </a:solidFill>
              </a:rPr>
              <a:t>Ankara Üniversitesi </a:t>
            </a:r>
            <a:r>
              <a:rPr lang="tr-TR" sz="4400" b="1" dirty="0">
                <a:solidFill>
                  <a:schemeClr val="tx1"/>
                </a:solidFill>
              </a:rPr>
              <a:t>Türkiye’de 4. sırada</a:t>
            </a: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511AC9AF-F3D2-4E97-8874-80E333680C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825625"/>
            <a:ext cx="10515599" cy="4667250"/>
          </a:xfrm>
        </p:spPr>
      </p:pic>
    </p:spTree>
    <p:extLst>
      <p:ext uri="{BB962C8B-B14F-4D97-AF65-F5344CB8AC3E}">
        <p14:creationId xmlns:p14="http://schemas.microsoft.com/office/powerpoint/2010/main" val="739399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B8E754-AE9C-4E07-9123-683BB082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Sciences</a:t>
            </a:r>
            <a:r>
              <a:rPr lang="tr-TR" dirty="0"/>
              <a:t> (Fizik Bilimleri)</a:t>
            </a:r>
            <a:br>
              <a:rPr lang="tr-TR" dirty="0"/>
            </a:br>
            <a:r>
              <a:rPr lang="tr-TR" dirty="0"/>
              <a:t>Ankara Üniversitesi </a:t>
            </a:r>
            <a:r>
              <a:rPr lang="tr-TR" b="1" dirty="0"/>
              <a:t>Türkiye’de</a:t>
            </a:r>
            <a:r>
              <a:rPr lang="tr-TR" dirty="0"/>
              <a:t> </a:t>
            </a:r>
            <a:r>
              <a:rPr lang="tr-TR" b="1" dirty="0"/>
              <a:t>5. Sırada </a:t>
            </a:r>
          </a:p>
        </p:txBody>
      </p:sp>
      <p:pic>
        <p:nvPicPr>
          <p:cNvPr id="13" name="İçerik Yer Tutucusu 12">
            <a:extLst>
              <a:ext uri="{FF2B5EF4-FFF2-40B4-BE49-F238E27FC236}">
                <a16:creationId xmlns:a16="http://schemas.microsoft.com/office/drawing/2014/main" id="{1568C1A3-FBD1-4D6D-83EF-ADED041363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73" y="1825625"/>
            <a:ext cx="9490363" cy="4667250"/>
          </a:xfrm>
        </p:spPr>
      </p:pic>
    </p:spTree>
    <p:extLst>
      <p:ext uri="{BB962C8B-B14F-4D97-AF65-F5344CB8AC3E}">
        <p14:creationId xmlns:p14="http://schemas.microsoft.com/office/powerpoint/2010/main" val="2239628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73C22C-DD66-4CD3-AD77-191273538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Education (Eğitim Bilimleri Alanı)</a:t>
            </a:r>
            <a:br>
              <a:rPr lang="tr-TR" dirty="0"/>
            </a:br>
            <a:r>
              <a:rPr lang="tr-TR" sz="4400" dirty="0">
                <a:solidFill>
                  <a:schemeClr val="tx1"/>
                </a:solidFill>
              </a:rPr>
              <a:t>Ankara Üniversitesi </a:t>
            </a:r>
            <a:r>
              <a:rPr lang="tr-TR" sz="4400" b="1" dirty="0">
                <a:solidFill>
                  <a:schemeClr val="tx1"/>
                </a:solidFill>
              </a:rPr>
              <a:t>Türkiye’de 5. sırada</a:t>
            </a: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AFC376D7-661F-4007-961B-C5A34979C5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82" y="2040836"/>
            <a:ext cx="9926435" cy="3228730"/>
          </a:xfrm>
        </p:spPr>
      </p:pic>
    </p:spTree>
    <p:extLst>
      <p:ext uri="{BB962C8B-B14F-4D97-AF65-F5344CB8AC3E}">
        <p14:creationId xmlns:p14="http://schemas.microsoft.com/office/powerpoint/2010/main" val="1659939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244E64-C6CC-4879-87CD-866277D49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 err="1">
                <a:solidFill>
                  <a:schemeClr val="tx1"/>
                </a:solidFill>
              </a:rPr>
              <a:t>Pediatrics</a:t>
            </a:r>
            <a:r>
              <a:rPr lang="tr-TR" sz="4400" dirty="0">
                <a:solidFill>
                  <a:schemeClr val="tx1"/>
                </a:solidFill>
              </a:rPr>
              <a:t> (Pediatri Alanı)</a:t>
            </a:r>
            <a:br>
              <a:rPr lang="tr-TR" sz="4400" dirty="0">
                <a:solidFill>
                  <a:schemeClr val="tx1"/>
                </a:solidFill>
              </a:rPr>
            </a:br>
            <a:r>
              <a:rPr lang="tr-TR" sz="4400" dirty="0">
                <a:solidFill>
                  <a:schemeClr val="tx1"/>
                </a:solidFill>
              </a:rPr>
              <a:t>Ankara Üniversitesi </a:t>
            </a:r>
            <a:r>
              <a:rPr lang="tr-TR" sz="4400" b="1" dirty="0">
                <a:solidFill>
                  <a:schemeClr val="tx1"/>
                </a:solidFill>
              </a:rPr>
              <a:t>Türkiye’de 5. sırada</a:t>
            </a: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C96DE73C-AE90-4C07-B7E0-F15531F901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19" y="2410397"/>
            <a:ext cx="10383982" cy="3851858"/>
          </a:xfrm>
        </p:spPr>
      </p:pic>
    </p:spTree>
    <p:extLst>
      <p:ext uri="{BB962C8B-B14F-4D97-AF65-F5344CB8AC3E}">
        <p14:creationId xmlns:p14="http://schemas.microsoft.com/office/powerpoint/2010/main" val="4194245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5BE678-98DA-451F-A763-C8ACAF304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Surgery</a:t>
            </a:r>
            <a:r>
              <a:rPr lang="tr-TR" dirty="0"/>
              <a:t> (Cerrahi Alanı)</a:t>
            </a:r>
            <a:br>
              <a:rPr lang="tr-TR" dirty="0"/>
            </a:br>
            <a:r>
              <a:rPr lang="tr-TR" sz="4400" dirty="0">
                <a:solidFill>
                  <a:schemeClr val="tx1"/>
                </a:solidFill>
              </a:rPr>
              <a:t>Ankara Üniversitesi </a:t>
            </a:r>
            <a:r>
              <a:rPr lang="tr-TR" sz="4400" b="1" dirty="0">
                <a:solidFill>
                  <a:schemeClr val="tx1"/>
                </a:solidFill>
              </a:rPr>
              <a:t>Türkiye’de 8. sırada</a:t>
            </a: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B12D40A0-7339-471D-A2B1-F3E6199682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10515600" cy="4351338"/>
          </a:xfrm>
        </p:spPr>
      </p:pic>
    </p:spTree>
    <p:extLst>
      <p:ext uri="{BB962C8B-B14F-4D97-AF65-F5344CB8AC3E}">
        <p14:creationId xmlns:p14="http://schemas.microsoft.com/office/powerpoint/2010/main" val="4268383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A6E235-81DC-4368-B447-C2C02ED4F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Technology</a:t>
            </a:r>
            <a:r>
              <a:rPr lang="tr-TR" dirty="0"/>
              <a:t> (Teknoloji Alanı)</a:t>
            </a:r>
            <a:br>
              <a:rPr lang="tr-TR" dirty="0"/>
            </a:br>
            <a:r>
              <a:rPr lang="tr-TR" sz="4400" dirty="0">
                <a:solidFill>
                  <a:schemeClr val="tx1"/>
                </a:solidFill>
              </a:rPr>
              <a:t>Ankara Üniversitesi </a:t>
            </a:r>
            <a:r>
              <a:rPr lang="tr-TR" sz="4400" b="1" dirty="0">
                <a:solidFill>
                  <a:schemeClr val="tx1"/>
                </a:solidFill>
              </a:rPr>
              <a:t>Türkiye’de 10. sırada</a:t>
            </a: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CDB48EC4-2E1A-4A03-9692-CE6BD3C980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37"/>
          <a:stretch/>
        </p:blipFill>
        <p:spPr>
          <a:xfrm>
            <a:off x="595745" y="1825625"/>
            <a:ext cx="10758055" cy="4810702"/>
          </a:xfrm>
        </p:spPr>
      </p:pic>
    </p:spTree>
    <p:extLst>
      <p:ext uri="{BB962C8B-B14F-4D97-AF65-F5344CB8AC3E}">
        <p14:creationId xmlns:p14="http://schemas.microsoft.com/office/powerpoint/2010/main" val="44791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48798F-BC25-4EF7-BDBA-3254EA26A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Mathematical </a:t>
            </a:r>
            <a:r>
              <a:rPr lang="tr-TR" dirty="0" err="1"/>
              <a:t>Sciences</a:t>
            </a:r>
            <a:r>
              <a:rPr lang="tr-TR" dirty="0"/>
              <a:t> (Matematik Bilimleri)</a:t>
            </a:r>
            <a:br>
              <a:rPr lang="tr-TR" dirty="0"/>
            </a:br>
            <a:r>
              <a:rPr lang="tr-TR" sz="4400" dirty="0">
                <a:solidFill>
                  <a:schemeClr val="tx1"/>
                </a:solidFill>
              </a:rPr>
              <a:t>Ankara Üniversitesi </a:t>
            </a:r>
            <a:r>
              <a:rPr lang="tr-TR" sz="4400" b="1" dirty="0">
                <a:solidFill>
                  <a:schemeClr val="tx1"/>
                </a:solidFill>
              </a:rPr>
              <a:t>Türkiye’de 13. sırada</a:t>
            </a: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325CECDE-0197-43AD-93C8-99E44A8166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01"/>
          <a:stretch/>
        </p:blipFill>
        <p:spPr>
          <a:xfrm>
            <a:off x="838200" y="1825624"/>
            <a:ext cx="9857510" cy="4769139"/>
          </a:xfrm>
        </p:spPr>
      </p:pic>
    </p:spTree>
    <p:extLst>
      <p:ext uri="{BB962C8B-B14F-4D97-AF65-F5344CB8AC3E}">
        <p14:creationId xmlns:p14="http://schemas.microsoft.com/office/powerpoint/2010/main" val="283930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907E2CF1-BC6B-46AC-87BA-197BAD044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URAP 2023-2024 Alan Bazlı Sıralamalarında Ankara Üniversitesi</a:t>
            </a:r>
          </a:p>
        </p:txBody>
      </p:sp>
      <p:pic>
        <p:nvPicPr>
          <p:cNvPr id="18" name="İçerik Yer Tutucusu 17">
            <a:extLst>
              <a:ext uri="{FF2B5EF4-FFF2-40B4-BE49-F238E27FC236}">
                <a16:creationId xmlns:a16="http://schemas.microsoft.com/office/drawing/2014/main" id="{46D088E1-2413-4EC6-A199-D705278B6A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748" y="1825625"/>
            <a:ext cx="8282609" cy="4667250"/>
          </a:xfrm>
        </p:spPr>
      </p:pic>
    </p:spTree>
    <p:extLst>
      <p:ext uri="{BB962C8B-B14F-4D97-AF65-F5344CB8AC3E}">
        <p14:creationId xmlns:p14="http://schemas.microsoft.com/office/powerpoint/2010/main" val="15094309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C578CD-A69B-4E08-B61D-CA4BDF671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037" y="207817"/>
            <a:ext cx="11499272" cy="2008910"/>
          </a:xfrm>
        </p:spPr>
        <p:txBody>
          <a:bodyPr>
            <a:normAutofit/>
          </a:bodyPr>
          <a:lstStyle/>
          <a:p>
            <a:r>
              <a:rPr lang="tr-TR" sz="4400" dirty="0" err="1">
                <a:solidFill>
                  <a:schemeClr val="tx1"/>
                </a:solidFill>
              </a:rPr>
              <a:t>Engineering</a:t>
            </a:r>
            <a:r>
              <a:rPr lang="tr-TR" sz="4400" dirty="0">
                <a:solidFill>
                  <a:schemeClr val="tx1"/>
                </a:solidFill>
              </a:rPr>
              <a:t> ( Mühendislik Alanı)</a:t>
            </a:r>
            <a:br>
              <a:rPr lang="tr-TR" sz="4400" dirty="0">
                <a:solidFill>
                  <a:schemeClr val="tx1"/>
                </a:solidFill>
              </a:rPr>
            </a:br>
            <a:r>
              <a:rPr lang="tr-TR" sz="3600" dirty="0">
                <a:solidFill>
                  <a:schemeClr val="tx1"/>
                </a:solidFill>
              </a:rPr>
              <a:t>Ankara Üniversitesi </a:t>
            </a:r>
            <a:r>
              <a:rPr lang="tr-TR" sz="3600" b="1" dirty="0">
                <a:solidFill>
                  <a:schemeClr val="tx1"/>
                </a:solidFill>
              </a:rPr>
              <a:t>Türkiye’de </a:t>
            </a:r>
            <a:r>
              <a:rPr lang="tr-TR" sz="3600" dirty="0">
                <a:solidFill>
                  <a:schemeClr val="tx1"/>
                </a:solidFill>
              </a:rPr>
              <a:t>38 Üniversite arasında </a:t>
            </a:r>
            <a:r>
              <a:rPr lang="tr-TR" sz="3600" b="1" dirty="0"/>
              <a:t>17</a:t>
            </a:r>
            <a:r>
              <a:rPr lang="tr-TR" sz="3600" b="1" dirty="0">
                <a:solidFill>
                  <a:schemeClr val="tx1"/>
                </a:solidFill>
              </a:rPr>
              <a:t>. sırada</a:t>
            </a: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25E25D45-FCE7-4FA8-8CA9-FA80F9CD82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37" y="2216727"/>
            <a:ext cx="10224654" cy="4558147"/>
          </a:xfrm>
        </p:spPr>
      </p:pic>
    </p:spTree>
    <p:extLst>
      <p:ext uri="{BB962C8B-B14F-4D97-AF65-F5344CB8AC3E}">
        <p14:creationId xmlns:p14="http://schemas.microsoft.com/office/powerpoint/2010/main" val="42363108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15DE9A-0A7B-4852-A8F2-F88302A80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FDA8D3-8DF7-496D-AC1F-0A2C93D46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Ankara Üniversitesi 2023-2024 Yılı URAP Alan Bazlı Karşılaştırmasında toplam 78 araştırma alanından;</a:t>
            </a:r>
          </a:p>
          <a:p>
            <a:r>
              <a:rPr lang="tr-TR" dirty="0"/>
              <a:t>2022-2023 döneminde 13 araştırma alanından sıralamaya giren Ankara Üniversitesi 2023-2024 Sıralamalarında </a:t>
            </a:r>
            <a:r>
              <a:rPr lang="tr-TR" b="1" dirty="0">
                <a:solidFill>
                  <a:schemeClr val="accent1"/>
                </a:solidFill>
              </a:rPr>
              <a:t>17 Araştırma Alanında Türkiye ve Dünya sıralamasına girmiştir. </a:t>
            </a:r>
          </a:p>
          <a:p>
            <a:pPr algn="just"/>
            <a:r>
              <a:rPr lang="tr-TR" b="1" dirty="0">
                <a:solidFill>
                  <a:srgbClr val="FF0000"/>
                </a:solidFill>
              </a:rPr>
              <a:t>Ankara Üniversitesi bir önceki yıla göre 4 yeni araştırma alanında sıralamalara girmiştir. </a:t>
            </a:r>
          </a:p>
          <a:p>
            <a:endParaRPr lang="tr-TR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328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İçerik Yer Tutucusu 17">
            <a:extLst>
              <a:ext uri="{FF2B5EF4-FFF2-40B4-BE49-F238E27FC236}">
                <a16:creationId xmlns:a16="http://schemas.microsoft.com/office/drawing/2014/main" id="{495A0141-1453-4C17-B90B-3BCDC9C5F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12834" y="265043"/>
            <a:ext cx="4740965" cy="6281532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tr-TR" sz="3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2023-2024 URAP Alan Bazlı Sıralamalarında, Ankara Üniversitesi 78 araştırma alanından 17 tanesinde sıralamaya girmiştir.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Üniversitemiz,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tr-TR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 önceki seneye göre </a:t>
            </a:r>
            <a:r>
              <a:rPr lang="tr-TR" sz="3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yeni araştırma alanı ile listede yer almaktadır</a:t>
            </a:r>
            <a:r>
              <a:rPr lang="tr-TR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Bu alanlar </a:t>
            </a:r>
            <a:r>
              <a:rPr lang="tr-TR" sz="3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Moleküler Biyoloji ve Genetik, Eğitim Bilimleri, Pediatri ve Onkoloji’dir.</a:t>
            </a:r>
            <a:r>
              <a:rPr lang="tr-TR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tr-TR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 önceki seneye göre</a:t>
            </a:r>
            <a:r>
              <a:rPr lang="tr-TR" sz="3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Kimya, Tıp Bilimleri, Biyoloji, Gıda Mühendisliği, Farmakoloji, Diş Hekimliği </a:t>
            </a:r>
            <a:r>
              <a:rPr lang="tr-TR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</a:t>
            </a:r>
            <a:r>
              <a:rPr lang="tr-TR" sz="3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Veterinerlik</a:t>
            </a:r>
            <a:r>
              <a:rPr lang="tr-TR" sz="3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alanlarında Dünya sıralamalarında üst basamaklara çıkılmıştır.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tr-TR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fazla ilerleme 49 sıra birden yükselen </a:t>
            </a:r>
            <a:r>
              <a:rPr lang="tr-TR" sz="3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Kimya, </a:t>
            </a:r>
            <a:r>
              <a:rPr lang="tr-TR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46 sıra birden yükselen</a:t>
            </a:r>
            <a:r>
              <a:rPr lang="tr-TR" sz="3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Biyoloji </a:t>
            </a:r>
            <a:r>
              <a:rPr lang="tr-TR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26 sıra birden yükselen </a:t>
            </a:r>
            <a:r>
              <a:rPr lang="tr-TR" sz="3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Diş Hekimliği</a:t>
            </a:r>
            <a:r>
              <a:rPr lang="tr-TR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alanında görülmektedir. </a:t>
            </a:r>
          </a:p>
          <a:p>
            <a:pPr marL="89535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3AE8E571-BBCB-4187-912C-3BB77D07548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9026"/>
            <a:ext cx="6612834" cy="6546574"/>
          </a:xfrm>
        </p:spPr>
      </p:pic>
    </p:spTree>
    <p:extLst>
      <p:ext uri="{BB962C8B-B14F-4D97-AF65-F5344CB8AC3E}">
        <p14:creationId xmlns:p14="http://schemas.microsoft.com/office/powerpoint/2010/main" val="650268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C1CD9C-1F79-4D2A-9A5C-DF0D223C8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Veterinary</a:t>
            </a:r>
            <a:r>
              <a:rPr lang="tr-TR" dirty="0"/>
              <a:t> </a:t>
            </a:r>
            <a:r>
              <a:rPr lang="tr-TR" dirty="0" err="1"/>
              <a:t>Sciences</a:t>
            </a:r>
            <a:r>
              <a:rPr lang="tr-TR" dirty="0"/>
              <a:t> (Veteriner Bilimleri)</a:t>
            </a:r>
            <a:br>
              <a:rPr lang="tr-TR" dirty="0"/>
            </a:br>
            <a:r>
              <a:rPr lang="tr-TR" sz="4400" dirty="0">
                <a:solidFill>
                  <a:schemeClr val="tx1"/>
                </a:solidFill>
              </a:rPr>
              <a:t>Ankara Üniversitesi </a:t>
            </a:r>
            <a:r>
              <a:rPr lang="tr-TR" sz="4400" b="1" dirty="0">
                <a:solidFill>
                  <a:srgbClr val="FF0000"/>
                </a:solidFill>
              </a:rPr>
              <a:t>Türkiye’de 1. sırada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EC0C96AC-2B76-44F4-AA2E-C1A2D7AE32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6812" y="2299855"/>
            <a:ext cx="9858375" cy="3532909"/>
          </a:xfrm>
        </p:spPr>
      </p:pic>
    </p:spTree>
    <p:extLst>
      <p:ext uri="{BB962C8B-B14F-4D97-AF65-F5344CB8AC3E}">
        <p14:creationId xmlns:p14="http://schemas.microsoft.com/office/powerpoint/2010/main" val="523643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şlık 10">
            <a:extLst>
              <a:ext uri="{FF2B5EF4-FFF2-40B4-BE49-F238E27FC236}">
                <a16:creationId xmlns:a16="http://schemas.microsoft.com/office/drawing/2014/main" id="{C55BD64D-870B-456A-8FB3-B2EB380E2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88114"/>
          </a:xfrm>
        </p:spPr>
        <p:txBody>
          <a:bodyPr>
            <a:normAutofit fontScale="90000"/>
          </a:bodyPr>
          <a:lstStyle/>
          <a:p>
            <a:br>
              <a:rPr lang="tr-TR" sz="4400" dirty="0">
                <a:solidFill>
                  <a:schemeClr val="tx1"/>
                </a:solidFill>
              </a:rPr>
            </a:br>
            <a:br>
              <a:rPr lang="tr-TR" dirty="0"/>
            </a:br>
            <a:r>
              <a:rPr lang="tr-TR" sz="4400" dirty="0" err="1">
                <a:solidFill>
                  <a:schemeClr val="tx1"/>
                </a:solidFill>
              </a:rPr>
              <a:t>Agriculture</a:t>
            </a:r>
            <a:r>
              <a:rPr lang="tr-TR" sz="4400" dirty="0">
                <a:solidFill>
                  <a:schemeClr val="tx1"/>
                </a:solidFill>
              </a:rPr>
              <a:t> (Ziraat Alanı) </a:t>
            </a:r>
            <a:br>
              <a:rPr lang="tr-TR" sz="4400" dirty="0">
                <a:solidFill>
                  <a:schemeClr val="tx1"/>
                </a:solidFill>
              </a:rPr>
            </a:br>
            <a:r>
              <a:rPr lang="tr-TR" sz="4400" dirty="0">
                <a:solidFill>
                  <a:schemeClr val="tx1"/>
                </a:solidFill>
              </a:rPr>
              <a:t>Ankara Üniversitesi </a:t>
            </a:r>
            <a:r>
              <a:rPr lang="tr-TR" sz="4400" b="1" dirty="0">
                <a:solidFill>
                  <a:schemeClr val="tx1"/>
                </a:solidFill>
              </a:rPr>
              <a:t>Türkiye’de 2. sırada</a:t>
            </a:r>
            <a:br>
              <a:rPr lang="tr-TR" sz="4400" dirty="0">
                <a:solidFill>
                  <a:schemeClr val="tx1"/>
                </a:solidFill>
              </a:rPr>
            </a:br>
            <a:br>
              <a:rPr lang="tr-TR" sz="4400" dirty="0">
                <a:solidFill>
                  <a:schemeClr val="tx1"/>
                </a:solidFill>
              </a:rPr>
            </a:br>
            <a:endParaRPr lang="tr-TR" dirty="0"/>
          </a:p>
        </p:txBody>
      </p:sp>
      <p:pic>
        <p:nvPicPr>
          <p:cNvPr id="15" name="İçerik Yer Tutucusu 14">
            <a:extLst>
              <a:ext uri="{FF2B5EF4-FFF2-40B4-BE49-F238E27FC236}">
                <a16:creationId xmlns:a16="http://schemas.microsoft.com/office/drawing/2014/main" id="{158224A7-367A-4C7C-A629-B0ED20A051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63"/>
          <a:stretch/>
        </p:blipFill>
        <p:spPr>
          <a:xfrm>
            <a:off x="742122" y="2496113"/>
            <a:ext cx="10190921" cy="3305636"/>
          </a:xfrm>
        </p:spPr>
      </p:pic>
    </p:spTree>
    <p:extLst>
      <p:ext uri="{BB962C8B-B14F-4D97-AF65-F5344CB8AC3E}">
        <p14:creationId xmlns:p14="http://schemas.microsoft.com/office/powerpoint/2010/main" val="3020735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9BF096-AEDA-466C-B346-ED352AD88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0" dirty="0" err="1">
                <a:effectLst/>
              </a:rPr>
              <a:t>Food</a:t>
            </a:r>
            <a:r>
              <a:rPr lang="tr-TR" i="0" dirty="0">
                <a:effectLst/>
              </a:rPr>
              <a:t> </a:t>
            </a:r>
            <a:r>
              <a:rPr lang="tr-TR" i="0" dirty="0" err="1">
                <a:effectLst/>
              </a:rPr>
              <a:t>Engineering</a:t>
            </a:r>
            <a:r>
              <a:rPr lang="tr-TR" i="0" dirty="0">
                <a:effectLst/>
              </a:rPr>
              <a:t> (Gıda Mühendisliği)</a:t>
            </a:r>
            <a:br>
              <a:rPr lang="tr-TR" i="0" dirty="0">
                <a:effectLst/>
              </a:rPr>
            </a:br>
            <a:r>
              <a:rPr lang="tr-TR" sz="4400" dirty="0">
                <a:solidFill>
                  <a:schemeClr val="tx1"/>
                </a:solidFill>
              </a:rPr>
              <a:t>Ankara Üniversitesi </a:t>
            </a:r>
            <a:r>
              <a:rPr lang="tr-TR" sz="4400" b="1" dirty="0">
                <a:solidFill>
                  <a:schemeClr val="tx1"/>
                </a:solidFill>
              </a:rPr>
              <a:t>Türkiye’de 2. sırada</a:t>
            </a: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1F5E447D-50F7-43EA-84C8-71D52C17C1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124" y="2072212"/>
            <a:ext cx="9859751" cy="3858163"/>
          </a:xfrm>
        </p:spPr>
      </p:pic>
    </p:spTree>
    <p:extLst>
      <p:ext uri="{BB962C8B-B14F-4D97-AF65-F5344CB8AC3E}">
        <p14:creationId xmlns:p14="http://schemas.microsoft.com/office/powerpoint/2010/main" val="1099136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3EE7AC-9C2B-43BC-8965-3A6B247D2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Dentistry</a:t>
            </a:r>
            <a:r>
              <a:rPr lang="tr-TR" dirty="0"/>
              <a:t> (Diş Hekimliği)</a:t>
            </a:r>
            <a:br>
              <a:rPr lang="tr-TR" dirty="0"/>
            </a:br>
            <a:r>
              <a:rPr lang="tr-TR" sz="4400" dirty="0">
                <a:solidFill>
                  <a:schemeClr val="tx1"/>
                </a:solidFill>
              </a:rPr>
              <a:t>Ankara Üniversitesi </a:t>
            </a:r>
            <a:r>
              <a:rPr lang="tr-TR" sz="4400" b="1" dirty="0">
                <a:solidFill>
                  <a:schemeClr val="tx1"/>
                </a:solidFill>
              </a:rPr>
              <a:t>Türkiye’de 3. sırada</a:t>
            </a: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3F85DC0E-1E86-4845-9177-601288F922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25782"/>
            <a:ext cx="10515600" cy="4170217"/>
          </a:xfrm>
        </p:spPr>
      </p:pic>
    </p:spTree>
    <p:extLst>
      <p:ext uri="{BB962C8B-B14F-4D97-AF65-F5344CB8AC3E}">
        <p14:creationId xmlns:p14="http://schemas.microsoft.com/office/powerpoint/2010/main" val="934220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9E1300-84F2-45FB-9073-AFDCDCD66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82745" cy="1325563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tr-TR" dirty="0" err="1"/>
              <a:t>Medical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Health</a:t>
            </a:r>
            <a:r>
              <a:rPr lang="tr-TR" dirty="0"/>
              <a:t> </a:t>
            </a:r>
            <a:r>
              <a:rPr lang="tr-TR" dirty="0" err="1"/>
              <a:t>Sciences</a:t>
            </a:r>
            <a:r>
              <a:rPr lang="tr-TR" dirty="0"/>
              <a:t> (Tıp ve Sağlık Bilimleri) </a:t>
            </a:r>
            <a:br>
              <a:rPr lang="tr-TR" dirty="0"/>
            </a:br>
            <a:br>
              <a:rPr lang="tr-TR" dirty="0"/>
            </a:br>
            <a:r>
              <a:rPr lang="tr-TR" sz="4400" dirty="0">
                <a:solidFill>
                  <a:schemeClr val="tx1"/>
                </a:solidFill>
              </a:rPr>
              <a:t>Ankara Üniversitesi </a:t>
            </a:r>
            <a:r>
              <a:rPr lang="tr-TR" sz="4400" b="1" dirty="0">
                <a:solidFill>
                  <a:schemeClr val="tx1"/>
                </a:solidFill>
              </a:rPr>
              <a:t>Türkiye’de sıralamaya giren 82 Üniversite arasında  4. sırada </a:t>
            </a: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E1F8B089-12A5-47AD-837E-8E0E109863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"/>
          <a:stretch/>
        </p:blipFill>
        <p:spPr>
          <a:xfrm>
            <a:off x="838200" y="2576944"/>
            <a:ext cx="10093036" cy="4142509"/>
          </a:xfrm>
        </p:spPr>
      </p:pic>
    </p:spTree>
    <p:extLst>
      <p:ext uri="{BB962C8B-B14F-4D97-AF65-F5344CB8AC3E}">
        <p14:creationId xmlns:p14="http://schemas.microsoft.com/office/powerpoint/2010/main" val="1770895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304086-B83B-45B0-8344-A4DF34B9C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Chemical</a:t>
            </a:r>
            <a:r>
              <a:rPr lang="tr-TR" dirty="0"/>
              <a:t> </a:t>
            </a:r>
            <a:r>
              <a:rPr lang="tr-TR" dirty="0" err="1"/>
              <a:t>Sciences</a:t>
            </a:r>
            <a:r>
              <a:rPr lang="tr-TR" dirty="0"/>
              <a:t> (Kimya Bilimleri)</a:t>
            </a:r>
            <a:br>
              <a:rPr lang="tr-TR" dirty="0"/>
            </a:br>
            <a:r>
              <a:rPr lang="tr-TR" sz="4400" dirty="0">
                <a:solidFill>
                  <a:schemeClr val="tx1"/>
                </a:solidFill>
              </a:rPr>
              <a:t>Ankara Üniversitesi </a:t>
            </a:r>
            <a:r>
              <a:rPr lang="tr-TR" sz="4400" b="1" dirty="0">
                <a:solidFill>
                  <a:schemeClr val="tx1"/>
                </a:solidFill>
              </a:rPr>
              <a:t>Türkiye’de 4. sırada</a:t>
            </a: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6259477F-6396-445B-A2C8-6148F88D7E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10515600" cy="4351338"/>
          </a:xfrm>
        </p:spPr>
      </p:pic>
    </p:spTree>
    <p:extLst>
      <p:ext uri="{BB962C8B-B14F-4D97-AF65-F5344CB8AC3E}">
        <p14:creationId xmlns:p14="http://schemas.microsoft.com/office/powerpoint/2010/main" val="1242852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405</Words>
  <Application>Microsoft Office PowerPoint</Application>
  <PresentationFormat>Geniş ekran</PresentationFormat>
  <Paragraphs>29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Office Teması</vt:lpstr>
      <vt:lpstr>University Ranking by Academic Performance (URAP)  2023-2024 Field Based Ranking  URAP 2023-2024 Yılı Alan Bazlı Sıralamaları</vt:lpstr>
      <vt:lpstr>URAP 2023-2024 Alan Bazlı Sıralamalarında Ankara Üniversitesi</vt:lpstr>
      <vt:lpstr>PowerPoint Sunusu</vt:lpstr>
      <vt:lpstr>Veterinary Sciences (Veteriner Bilimleri) Ankara Üniversitesi Türkiye’de 1. sırada</vt:lpstr>
      <vt:lpstr>  Agriculture (Ziraat Alanı)  Ankara Üniversitesi Türkiye’de 2. sırada  </vt:lpstr>
      <vt:lpstr>Food Engineering (Gıda Mühendisliği) Ankara Üniversitesi Türkiye’de 2. sırada</vt:lpstr>
      <vt:lpstr>Dentistry (Diş Hekimliği) Ankara Üniversitesi Türkiye’de 3. sırada</vt:lpstr>
      <vt:lpstr> Medical and Health Sciences (Tıp ve Sağlık Bilimleri)   Ankara Üniversitesi Türkiye’de sıralamaya giren 82 Üniversite arasında  4. sırada </vt:lpstr>
      <vt:lpstr>Chemical Sciences (Kimya Bilimleri) Ankara Üniversitesi Türkiye’de 4. sırada</vt:lpstr>
      <vt:lpstr>Farmakoloji (Eczacılık Alanı) Ankara Üniversitesi Türkiye’de 4. sırada</vt:lpstr>
      <vt:lpstr>Oncology (Onkoloji Alanı) Ankara Üniversitesi Türkiye’de 4. sırada</vt:lpstr>
      <vt:lpstr>Molecular Biology &amp; Genetics (Moleküler Biyoloji ve Genetik) Ankara Üniversitesi Türkiye’de 4. sırada</vt:lpstr>
      <vt:lpstr>Biological Sciences (Biyoloji Bilimleri) Ankara Üniversitesi Türkiye’de 4. sırada</vt:lpstr>
      <vt:lpstr>Physical Sciences (Fizik Bilimleri) Ankara Üniversitesi Türkiye’de 5. Sırada </vt:lpstr>
      <vt:lpstr>Education (Eğitim Bilimleri Alanı) Ankara Üniversitesi Türkiye’de 5. sırada</vt:lpstr>
      <vt:lpstr>Pediatrics (Pediatri Alanı) Ankara Üniversitesi Türkiye’de 5. sırada</vt:lpstr>
      <vt:lpstr>Surgery (Cerrahi Alanı) Ankara Üniversitesi Türkiye’de 8. sırada</vt:lpstr>
      <vt:lpstr>Technology (Teknoloji Alanı) Ankara Üniversitesi Türkiye’de 10. sırada</vt:lpstr>
      <vt:lpstr>Mathematical Sciences (Matematik Bilimleri) Ankara Üniversitesi Türkiye’de 13. sırada</vt:lpstr>
      <vt:lpstr>Engineering ( Mühendislik Alanı) Ankara Üniversitesi Türkiye’de 38 Üniversite arasında 17. sırada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Ranking by Academic Performance (URAP)  2023-2024 Field Based Ranking</dc:title>
  <dc:creator>x</dc:creator>
  <cp:lastModifiedBy>Evrim Ağaçdelen</cp:lastModifiedBy>
  <cp:revision>30</cp:revision>
  <dcterms:created xsi:type="dcterms:W3CDTF">2024-07-24T07:17:19Z</dcterms:created>
  <dcterms:modified xsi:type="dcterms:W3CDTF">2024-07-24T11:54:33Z</dcterms:modified>
</cp:coreProperties>
</file>