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Doktora mezun takip sistemi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Prof. Dr. Kaan ORHAN</a:t>
            </a:r>
          </a:p>
          <a:p>
            <a:r>
              <a:rPr lang="tr-TR" dirty="0"/>
              <a:t>Ankara Üniversitesi Araştırma Dekanı</a:t>
            </a:r>
          </a:p>
        </p:txBody>
      </p:sp>
    </p:spTree>
    <p:extLst>
      <p:ext uri="{BB962C8B-B14F-4D97-AF65-F5344CB8AC3E}">
        <p14:creationId xmlns:p14="http://schemas.microsoft.com/office/powerpoint/2010/main" val="430275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958234E-86B7-4FE7-9F90-16DE5592A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91DBBDB2-5BB1-4365-8606-6B54297C02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2447138"/>
            <a:ext cx="9601200" cy="3259123"/>
          </a:xfrm>
        </p:spPr>
      </p:pic>
    </p:spTree>
    <p:extLst>
      <p:ext uri="{BB962C8B-B14F-4D97-AF65-F5344CB8AC3E}">
        <p14:creationId xmlns:p14="http://schemas.microsoft.com/office/powerpoint/2010/main" val="2045384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Bir Araştırma Üniversitesi İçin Doktora Mezunu Öğrenci Sayısı Neden Önemlidir?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u="sng" dirty="0"/>
              <a:t>Akademik Prestij ve Kalite: </a:t>
            </a:r>
            <a:r>
              <a:rPr lang="tr-TR" dirty="0"/>
              <a:t>Bir üniversitenin doktora programlarına olan talep ve bu programlardan mezun olan öğrenci sayısı, üniversitenin akademik prestijini ve kalitesini yansıtır. </a:t>
            </a:r>
          </a:p>
          <a:p>
            <a:r>
              <a:rPr lang="tr-TR" b="1" dirty="0"/>
              <a:t>Araştırma ve </a:t>
            </a:r>
            <a:r>
              <a:rPr lang="tr-TR" b="1" dirty="0" err="1"/>
              <a:t>İnovasyon</a:t>
            </a:r>
            <a:endParaRPr lang="tr-TR" b="1" dirty="0"/>
          </a:p>
          <a:p>
            <a:r>
              <a:rPr lang="tr-TR" b="1" dirty="0"/>
              <a:t>Endüstri ve Toplum ile İşbirliği</a:t>
            </a:r>
          </a:p>
          <a:p>
            <a:r>
              <a:rPr lang="tr-TR" b="1" u="sng" dirty="0"/>
              <a:t>Uluslararası Rekabet Gücü: </a:t>
            </a:r>
            <a:r>
              <a:rPr lang="tr-TR" dirty="0"/>
              <a:t>Uluslararası alanda tanınan ve araştırma çıktılarına katkıda bulunan doktora mezunları, üniversitenin dünya genelinde saygın bir konumda olmasına yardımcı olmaktadır.</a:t>
            </a:r>
          </a:p>
          <a:p>
            <a:r>
              <a:rPr lang="es-ES" b="1" dirty="0"/>
              <a:t>Araştırma Fonları ve D</a:t>
            </a:r>
            <a:r>
              <a:rPr lang="tr-TR" b="1" dirty="0"/>
              <a:t>e</a:t>
            </a:r>
            <a:r>
              <a:rPr lang="es-ES" b="1" dirty="0"/>
              <a:t>stek</a:t>
            </a:r>
            <a:r>
              <a:rPr lang="tr-TR" b="1" dirty="0"/>
              <a:t>: </a:t>
            </a:r>
            <a:r>
              <a:rPr lang="tr-TR" dirty="0"/>
              <a:t>Nitelikli doktora öğrencileri, potansiyel olarak çeşitli araştırma projelerine dahil olmakta, tezlerini projelendirmektedir ve üniversitenin araştırma bütçesine katkıda bulunma potansiyeli yüksektir.</a:t>
            </a:r>
          </a:p>
        </p:txBody>
      </p:sp>
    </p:spTree>
    <p:extLst>
      <p:ext uri="{BB962C8B-B14F-4D97-AF65-F5344CB8AC3E}">
        <p14:creationId xmlns:p14="http://schemas.microsoft.com/office/powerpoint/2010/main" val="2381264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66193" y="1560786"/>
            <a:ext cx="9601200" cy="3581400"/>
          </a:xfrm>
        </p:spPr>
        <p:txBody>
          <a:bodyPr>
            <a:normAutofit/>
          </a:bodyPr>
          <a:lstStyle/>
          <a:p>
            <a:r>
              <a:rPr lang="tr-TR" sz="4000" dirty="0"/>
              <a:t>Tüm bu nedenlerden dolayı, doktora mezunu öğrenci sayısı, </a:t>
            </a:r>
            <a:r>
              <a:rPr lang="tr-TR" sz="4000" b="1" u="sng" dirty="0"/>
              <a:t>bir üniversitenin akademik başarısını, araştırma gücünü ve toplumla olan etkileşimini </a:t>
            </a:r>
            <a:r>
              <a:rPr lang="tr-TR" sz="4000" dirty="0"/>
              <a:t>değerlendirmede önemli bir gösterge olarak kabul edilebilir.</a:t>
            </a:r>
          </a:p>
        </p:txBody>
      </p:sp>
    </p:spTree>
    <p:extLst>
      <p:ext uri="{BB962C8B-B14F-4D97-AF65-F5344CB8AC3E}">
        <p14:creationId xmlns:p14="http://schemas.microsoft.com/office/powerpoint/2010/main" val="3037048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486103"/>
            <a:ext cx="9601200" cy="14859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Ankara Üniversitesi Doktora Programlarından Mezun Öğrenciler Neden Takip Edilmelidir?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2853559"/>
            <a:ext cx="9601200" cy="3581400"/>
          </a:xfrm>
        </p:spPr>
        <p:txBody>
          <a:bodyPr>
            <a:noAutofit/>
          </a:bodyPr>
          <a:lstStyle/>
          <a:p>
            <a:r>
              <a:rPr lang="tr-TR" sz="4400" dirty="0"/>
              <a:t>Mezunların Başarı Takibinin Yapılması</a:t>
            </a:r>
          </a:p>
          <a:p>
            <a:r>
              <a:rPr lang="tr-TR" sz="4400" dirty="0"/>
              <a:t>Ağ Oluşturma ve İşbirliği</a:t>
            </a:r>
          </a:p>
          <a:p>
            <a:r>
              <a:rPr lang="tr-TR" sz="4400" dirty="0"/>
              <a:t>Akademik İzleme ve Değerlendirme</a:t>
            </a:r>
          </a:p>
        </p:txBody>
      </p:sp>
    </p:spTree>
    <p:extLst>
      <p:ext uri="{BB962C8B-B14F-4D97-AF65-F5344CB8AC3E}">
        <p14:creationId xmlns:p14="http://schemas.microsoft.com/office/powerpoint/2010/main" val="2344276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72207" y="1715814"/>
            <a:ext cx="4188372" cy="1485900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2023 Yılı YÖK ÜNİVERSİTE İZLEME VE DEĞERLENDİRME GENEL RAPORU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9331" y="468039"/>
            <a:ext cx="6553200" cy="615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687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2022 YILI TÜBİTAK GİRİŞİMCİ VE YENİLİKÇİ ÜNİVERSİTE ENDEKSİ SONUÇLARI</a:t>
            </a:r>
            <a:br>
              <a:rPr lang="tr-TR" dirty="0"/>
            </a:b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171700"/>
            <a:ext cx="5095694" cy="4257675"/>
          </a:xfrm>
          <a:prstGeom prst="rect">
            <a:avLst/>
          </a:prstGeom>
        </p:spPr>
      </p:pic>
      <p:cxnSp>
        <p:nvCxnSpPr>
          <p:cNvPr id="6" name="Düz Ok Bağlayıcısı 5"/>
          <p:cNvCxnSpPr/>
          <p:nvPr/>
        </p:nvCxnSpPr>
        <p:spPr>
          <a:xfrm flipV="1">
            <a:off x="4708634" y="2606566"/>
            <a:ext cx="2785242" cy="10510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ikdörtgen 6"/>
          <p:cNvSpPr/>
          <p:nvPr/>
        </p:nvSpPr>
        <p:spPr>
          <a:xfrm>
            <a:off x="7493876" y="2421900"/>
            <a:ext cx="29534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/>
              <a:t>Bilimsel ve Teknolojik Araştırma Yetkinliği Boyutu (%15)</a:t>
            </a:r>
          </a:p>
        </p:txBody>
      </p:sp>
      <p:sp>
        <p:nvSpPr>
          <p:cNvPr id="8" name="Dikdörtgen 7"/>
          <p:cNvSpPr/>
          <p:nvPr/>
        </p:nvSpPr>
        <p:spPr>
          <a:xfrm>
            <a:off x="7493876" y="3595430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/>
              <a:t>1.1.  Bilimsel Yayın Sayısı (%2,5)</a:t>
            </a:r>
          </a:p>
          <a:p>
            <a:r>
              <a:rPr lang="tr-TR" dirty="0"/>
              <a:t>1.2.   Atıf Sayısı (%3,5)</a:t>
            </a:r>
          </a:p>
          <a:p>
            <a:r>
              <a:rPr lang="tr-TR" dirty="0"/>
              <a:t>1.3.  Proje Sayısı (%2)</a:t>
            </a:r>
          </a:p>
          <a:p>
            <a:r>
              <a:rPr lang="tr-TR" dirty="0"/>
              <a:t>1.4.  Proje Fon Tutarı (%3)</a:t>
            </a:r>
          </a:p>
          <a:p>
            <a:r>
              <a:rPr lang="tr-TR" dirty="0"/>
              <a:t>1.5. Ödül Sayısı (%1,5)</a:t>
            </a:r>
          </a:p>
          <a:p>
            <a:r>
              <a:rPr lang="sv-SE" b="1" u="sng" dirty="0"/>
              <a:t>1.6.  Doktora Mezun Sayısı (%2,5)</a:t>
            </a:r>
          </a:p>
          <a:p>
            <a:endParaRPr lang="sv-SE" dirty="0"/>
          </a:p>
          <a:p>
            <a:r>
              <a:rPr lang="tr-TR" dirty="0"/>
              <a:t>Yüzde ağırlık olarak bilimsel yayın sayısı ile </a:t>
            </a:r>
          </a:p>
          <a:p>
            <a:r>
              <a:rPr lang="tr-TR" dirty="0"/>
              <a:t>Doktora mezun sayısı eşittir.</a:t>
            </a:r>
          </a:p>
        </p:txBody>
      </p:sp>
    </p:spTree>
    <p:extLst>
      <p:ext uri="{BB962C8B-B14F-4D97-AF65-F5344CB8AC3E}">
        <p14:creationId xmlns:p14="http://schemas.microsoft.com/office/powerpoint/2010/main" val="1514758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2716924" cy="1485900"/>
          </a:xfrm>
        </p:spPr>
        <p:txBody>
          <a:bodyPr>
            <a:normAutofit/>
          </a:bodyPr>
          <a:lstStyle/>
          <a:p>
            <a:r>
              <a:rPr lang="tr-TR" dirty="0"/>
              <a:t>URAP Sıralaması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6185" y="685800"/>
            <a:ext cx="6334125" cy="5572125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5129048" y="2301766"/>
            <a:ext cx="6295697" cy="28377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8492359" y="1240221"/>
            <a:ext cx="451944" cy="134532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0887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84F41CF-DC8D-4E85-985E-A726BB6AE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0291FCA8-CD6C-4620-AF04-B857947E90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9547" y="2286000"/>
            <a:ext cx="9585306" cy="3581400"/>
          </a:xfrm>
        </p:spPr>
      </p:pic>
    </p:spTree>
    <p:extLst>
      <p:ext uri="{BB962C8B-B14F-4D97-AF65-F5344CB8AC3E}">
        <p14:creationId xmlns:p14="http://schemas.microsoft.com/office/powerpoint/2010/main" val="1390983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FBD4E91-1541-45E0-9AEC-7DA0A1EF3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E5F1FF90-310B-494E-8271-E3236BD3ED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3348" y="2286000"/>
            <a:ext cx="9397704" cy="3581400"/>
          </a:xfrm>
        </p:spPr>
      </p:pic>
    </p:spTree>
    <p:extLst>
      <p:ext uri="{BB962C8B-B14F-4D97-AF65-F5344CB8AC3E}">
        <p14:creationId xmlns:p14="http://schemas.microsoft.com/office/powerpoint/2010/main" val="220688641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TM10001105[[fn=Kırpma]]</Template>
  <TotalTime>32</TotalTime>
  <Words>252</Words>
  <Application>Microsoft Office PowerPoint</Application>
  <PresentationFormat>Geniş ekran</PresentationFormat>
  <Paragraphs>27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2" baseType="lpstr">
      <vt:lpstr>Franklin Gothic Book</vt:lpstr>
      <vt:lpstr>Crop</vt:lpstr>
      <vt:lpstr>Doktora mezun takip sistemi</vt:lpstr>
      <vt:lpstr>Bir Araştırma Üniversitesi İçin Doktora Mezunu Öğrenci Sayısı Neden Önemlidir?</vt:lpstr>
      <vt:lpstr>PowerPoint Sunusu</vt:lpstr>
      <vt:lpstr>Ankara Üniversitesi Doktora Programlarından Mezun Öğrenciler Neden Takip Edilmelidir?</vt:lpstr>
      <vt:lpstr>2023 Yılı YÖK ÜNİVERSİTE İZLEME VE DEĞERLENDİRME GENEL RAPORU</vt:lpstr>
      <vt:lpstr>2022 YILI TÜBİTAK GİRİŞİMCİ VE YENİLİKÇİ ÜNİVERSİTE ENDEKSİ SONUÇLARI </vt:lpstr>
      <vt:lpstr>URAP Sıralaması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Doktora mezun takip sistemi</dc:title>
  <dc:creator>shmyo</dc:creator>
  <cp:lastModifiedBy>Evrim AĞAÇDELEN</cp:lastModifiedBy>
  <cp:revision>5</cp:revision>
  <dcterms:created xsi:type="dcterms:W3CDTF">2024-01-09T08:13:49Z</dcterms:created>
  <dcterms:modified xsi:type="dcterms:W3CDTF">2024-06-23T15:07:47Z</dcterms:modified>
</cp:coreProperties>
</file>