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5" r:id="rId3"/>
    <p:sldId id="287" r:id="rId4"/>
    <p:sldId id="289" r:id="rId5"/>
    <p:sldId id="312" r:id="rId6"/>
    <p:sldId id="313" r:id="rId7"/>
    <p:sldId id="314" r:id="rId8"/>
    <p:sldId id="315" r:id="rId9"/>
    <p:sldId id="317" r:id="rId10"/>
    <p:sldId id="318" r:id="rId11"/>
    <p:sldId id="319" r:id="rId12"/>
    <p:sldId id="320" r:id="rId13"/>
    <p:sldId id="311" r:id="rId1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62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0481" y="-10283"/>
            <a:ext cx="5640529" cy="53293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4916" y="3538687"/>
            <a:ext cx="10258167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0481" y="-10283"/>
            <a:ext cx="5640529" cy="53293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24678"/>
            <a:ext cx="5832851" cy="50623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611" y="432601"/>
            <a:ext cx="1838324" cy="18192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611" y="432601"/>
            <a:ext cx="1838324" cy="18192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28369" y="363329"/>
            <a:ext cx="9565640" cy="2099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2640" y="1571775"/>
            <a:ext cx="8262719" cy="281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3096" y="1006475"/>
            <a:ext cx="2370455" cy="6597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sz="2100" spc="100" dirty="0">
                <a:latin typeface="Calibri"/>
                <a:cs typeface="Calibri"/>
              </a:rPr>
              <a:t>Ankara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Üniversitesi </a:t>
            </a:r>
            <a:r>
              <a:rPr sz="2100" spc="90" dirty="0">
                <a:latin typeface="Calibri"/>
                <a:cs typeface="Calibri"/>
              </a:rPr>
              <a:t>Araştırma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80" dirty="0">
                <a:latin typeface="Calibri"/>
                <a:cs typeface="Calibri"/>
              </a:rPr>
              <a:t>Dekanlığı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1664" y="4574108"/>
            <a:ext cx="14730472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r>
              <a:rPr lang="tr-TR" sz="3800" spc="150" dirty="0">
                <a:latin typeface="Calibri"/>
                <a:cs typeface="Calibri"/>
              </a:rPr>
              <a:t>QS Dünya Üniversite </a:t>
            </a:r>
            <a:r>
              <a:rPr lang="tr-TR" sz="3800" spc="150" dirty="0" err="1">
                <a:latin typeface="Calibri"/>
                <a:cs typeface="Calibri"/>
              </a:rPr>
              <a:t>Sıralaması'nın</a:t>
            </a:r>
            <a:r>
              <a:rPr lang="tr-TR" sz="3800" spc="150" dirty="0">
                <a:latin typeface="Calibri"/>
                <a:cs typeface="Calibri"/>
              </a:rPr>
              <a:t> 20.si , 104 ülkeden 1.500 üniversiteye içeren ve sıralamalarda istihdam edilebilirliği ve sürdürülebilirliği vurgulayan tek sıralamasıdır.</a:t>
            </a:r>
          </a:p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endParaRPr lang="tr-TR" sz="3800" spc="150" dirty="0">
              <a:latin typeface="Calibri"/>
              <a:cs typeface="Calibri"/>
            </a:endParaRPr>
          </a:p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r>
              <a:rPr lang="tr-TR" sz="3800" spc="150" dirty="0">
                <a:latin typeface="Calibri"/>
                <a:cs typeface="Calibri"/>
              </a:rPr>
              <a:t>Bu yıl, şimdiye kadarki en büyük metodolojik geliştirme yapıldı ve üç yeni metriği kullanıma sunuldu: Sürdürülebilirlik, İstihdam Çıktıları ve Uluslararası Araştırma Ağı.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886200" y="2247900"/>
            <a:ext cx="11201400" cy="1571584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2700" marR="5080" indent="173355">
              <a:lnSpc>
                <a:spcPts val="9980"/>
              </a:lnSpc>
              <a:spcBef>
                <a:spcPts val="2115"/>
              </a:spcBef>
            </a:pPr>
            <a:r>
              <a:rPr lang="tr-TR" spc="1030" dirty="0"/>
              <a:t>QS </a:t>
            </a:r>
            <a:r>
              <a:rPr spc="725" dirty="0"/>
              <a:t>Ranking</a:t>
            </a:r>
            <a:r>
              <a:rPr spc="95" dirty="0"/>
              <a:t> </a:t>
            </a:r>
            <a:r>
              <a:rPr spc="885" dirty="0"/>
              <a:t>202</a:t>
            </a:r>
            <a:r>
              <a:rPr lang="tr-TR" spc="885" dirty="0"/>
              <a:t>4</a:t>
            </a:r>
            <a:endParaRPr spc="88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9A91434-D2F1-47A4-9B60-4CD809A32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19300"/>
            <a:ext cx="13959100" cy="743597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1F6A99C-D78A-43CD-8B49-BB45AC8D9528}"/>
              </a:ext>
            </a:extLst>
          </p:cNvPr>
          <p:cNvSpPr txBox="1"/>
          <p:nvPr/>
        </p:nvSpPr>
        <p:spPr>
          <a:xfrm>
            <a:off x="7206435" y="4191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Kimya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0C9B06E-61EC-4E32-A472-F2CE6C06FF57}"/>
              </a:ext>
            </a:extLst>
          </p:cNvPr>
          <p:cNvSpPr/>
          <p:nvPr/>
        </p:nvSpPr>
        <p:spPr>
          <a:xfrm>
            <a:off x="2362200" y="8077200"/>
            <a:ext cx="13959100" cy="342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ol Sağ 9">
            <a:extLst>
              <a:ext uri="{FF2B5EF4-FFF2-40B4-BE49-F238E27FC236}">
                <a16:creationId xmlns:a16="http://schemas.microsoft.com/office/drawing/2014/main" id="{3BD2776F-919E-47D8-8827-8CF3EF3C3856}"/>
              </a:ext>
            </a:extLst>
          </p:cNvPr>
          <p:cNvSpPr/>
          <p:nvPr/>
        </p:nvSpPr>
        <p:spPr>
          <a:xfrm>
            <a:off x="107786" y="7791450"/>
            <a:ext cx="1875243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58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C17708E-1F93-408E-9E3A-D9186E354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19429"/>
            <a:ext cx="13639800" cy="754460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1EF7140-F582-4D2D-B002-86CF192427FA}"/>
              </a:ext>
            </a:extLst>
          </p:cNvPr>
          <p:cNvSpPr txBox="1"/>
          <p:nvPr/>
        </p:nvSpPr>
        <p:spPr>
          <a:xfrm>
            <a:off x="7206435" y="4191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Fizik ve Astronomi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75D77C0-9DC4-457F-8EBC-A1C24B9C5259}"/>
              </a:ext>
            </a:extLst>
          </p:cNvPr>
          <p:cNvSpPr/>
          <p:nvPr/>
        </p:nvSpPr>
        <p:spPr>
          <a:xfrm>
            <a:off x="2514600" y="8115300"/>
            <a:ext cx="136398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ol Sağ 7">
            <a:extLst>
              <a:ext uri="{FF2B5EF4-FFF2-40B4-BE49-F238E27FC236}">
                <a16:creationId xmlns:a16="http://schemas.microsoft.com/office/drawing/2014/main" id="{D31E16E7-2AA7-4C4C-A901-060E866891F6}"/>
              </a:ext>
            </a:extLst>
          </p:cNvPr>
          <p:cNvSpPr/>
          <p:nvPr/>
        </p:nvSpPr>
        <p:spPr>
          <a:xfrm>
            <a:off x="258357" y="7829550"/>
            <a:ext cx="1875243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10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01615A5-6612-42CB-8335-A8F151502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9" y="1861457"/>
            <a:ext cx="15078522" cy="7239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CD15125-4540-42D3-ADE2-E3F359C0F29B}"/>
              </a:ext>
            </a:extLst>
          </p:cNvPr>
          <p:cNvSpPr txBox="1"/>
          <p:nvPr/>
        </p:nvSpPr>
        <p:spPr>
          <a:xfrm>
            <a:off x="7206435" y="4191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Eğitim bilimleri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EFA0D6-DC82-4C69-846E-F982120681ED}"/>
              </a:ext>
            </a:extLst>
          </p:cNvPr>
          <p:cNvSpPr/>
          <p:nvPr/>
        </p:nvSpPr>
        <p:spPr>
          <a:xfrm>
            <a:off x="2514600" y="8115300"/>
            <a:ext cx="15078522" cy="31024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F3E2E855-3D9A-4F55-B106-D85D6977A12C}"/>
              </a:ext>
            </a:extLst>
          </p:cNvPr>
          <p:cNvSpPr/>
          <p:nvPr/>
        </p:nvSpPr>
        <p:spPr>
          <a:xfrm>
            <a:off x="446315" y="7127421"/>
            <a:ext cx="1600200" cy="2286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01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24FEBA-507C-4244-8EA4-EC035A09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004303"/>
            <a:ext cx="2743200" cy="862597"/>
          </a:xfrm>
        </p:spPr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3B4467-0B6A-45DB-9708-09513DBD7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229" y="2400300"/>
            <a:ext cx="15392400" cy="9971961"/>
          </a:xfrm>
        </p:spPr>
        <p:txBody>
          <a:bodyPr/>
          <a:lstStyle/>
          <a:p>
            <a:pPr marL="571500" indent="-571500">
              <a:buFontTx/>
              <a:buChar char="-"/>
            </a:pPr>
            <a:endParaRPr lang="tr-TR" sz="3600" b="0" dirty="0"/>
          </a:p>
          <a:p>
            <a:pPr marL="571500" indent="-571500">
              <a:buFontTx/>
              <a:buChar char="-"/>
            </a:pPr>
            <a:r>
              <a:rPr lang="tr-TR" sz="3600" b="0" dirty="0"/>
              <a:t>Türkiye'deki Üniversiteler QS 2024 alan bazlı sıralamada toplamda </a:t>
            </a:r>
            <a:r>
              <a:rPr lang="tr-TR" sz="3600" dirty="0"/>
              <a:t>55 alandan 39</a:t>
            </a:r>
            <a:r>
              <a:rPr lang="tr-TR" sz="3600" b="0" dirty="0"/>
              <a:t> unda sıralamaya girmiştir.</a:t>
            </a:r>
          </a:p>
          <a:p>
            <a:pPr marL="571500" indent="-571500">
              <a:buFontTx/>
              <a:buChar char="-"/>
            </a:pPr>
            <a:r>
              <a:rPr lang="tr-TR" sz="3600" b="0" dirty="0"/>
              <a:t> 2023 yılında Üniversitemiz toplamda 11 konu bazlı sıralamaya girmiş iken, 2024 yılında 9 Alan Bazlı sıralamaya girmiştir. Toplamda 3 Alan 2024 yılında sıralamadan çıkmıştır </a:t>
            </a:r>
            <a:r>
              <a:rPr lang="tr-TR" sz="3600" dirty="0"/>
              <a:t>(</a:t>
            </a:r>
            <a:r>
              <a:rPr lang="tr-TR" sz="3600" u="sng" dirty="0"/>
              <a:t>Bunlar Modern Diller, Dil Bilimleri, Doğa Bilimleri</a:t>
            </a:r>
            <a:r>
              <a:rPr lang="tr-TR" sz="3600" dirty="0"/>
              <a:t>) </a:t>
            </a:r>
            <a:r>
              <a:rPr lang="tr-TR" sz="3600" b="0" dirty="0"/>
              <a:t>iken</a:t>
            </a:r>
          </a:p>
          <a:p>
            <a:pPr marL="571500" indent="-571500">
              <a:buFontTx/>
              <a:buChar char="-"/>
            </a:pPr>
            <a:r>
              <a:rPr lang="tr-TR" sz="3600" b="0" dirty="0"/>
              <a:t>2023 yılında olmayan ve 2024 de sıralamaya giren ise </a:t>
            </a:r>
            <a:r>
              <a:rPr lang="tr-TR" sz="3600" u="sng" dirty="0"/>
              <a:t>Beşeri Bilimler </a:t>
            </a:r>
            <a:r>
              <a:rPr lang="tr-TR" sz="3600" b="0" dirty="0"/>
              <a:t>olmuştur.</a:t>
            </a:r>
          </a:p>
          <a:p>
            <a:pPr marL="571500" indent="-571500">
              <a:buFontTx/>
              <a:buChar char="-"/>
            </a:pPr>
            <a:endParaRPr lang="tr-TR" sz="3600" b="0" dirty="0"/>
          </a:p>
          <a:p>
            <a:pPr marL="571500" indent="-571500">
              <a:buFontTx/>
              <a:buChar char="-"/>
            </a:pPr>
            <a:r>
              <a:rPr lang="tr-TR" sz="3600" dirty="0"/>
              <a:t>İlahiyat, Sağlık Bilimleri, Tıp ve Fizik/Astronomi </a:t>
            </a:r>
            <a:r>
              <a:rPr lang="tr-TR" sz="3600" b="0" dirty="0"/>
              <a:t>sıralaması değişmezken</a:t>
            </a:r>
          </a:p>
          <a:p>
            <a:pPr marL="571500" indent="-571500">
              <a:buFontTx/>
              <a:buChar char="-"/>
            </a:pPr>
            <a:r>
              <a:rPr lang="tr-TR" sz="3600" dirty="0"/>
              <a:t>Ziraat/Ormancılık, Beşeri ve Biyoloji Bilimleri </a:t>
            </a:r>
            <a:r>
              <a:rPr lang="tr-TR" sz="3600" b="0" dirty="0"/>
              <a:t>sıralamada yukarı yönlü</a:t>
            </a:r>
          </a:p>
          <a:p>
            <a:pPr marL="571500" indent="-571500">
              <a:buFontTx/>
              <a:buChar char="-"/>
            </a:pPr>
            <a:r>
              <a:rPr lang="tr-TR" sz="3600" dirty="0"/>
              <a:t>Eğitim Bilimlerin </a:t>
            </a:r>
            <a:r>
              <a:rPr lang="tr-TR" sz="3600" b="0" dirty="0"/>
              <a:t>de ise düşüş yaşanmıştır.  </a:t>
            </a:r>
          </a:p>
          <a:p>
            <a:pPr marL="571500" indent="-571500">
              <a:buFontTx/>
              <a:buChar char="-"/>
            </a:pPr>
            <a:endParaRPr lang="tr-TR" sz="3600" b="0" dirty="0"/>
          </a:p>
          <a:p>
            <a:pPr marL="571500" indent="-571500">
              <a:buFontTx/>
              <a:buChar char="-"/>
            </a:pPr>
            <a:r>
              <a:rPr lang="tr-TR" sz="3600" b="0" dirty="0"/>
              <a:t>Üniversitemizde en iyi performansı gene 51-100 sıralaması ile </a:t>
            </a:r>
            <a:r>
              <a:rPr lang="tr-TR" sz="3600" u="sng" dirty="0"/>
              <a:t>İlahiyat, </a:t>
            </a:r>
            <a:r>
              <a:rPr lang="tr-TR" sz="3600" b="0" dirty="0"/>
              <a:t>ikinci olarak 201-250 sıralaması ile </a:t>
            </a:r>
            <a:r>
              <a:rPr lang="tr-TR" sz="3600" u="sng" dirty="0"/>
              <a:t>Ziraat/Ormancılık</a:t>
            </a:r>
            <a:r>
              <a:rPr lang="tr-TR" sz="3600" b="0" dirty="0"/>
              <a:t> olmuştur.</a:t>
            </a:r>
            <a:endParaRPr lang="tr-TR" sz="3600" b="0" u="sng" dirty="0"/>
          </a:p>
          <a:p>
            <a:pPr marL="571500" indent="-571500">
              <a:buFontTx/>
              <a:buChar char="-"/>
            </a:pPr>
            <a:endParaRPr lang="tr-TR" sz="3600" b="0" dirty="0"/>
          </a:p>
          <a:p>
            <a:pPr marL="571500" indent="-571500">
              <a:buFontTx/>
              <a:buChar char="-"/>
            </a:pPr>
            <a:endParaRPr lang="tr-TR" sz="3600" b="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tr-TR" sz="3600" dirty="0"/>
          </a:p>
        </p:txBody>
      </p:sp>
      <p:sp>
        <p:nvSpPr>
          <p:cNvPr id="4" name="Ok: Sol Sağ 3">
            <a:extLst>
              <a:ext uri="{FF2B5EF4-FFF2-40B4-BE49-F238E27FC236}">
                <a16:creationId xmlns:a16="http://schemas.microsoft.com/office/drawing/2014/main" id="{6887D0CC-5BC9-4118-8BB2-B8DC36E7849D}"/>
              </a:ext>
            </a:extLst>
          </p:cNvPr>
          <p:cNvSpPr/>
          <p:nvPr/>
        </p:nvSpPr>
        <p:spPr>
          <a:xfrm>
            <a:off x="14810014" y="6667500"/>
            <a:ext cx="1191986" cy="6752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Yukarı 4">
            <a:extLst>
              <a:ext uri="{FF2B5EF4-FFF2-40B4-BE49-F238E27FC236}">
                <a16:creationId xmlns:a16="http://schemas.microsoft.com/office/drawing/2014/main" id="{F9116571-5F1D-4D7B-90D3-27B98F235433}"/>
              </a:ext>
            </a:extLst>
          </p:cNvPr>
          <p:cNvSpPr/>
          <p:nvPr/>
        </p:nvSpPr>
        <p:spPr>
          <a:xfrm>
            <a:off x="14554200" y="7342738"/>
            <a:ext cx="762000" cy="838856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82FBDAF9-E540-4C0C-8F31-15ED522A957F}"/>
              </a:ext>
            </a:extLst>
          </p:cNvPr>
          <p:cNvSpPr/>
          <p:nvPr/>
        </p:nvSpPr>
        <p:spPr>
          <a:xfrm>
            <a:off x="9144000" y="7886700"/>
            <a:ext cx="762000" cy="83885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04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8EF68C8-C74E-428F-8730-C0D2A338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17"/>
            <a:ext cx="18288000" cy="101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911E417-1AFF-424F-9770-126B195DA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8015" r="29584" b="6815"/>
          <a:stretch/>
        </p:blipFill>
        <p:spPr>
          <a:xfrm>
            <a:off x="10199456" y="647700"/>
            <a:ext cx="8058839" cy="86868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822B0FD-E45B-4580-9598-9E7E6E896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26445" r="29583" b="5245"/>
          <a:stretch/>
        </p:blipFill>
        <p:spPr>
          <a:xfrm>
            <a:off x="1995332" y="647700"/>
            <a:ext cx="7888014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8A4E341-3ED9-4D9B-9E36-21889230BAAD}"/>
              </a:ext>
            </a:extLst>
          </p:cNvPr>
          <p:cNvSpPr txBox="1"/>
          <p:nvPr/>
        </p:nvSpPr>
        <p:spPr>
          <a:xfrm>
            <a:off x="7206435" y="4191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İlahiyat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4A1BF0-FADC-410C-9288-1D9B504E9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05100"/>
            <a:ext cx="137405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0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FDAEC29-229B-43A1-8653-7F31C1489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68947"/>
            <a:ext cx="14630400" cy="835883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D0BA375A-015B-433F-AC68-FB26B1F8794F}"/>
              </a:ext>
            </a:extLst>
          </p:cNvPr>
          <p:cNvSpPr/>
          <p:nvPr/>
        </p:nvSpPr>
        <p:spPr>
          <a:xfrm>
            <a:off x="2667000" y="8648700"/>
            <a:ext cx="146304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8F3ED3E-1BD6-4EE6-A657-E14DF42CC4A9}"/>
              </a:ext>
            </a:extLst>
          </p:cNvPr>
          <p:cNvSpPr txBox="1"/>
          <p:nvPr/>
        </p:nvSpPr>
        <p:spPr>
          <a:xfrm>
            <a:off x="7772400" y="638264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Beşeri Bilimler</a:t>
            </a:r>
          </a:p>
        </p:txBody>
      </p:sp>
      <p:sp>
        <p:nvSpPr>
          <p:cNvPr id="9" name="Ok: Yukarı 8">
            <a:extLst>
              <a:ext uri="{FF2B5EF4-FFF2-40B4-BE49-F238E27FC236}">
                <a16:creationId xmlns:a16="http://schemas.microsoft.com/office/drawing/2014/main" id="{28CF11E4-ACEB-49A4-9C45-EF6BD3B85DE5}"/>
              </a:ext>
            </a:extLst>
          </p:cNvPr>
          <p:cNvSpPr/>
          <p:nvPr/>
        </p:nvSpPr>
        <p:spPr>
          <a:xfrm>
            <a:off x="1066800" y="7353300"/>
            <a:ext cx="1371600" cy="182880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481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F197A93-1E6C-4666-B0BE-439EBA2B906A}"/>
              </a:ext>
            </a:extLst>
          </p:cNvPr>
          <p:cNvSpPr txBox="1"/>
          <p:nvPr/>
        </p:nvSpPr>
        <p:spPr>
          <a:xfrm>
            <a:off x="7206435" y="4191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Sağlık Bilimleri ve Tıp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F676ECE-F14B-43F7-A840-1D845325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95500"/>
            <a:ext cx="15117357" cy="7315200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9FAA05F8-8617-45A2-ADA5-EAED986F2CF1}"/>
              </a:ext>
            </a:extLst>
          </p:cNvPr>
          <p:cNvSpPr/>
          <p:nvPr/>
        </p:nvSpPr>
        <p:spPr>
          <a:xfrm>
            <a:off x="2180043" y="8648700"/>
            <a:ext cx="15117357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ol Sağ 10">
            <a:extLst>
              <a:ext uri="{FF2B5EF4-FFF2-40B4-BE49-F238E27FC236}">
                <a16:creationId xmlns:a16="http://schemas.microsoft.com/office/drawing/2014/main" id="{F986C99D-363F-43A3-AAE8-E0EADBCF50C0}"/>
              </a:ext>
            </a:extLst>
          </p:cNvPr>
          <p:cNvSpPr/>
          <p:nvPr/>
        </p:nvSpPr>
        <p:spPr>
          <a:xfrm>
            <a:off x="99421" y="8354786"/>
            <a:ext cx="1875243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17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8266E6B-34CC-4B6A-90C8-47530BD1F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5487"/>
            <a:ext cx="12954000" cy="6504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A9D012-AA4A-4E41-9438-D85FAA9C9120}"/>
              </a:ext>
            </a:extLst>
          </p:cNvPr>
          <p:cNvSpPr txBox="1"/>
          <p:nvPr/>
        </p:nvSpPr>
        <p:spPr>
          <a:xfrm>
            <a:off x="7206435" y="4191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Ziraat ve Ormancılık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753CBCD-EEAD-46BD-AC1E-D7B197C37886}"/>
              </a:ext>
            </a:extLst>
          </p:cNvPr>
          <p:cNvSpPr/>
          <p:nvPr/>
        </p:nvSpPr>
        <p:spPr>
          <a:xfrm>
            <a:off x="2487386" y="6819900"/>
            <a:ext cx="129540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Yukarı 7">
            <a:extLst>
              <a:ext uri="{FF2B5EF4-FFF2-40B4-BE49-F238E27FC236}">
                <a16:creationId xmlns:a16="http://schemas.microsoft.com/office/drawing/2014/main" id="{69A528E4-6110-4711-A486-619007FE49ED}"/>
              </a:ext>
            </a:extLst>
          </p:cNvPr>
          <p:cNvSpPr/>
          <p:nvPr/>
        </p:nvSpPr>
        <p:spPr>
          <a:xfrm>
            <a:off x="914400" y="5524500"/>
            <a:ext cx="1371600" cy="182880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574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CAB92EA-2865-456C-B9A7-D6FEB9CBA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33500"/>
            <a:ext cx="13144723" cy="762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481BB3C-4DE2-4713-905E-FD147C2836F6}"/>
              </a:ext>
            </a:extLst>
          </p:cNvPr>
          <p:cNvSpPr txBox="1"/>
          <p:nvPr/>
        </p:nvSpPr>
        <p:spPr>
          <a:xfrm>
            <a:off x="7206435" y="4191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Biyoloji Bilimleri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247A50F-6F04-4170-8B1C-74F572C795D8}"/>
              </a:ext>
            </a:extLst>
          </p:cNvPr>
          <p:cNvSpPr/>
          <p:nvPr/>
        </p:nvSpPr>
        <p:spPr>
          <a:xfrm>
            <a:off x="2819400" y="6362700"/>
            <a:ext cx="129540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Yukarı 7">
            <a:extLst>
              <a:ext uri="{FF2B5EF4-FFF2-40B4-BE49-F238E27FC236}">
                <a16:creationId xmlns:a16="http://schemas.microsoft.com/office/drawing/2014/main" id="{8853FB57-49E1-43EC-9606-DB1BE867FD5D}"/>
              </a:ext>
            </a:extLst>
          </p:cNvPr>
          <p:cNvSpPr/>
          <p:nvPr/>
        </p:nvSpPr>
        <p:spPr>
          <a:xfrm>
            <a:off x="1257077" y="5143500"/>
            <a:ext cx="1371600" cy="182880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592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1084959-39AF-4778-A07A-6208DB963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78" y="1608543"/>
            <a:ext cx="12780422" cy="804726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9B29F17-80EE-49C8-9F6B-B47643CFF5E0}"/>
              </a:ext>
            </a:extLst>
          </p:cNvPr>
          <p:cNvSpPr txBox="1"/>
          <p:nvPr/>
        </p:nvSpPr>
        <p:spPr>
          <a:xfrm>
            <a:off x="7206435" y="4191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Tıp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721CDF6-5443-4F49-9E8D-3A073EDFA057}"/>
              </a:ext>
            </a:extLst>
          </p:cNvPr>
          <p:cNvSpPr/>
          <p:nvPr/>
        </p:nvSpPr>
        <p:spPr>
          <a:xfrm>
            <a:off x="2704507" y="7048500"/>
            <a:ext cx="12780422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ol Sağ 9">
            <a:extLst>
              <a:ext uri="{FF2B5EF4-FFF2-40B4-BE49-F238E27FC236}">
                <a16:creationId xmlns:a16="http://schemas.microsoft.com/office/drawing/2014/main" id="{6847890F-090F-47C8-9304-2C5175AA518F}"/>
              </a:ext>
            </a:extLst>
          </p:cNvPr>
          <p:cNvSpPr/>
          <p:nvPr/>
        </p:nvSpPr>
        <p:spPr>
          <a:xfrm>
            <a:off x="381000" y="6781800"/>
            <a:ext cx="1875243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97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257</Words>
  <Application>Microsoft Office PowerPoint</Application>
  <PresentationFormat>Özel</PresentationFormat>
  <Paragraphs>36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CWTS Leiden Sıralaması 2</dc:title>
  <dc:creator>Özge Nur KANAT</dc:creator>
  <cp:keywords>DAFm0s97coE,BACn9ETckM8</cp:keywords>
  <cp:lastModifiedBy>Kaan ORHAN</cp:lastModifiedBy>
  <cp:revision>58</cp:revision>
  <dcterms:created xsi:type="dcterms:W3CDTF">2023-06-28T09:44:44Z</dcterms:created>
  <dcterms:modified xsi:type="dcterms:W3CDTF">2024-04-10T18:14:02Z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2023-06-25T00:00:00Z</vt:filetime>
  </property>
  <property fmtid="{D5CDD505-2E9C-101B-9397-08002B2CF9AE}" pid="3" name="Creator">
    <vt:lpwstr>Canva</vt:lpwstr>
  </property>
  <property fmtid="{D5CDD505-2E9C-101B-9397-08002B2CF9AE}" pid="4" name="LastSaved">
    <vt:filetime>2023-06-28T00:00:00Z</vt:filetime>
  </property>
  <property fmtid="{D5CDD505-2E9C-101B-9397-08002B2CF9AE}" pid="5" name="Producer">
    <vt:lpwstr>Canva</vt:lpwstr>
  </property>
</Properties>
</file>