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5" r:id="rId5"/>
    <p:sldId id="259" r:id="rId6"/>
    <p:sldId id="260" r:id="rId7"/>
    <p:sldId id="261" r:id="rId8"/>
    <p:sldId id="262" r:id="rId9"/>
    <p:sldId id="263" r:id="rId10"/>
    <p:sldId id="264"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3" d="100"/>
          <a:sy n="113" d="100"/>
        </p:scale>
        <p:origin x="51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Kitap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ENST&#304;T&#220;%20Y&#220;ZDE%20&#199;ALI&#350;MASI\T&#252;rk%20&#304;nk&#305;lap%20T.%20Enstit&#252;s&#252;%20y&#252;zdel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ENST&#304;T&#220;%20Y&#220;ZDE%20&#199;ALI&#350;MASI\T&#252;rk%20&#304;nk&#305;lap%20T.%20Enstit&#252;s&#252;%20y&#252;zdel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ENST&#304;T&#220;%20Y&#220;ZDE%20&#199;ALI&#350;MASI\T&#252;rk%20&#304;nk&#305;lap%20T.%20Enstit&#252;s&#252;%20y&#252;zdel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ENST&#304;T&#220;%20Y&#220;ZDE%20&#199;ALI&#350;MASI\T&#252;rk%20&#304;nk&#305;lap%20T.%20Enstit&#252;s&#252;%20y&#252;zdel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sz="2200" dirty="0">
                <a:solidFill>
                  <a:schemeClr val="tx1">
                    <a:lumMod val="65000"/>
                    <a:lumOff val="35000"/>
                  </a:schemeClr>
                </a:solidFill>
              </a:rPr>
              <a:t>Ankara Üniversitesine Bağlı Enstitülerde </a:t>
            </a:r>
          </a:p>
          <a:p>
            <a:pPr>
              <a:defRPr/>
            </a:pPr>
            <a:r>
              <a:rPr lang="tr-TR" sz="2200" dirty="0">
                <a:solidFill>
                  <a:schemeClr val="tx1">
                    <a:lumMod val="65000"/>
                    <a:lumOff val="35000"/>
                  </a:schemeClr>
                </a:solidFill>
              </a:rPr>
              <a:t>Tezden Üretilen Yayın Yüzdesi</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pieChart>
        <c:varyColors val="1"/>
        <c:ser>
          <c:idx val="0"/>
          <c:order val="0"/>
          <c:spPr>
            <a:solidFill>
              <a:schemeClr val="bg1"/>
            </a:solidFill>
          </c:spPr>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C7B-4C19-A07B-9894D22183A4}"/>
              </c:ext>
            </c:extLst>
          </c:dPt>
          <c:dPt>
            <c:idx val="1"/>
            <c:bubble3D val="0"/>
            <c:spPr>
              <a:solidFill>
                <a:schemeClr val="bg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C7B-4C19-A07B-9894D22183A4}"/>
              </c:ext>
            </c:extLst>
          </c:dPt>
          <c:dLbls>
            <c:dLbl>
              <c:idx val="0"/>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5.1243961352657005E-2"/>
                      <c:h val="8.8157711490120971E-2"/>
                    </c:manualLayout>
                  </c15:layout>
                </c:ext>
                <c:ext xmlns:c16="http://schemas.microsoft.com/office/drawing/2014/chart" uri="{C3380CC4-5D6E-409C-BE32-E72D297353CC}">
                  <c16:uniqueId val="{00000001-1C7B-4C19-A07B-9894D22183A4}"/>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6.3962661884819305E-2"/>
                      <c:h val="9.1076403888182569E-2"/>
                    </c:manualLayout>
                  </c15:layout>
                </c:ext>
                <c:ext xmlns:c16="http://schemas.microsoft.com/office/drawing/2014/chart" uri="{C3380CC4-5D6E-409C-BE32-E72D297353CC}">
                  <c16:uniqueId val="{00000003-1C7B-4C19-A07B-9894D22183A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val>
            <c:numRef>
              <c:f>Sayfa2!$D$2:$E$2</c:f>
              <c:numCache>
                <c:formatCode>_(* #,##0.00_);_(* \(#,##0.00\);_(* "-"??_);_(@_)</c:formatCode>
                <c:ptCount val="2"/>
                <c:pt idx="0">
                  <c:v>26.341562946337483</c:v>
                </c:pt>
                <c:pt idx="1">
                  <c:v>73.65843705366251</c:v>
                </c:pt>
              </c:numCache>
            </c:numRef>
          </c:val>
          <c:extLst>
            <c:ext xmlns:c16="http://schemas.microsoft.com/office/drawing/2014/chart" uri="{C3380CC4-5D6E-409C-BE32-E72D297353CC}">
              <c16:uniqueId val="{00000004-1C7B-4C19-A07B-9894D22183A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sz="2200" b="1" dirty="0"/>
              <a:t> Enstitülere</a:t>
            </a:r>
            <a:r>
              <a:rPr lang="tr-TR" sz="2200" b="1" baseline="0" dirty="0"/>
              <a:t> Göre </a:t>
            </a:r>
          </a:p>
          <a:p>
            <a:pPr>
              <a:defRPr/>
            </a:pPr>
            <a:r>
              <a:rPr lang="tr-TR" sz="2200" b="1" dirty="0"/>
              <a:t>Tezden Üretilen Yayın</a:t>
            </a:r>
            <a:r>
              <a:rPr lang="tr-TR" sz="2200" b="1" baseline="0" dirty="0"/>
              <a:t> </a:t>
            </a:r>
            <a:r>
              <a:rPr lang="tr-TR" sz="2200" b="1" dirty="0"/>
              <a:t>Yüzdeleri</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0"/>
          <c:order val="0"/>
          <c:tx>
            <c:strRef>
              <c:f>'Toplam Karşılaştırma  (2)'!$B$1</c:f>
              <c:strCache>
                <c:ptCount val="1"/>
                <c:pt idx="0">
                  <c:v> Tezden Yayın Yapma Yüzdesi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'Toplam Karşılaştırma  (2)'!$A$2:$A$11</c:f>
              <c:strCache>
                <c:ptCount val="10"/>
                <c:pt idx="0">
                  <c:v>Türk İnkılap Tarihi Enstitüsü</c:v>
                </c:pt>
                <c:pt idx="1">
                  <c:v>Adli Bilimler Enstitüsü</c:v>
                </c:pt>
                <c:pt idx="2">
                  <c:v>Fen Bilimleri Enstitüsü </c:v>
                </c:pt>
                <c:pt idx="3">
                  <c:v>Biyoteknoloji Enstitüsü</c:v>
                </c:pt>
                <c:pt idx="4">
                  <c:v>Kök Hücre Enstitüsü</c:v>
                </c:pt>
                <c:pt idx="5">
                  <c:v>Nükleer Enerji Enstitüsü</c:v>
                </c:pt>
                <c:pt idx="6">
                  <c:v>Su Yönetimi Enstitüsü</c:v>
                </c:pt>
                <c:pt idx="7">
                  <c:v>Sosyal Bilimler Enstitüsü </c:v>
                </c:pt>
                <c:pt idx="8">
                  <c:v>Eğitim Bilimleri Enstitüsü </c:v>
                </c:pt>
                <c:pt idx="9">
                  <c:v>Sağlık Bilimleri Enstitüsü </c:v>
                </c:pt>
              </c:strCache>
            </c:strRef>
          </c:cat>
          <c:val>
            <c:numRef>
              <c:f>'Toplam Karşılaştırma  (2)'!$B$2:$B$11</c:f>
              <c:numCache>
                <c:formatCode>_(* #,##0.00_);_(* \(#,##0.00\);_(* "-"??_);_(@_)</c:formatCode>
                <c:ptCount val="10"/>
                <c:pt idx="0">
                  <c:v>62.195121951219512</c:v>
                </c:pt>
                <c:pt idx="1">
                  <c:v>46.666666666666664</c:v>
                </c:pt>
                <c:pt idx="2">
                  <c:v>40.314852840520196</c:v>
                </c:pt>
                <c:pt idx="3">
                  <c:v>34.313725490196077</c:v>
                </c:pt>
                <c:pt idx="4">
                  <c:v>33.333333333333329</c:v>
                </c:pt>
                <c:pt idx="5">
                  <c:v>32.758620689655174</c:v>
                </c:pt>
                <c:pt idx="6">
                  <c:v>29.411764705882355</c:v>
                </c:pt>
                <c:pt idx="7">
                  <c:v>29.051987767584098</c:v>
                </c:pt>
                <c:pt idx="8">
                  <c:v>17.12779973649539</c:v>
                </c:pt>
                <c:pt idx="9">
                  <c:v>6.7518248175182478</c:v>
                </c:pt>
              </c:numCache>
            </c:numRef>
          </c:val>
          <c:extLst>
            <c:ext xmlns:c16="http://schemas.microsoft.com/office/drawing/2014/chart" uri="{C3380CC4-5D6E-409C-BE32-E72D297353CC}">
              <c16:uniqueId val="{00000000-4543-4505-ADC5-F09345DFDF97}"/>
            </c:ext>
          </c:extLst>
        </c:ser>
        <c:dLbls>
          <c:dLblPos val="outEnd"/>
          <c:showLegendKey val="0"/>
          <c:showVal val="1"/>
          <c:showCatName val="0"/>
          <c:showSerName val="0"/>
          <c:showPercent val="0"/>
          <c:showBubbleSize val="0"/>
        </c:dLbls>
        <c:gapWidth val="219"/>
        <c:overlap val="-27"/>
        <c:axId val="216460367"/>
        <c:axId val="210840399"/>
      </c:barChart>
      <c:catAx>
        <c:axId val="2164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10840399"/>
        <c:crosses val="autoZero"/>
        <c:auto val="1"/>
        <c:lblAlgn val="ctr"/>
        <c:lblOffset val="100"/>
        <c:noMultiLvlLbl val="0"/>
      </c:catAx>
      <c:valAx>
        <c:axId val="210840399"/>
        <c:scaling>
          <c:orientation val="minMax"/>
        </c:scaling>
        <c:delete val="0"/>
        <c:axPos val="l"/>
        <c:majorGridlines>
          <c:spPr>
            <a:ln w="9525" cap="flat" cmpd="sng" algn="ctr">
              <a:solidFill>
                <a:schemeClr val="tx1">
                  <a:lumMod val="15000"/>
                  <a:lumOff val="85000"/>
                </a:schemeClr>
              </a:solidFill>
              <a:round/>
            </a:ln>
            <a:effectLst/>
          </c:spPr>
        </c:majorGridlines>
        <c:numFmt formatCode="_(* #,##0.00_);_(* \(#,##0.0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164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tr-TR" sz="2200" b="1" dirty="0"/>
              <a:t>Enstitülere Göre </a:t>
            </a:r>
          </a:p>
          <a:p>
            <a:pPr>
              <a:defRPr/>
            </a:pPr>
            <a:r>
              <a:rPr lang="tr-TR" sz="2200" b="1" dirty="0"/>
              <a:t>Tezden Üretilen Yayın Sayıları</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tr-TR"/>
        </a:p>
      </c:txPr>
    </c:title>
    <c:autoTitleDeleted val="0"/>
    <c:plotArea>
      <c:layout/>
      <c:barChart>
        <c:barDir val="col"/>
        <c:grouping val="clustered"/>
        <c:varyColors val="0"/>
        <c:ser>
          <c:idx val="1"/>
          <c:order val="0"/>
          <c:tx>
            <c:strRef>
              <c:f>'Toplam Karşılaştırma '!$C$1</c:f>
              <c:strCache>
                <c:ptCount val="1"/>
                <c:pt idx="0">
                  <c:v>Tezden Yayın Sayısı*</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'Toplam Karşılaştırma '!$A$2:$A$11</c:f>
              <c:strCache>
                <c:ptCount val="10"/>
                <c:pt idx="0">
                  <c:v>Fen Bilimleri Enstitüsü </c:v>
                </c:pt>
                <c:pt idx="1">
                  <c:v>Sosyal Bilimler Enstitüsü </c:v>
                </c:pt>
                <c:pt idx="2">
                  <c:v>Eğitim Bilimleri Enstitüsü </c:v>
                </c:pt>
                <c:pt idx="3">
                  <c:v>Sağlık Bilimleri Enstitüsü </c:v>
                </c:pt>
                <c:pt idx="4">
                  <c:v>Türk İnkılap Tarihi Enstitüsü</c:v>
                </c:pt>
                <c:pt idx="5">
                  <c:v>Biyoteknoloji Enstitüsü</c:v>
                </c:pt>
                <c:pt idx="6">
                  <c:v>Nükleer Enerji Enstitüsü</c:v>
                </c:pt>
                <c:pt idx="7">
                  <c:v>Adli Bilimler Enstitüsü</c:v>
                </c:pt>
                <c:pt idx="8">
                  <c:v>Su Yönetimi Enstitüsü</c:v>
                </c:pt>
                <c:pt idx="9">
                  <c:v>Kök Hücre Enstitüsü</c:v>
                </c:pt>
              </c:strCache>
            </c:strRef>
          </c:cat>
          <c:val>
            <c:numRef>
              <c:f>'Toplam Karşılaştırma '!$C$2:$C$11</c:f>
              <c:numCache>
                <c:formatCode>General</c:formatCode>
                <c:ptCount val="10"/>
                <c:pt idx="0">
                  <c:v>589</c:v>
                </c:pt>
                <c:pt idx="1">
                  <c:v>380</c:v>
                </c:pt>
                <c:pt idx="2">
                  <c:v>130</c:v>
                </c:pt>
                <c:pt idx="3">
                  <c:v>74</c:v>
                </c:pt>
                <c:pt idx="4">
                  <c:v>51</c:v>
                </c:pt>
                <c:pt idx="5">
                  <c:v>35</c:v>
                </c:pt>
                <c:pt idx="6">
                  <c:v>19</c:v>
                </c:pt>
                <c:pt idx="7">
                  <c:v>7</c:v>
                </c:pt>
                <c:pt idx="8">
                  <c:v>5</c:v>
                </c:pt>
                <c:pt idx="9">
                  <c:v>1</c:v>
                </c:pt>
              </c:numCache>
            </c:numRef>
          </c:val>
          <c:extLst>
            <c:ext xmlns:c16="http://schemas.microsoft.com/office/drawing/2014/chart" uri="{C3380CC4-5D6E-409C-BE32-E72D297353CC}">
              <c16:uniqueId val="{00000000-147C-4ED2-A320-100C1AAF5E7F}"/>
            </c:ext>
          </c:extLst>
        </c:ser>
        <c:dLbls>
          <c:dLblPos val="outEnd"/>
          <c:showLegendKey val="0"/>
          <c:showVal val="1"/>
          <c:showCatName val="0"/>
          <c:showSerName val="0"/>
          <c:showPercent val="0"/>
          <c:showBubbleSize val="0"/>
        </c:dLbls>
        <c:gapWidth val="219"/>
        <c:overlap val="-27"/>
        <c:axId val="216448847"/>
        <c:axId val="300776031"/>
      </c:barChart>
      <c:catAx>
        <c:axId val="2164488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00776031"/>
        <c:crosses val="autoZero"/>
        <c:auto val="1"/>
        <c:lblAlgn val="ctr"/>
        <c:lblOffset val="100"/>
        <c:noMultiLvlLbl val="0"/>
      </c:catAx>
      <c:valAx>
        <c:axId val="30077603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2164488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baseline="0"/>
              <a:t>Yüksek Lisans Tezlerinden Yayın Üretilme Yüzdesi</a:t>
            </a:r>
            <a:endParaRPr lang="tr-T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pieChart>
        <c:varyColors val="1"/>
        <c:ser>
          <c:idx val="0"/>
          <c:order val="0"/>
          <c:spPr>
            <a:solidFill>
              <a:schemeClr val="bg1"/>
            </a:solidFill>
          </c:spPr>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C06-4531-8141-C0720C2E3D64}"/>
              </c:ext>
            </c:extLst>
          </c:dPt>
          <c:dPt>
            <c:idx val="1"/>
            <c:bubble3D val="0"/>
            <c:spPr>
              <a:solidFill>
                <a:schemeClr val="bg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C06-4531-8141-C0720C2E3D64}"/>
              </c:ext>
            </c:extLst>
          </c:dPt>
          <c:dLbls>
            <c:dLbl>
              <c:idx val="0"/>
              <c:tx>
                <c:rich>
                  <a:bodyPr rot="0" spcFirstLastPara="1" vertOverflow="ellipsis" vert="horz" wrap="square" lIns="38100" tIns="19050" rIns="38100" bIns="19050" anchor="ctr" anchorCtr="1">
                    <a:noAutofit/>
                  </a:bodyPr>
                  <a:lstStyle/>
                  <a:p>
                    <a:pPr>
                      <a:defRPr sz="1800" b="1" i="0" u="none" strike="noStrike" kern="1200" baseline="0">
                        <a:solidFill>
                          <a:schemeClr val="lt1"/>
                        </a:solidFill>
                        <a:latin typeface="+mn-lt"/>
                        <a:ea typeface="+mn-ea"/>
                        <a:cs typeface="+mn-cs"/>
                      </a:defRPr>
                    </a:pPr>
                    <a:fld id="{A63F6B7B-1500-417E-ADA7-EFA371FD1713}" type="PERCENTAGE">
                      <a:rPr lang="en-US" sz="1800"/>
                      <a:pPr>
                        <a:defRPr sz="1800"/>
                      </a:pPr>
                      <a:t>[YÜZDE]</a:t>
                    </a:fld>
                    <a:endParaRPr lang="en-US"/>
                  </a:p>
                </c:rich>
              </c:tx>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9.1740196078431369E-2"/>
                      <c:h val="4.813249424679774E-2"/>
                    </c:manualLayout>
                  </c15:layout>
                  <c15:dlblFieldTable/>
                  <c15:showDataLabelsRange val="0"/>
                </c:ext>
                <c:ext xmlns:c16="http://schemas.microsoft.com/office/drawing/2014/chart" uri="{C3380CC4-5D6E-409C-BE32-E72D297353CC}">
                  <c16:uniqueId val="{00000001-AC06-4531-8141-C0720C2E3D64}"/>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8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0.10399509803921568"/>
                      <c:h val="5.6803047528798431E-2"/>
                    </c:manualLayout>
                  </c15:layout>
                </c:ext>
                <c:ext xmlns:c16="http://schemas.microsoft.com/office/drawing/2014/chart" uri="{C3380CC4-5D6E-409C-BE32-E72D297353CC}">
                  <c16:uniqueId val="{00000003-AC06-4531-8141-C0720C2E3D6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val>
            <c:numRef>
              <c:f>Sayfa4!$E$6:$F$6</c:f>
              <c:numCache>
                <c:formatCode>_(* #,##0.00_);_(* \(#,##0.00\);_(* "-"??_);_(@_)</c:formatCode>
                <c:ptCount val="2"/>
                <c:pt idx="0">
                  <c:v>18</c:v>
                </c:pt>
                <c:pt idx="1">
                  <c:v>82</c:v>
                </c:pt>
              </c:numCache>
            </c:numRef>
          </c:val>
          <c:extLst>
            <c:ext xmlns:c16="http://schemas.microsoft.com/office/drawing/2014/chart" uri="{C3380CC4-5D6E-409C-BE32-E72D297353CC}">
              <c16:uniqueId val="{00000004-AC06-4531-8141-C0720C2E3D64}"/>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tr-TR" sz="1800" b="1" i="0" baseline="0">
                <a:effectLst/>
              </a:rPr>
              <a:t>Doktora Tezlerinden Yayın Üretilme Yüzdesi</a:t>
            </a:r>
            <a:endParaRPr lang="tr-TR">
              <a:effectLst/>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tr-TR"/>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7D3-4921-9D9F-AD25C8ED2F6F}"/>
              </c:ext>
            </c:extLst>
          </c:dPt>
          <c:dPt>
            <c:idx val="1"/>
            <c:bubble3D val="0"/>
            <c:spPr>
              <a:solidFill>
                <a:schemeClr val="bg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7D3-4921-9D9F-AD25C8ED2F6F}"/>
              </c:ext>
            </c:extLst>
          </c:dPt>
          <c:dLbls>
            <c:dLbl>
              <c:idx val="0"/>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0.12605392156862746"/>
                      <c:h val="5.4635409208298263E-2"/>
                    </c:manualLayout>
                  </c15:layout>
                </c:ext>
                <c:ext xmlns:c16="http://schemas.microsoft.com/office/drawing/2014/chart" uri="{C3380CC4-5D6E-409C-BE32-E72D297353CC}">
                  <c16:uniqueId val="{00000001-47D3-4921-9D9F-AD25C8ED2F6F}"/>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extLst>
                <c:ext xmlns:c15="http://schemas.microsoft.com/office/drawing/2012/chart" uri="{CE6537A1-D6FC-4f65-9D91-7224C49458BB}">
                  <c15:layout>
                    <c:manualLayout>
                      <c:w val="0.13830882352941176"/>
                      <c:h val="5.4635409208298263E-2"/>
                    </c:manualLayout>
                  </c15:layout>
                </c:ext>
                <c:ext xmlns:c16="http://schemas.microsoft.com/office/drawing/2014/chart" uri="{C3380CC4-5D6E-409C-BE32-E72D297353CC}">
                  <c16:uniqueId val="{00000003-47D3-4921-9D9F-AD25C8ED2F6F}"/>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lt1"/>
                    </a:solidFill>
                    <a:latin typeface="+mn-lt"/>
                    <a:ea typeface="+mn-ea"/>
                    <a:cs typeface="+mn-cs"/>
                  </a:defRPr>
                </a:pPr>
                <a:endParaRPr lang="tr-TR"/>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val>
            <c:numRef>
              <c:f>Sayfa5!$E$10:$F$10</c:f>
              <c:numCache>
                <c:formatCode>General</c:formatCode>
                <c:ptCount val="2"/>
                <c:pt idx="0">
                  <c:v>40</c:v>
                </c:pt>
                <c:pt idx="1">
                  <c:v>60</c:v>
                </c:pt>
              </c:numCache>
            </c:numRef>
          </c:val>
          <c:extLst>
            <c:ext xmlns:c16="http://schemas.microsoft.com/office/drawing/2014/chart" uri="{C3380CC4-5D6E-409C-BE32-E72D297353CC}">
              <c16:uniqueId val="{00000004-47D3-4921-9D9F-AD25C8ED2F6F}"/>
            </c:ext>
          </c:extLst>
        </c:ser>
        <c:dLbls>
          <c:dLblPos val="ctr"/>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6DB980-999B-4705-91F1-FBDADA54A44F}"/>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D61135A-0381-4135-8190-E958E2990F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A49C5ED-3407-4EA8-B6C0-B65443EE4B00}"/>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EA42ADDE-A078-48B0-A1D5-DE3BEF49E7C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16A3E10-5C78-4876-B9A9-EC6CFE03DF13}"/>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3742414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9218D0-6468-4C43-B94D-C4CC06E4452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B9A722B-BE13-46EE-B6A9-F34BB998874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FDC6438-ED24-475C-AD86-40826C8D1A0D}"/>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73FCCB15-27DD-4894-853B-2A943CA4C8F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B867597-8886-41F0-BEC1-DB1063309ED0}"/>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354522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1CE272D-F5B1-457C-BF17-7BACE9F27F3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80FF2D3-7EDF-4293-BEB1-0D0017EDD04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0E39FB9-1373-424B-9209-12D34BB452D9}"/>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B9807791-D3A5-4EC3-A918-81A6F9827F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045EAC-7F88-43B3-BCA5-9D638E2A6CF1}"/>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4098415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567AEF-7BE4-4C3B-B558-E357C60A546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B40D0A7-BE55-4801-B700-1F4CCE528342}"/>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DF98EFB-3F90-49F0-93B1-499B31F60A0F}"/>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FC2A9CBB-A4EF-411E-A70D-884FA3264D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D6DFE69-B796-4C09-95E0-5DA21DBA7871}"/>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115156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6D26101-4E92-4DD6-B9F4-DEEBF0733693}"/>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C4A42E1-820E-4B22-B81A-8C08597DD77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1B88849-1158-492E-AAB9-0D0CF5E18D9A}"/>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8A96FC06-E4C4-44A4-A8D7-A53116D99F1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9DF9E4-1A19-4042-BBF0-9C2FC4A107E0}"/>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111415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52FE03-B0F7-46F2-93B0-9BC2D99144C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884788B-37D0-4406-9F4E-5F7257D72B92}"/>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886145CA-C2D8-4102-92A0-7C39726AABA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846EFF4-C21D-45CC-8B85-C1C661CD8059}"/>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6" name="Alt Bilgi Yer Tutucusu 5">
            <a:extLst>
              <a:ext uri="{FF2B5EF4-FFF2-40B4-BE49-F238E27FC236}">
                <a16:creationId xmlns:a16="http://schemas.microsoft.com/office/drawing/2014/main" id="{BBD0BE6D-CB0A-4397-85C7-0458E2E8F82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A53911E-A08F-431B-B050-994696BFF816}"/>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785268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123CD8-74FE-42F2-A904-2EDFDFC38AC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47919B5-3436-4E7A-A3C9-FC65A4CFBB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705A0E5-E791-49A2-A8CD-C2E4CF0B827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C05F4C6-1B56-4986-915D-279CD37641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748E007-551F-4F7B-8BC2-85A47B18407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EFC1BA6-268A-45DC-BBA2-515E9A892850}"/>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8" name="Alt Bilgi Yer Tutucusu 7">
            <a:extLst>
              <a:ext uri="{FF2B5EF4-FFF2-40B4-BE49-F238E27FC236}">
                <a16:creationId xmlns:a16="http://schemas.microsoft.com/office/drawing/2014/main" id="{55A13EA2-E401-4A62-809A-D709BA0D71F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810C944-3BF1-4BEE-96B5-A5EC9278D9EE}"/>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80560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0A60BC-EC2B-4543-882B-4C179C19131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284C7E5-D136-40C3-B1B2-635BC12C9ECC}"/>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4" name="Alt Bilgi Yer Tutucusu 3">
            <a:extLst>
              <a:ext uri="{FF2B5EF4-FFF2-40B4-BE49-F238E27FC236}">
                <a16:creationId xmlns:a16="http://schemas.microsoft.com/office/drawing/2014/main" id="{5B60B5BD-60AE-438F-A2A6-FEB35AD68EC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12D0012-751D-4E31-A8DD-F3403B250EEC}"/>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3176309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6EFA98F-4349-4E79-86DE-3A5A20D8FDED}"/>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3" name="Alt Bilgi Yer Tutucusu 2">
            <a:extLst>
              <a:ext uri="{FF2B5EF4-FFF2-40B4-BE49-F238E27FC236}">
                <a16:creationId xmlns:a16="http://schemas.microsoft.com/office/drawing/2014/main" id="{753D25DA-5B06-41A9-84C9-2272C1BD4A3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4D9FC43-007F-497B-B6C6-44F8D10ACAD2}"/>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2543022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EF4C0C-0FF9-44A3-A5EA-30545A6353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63412B1-B29C-4A5A-A21D-7289DF072D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16108DF-C52E-4EE4-A263-FE6C406947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978CB9D4-7C7D-4500-8FDA-ABDF81009F4A}"/>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6" name="Alt Bilgi Yer Tutucusu 5">
            <a:extLst>
              <a:ext uri="{FF2B5EF4-FFF2-40B4-BE49-F238E27FC236}">
                <a16:creationId xmlns:a16="http://schemas.microsoft.com/office/drawing/2014/main" id="{EA6E34D8-7632-420E-9BA5-244B52516AA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9F789E0-89BD-429D-AB0C-A4E6EE6F47CA}"/>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2273757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192A28-81E2-4499-93AE-8CD6763CDA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ED3A0F6-1572-4B62-9ADD-79708B3CF9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BE715F5-BD65-4152-9DB1-F778AB842F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0B03035-686D-48B9-B425-CCDDE377418B}"/>
              </a:ext>
            </a:extLst>
          </p:cNvPr>
          <p:cNvSpPr>
            <a:spLocks noGrp="1"/>
          </p:cNvSpPr>
          <p:nvPr>
            <p:ph type="dt" sz="half" idx="10"/>
          </p:nvPr>
        </p:nvSpPr>
        <p:spPr/>
        <p:txBody>
          <a:bodyPr/>
          <a:lstStyle/>
          <a:p>
            <a:fld id="{C82CD325-7E5D-4220-B9F2-BFA7C32A8A45}" type="datetimeFigureOut">
              <a:rPr lang="tr-TR" smtClean="0"/>
              <a:t>12.02.2024</a:t>
            </a:fld>
            <a:endParaRPr lang="tr-TR"/>
          </a:p>
        </p:txBody>
      </p:sp>
      <p:sp>
        <p:nvSpPr>
          <p:cNvPr id="6" name="Alt Bilgi Yer Tutucusu 5">
            <a:extLst>
              <a:ext uri="{FF2B5EF4-FFF2-40B4-BE49-F238E27FC236}">
                <a16:creationId xmlns:a16="http://schemas.microsoft.com/office/drawing/2014/main" id="{89FC560A-4112-4BD8-9CF7-C262EBFD9FB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99B65E6-0DF1-4A67-963F-2636EEBDA8C6}"/>
              </a:ext>
            </a:extLst>
          </p:cNvPr>
          <p:cNvSpPr>
            <a:spLocks noGrp="1"/>
          </p:cNvSpPr>
          <p:nvPr>
            <p:ph type="sldNum" sz="quarter" idx="12"/>
          </p:nvPr>
        </p:nvSpPr>
        <p:spPr/>
        <p:txBody>
          <a:bodyPr/>
          <a:lstStyle/>
          <a:p>
            <a:fld id="{79D67978-16B5-48BA-A8F6-3F7CB51BA6B4}" type="slidenum">
              <a:rPr lang="tr-TR" smtClean="0"/>
              <a:t>‹#›</a:t>
            </a:fld>
            <a:endParaRPr lang="tr-TR"/>
          </a:p>
        </p:txBody>
      </p:sp>
    </p:spTree>
    <p:extLst>
      <p:ext uri="{BB962C8B-B14F-4D97-AF65-F5344CB8AC3E}">
        <p14:creationId xmlns:p14="http://schemas.microsoft.com/office/powerpoint/2010/main" val="245343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A79D552-6231-4AD7-8047-76A528786D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0AF2A54-BD9F-42B1-BD67-3D9858B99B4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BF3805B-2931-4586-916A-E9124D953F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2CD325-7E5D-4220-B9F2-BFA7C32A8A45}" type="datetimeFigureOut">
              <a:rPr lang="tr-TR" smtClean="0"/>
              <a:t>12.02.2024</a:t>
            </a:fld>
            <a:endParaRPr lang="tr-TR"/>
          </a:p>
        </p:txBody>
      </p:sp>
      <p:sp>
        <p:nvSpPr>
          <p:cNvPr id="5" name="Alt Bilgi Yer Tutucusu 4">
            <a:extLst>
              <a:ext uri="{FF2B5EF4-FFF2-40B4-BE49-F238E27FC236}">
                <a16:creationId xmlns:a16="http://schemas.microsoft.com/office/drawing/2014/main" id="{6B15C470-BF9D-430D-88C2-C23C5566A3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1F7C63C-7749-43EF-9B1F-3DA55E8217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67978-16B5-48BA-A8F6-3F7CB51BA6B4}" type="slidenum">
              <a:rPr lang="tr-TR" smtClean="0"/>
              <a:t>‹#›</a:t>
            </a:fld>
            <a:endParaRPr lang="tr-TR"/>
          </a:p>
        </p:txBody>
      </p:sp>
    </p:spTree>
    <p:extLst>
      <p:ext uri="{BB962C8B-B14F-4D97-AF65-F5344CB8AC3E}">
        <p14:creationId xmlns:p14="http://schemas.microsoft.com/office/powerpoint/2010/main" val="3244187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9DEDEE46-13E8-43CE-B7C1-6F87283350F2}"/>
              </a:ext>
            </a:extLst>
          </p:cNvPr>
          <p:cNvSpPr>
            <a:spLocks noGrp="1"/>
          </p:cNvSpPr>
          <p:nvPr>
            <p:ph type="subTitle" idx="1"/>
          </p:nvPr>
        </p:nvSpPr>
        <p:spPr/>
        <p:txBody>
          <a:bodyPr>
            <a:normAutofit/>
          </a:bodyPr>
          <a:lstStyle/>
          <a:p>
            <a:r>
              <a:rPr kumimoji="0" lang="tr-TR" altLang="tr-TR" sz="4000" b="1" i="0" u="none" strike="noStrike" cap="none" normalizeH="0" baseline="0" dirty="0">
                <a:ln>
                  <a:noFill/>
                </a:ln>
                <a:solidFill>
                  <a:srgbClr val="2E5395"/>
                </a:solidFill>
                <a:effectLst/>
                <a:latin typeface="Calibri" panose="020F0502020204030204" pitchFamily="34" charset="0"/>
                <a:ea typeface="Calibri" panose="020F0502020204030204" pitchFamily="34" charset="0"/>
                <a:cs typeface="Calibri" panose="020F0502020204030204" pitchFamily="34" charset="0"/>
              </a:rPr>
              <a:t>ANKARA ÜNİVERSİTESİ </a:t>
            </a:r>
            <a:br>
              <a:rPr kumimoji="0" lang="tr-TR" altLang="tr-TR" sz="4000" b="1" i="0" u="none" strike="noStrike" cap="none" normalizeH="0" baseline="0" dirty="0">
                <a:ln>
                  <a:noFill/>
                </a:ln>
                <a:solidFill>
                  <a:srgbClr val="2E5395"/>
                </a:solidFill>
                <a:effectLst/>
                <a:latin typeface="Calibri" panose="020F0502020204030204" pitchFamily="34" charset="0"/>
                <a:ea typeface="Calibri" panose="020F0502020204030204" pitchFamily="34" charset="0"/>
                <a:cs typeface="Calibri" panose="020F0502020204030204" pitchFamily="34" charset="0"/>
              </a:rPr>
            </a:br>
            <a:r>
              <a:rPr kumimoji="0" lang="tr-TR" altLang="tr-TR" sz="4000" b="1" i="0" u="none" strike="noStrike" cap="none" normalizeH="0" baseline="0" dirty="0">
                <a:ln>
                  <a:noFill/>
                </a:ln>
                <a:solidFill>
                  <a:srgbClr val="2E5395"/>
                </a:solidFill>
                <a:effectLst/>
                <a:latin typeface="Calibri" panose="020F0502020204030204" pitchFamily="34" charset="0"/>
                <a:ea typeface="Calibri" panose="020F0502020204030204" pitchFamily="34" charset="0"/>
                <a:cs typeface="Calibri" panose="020F0502020204030204" pitchFamily="34" charset="0"/>
              </a:rPr>
              <a:t>Enstitü Performans Değerlendirme Raporu</a:t>
            </a:r>
          </a:p>
          <a:p>
            <a:endParaRPr lang="tr-TR" sz="4000" dirty="0"/>
          </a:p>
        </p:txBody>
      </p:sp>
      <p:pic>
        <p:nvPicPr>
          <p:cNvPr id="5" name="Image 1">
            <a:extLst>
              <a:ext uri="{FF2B5EF4-FFF2-40B4-BE49-F238E27FC236}">
                <a16:creationId xmlns:a16="http://schemas.microsoft.com/office/drawing/2014/main" id="{AF408BDA-9B65-48E7-AB94-86ADFE377538}"/>
              </a:ext>
            </a:extLst>
          </p:cNvPr>
          <p:cNvPicPr/>
          <p:nvPr/>
        </p:nvPicPr>
        <p:blipFill>
          <a:blip r:embed="rId2" cstate="print"/>
          <a:stretch>
            <a:fillRect/>
          </a:stretch>
        </p:blipFill>
        <p:spPr>
          <a:xfrm>
            <a:off x="909485" y="813752"/>
            <a:ext cx="2801124" cy="2788286"/>
          </a:xfrm>
          <a:prstGeom prst="rect">
            <a:avLst/>
          </a:prstGeom>
        </p:spPr>
      </p:pic>
      <p:pic>
        <p:nvPicPr>
          <p:cNvPr id="6" name="Image 2">
            <a:extLst>
              <a:ext uri="{FF2B5EF4-FFF2-40B4-BE49-F238E27FC236}">
                <a16:creationId xmlns:a16="http://schemas.microsoft.com/office/drawing/2014/main" id="{D29BCBCD-F2E5-466E-AD1B-6E4E2B8CB17D}"/>
              </a:ext>
            </a:extLst>
          </p:cNvPr>
          <p:cNvPicPr/>
          <p:nvPr/>
        </p:nvPicPr>
        <p:blipFill>
          <a:blip r:embed="rId3" cstate="print"/>
          <a:stretch>
            <a:fillRect/>
          </a:stretch>
        </p:blipFill>
        <p:spPr>
          <a:xfrm>
            <a:off x="8529485" y="660400"/>
            <a:ext cx="2642098" cy="3004820"/>
          </a:xfrm>
          <a:prstGeom prst="rect">
            <a:avLst/>
          </a:prstGeom>
        </p:spPr>
      </p:pic>
    </p:spTree>
    <p:extLst>
      <p:ext uri="{BB962C8B-B14F-4D97-AF65-F5344CB8AC3E}">
        <p14:creationId xmlns:p14="http://schemas.microsoft.com/office/powerpoint/2010/main" val="2764658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3B753B-51D3-4DA8-B51B-164D13E3EEA5}"/>
              </a:ext>
            </a:extLst>
          </p:cNvPr>
          <p:cNvSpPr>
            <a:spLocks noGrp="1"/>
          </p:cNvSpPr>
          <p:nvPr>
            <p:ph type="title"/>
          </p:nvPr>
        </p:nvSpPr>
        <p:spPr>
          <a:xfrm>
            <a:off x="281609" y="0"/>
            <a:ext cx="10515600" cy="848485"/>
          </a:xfrm>
        </p:spPr>
        <p:txBody>
          <a:bodyPr>
            <a:normAutofit/>
          </a:bodyPr>
          <a:lstStyle/>
          <a:p>
            <a:r>
              <a:rPr lang="tr-TR" sz="3200" b="1" dirty="0"/>
              <a:t>Sonuç ve Öneriler</a:t>
            </a:r>
          </a:p>
        </p:txBody>
      </p:sp>
      <p:sp>
        <p:nvSpPr>
          <p:cNvPr id="5" name="İçerik Yer Tutucusu 4">
            <a:extLst>
              <a:ext uri="{FF2B5EF4-FFF2-40B4-BE49-F238E27FC236}">
                <a16:creationId xmlns:a16="http://schemas.microsoft.com/office/drawing/2014/main" id="{C0A3613E-09BB-4039-9A44-BFB89056160B}"/>
              </a:ext>
            </a:extLst>
          </p:cNvPr>
          <p:cNvSpPr>
            <a:spLocks noGrp="1"/>
          </p:cNvSpPr>
          <p:nvPr>
            <p:ph idx="1"/>
          </p:nvPr>
        </p:nvSpPr>
        <p:spPr>
          <a:xfrm>
            <a:off x="546652" y="622852"/>
            <a:ext cx="10515600" cy="6109251"/>
          </a:xfrm>
        </p:spPr>
        <p:txBody>
          <a:bodyPr>
            <a:normAutofit fontScale="55000" lnSpcReduction="20000"/>
          </a:bodyPr>
          <a:lstStyle/>
          <a:p>
            <a:pPr algn="just">
              <a:lnSpc>
                <a:spcPct val="120000"/>
              </a:lnSpc>
              <a:spcBef>
                <a:spcPts val="0"/>
              </a:spcBef>
              <a:buFont typeface="Wingdings" panose="05000000000000000000" pitchFamily="2" charset="2"/>
              <a:buChar char="Ø"/>
            </a:pPr>
            <a:r>
              <a:rPr lang="tr-TR" sz="6400" dirty="0">
                <a:effectLst/>
                <a:latin typeface="Times New Roman" panose="02020603050405020304" pitchFamily="18" charset="0"/>
                <a:ea typeface="Calibri" panose="020F0502020204030204" pitchFamily="34" charset="0"/>
                <a:cs typeface="Times New Roman" panose="02020603050405020304" pitchFamily="18" charset="0"/>
              </a:rPr>
              <a:t>Enstitülerin veri sağlamada yetersiz kalmaları sebebi ile sağlıklı verilere ulaşılamadığı düşünülmektedir. Fen Bilimleri, Sosyal Bilimler, Sağlık Bilimleri gibi parçalı yapıya sahip enstitülerimizde verilerin merkezi olarak tutulamadığı gözlemlenmiştir. </a:t>
            </a:r>
          </a:p>
          <a:p>
            <a:pPr marL="0" indent="0" algn="just">
              <a:lnSpc>
                <a:spcPct val="120000"/>
              </a:lnSpc>
              <a:spcBef>
                <a:spcPts val="0"/>
              </a:spcBef>
              <a:buNone/>
            </a:pPr>
            <a:endParaRPr lang="tr-TR" sz="6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buFont typeface="Symbol" panose="05050102010706020507" pitchFamily="18" charset="2"/>
              <a:buChar char=""/>
            </a:pPr>
            <a:r>
              <a:rPr lang="tr-TR" sz="6400" dirty="0">
                <a:effectLst/>
                <a:latin typeface="Times New Roman" panose="02020603050405020304" pitchFamily="18" charset="0"/>
                <a:ea typeface="Calibri" panose="020F0502020204030204" pitchFamily="34" charset="0"/>
                <a:cs typeface="Times New Roman" panose="02020603050405020304" pitchFamily="18" charset="0"/>
              </a:rPr>
              <a:t>Veri takibinin sağlanması için etkili bir mezun takip sistemi ve merkezi veri sisteminin oluşturulması, </a:t>
            </a:r>
            <a:endParaRPr lang="tr-TR" sz="6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20000"/>
              </a:lnSpc>
              <a:spcBef>
                <a:spcPts val="0"/>
              </a:spcBef>
              <a:buFont typeface="Symbol" panose="05050102010706020507" pitchFamily="18" charset="2"/>
              <a:buChar char=""/>
            </a:pPr>
            <a:r>
              <a:rPr lang="tr-TR" sz="6400" dirty="0">
                <a:effectLst/>
                <a:latin typeface="Times New Roman" panose="02020603050405020304" pitchFamily="18" charset="0"/>
                <a:ea typeface="Calibri" panose="020F0502020204030204" pitchFamily="34" charset="0"/>
                <a:cs typeface="Times New Roman" panose="02020603050405020304" pitchFamily="18" charset="0"/>
              </a:rPr>
              <a:t>Verilerin anabilim dallarının yanında Enstitülerin bünyelerinde de arşivlenmesinin sağlanması, </a:t>
            </a:r>
          </a:p>
          <a:p>
            <a:endParaRPr lang="tr-TR" dirty="0"/>
          </a:p>
        </p:txBody>
      </p:sp>
    </p:spTree>
    <p:extLst>
      <p:ext uri="{BB962C8B-B14F-4D97-AF65-F5344CB8AC3E}">
        <p14:creationId xmlns:p14="http://schemas.microsoft.com/office/powerpoint/2010/main" val="2169569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15DA451-7FB4-4B10-A23F-E02C2763639A}"/>
              </a:ext>
            </a:extLst>
          </p:cNvPr>
          <p:cNvSpPr>
            <a:spLocks noGrp="1"/>
          </p:cNvSpPr>
          <p:nvPr>
            <p:ph type="title"/>
          </p:nvPr>
        </p:nvSpPr>
        <p:spPr/>
        <p:txBody>
          <a:bodyPr>
            <a:normAutofit fontScale="90000"/>
          </a:bodyPr>
          <a:lstStyle/>
          <a:p>
            <a:r>
              <a:rPr lang="tr-TR" dirty="0">
                <a:latin typeface="Times New Roman" panose="02020603050405020304" pitchFamily="18" charset="0"/>
                <a:ea typeface="Calibri" panose="020F0502020204030204" pitchFamily="34" charset="0"/>
                <a:cs typeface="Times New Roman" panose="02020603050405020304" pitchFamily="18" charset="0"/>
              </a:rPr>
              <a:t>Tezden üretilen yayın sayılarının arttırılması için, </a:t>
            </a:r>
            <a:br>
              <a:rPr lang="tr-TR"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İçerik Yer Tutucusu 2">
            <a:extLst>
              <a:ext uri="{FF2B5EF4-FFF2-40B4-BE49-F238E27FC236}">
                <a16:creationId xmlns:a16="http://schemas.microsoft.com/office/drawing/2014/main" id="{EAF7F693-2C0F-4FE9-A794-82037B829D56}"/>
              </a:ext>
            </a:extLst>
          </p:cNvPr>
          <p:cNvSpPr>
            <a:spLocks noGrp="1"/>
          </p:cNvSpPr>
          <p:nvPr>
            <p:ph idx="1"/>
          </p:nvPr>
        </p:nvSpPr>
        <p:spPr>
          <a:xfrm>
            <a:off x="719667" y="1253331"/>
            <a:ext cx="10515600" cy="4351338"/>
          </a:xfrm>
        </p:spPr>
        <p:txBody>
          <a:bodyPr>
            <a:normAutofit fontScale="25000" lnSpcReduction="20000"/>
          </a:bodyPr>
          <a:lstStyle/>
          <a:p>
            <a:pPr marL="342900" lvl="0" indent="-342900" algn="just">
              <a:lnSpc>
                <a:spcPct val="150000"/>
              </a:lnSpc>
              <a:buFont typeface="Symbol" panose="05050102010706020507" pitchFamily="18" charset="2"/>
              <a:buChar char=""/>
            </a:pP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Mevzuatta yapılacak değişiklikle, tezli yüksek lisans savunma jürilerinin kurulabilmesi için öğrencinin danışmanıyla birlikte hazırladığı bir ulusal ya da uluslararası konferans, kongre veya sempozyumda poster ya da sözlü olarak sunulmuş en az bir bildiri ve ulusal ya da uluslararası hakemli bir dergide yayıma kabul edilmiş/yayımlanmış bir bilimsel makale, patent ya da faydalı model hazırlama şartının getirilmesi,</a:t>
            </a:r>
            <a:endParaRPr lang="tr-TR" sz="7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Mevzuatta yapılacak değişiklikle, Doktora programındaki bir öğrencinin tez savunma jürisinin kurulabilmesi için öğrencinin, danışmanıyla birlikte hazırladığı Web of </a:t>
            </a:r>
            <a:r>
              <a:rPr lang="tr-TR" sz="7400" dirty="0" err="1">
                <a:effectLst/>
                <a:latin typeface="Times New Roman" panose="02020603050405020304" pitchFamily="18" charset="0"/>
                <a:ea typeface="Calibri" panose="020F0502020204030204" pitchFamily="34" charset="0"/>
                <a:cs typeface="Times New Roman" panose="02020603050405020304" pitchFamily="18" charset="0"/>
              </a:rPr>
              <a:t>Science</a:t>
            </a: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 tarafından taranan (YÖK’ün belirlediği yağmacı dergiler kategorisine girmeyen) Q1, Q2 ve Q3 kapsamındaki dergilerde yayımlanmış veya yayına kabul edilmiş ve doktora programına kayıtlı olduğu enstitü adresli bir bilimsel makale ya da patent /faydalı model hazırlama şartının yerine getirilmesi, </a:t>
            </a:r>
            <a:endParaRPr lang="tr-TR" sz="7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Fen, Sağlık, Mühendislik alanlarında ilgili Enstitülerin Q1 ve Q2; Sosyal Bilimler ve diğer alanlarda ilgili Enstitülerin Q1, Q2, Q3, Q4 yayın yapılmasını teşvik edici önlemler (Doktora Tezi Yayın Ödülü </a:t>
            </a:r>
            <a:r>
              <a:rPr lang="tr-TR" sz="7400" dirty="0" err="1">
                <a:effectLst/>
                <a:latin typeface="Times New Roman" panose="02020603050405020304" pitchFamily="18" charset="0"/>
                <a:ea typeface="Calibri" panose="020F0502020204030204" pitchFamily="34" charset="0"/>
                <a:cs typeface="Times New Roman" panose="02020603050405020304" pitchFamily="18" charset="0"/>
              </a:rPr>
              <a:t>v.b</a:t>
            </a: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  alması</a:t>
            </a:r>
            <a:r>
              <a:rPr lang="tr-TR" sz="7400" dirty="0">
                <a:latin typeface="Times New Roman" panose="02020603050405020304" pitchFamily="18" charset="0"/>
                <a:ea typeface="Calibri" panose="020F0502020204030204" pitchFamily="34" charset="0"/>
                <a:cs typeface="Times New Roman" panose="02020603050405020304" pitchFamily="18" charset="0"/>
              </a:rPr>
              <a:t> </a:t>
            </a:r>
            <a:r>
              <a:rPr lang="tr-TR" sz="7400" dirty="0">
                <a:effectLst/>
                <a:latin typeface="Times New Roman" panose="02020603050405020304" pitchFamily="18" charset="0"/>
                <a:ea typeface="Calibri" panose="020F0502020204030204" pitchFamily="34" charset="0"/>
                <a:cs typeface="Times New Roman" panose="02020603050405020304" pitchFamily="18" charset="0"/>
              </a:rPr>
              <a:t>önerilerimizdir.</a:t>
            </a:r>
            <a:endParaRPr lang="tr-TR" sz="7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0037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189753-96B8-4471-AD8D-0195E5E061F2}"/>
              </a:ext>
            </a:extLst>
          </p:cNvPr>
          <p:cNvSpPr>
            <a:spLocks noGrp="1"/>
          </p:cNvSpPr>
          <p:nvPr>
            <p:ph type="title"/>
          </p:nvPr>
        </p:nvSpPr>
        <p:spPr/>
        <p:txBody>
          <a:bodyPr/>
          <a:lstStyle/>
          <a:p>
            <a:pPr algn="ctr"/>
            <a:r>
              <a:rPr kumimoji="0" lang="tr-TR" altLang="tr-TR" sz="4400" b="1" i="0" u="none" strike="noStrike" cap="none" normalizeH="0" baseline="0" dirty="0">
                <a:ln>
                  <a:noFill/>
                </a:ln>
                <a:effectLst/>
                <a:latin typeface="Calibri" panose="020F0502020204030204" pitchFamily="34" charset="0"/>
                <a:ea typeface="Calibri" panose="020F0502020204030204" pitchFamily="34" charset="0"/>
                <a:cs typeface="Calibri" panose="020F0502020204030204" pitchFamily="34" charset="0"/>
              </a:rPr>
              <a:t>Enstitü Performans Değerlendirmesi</a:t>
            </a:r>
            <a:endParaRPr lang="tr-TR" b="1" dirty="0"/>
          </a:p>
        </p:txBody>
      </p:sp>
      <p:sp>
        <p:nvSpPr>
          <p:cNvPr id="3" name="İçerik Yer Tutucusu 2">
            <a:extLst>
              <a:ext uri="{FF2B5EF4-FFF2-40B4-BE49-F238E27FC236}">
                <a16:creationId xmlns:a16="http://schemas.microsoft.com/office/drawing/2014/main" id="{436F6547-B4B2-4F9F-A163-0417125BD674}"/>
              </a:ext>
            </a:extLst>
          </p:cNvPr>
          <p:cNvSpPr>
            <a:spLocks noGrp="1"/>
          </p:cNvSpPr>
          <p:nvPr>
            <p:ph idx="1"/>
          </p:nvPr>
        </p:nvSpPr>
        <p:spPr/>
        <p:txBody>
          <a:bodyPr>
            <a:normAutofit/>
          </a:bodyPr>
          <a:lstStyle/>
          <a:p>
            <a:pPr algn="just">
              <a:lnSpc>
                <a:spcPct val="150000"/>
              </a:lnSpc>
              <a:spcAft>
                <a:spcPts val="800"/>
              </a:spcAf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Bu çalışma, Ankara Üniversitesi bünyesindeki Enstitülerden son 5 yıl içinde mezun olan öğrencilerin tezlerinden üretmiş oldukları yayınların tespit edilmesine yönelik olarak yapılmıştır.</a:t>
            </a:r>
          </a:p>
          <a:p>
            <a:pPr algn="just">
              <a:lnSpc>
                <a:spcPct val="150000"/>
              </a:lnSpc>
              <a:spcAft>
                <a:spcPts val="800"/>
              </a:spcAf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Çalışmamıza konu 10 Enstitüden son 5 yıl içinde mezun öğrencilerinin tezlerinden üretmiş oldukları bilimsel yayın sayıları talep edilmiştir. </a:t>
            </a:r>
          </a:p>
          <a:p>
            <a:pPr algn="just">
              <a:lnSpc>
                <a:spcPct val="150000"/>
              </a:lnSpc>
              <a:spcAft>
                <a:spcPts val="800"/>
              </a:spcAf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Toplamda 10 Enstitümüzden gelen veriler değerlendirilerek karşılaştırılmıştır. </a:t>
            </a:r>
          </a:p>
          <a:p>
            <a:pPr algn="just">
              <a:lnSpc>
                <a:spcPct val="150000"/>
              </a:lnSpc>
              <a:spcAft>
                <a:spcPts val="800"/>
              </a:spcAft>
            </a:pP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Bu Enstitülerimiz Fen Bilimleri Enstitüsü, Sosyal Bilimler Enstitüsü, Sağlık Bilimleri Enstitüsü, Eğitim Bilimleri Enstitüsü, Adli Bilimler Enstitüsü, </a:t>
            </a:r>
            <a:r>
              <a:rPr lang="tr-TR" sz="1800" dirty="0" err="1">
                <a:effectLst/>
                <a:latin typeface="Times New Roman" panose="02020603050405020304" pitchFamily="18" charset="0"/>
                <a:ea typeface="Calibri" panose="020F0502020204030204" pitchFamily="34" charset="0"/>
                <a:cs typeface="Times New Roman" panose="02020603050405020304" pitchFamily="18" charset="0"/>
              </a:rPr>
              <a:t>Biyoteknoloji</a:t>
            </a:r>
            <a:r>
              <a:rPr lang="tr-TR" sz="1800" dirty="0">
                <a:effectLst/>
                <a:latin typeface="Times New Roman" panose="02020603050405020304" pitchFamily="18" charset="0"/>
                <a:ea typeface="Calibri" panose="020F0502020204030204" pitchFamily="34" charset="0"/>
                <a:cs typeface="Times New Roman" panose="02020603050405020304" pitchFamily="18" charset="0"/>
              </a:rPr>
              <a:t> Enstitüsü, Nükleer Enerji Enstitüsü, Su Yönetimi Enstitüsü, Kök Hücre Enstitüsü ve Türk İnkılap Tarihi Enstitüsü’dür. </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563783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19C324-140C-40E0-A077-6D2CDCAB2F9D}"/>
              </a:ext>
            </a:extLst>
          </p:cNvPr>
          <p:cNvSpPr>
            <a:spLocks noGrp="1"/>
          </p:cNvSpPr>
          <p:nvPr>
            <p:ph type="title"/>
          </p:nvPr>
        </p:nvSpPr>
        <p:spPr>
          <a:xfrm>
            <a:off x="357809" y="212035"/>
            <a:ext cx="10995991" cy="675861"/>
          </a:xfrm>
        </p:spPr>
        <p:txBody>
          <a:bodyPr>
            <a:noAutofit/>
          </a:bodyPr>
          <a:lstStyle/>
          <a:p>
            <a:pPr algn="ctr"/>
            <a:br>
              <a:rPr lang="tr-TR" sz="3200" b="1" dirty="0">
                <a:effectLst/>
                <a:latin typeface="Times New Roman" panose="02020603050405020304" pitchFamily="18" charset="0"/>
                <a:ea typeface="Calibri" panose="020F0502020204030204" pitchFamily="34" charset="0"/>
                <a:cs typeface="Times New Roman" panose="02020603050405020304" pitchFamily="18" charset="0"/>
              </a:rPr>
            </a:br>
            <a:r>
              <a:rPr lang="tr-TR" sz="3200" b="1" dirty="0">
                <a:effectLst/>
                <a:latin typeface="Times New Roman" panose="02020603050405020304" pitchFamily="18" charset="0"/>
                <a:ea typeface="Calibri" panose="020F0502020204030204" pitchFamily="34" charset="0"/>
                <a:cs typeface="Times New Roman" panose="02020603050405020304" pitchFamily="18" charset="0"/>
              </a:rPr>
              <a:t>Enstitülerin Tezden Üretilmiş Yayın Karşılaştırmaları</a:t>
            </a:r>
            <a:br>
              <a:rPr lang="tr-TR" sz="3200" dirty="0">
                <a:effectLst/>
                <a:latin typeface="Calibri" panose="020F0502020204030204" pitchFamily="34" charset="0"/>
                <a:ea typeface="Calibri" panose="020F0502020204030204" pitchFamily="34" charset="0"/>
                <a:cs typeface="Times New Roman" panose="02020603050405020304" pitchFamily="18" charset="0"/>
              </a:rPr>
            </a:br>
            <a:endParaRPr lang="tr-TR" sz="3200" dirty="0"/>
          </a:p>
        </p:txBody>
      </p:sp>
      <p:graphicFrame>
        <p:nvGraphicFramePr>
          <p:cNvPr id="4" name="İçerik Yer Tutucusu 3">
            <a:extLst>
              <a:ext uri="{FF2B5EF4-FFF2-40B4-BE49-F238E27FC236}">
                <a16:creationId xmlns:a16="http://schemas.microsoft.com/office/drawing/2014/main" id="{3989EEF2-CA17-4773-BDC2-727587401707}"/>
              </a:ext>
            </a:extLst>
          </p:cNvPr>
          <p:cNvGraphicFramePr>
            <a:graphicFrameLocks noGrp="1"/>
          </p:cNvGraphicFramePr>
          <p:nvPr>
            <p:ph sz="half" idx="1"/>
            <p:extLst>
              <p:ext uri="{D42A27DB-BD31-4B8C-83A1-F6EECF244321}">
                <p14:modId xmlns:p14="http://schemas.microsoft.com/office/powerpoint/2010/main" val="2752315326"/>
              </p:ext>
            </p:extLst>
          </p:nvPr>
        </p:nvGraphicFramePr>
        <p:xfrm>
          <a:off x="357809" y="887897"/>
          <a:ext cx="6142382" cy="5409684"/>
        </p:xfrm>
        <a:graphic>
          <a:graphicData uri="http://schemas.openxmlformats.org/drawingml/2006/table">
            <a:tbl>
              <a:tblPr firstRow="1" firstCol="1" bandRow="1">
                <a:tableStyleId>{5C22544A-7EE6-4342-B048-85BDC9FD1C3A}</a:tableStyleId>
              </a:tblPr>
              <a:tblGrid>
                <a:gridCol w="359413">
                  <a:extLst>
                    <a:ext uri="{9D8B030D-6E8A-4147-A177-3AD203B41FA5}">
                      <a16:colId xmlns:a16="http://schemas.microsoft.com/office/drawing/2014/main" val="728773212"/>
                    </a:ext>
                  </a:extLst>
                </a:gridCol>
                <a:gridCol w="1858972">
                  <a:extLst>
                    <a:ext uri="{9D8B030D-6E8A-4147-A177-3AD203B41FA5}">
                      <a16:colId xmlns:a16="http://schemas.microsoft.com/office/drawing/2014/main" val="2206139681"/>
                    </a:ext>
                  </a:extLst>
                </a:gridCol>
                <a:gridCol w="1279368">
                  <a:extLst>
                    <a:ext uri="{9D8B030D-6E8A-4147-A177-3AD203B41FA5}">
                      <a16:colId xmlns:a16="http://schemas.microsoft.com/office/drawing/2014/main" val="558156305"/>
                    </a:ext>
                  </a:extLst>
                </a:gridCol>
                <a:gridCol w="1362695">
                  <a:extLst>
                    <a:ext uri="{9D8B030D-6E8A-4147-A177-3AD203B41FA5}">
                      <a16:colId xmlns:a16="http://schemas.microsoft.com/office/drawing/2014/main" val="24555010"/>
                    </a:ext>
                  </a:extLst>
                </a:gridCol>
                <a:gridCol w="1281934">
                  <a:extLst>
                    <a:ext uri="{9D8B030D-6E8A-4147-A177-3AD203B41FA5}">
                      <a16:colId xmlns:a16="http://schemas.microsoft.com/office/drawing/2014/main" val="1426138905"/>
                    </a:ext>
                  </a:extLst>
                </a:gridCol>
              </a:tblGrid>
              <a:tr h="855587">
                <a:tc>
                  <a:txBody>
                    <a:bodyPr/>
                    <a:lstStyle/>
                    <a:p>
                      <a:pPr algn="ctr">
                        <a:lnSpc>
                          <a:spcPct val="150000"/>
                        </a:lnSpc>
                        <a:spcAft>
                          <a:spcPts val="800"/>
                        </a:spcAft>
                      </a:pPr>
                      <a:r>
                        <a:rPr lang="tr-TR" sz="1200" kern="100">
                          <a:effectLst/>
                        </a:rPr>
                        <a:t> </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50000"/>
                        </a:lnSpc>
                        <a:spcAft>
                          <a:spcPts val="800"/>
                        </a:spcAft>
                      </a:pPr>
                      <a:r>
                        <a:rPr lang="tr-TR" sz="1200" kern="100" dirty="0">
                          <a:effectLst/>
                        </a:rPr>
                        <a:t>Enstitü Adı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50000"/>
                        </a:lnSpc>
                        <a:spcAft>
                          <a:spcPts val="800"/>
                        </a:spcAft>
                      </a:pPr>
                      <a:r>
                        <a:rPr lang="tr-TR" sz="1200" kern="100" dirty="0">
                          <a:effectLst/>
                        </a:rPr>
                        <a:t>Yazılan Tez Sayısı*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800"/>
                        </a:spcAft>
                      </a:pPr>
                      <a:r>
                        <a:rPr lang="tr-TR" sz="1200" kern="100" dirty="0">
                          <a:effectLst/>
                        </a:rPr>
                        <a:t>Tezden Üretilen Yayın Sayısı*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800"/>
                        </a:spcAft>
                      </a:pPr>
                      <a:r>
                        <a:rPr lang="tr-TR" sz="1200" kern="100" dirty="0">
                          <a:effectLst/>
                        </a:rPr>
                        <a:t>Tezden Üretilen Yayın Yüzdesi*</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664277775"/>
                  </a:ext>
                </a:extLst>
              </a:tr>
              <a:tr h="441292">
                <a:tc>
                  <a:txBody>
                    <a:bodyPr/>
                    <a:lstStyle/>
                    <a:p>
                      <a:pPr algn="ctr">
                        <a:lnSpc>
                          <a:spcPct val="150000"/>
                        </a:lnSpc>
                        <a:spcAft>
                          <a:spcPts val="800"/>
                        </a:spcAft>
                      </a:pPr>
                      <a:r>
                        <a:rPr lang="tr-TR" sz="1200" kern="100">
                          <a:effectLst/>
                        </a:rPr>
                        <a:t>1</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solidFill>
                            <a:srgbClr val="FF0000"/>
                          </a:solidFill>
                          <a:effectLst/>
                        </a:rPr>
                        <a:t>Türk İnkılap Tarihi Enstitüsü</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82</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51</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62%</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137603021"/>
                  </a:ext>
                </a:extLst>
              </a:tr>
              <a:tr h="441292">
                <a:tc>
                  <a:txBody>
                    <a:bodyPr/>
                    <a:lstStyle/>
                    <a:p>
                      <a:pPr algn="ctr">
                        <a:lnSpc>
                          <a:spcPct val="150000"/>
                        </a:lnSpc>
                        <a:spcAft>
                          <a:spcPts val="800"/>
                        </a:spcAft>
                      </a:pPr>
                      <a:r>
                        <a:rPr lang="tr-TR" sz="1200" kern="100">
                          <a:effectLst/>
                        </a:rPr>
                        <a:t>2</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a:solidFill>
                            <a:srgbClr val="FF0000"/>
                          </a:solidFill>
                          <a:effectLst/>
                        </a:rPr>
                        <a:t>Adli Bilimler Enstitüsü</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15</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7</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47%</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57090252"/>
                  </a:ext>
                </a:extLst>
              </a:tr>
              <a:tr h="441292">
                <a:tc>
                  <a:txBody>
                    <a:bodyPr/>
                    <a:lstStyle/>
                    <a:p>
                      <a:pPr algn="ctr">
                        <a:lnSpc>
                          <a:spcPct val="150000"/>
                        </a:lnSpc>
                        <a:spcAft>
                          <a:spcPts val="800"/>
                        </a:spcAft>
                      </a:pPr>
                      <a:r>
                        <a:rPr lang="tr-TR" sz="1200" kern="100">
                          <a:effectLst/>
                        </a:rPr>
                        <a:t>3</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solidFill>
                            <a:srgbClr val="FF0000"/>
                          </a:solidFill>
                          <a:effectLst/>
                        </a:rPr>
                        <a:t>Fen Bilimleri Enstitüsü</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1461</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589</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40%</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909828947"/>
                  </a:ext>
                </a:extLst>
              </a:tr>
              <a:tr h="441292">
                <a:tc>
                  <a:txBody>
                    <a:bodyPr/>
                    <a:lstStyle/>
                    <a:p>
                      <a:pPr algn="ctr">
                        <a:lnSpc>
                          <a:spcPct val="150000"/>
                        </a:lnSpc>
                        <a:spcAft>
                          <a:spcPts val="800"/>
                        </a:spcAft>
                      </a:pPr>
                      <a:r>
                        <a:rPr lang="tr-TR" sz="1200" kern="100">
                          <a:effectLst/>
                        </a:rPr>
                        <a:t>4</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a:effectLst/>
                        </a:rPr>
                        <a:t>Biyoteknoloji Enstitüsü</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88</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32</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36%</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887442928"/>
                  </a:ext>
                </a:extLst>
              </a:tr>
              <a:tr h="441292">
                <a:tc>
                  <a:txBody>
                    <a:bodyPr/>
                    <a:lstStyle/>
                    <a:p>
                      <a:pPr algn="ctr">
                        <a:lnSpc>
                          <a:spcPct val="150000"/>
                        </a:lnSpc>
                        <a:spcAft>
                          <a:spcPts val="800"/>
                        </a:spcAft>
                      </a:pPr>
                      <a:r>
                        <a:rPr lang="tr-TR" sz="1200" kern="100">
                          <a:effectLst/>
                        </a:rPr>
                        <a:t>5</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a:effectLst/>
                        </a:rPr>
                        <a:t>Kök Hücre Enstitüsü</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33%</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473696374"/>
                  </a:ext>
                </a:extLst>
              </a:tr>
              <a:tr h="441292">
                <a:tc>
                  <a:txBody>
                    <a:bodyPr/>
                    <a:lstStyle/>
                    <a:p>
                      <a:pPr algn="ctr">
                        <a:lnSpc>
                          <a:spcPct val="150000"/>
                        </a:lnSpc>
                        <a:spcAft>
                          <a:spcPts val="800"/>
                        </a:spcAft>
                      </a:pPr>
                      <a:r>
                        <a:rPr lang="tr-TR" sz="1200" kern="100">
                          <a:effectLst/>
                        </a:rPr>
                        <a:t>6</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Nükleer Enerji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58</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33%</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87694430"/>
                  </a:ext>
                </a:extLst>
              </a:tr>
              <a:tr h="441292">
                <a:tc>
                  <a:txBody>
                    <a:bodyPr/>
                    <a:lstStyle/>
                    <a:p>
                      <a:pPr algn="ctr">
                        <a:lnSpc>
                          <a:spcPct val="150000"/>
                        </a:lnSpc>
                        <a:spcAft>
                          <a:spcPts val="800"/>
                        </a:spcAft>
                      </a:pPr>
                      <a:r>
                        <a:rPr lang="tr-TR" sz="1200" kern="100">
                          <a:effectLst/>
                        </a:rPr>
                        <a:t>7</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Su Yönetimi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17</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5</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29%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25266962"/>
                  </a:ext>
                </a:extLst>
              </a:tr>
              <a:tr h="441292">
                <a:tc>
                  <a:txBody>
                    <a:bodyPr/>
                    <a:lstStyle/>
                    <a:p>
                      <a:pPr algn="ctr">
                        <a:lnSpc>
                          <a:spcPct val="150000"/>
                        </a:lnSpc>
                        <a:spcAft>
                          <a:spcPts val="800"/>
                        </a:spcAft>
                      </a:pPr>
                      <a:r>
                        <a:rPr lang="tr-TR" sz="1200" kern="100">
                          <a:effectLst/>
                        </a:rPr>
                        <a:t>8</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Sosyal Bilimler Enstitüsü </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1308</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380</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29%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215341924"/>
                  </a:ext>
                </a:extLst>
              </a:tr>
              <a:tr h="441292">
                <a:tc>
                  <a:txBody>
                    <a:bodyPr/>
                    <a:lstStyle/>
                    <a:p>
                      <a:pPr algn="ctr">
                        <a:lnSpc>
                          <a:spcPct val="150000"/>
                        </a:lnSpc>
                        <a:spcAft>
                          <a:spcPts val="800"/>
                        </a:spcAft>
                      </a:pPr>
                      <a:r>
                        <a:rPr lang="tr-TR" sz="1200" kern="100">
                          <a:effectLst/>
                        </a:rPr>
                        <a:t>9</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Eğitim Bilimleri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759	</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130</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17 %</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031064378"/>
                  </a:ext>
                </a:extLst>
              </a:tr>
              <a:tr h="336470">
                <a:tc>
                  <a:txBody>
                    <a:bodyPr/>
                    <a:lstStyle/>
                    <a:p>
                      <a:pPr algn="ctr">
                        <a:lnSpc>
                          <a:spcPct val="150000"/>
                        </a:lnSpc>
                        <a:spcAft>
                          <a:spcPts val="800"/>
                        </a:spcAft>
                      </a:pPr>
                      <a:r>
                        <a:rPr lang="tr-TR" sz="1200" kern="100">
                          <a:effectLst/>
                        </a:rPr>
                        <a:t>10</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Sağlık Bilimleri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1096</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kern="100" dirty="0">
                          <a:effectLst/>
                        </a:rPr>
                        <a:t>74</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kern="100" dirty="0">
                          <a:effectLst/>
                        </a:rPr>
                        <a:t>7 %</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070515646"/>
                  </a:ext>
                </a:extLst>
              </a:tr>
              <a:tr h="243201">
                <a:tc>
                  <a:txBody>
                    <a:bodyPr/>
                    <a:lstStyle/>
                    <a:p>
                      <a:pPr algn="ctr">
                        <a:lnSpc>
                          <a:spcPct val="150000"/>
                        </a:lnSpc>
                        <a:spcAft>
                          <a:spcPts val="800"/>
                        </a:spcAft>
                      </a:pPr>
                      <a:r>
                        <a:rPr lang="tr-TR" sz="1200" kern="100">
                          <a:effectLst/>
                        </a:rPr>
                        <a:t> </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800"/>
                        </a:spcAft>
                      </a:pPr>
                      <a:r>
                        <a:rPr lang="tr-TR" sz="1200" b="1" kern="100" dirty="0">
                          <a:effectLst/>
                        </a:rPr>
                        <a:t>Genel Toplam</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b="1" kern="100" dirty="0">
                          <a:effectLst/>
                        </a:rPr>
                        <a:t>4887</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effectLst/>
                        </a:rPr>
                        <a:t>1288</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effectLst/>
                        </a:rPr>
                        <a:t>26,35%</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43611266"/>
                  </a:ext>
                </a:extLst>
              </a:tr>
            </a:tbl>
          </a:graphicData>
        </a:graphic>
      </p:graphicFrame>
      <p:sp>
        <p:nvSpPr>
          <p:cNvPr id="5" name="İçerik Yer Tutucusu 4">
            <a:extLst>
              <a:ext uri="{FF2B5EF4-FFF2-40B4-BE49-F238E27FC236}">
                <a16:creationId xmlns:a16="http://schemas.microsoft.com/office/drawing/2014/main" id="{4BF43AB8-27A8-41CB-8B84-1F446FA437DF}"/>
              </a:ext>
            </a:extLst>
          </p:cNvPr>
          <p:cNvSpPr>
            <a:spLocks noGrp="1"/>
          </p:cNvSpPr>
          <p:nvPr>
            <p:ph sz="half" idx="2"/>
          </p:nvPr>
        </p:nvSpPr>
        <p:spPr>
          <a:xfrm>
            <a:off x="6785112" y="1176269"/>
            <a:ext cx="4823791" cy="5316606"/>
          </a:xfrm>
        </p:spPr>
        <p:txBody>
          <a:bodyPr>
            <a:normAutofit/>
          </a:bodyPr>
          <a:lstStyle/>
          <a:p>
            <a:pPr algn="just"/>
            <a:r>
              <a:rPr lang="tr-TR" dirty="0"/>
              <a:t>Son 5 yılda Ankara Üniversitesine bağlı Enstitüler bünyesinde toplamda </a:t>
            </a:r>
            <a:r>
              <a:rPr lang="tr-TR" b="1" dirty="0">
                <a:solidFill>
                  <a:srgbClr val="FF0000"/>
                </a:solidFill>
              </a:rPr>
              <a:t>4887</a:t>
            </a:r>
            <a:r>
              <a:rPr lang="tr-TR" dirty="0"/>
              <a:t> lisansüstü tez yazıldığı, bu tezlerin </a:t>
            </a:r>
            <a:r>
              <a:rPr lang="tr-TR" b="1" dirty="0">
                <a:solidFill>
                  <a:srgbClr val="FF0000"/>
                </a:solidFill>
              </a:rPr>
              <a:t>1288</a:t>
            </a:r>
            <a:r>
              <a:rPr lang="tr-TR" dirty="0"/>
              <a:t> tanesinden bilimsel yayın yapıldığı görülmektedir. </a:t>
            </a:r>
          </a:p>
          <a:p>
            <a:pPr algn="just"/>
            <a:r>
              <a:rPr lang="tr-TR" dirty="0"/>
              <a:t>Üniversite genelinde son 5 yılda tezden bilimsel yayın üretilme yüzdesi ise </a:t>
            </a:r>
            <a:r>
              <a:rPr lang="tr-TR" b="1" dirty="0">
                <a:solidFill>
                  <a:srgbClr val="FF0000"/>
                </a:solidFill>
              </a:rPr>
              <a:t>%26,35’</a:t>
            </a:r>
            <a:r>
              <a:rPr lang="tr-TR" dirty="0"/>
              <a:t>tür. </a:t>
            </a:r>
          </a:p>
        </p:txBody>
      </p:sp>
    </p:spTree>
    <p:extLst>
      <p:ext uri="{BB962C8B-B14F-4D97-AF65-F5344CB8AC3E}">
        <p14:creationId xmlns:p14="http://schemas.microsoft.com/office/powerpoint/2010/main" val="2132814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F9B25A6-FC38-4C6F-8EF5-9A8E20D60EB7}"/>
              </a:ext>
            </a:extLst>
          </p:cNvPr>
          <p:cNvSpPr>
            <a:spLocks noGrp="1"/>
          </p:cNvSpPr>
          <p:nvPr>
            <p:ph sz="half" idx="1"/>
          </p:nvPr>
        </p:nvSpPr>
        <p:spPr/>
        <p:txBody>
          <a:bodyPr/>
          <a:lstStyle/>
          <a:p>
            <a:endParaRPr lang="en-US"/>
          </a:p>
        </p:txBody>
      </p:sp>
      <p:sp>
        <p:nvSpPr>
          <p:cNvPr id="4" name="İçerik Yer Tutucusu 3">
            <a:extLst>
              <a:ext uri="{FF2B5EF4-FFF2-40B4-BE49-F238E27FC236}">
                <a16:creationId xmlns:a16="http://schemas.microsoft.com/office/drawing/2014/main" id="{BD858A96-92B8-4C89-B0C5-AB272BCA1A30}"/>
              </a:ext>
            </a:extLst>
          </p:cNvPr>
          <p:cNvSpPr>
            <a:spLocks noGrp="1"/>
          </p:cNvSpPr>
          <p:nvPr>
            <p:ph sz="half" idx="2"/>
          </p:nvPr>
        </p:nvSpPr>
        <p:spPr>
          <a:xfrm>
            <a:off x="6502400" y="1563158"/>
            <a:ext cx="5181600" cy="4351338"/>
          </a:xfrm>
        </p:spPr>
        <p:txBody>
          <a:bodyPr/>
          <a:lstStyle/>
          <a:p>
            <a:r>
              <a:rPr lang="tr-TR" dirty="0"/>
              <a:t>Bu  yayınların, bilimsel yayın yapılan dergilerde el ile </a:t>
            </a:r>
            <a:r>
              <a:rPr lang="tr-TR" dirty="0" err="1"/>
              <a:t>database</a:t>
            </a:r>
            <a:r>
              <a:rPr lang="tr-TR" dirty="0"/>
              <a:t> taramasında, toplamda </a:t>
            </a:r>
            <a:r>
              <a:rPr lang="tr-TR" b="1" dirty="0">
                <a:solidFill>
                  <a:srgbClr val="FF0000"/>
                </a:solidFill>
              </a:rPr>
              <a:t>501</a:t>
            </a:r>
            <a:r>
              <a:rPr lang="tr-TR" dirty="0"/>
              <a:t>'inin  (</a:t>
            </a:r>
            <a:r>
              <a:rPr lang="tr-TR" b="1" dirty="0">
                <a:solidFill>
                  <a:srgbClr val="FF0000"/>
                </a:solidFill>
              </a:rPr>
              <a:t>%10,22’</a:t>
            </a:r>
            <a:r>
              <a:rPr lang="tr-TR" dirty="0"/>
              <a:t>lik kısmının)</a:t>
            </a:r>
            <a:r>
              <a:rPr lang="tr-TR" b="1" dirty="0">
                <a:solidFill>
                  <a:srgbClr val="FF0000"/>
                </a:solidFill>
              </a:rPr>
              <a:t> </a:t>
            </a:r>
            <a:r>
              <a:rPr lang="tr-TR" dirty="0"/>
              <a:t>yayınlandığı görülmektedir.  501 yayının içinde ise sadece </a:t>
            </a:r>
            <a:r>
              <a:rPr lang="tr-TR" b="1" dirty="0">
                <a:solidFill>
                  <a:srgbClr val="FF0000"/>
                </a:solidFill>
              </a:rPr>
              <a:t>102</a:t>
            </a:r>
            <a:r>
              <a:rPr lang="tr-TR" dirty="0"/>
              <a:t> yayın (</a:t>
            </a:r>
            <a:r>
              <a:rPr lang="tr-TR" b="1" dirty="0">
                <a:solidFill>
                  <a:srgbClr val="FF0000"/>
                </a:solidFill>
              </a:rPr>
              <a:t>%20,3</a:t>
            </a:r>
            <a:r>
              <a:rPr lang="tr-TR" dirty="0"/>
              <a:t>'lük kısmı) Q1 ve Q2 dergide yayılmıştır.</a:t>
            </a:r>
          </a:p>
          <a:p>
            <a:endParaRPr lang="en-US" dirty="0"/>
          </a:p>
        </p:txBody>
      </p:sp>
      <p:graphicFrame>
        <p:nvGraphicFramePr>
          <p:cNvPr id="5" name="İçerik Yer Tutucusu 3">
            <a:extLst>
              <a:ext uri="{FF2B5EF4-FFF2-40B4-BE49-F238E27FC236}">
                <a16:creationId xmlns:a16="http://schemas.microsoft.com/office/drawing/2014/main" id="{6F9FEDDD-8841-4639-BF89-1BA7DF147D06}"/>
              </a:ext>
            </a:extLst>
          </p:cNvPr>
          <p:cNvGraphicFramePr>
            <a:graphicFrameLocks/>
          </p:cNvGraphicFramePr>
          <p:nvPr>
            <p:extLst>
              <p:ext uri="{D42A27DB-BD31-4B8C-83A1-F6EECF244321}">
                <p14:modId xmlns:p14="http://schemas.microsoft.com/office/powerpoint/2010/main" val="2377412981"/>
              </p:ext>
            </p:extLst>
          </p:nvPr>
        </p:nvGraphicFramePr>
        <p:xfrm>
          <a:off x="205409" y="913297"/>
          <a:ext cx="6142382" cy="5409684"/>
        </p:xfrm>
        <a:graphic>
          <a:graphicData uri="http://schemas.openxmlformats.org/drawingml/2006/table">
            <a:tbl>
              <a:tblPr firstRow="1" firstCol="1" bandRow="1">
                <a:tableStyleId>{5C22544A-7EE6-4342-B048-85BDC9FD1C3A}</a:tableStyleId>
              </a:tblPr>
              <a:tblGrid>
                <a:gridCol w="359413">
                  <a:extLst>
                    <a:ext uri="{9D8B030D-6E8A-4147-A177-3AD203B41FA5}">
                      <a16:colId xmlns:a16="http://schemas.microsoft.com/office/drawing/2014/main" val="728773212"/>
                    </a:ext>
                  </a:extLst>
                </a:gridCol>
                <a:gridCol w="1858972">
                  <a:extLst>
                    <a:ext uri="{9D8B030D-6E8A-4147-A177-3AD203B41FA5}">
                      <a16:colId xmlns:a16="http://schemas.microsoft.com/office/drawing/2014/main" val="2206139681"/>
                    </a:ext>
                  </a:extLst>
                </a:gridCol>
                <a:gridCol w="1279368">
                  <a:extLst>
                    <a:ext uri="{9D8B030D-6E8A-4147-A177-3AD203B41FA5}">
                      <a16:colId xmlns:a16="http://schemas.microsoft.com/office/drawing/2014/main" val="558156305"/>
                    </a:ext>
                  </a:extLst>
                </a:gridCol>
                <a:gridCol w="1362695">
                  <a:extLst>
                    <a:ext uri="{9D8B030D-6E8A-4147-A177-3AD203B41FA5}">
                      <a16:colId xmlns:a16="http://schemas.microsoft.com/office/drawing/2014/main" val="24555010"/>
                    </a:ext>
                  </a:extLst>
                </a:gridCol>
                <a:gridCol w="1281934">
                  <a:extLst>
                    <a:ext uri="{9D8B030D-6E8A-4147-A177-3AD203B41FA5}">
                      <a16:colId xmlns:a16="http://schemas.microsoft.com/office/drawing/2014/main" val="1426138905"/>
                    </a:ext>
                  </a:extLst>
                </a:gridCol>
              </a:tblGrid>
              <a:tr h="855587">
                <a:tc>
                  <a:txBody>
                    <a:bodyPr/>
                    <a:lstStyle/>
                    <a:p>
                      <a:pPr algn="ctr">
                        <a:lnSpc>
                          <a:spcPct val="150000"/>
                        </a:lnSpc>
                        <a:spcAft>
                          <a:spcPts val="800"/>
                        </a:spcAft>
                      </a:pPr>
                      <a:r>
                        <a:rPr lang="tr-TR" sz="1200" kern="100">
                          <a:effectLst/>
                        </a:rPr>
                        <a:t> </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a:lnSpc>
                          <a:spcPct val="150000"/>
                        </a:lnSpc>
                        <a:spcAft>
                          <a:spcPts val="800"/>
                        </a:spcAft>
                      </a:pPr>
                      <a:r>
                        <a:rPr lang="tr-TR" sz="1200" kern="100" dirty="0">
                          <a:effectLst/>
                        </a:rPr>
                        <a:t>Enstitü Adı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nSpc>
                          <a:spcPct val="150000"/>
                        </a:lnSpc>
                        <a:spcAft>
                          <a:spcPts val="800"/>
                        </a:spcAft>
                      </a:pPr>
                      <a:r>
                        <a:rPr lang="tr-TR" sz="1200" kern="100" dirty="0">
                          <a:effectLst/>
                        </a:rPr>
                        <a:t>Yazılan Tez Sayısı*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800"/>
                        </a:spcAft>
                      </a:pPr>
                      <a:r>
                        <a:rPr lang="tr-TR" sz="1200" kern="100" dirty="0">
                          <a:effectLst/>
                        </a:rPr>
                        <a:t>Tezden Üretilen Yayın Sayısı*</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a:lnSpc>
                          <a:spcPct val="150000"/>
                        </a:lnSpc>
                        <a:spcAft>
                          <a:spcPts val="800"/>
                        </a:spcAft>
                      </a:pPr>
                      <a:r>
                        <a:rPr lang="tr-TR" sz="1200" kern="100" dirty="0">
                          <a:effectLst/>
                        </a:rPr>
                        <a:t>Tezden Üretilen Yayın Yüzdesi*</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664277775"/>
                  </a:ext>
                </a:extLst>
              </a:tr>
              <a:tr h="441292">
                <a:tc>
                  <a:txBody>
                    <a:bodyPr/>
                    <a:lstStyle/>
                    <a:p>
                      <a:pPr algn="ctr">
                        <a:lnSpc>
                          <a:spcPct val="150000"/>
                        </a:lnSpc>
                        <a:spcAft>
                          <a:spcPts val="800"/>
                        </a:spcAft>
                      </a:pPr>
                      <a:r>
                        <a:rPr lang="tr-TR" sz="1200" kern="100">
                          <a:effectLst/>
                        </a:rPr>
                        <a:t>1</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solidFill>
                            <a:srgbClr val="FF0000"/>
                          </a:solidFill>
                          <a:effectLst/>
                        </a:rPr>
                        <a:t>Türk İnkılap Tarihi Enstitüsü</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82</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51</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62%</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137603021"/>
                  </a:ext>
                </a:extLst>
              </a:tr>
              <a:tr h="441292">
                <a:tc>
                  <a:txBody>
                    <a:bodyPr/>
                    <a:lstStyle/>
                    <a:p>
                      <a:pPr algn="ctr">
                        <a:lnSpc>
                          <a:spcPct val="150000"/>
                        </a:lnSpc>
                        <a:spcAft>
                          <a:spcPts val="800"/>
                        </a:spcAft>
                      </a:pPr>
                      <a:r>
                        <a:rPr lang="tr-TR" sz="1200" kern="100">
                          <a:effectLst/>
                        </a:rPr>
                        <a:t>2</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a:solidFill>
                            <a:srgbClr val="FF0000"/>
                          </a:solidFill>
                          <a:effectLst/>
                        </a:rPr>
                        <a:t>Adli Bilimler Enstitüsü</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15</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7</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47%</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57090252"/>
                  </a:ext>
                </a:extLst>
              </a:tr>
              <a:tr h="441292">
                <a:tc>
                  <a:txBody>
                    <a:bodyPr/>
                    <a:lstStyle/>
                    <a:p>
                      <a:pPr algn="ctr">
                        <a:lnSpc>
                          <a:spcPct val="150000"/>
                        </a:lnSpc>
                        <a:spcAft>
                          <a:spcPts val="800"/>
                        </a:spcAft>
                      </a:pPr>
                      <a:r>
                        <a:rPr lang="tr-TR" sz="1200" kern="100">
                          <a:effectLst/>
                        </a:rPr>
                        <a:t>3</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solidFill>
                            <a:srgbClr val="FF0000"/>
                          </a:solidFill>
                          <a:effectLst/>
                        </a:rPr>
                        <a:t>Fen Bilimleri Enstitüsü</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1461</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a:solidFill>
                            <a:srgbClr val="FF0000"/>
                          </a:solidFill>
                          <a:effectLst/>
                        </a:rPr>
                        <a:t>589</a:t>
                      </a:r>
                      <a:endParaRPr lang="tr-TR" sz="1200" b="1" kern="10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b="1" kern="100" dirty="0">
                          <a:solidFill>
                            <a:srgbClr val="FF0000"/>
                          </a:solidFill>
                          <a:effectLst/>
                        </a:rPr>
                        <a:t>40%</a:t>
                      </a:r>
                      <a:endParaRPr lang="tr-TR" sz="1200" b="1" kern="1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909828947"/>
                  </a:ext>
                </a:extLst>
              </a:tr>
              <a:tr h="441292">
                <a:tc>
                  <a:txBody>
                    <a:bodyPr/>
                    <a:lstStyle/>
                    <a:p>
                      <a:pPr algn="ctr">
                        <a:lnSpc>
                          <a:spcPct val="150000"/>
                        </a:lnSpc>
                        <a:spcAft>
                          <a:spcPts val="800"/>
                        </a:spcAft>
                      </a:pPr>
                      <a:r>
                        <a:rPr lang="tr-TR" sz="1200" kern="100">
                          <a:effectLst/>
                        </a:rPr>
                        <a:t>4</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a:effectLst/>
                        </a:rPr>
                        <a:t>Biyoteknoloji Enstitüsü</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88</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32</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36%</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887442928"/>
                  </a:ext>
                </a:extLst>
              </a:tr>
              <a:tr h="441292">
                <a:tc>
                  <a:txBody>
                    <a:bodyPr/>
                    <a:lstStyle/>
                    <a:p>
                      <a:pPr algn="ctr">
                        <a:lnSpc>
                          <a:spcPct val="150000"/>
                        </a:lnSpc>
                        <a:spcAft>
                          <a:spcPts val="800"/>
                        </a:spcAft>
                      </a:pPr>
                      <a:r>
                        <a:rPr lang="tr-TR" sz="1200" kern="100">
                          <a:effectLst/>
                        </a:rPr>
                        <a:t>5</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a:effectLst/>
                        </a:rPr>
                        <a:t>Kök Hücre Enstitüsü</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33%</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473696374"/>
                  </a:ext>
                </a:extLst>
              </a:tr>
              <a:tr h="441292">
                <a:tc>
                  <a:txBody>
                    <a:bodyPr/>
                    <a:lstStyle/>
                    <a:p>
                      <a:pPr algn="ctr">
                        <a:lnSpc>
                          <a:spcPct val="150000"/>
                        </a:lnSpc>
                        <a:spcAft>
                          <a:spcPts val="800"/>
                        </a:spcAft>
                      </a:pPr>
                      <a:r>
                        <a:rPr lang="tr-TR" sz="1200" kern="100">
                          <a:effectLst/>
                        </a:rPr>
                        <a:t>6</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Nükleer Enerji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58</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33%</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87694430"/>
                  </a:ext>
                </a:extLst>
              </a:tr>
              <a:tr h="441292">
                <a:tc>
                  <a:txBody>
                    <a:bodyPr/>
                    <a:lstStyle/>
                    <a:p>
                      <a:pPr algn="ctr">
                        <a:lnSpc>
                          <a:spcPct val="150000"/>
                        </a:lnSpc>
                        <a:spcAft>
                          <a:spcPts val="800"/>
                        </a:spcAft>
                      </a:pPr>
                      <a:r>
                        <a:rPr lang="tr-TR" sz="1200" kern="100">
                          <a:effectLst/>
                        </a:rPr>
                        <a:t>7</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Su Yönetimi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17</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5</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29%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25266962"/>
                  </a:ext>
                </a:extLst>
              </a:tr>
              <a:tr h="441292">
                <a:tc>
                  <a:txBody>
                    <a:bodyPr/>
                    <a:lstStyle/>
                    <a:p>
                      <a:pPr algn="ctr">
                        <a:lnSpc>
                          <a:spcPct val="150000"/>
                        </a:lnSpc>
                        <a:spcAft>
                          <a:spcPts val="800"/>
                        </a:spcAft>
                      </a:pPr>
                      <a:r>
                        <a:rPr lang="tr-TR" sz="1200" kern="100">
                          <a:effectLst/>
                        </a:rPr>
                        <a:t>8</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Sosyal Bilimler Enstitüsü </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1308</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380</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29%</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215341924"/>
                  </a:ext>
                </a:extLst>
              </a:tr>
              <a:tr h="441292">
                <a:tc>
                  <a:txBody>
                    <a:bodyPr/>
                    <a:lstStyle/>
                    <a:p>
                      <a:pPr algn="ctr">
                        <a:lnSpc>
                          <a:spcPct val="150000"/>
                        </a:lnSpc>
                        <a:spcAft>
                          <a:spcPts val="800"/>
                        </a:spcAft>
                      </a:pPr>
                      <a:r>
                        <a:rPr lang="tr-TR" sz="1200" kern="100">
                          <a:effectLst/>
                        </a:rPr>
                        <a:t>9</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Eğitim Bilimleri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759	</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130</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a:effectLst/>
                        </a:rPr>
                        <a:t>17 %</a:t>
                      </a:r>
                      <a:endParaRPr lang="tr-TR" sz="12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031064378"/>
                  </a:ext>
                </a:extLst>
              </a:tr>
              <a:tr h="336470">
                <a:tc>
                  <a:txBody>
                    <a:bodyPr/>
                    <a:lstStyle/>
                    <a:p>
                      <a:pPr algn="ctr">
                        <a:lnSpc>
                          <a:spcPct val="150000"/>
                        </a:lnSpc>
                        <a:spcAft>
                          <a:spcPts val="800"/>
                        </a:spcAft>
                      </a:pPr>
                      <a:r>
                        <a:rPr lang="tr-TR" sz="1200" kern="100">
                          <a:effectLst/>
                        </a:rPr>
                        <a:t>10</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kern="100" dirty="0">
                          <a:effectLst/>
                        </a:rPr>
                        <a:t>Sağlık Bilimleri Enstitüsü</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50000"/>
                        </a:lnSpc>
                        <a:spcAft>
                          <a:spcPts val="800"/>
                        </a:spcAft>
                      </a:pPr>
                      <a:r>
                        <a:rPr lang="tr-TR" sz="1200" kern="100" dirty="0">
                          <a:effectLst/>
                        </a:rPr>
                        <a:t>1096</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kern="100" dirty="0">
                          <a:effectLst/>
                        </a:rPr>
                        <a:t>74</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kern="100" dirty="0">
                          <a:effectLst/>
                        </a:rPr>
                        <a:t>7 %</a:t>
                      </a:r>
                      <a:endParaRPr lang="tr-TR" sz="1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3070515646"/>
                  </a:ext>
                </a:extLst>
              </a:tr>
              <a:tr h="243201">
                <a:tc>
                  <a:txBody>
                    <a:bodyPr/>
                    <a:lstStyle/>
                    <a:p>
                      <a:pPr algn="ctr">
                        <a:lnSpc>
                          <a:spcPct val="150000"/>
                        </a:lnSpc>
                        <a:spcAft>
                          <a:spcPts val="800"/>
                        </a:spcAft>
                      </a:pPr>
                      <a:r>
                        <a:rPr lang="tr-TR" sz="1200" kern="100">
                          <a:effectLst/>
                        </a:rPr>
                        <a:t> </a:t>
                      </a:r>
                      <a:endParaRPr lang="tr-TR"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l">
                        <a:lnSpc>
                          <a:spcPct val="150000"/>
                        </a:lnSpc>
                        <a:spcAft>
                          <a:spcPts val="800"/>
                        </a:spcAft>
                      </a:pPr>
                      <a:r>
                        <a:rPr lang="tr-TR" sz="1200" b="1" kern="100" dirty="0">
                          <a:effectLst/>
                        </a:rPr>
                        <a:t>Genel Toplam</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just">
                        <a:lnSpc>
                          <a:spcPct val="150000"/>
                        </a:lnSpc>
                        <a:spcAft>
                          <a:spcPts val="800"/>
                        </a:spcAft>
                      </a:pPr>
                      <a:r>
                        <a:rPr lang="tr-TR" sz="1200" b="1" kern="100" dirty="0">
                          <a:effectLst/>
                        </a:rPr>
                        <a:t>4887</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effectLst/>
                        </a:rPr>
                        <a:t>1288</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just">
                        <a:lnSpc>
                          <a:spcPct val="150000"/>
                        </a:lnSpc>
                        <a:spcAft>
                          <a:spcPts val="800"/>
                        </a:spcAft>
                      </a:pPr>
                      <a:r>
                        <a:rPr lang="tr-TR" sz="1200" b="1" kern="100" dirty="0">
                          <a:effectLst/>
                        </a:rPr>
                        <a:t>26,35%</a:t>
                      </a:r>
                      <a:endParaRPr lang="tr-TR" sz="12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extLst>
                  <a:ext uri="{0D108BD9-81ED-4DB2-BD59-A6C34878D82A}">
                    <a16:rowId xmlns:a16="http://schemas.microsoft.com/office/drawing/2014/main" val="443611266"/>
                  </a:ext>
                </a:extLst>
              </a:tr>
            </a:tbl>
          </a:graphicData>
        </a:graphic>
      </p:graphicFrame>
    </p:spTree>
    <p:extLst>
      <p:ext uri="{BB962C8B-B14F-4D97-AF65-F5344CB8AC3E}">
        <p14:creationId xmlns:p14="http://schemas.microsoft.com/office/powerpoint/2010/main" val="11972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İçerik Yer Tutucusu 6">
            <a:extLst>
              <a:ext uri="{FF2B5EF4-FFF2-40B4-BE49-F238E27FC236}">
                <a16:creationId xmlns:a16="http://schemas.microsoft.com/office/drawing/2014/main" id="{4A028BFF-5B06-BECF-1F05-098957543142}"/>
              </a:ext>
            </a:extLst>
          </p:cNvPr>
          <p:cNvGraphicFramePr>
            <a:graphicFrameLocks noGrp="1"/>
          </p:cNvGraphicFramePr>
          <p:nvPr>
            <p:ph idx="1"/>
            <p:extLst>
              <p:ext uri="{D42A27DB-BD31-4B8C-83A1-F6EECF244321}">
                <p14:modId xmlns:p14="http://schemas.microsoft.com/office/powerpoint/2010/main" val="2664964084"/>
              </p:ext>
            </p:extLst>
          </p:nvPr>
        </p:nvGraphicFramePr>
        <p:xfrm>
          <a:off x="609599" y="437321"/>
          <a:ext cx="10880035" cy="60164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189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13424776-25AF-7A43-53CB-39FCCE606654}"/>
              </a:ext>
            </a:extLst>
          </p:cNvPr>
          <p:cNvGraphicFramePr>
            <a:graphicFrameLocks noGrp="1"/>
          </p:cNvGraphicFramePr>
          <p:nvPr>
            <p:ph idx="1"/>
            <p:extLst>
              <p:ext uri="{D42A27DB-BD31-4B8C-83A1-F6EECF244321}">
                <p14:modId xmlns:p14="http://schemas.microsoft.com/office/powerpoint/2010/main" val="357520230"/>
              </p:ext>
            </p:extLst>
          </p:nvPr>
        </p:nvGraphicFramePr>
        <p:xfrm>
          <a:off x="622853" y="410817"/>
          <a:ext cx="10999304" cy="57661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41438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k 3">
            <a:extLst>
              <a:ext uri="{FF2B5EF4-FFF2-40B4-BE49-F238E27FC236}">
                <a16:creationId xmlns:a16="http://schemas.microsoft.com/office/drawing/2014/main" id="{7F153851-9E8E-D79D-71B5-37DE48AEFA6D}"/>
              </a:ext>
            </a:extLst>
          </p:cNvPr>
          <p:cNvGraphicFramePr/>
          <p:nvPr>
            <p:extLst>
              <p:ext uri="{D42A27DB-BD31-4B8C-83A1-F6EECF244321}">
                <p14:modId xmlns:p14="http://schemas.microsoft.com/office/powerpoint/2010/main" val="1719316890"/>
              </p:ext>
            </p:extLst>
          </p:nvPr>
        </p:nvGraphicFramePr>
        <p:xfrm>
          <a:off x="887896" y="649357"/>
          <a:ext cx="10522226" cy="58177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725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a:extLst>
              <a:ext uri="{FF2B5EF4-FFF2-40B4-BE49-F238E27FC236}">
                <a16:creationId xmlns:a16="http://schemas.microsoft.com/office/drawing/2014/main" id="{CDE5DBFE-53EA-4DF3-AE4B-9847C2723297}"/>
              </a:ext>
            </a:extLst>
          </p:cNvPr>
          <p:cNvGraphicFramePr>
            <a:graphicFrameLocks noGrp="1"/>
          </p:cNvGraphicFramePr>
          <p:nvPr>
            <p:extLst>
              <p:ext uri="{D42A27DB-BD31-4B8C-83A1-F6EECF244321}">
                <p14:modId xmlns:p14="http://schemas.microsoft.com/office/powerpoint/2010/main" val="1898966378"/>
              </p:ext>
            </p:extLst>
          </p:nvPr>
        </p:nvGraphicFramePr>
        <p:xfrm>
          <a:off x="0" y="0"/>
          <a:ext cx="12878799" cy="6732105"/>
        </p:xfrm>
        <a:graphic>
          <a:graphicData uri="http://schemas.openxmlformats.org/drawingml/2006/table">
            <a:tbl>
              <a:tblPr firstRow="1" firstCol="1" bandRow="1">
                <a:tableStyleId>{5C22544A-7EE6-4342-B048-85BDC9FD1C3A}</a:tableStyleId>
              </a:tblPr>
              <a:tblGrid>
                <a:gridCol w="1419148">
                  <a:extLst>
                    <a:ext uri="{9D8B030D-6E8A-4147-A177-3AD203B41FA5}">
                      <a16:colId xmlns:a16="http://schemas.microsoft.com/office/drawing/2014/main" val="3060238433"/>
                    </a:ext>
                  </a:extLst>
                </a:gridCol>
                <a:gridCol w="1451126">
                  <a:extLst>
                    <a:ext uri="{9D8B030D-6E8A-4147-A177-3AD203B41FA5}">
                      <a16:colId xmlns:a16="http://schemas.microsoft.com/office/drawing/2014/main" val="3537714605"/>
                    </a:ext>
                  </a:extLst>
                </a:gridCol>
                <a:gridCol w="1675222">
                  <a:extLst>
                    <a:ext uri="{9D8B030D-6E8A-4147-A177-3AD203B41FA5}">
                      <a16:colId xmlns:a16="http://schemas.microsoft.com/office/drawing/2014/main" val="805215817"/>
                    </a:ext>
                  </a:extLst>
                </a:gridCol>
                <a:gridCol w="1736034">
                  <a:extLst>
                    <a:ext uri="{9D8B030D-6E8A-4147-A177-3AD203B41FA5}">
                      <a16:colId xmlns:a16="http://schemas.microsoft.com/office/drawing/2014/main" val="864721339"/>
                    </a:ext>
                  </a:extLst>
                </a:gridCol>
                <a:gridCol w="1351722">
                  <a:extLst>
                    <a:ext uri="{9D8B030D-6E8A-4147-A177-3AD203B41FA5}">
                      <a16:colId xmlns:a16="http://schemas.microsoft.com/office/drawing/2014/main" val="2475225149"/>
                    </a:ext>
                  </a:extLst>
                </a:gridCol>
                <a:gridCol w="1524000">
                  <a:extLst>
                    <a:ext uri="{9D8B030D-6E8A-4147-A177-3AD203B41FA5}">
                      <a16:colId xmlns:a16="http://schemas.microsoft.com/office/drawing/2014/main" val="2285625463"/>
                    </a:ext>
                  </a:extLst>
                </a:gridCol>
                <a:gridCol w="3721547">
                  <a:extLst>
                    <a:ext uri="{9D8B030D-6E8A-4147-A177-3AD203B41FA5}">
                      <a16:colId xmlns:a16="http://schemas.microsoft.com/office/drawing/2014/main" val="2995303701"/>
                    </a:ext>
                  </a:extLst>
                </a:gridCol>
              </a:tblGrid>
              <a:tr h="556986">
                <a:tc>
                  <a:txBody>
                    <a:bodyPr/>
                    <a:lstStyle/>
                    <a:p>
                      <a:pPr>
                        <a:lnSpc>
                          <a:spcPct val="107000"/>
                        </a:lnSpc>
                        <a:spcAft>
                          <a:spcPts val="800"/>
                        </a:spcAft>
                      </a:pPr>
                      <a:r>
                        <a:rPr lang="tr-TR" sz="1400" kern="100" dirty="0">
                          <a:effectLst/>
                        </a:rPr>
                        <a:t>Enstitü</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err="1">
                          <a:effectLst/>
                        </a:rPr>
                        <a:t>Y.Lisans</a:t>
                      </a:r>
                      <a:r>
                        <a:rPr lang="tr-TR" sz="1400" kern="100" dirty="0">
                          <a:effectLst/>
                        </a:rPr>
                        <a:t> Tez Sayısı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a:effectLst/>
                        </a:rPr>
                        <a:t>Yayın Üretilen </a:t>
                      </a:r>
                      <a:r>
                        <a:rPr lang="tr-TR" sz="1400" kern="100" dirty="0" err="1">
                          <a:effectLst/>
                        </a:rPr>
                        <a:t>Y.Lisans</a:t>
                      </a:r>
                      <a:r>
                        <a:rPr lang="tr-TR" sz="1400" kern="100" dirty="0">
                          <a:effectLst/>
                        </a:rPr>
                        <a:t> Tez Sayısı</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a:effectLst/>
                        </a:rPr>
                        <a:t>Yayın Üretilen </a:t>
                      </a:r>
                      <a:r>
                        <a:rPr lang="tr-TR" sz="1400" kern="100" dirty="0" err="1">
                          <a:effectLst/>
                        </a:rPr>
                        <a:t>Y.Lisans</a:t>
                      </a:r>
                      <a:r>
                        <a:rPr lang="tr-TR" sz="1400" kern="100" dirty="0">
                          <a:effectLst/>
                        </a:rPr>
                        <a:t> </a:t>
                      </a:r>
                    </a:p>
                    <a:p>
                      <a:pPr>
                        <a:lnSpc>
                          <a:spcPct val="107000"/>
                        </a:lnSpc>
                        <a:spcAft>
                          <a:spcPts val="800"/>
                        </a:spcAft>
                      </a:pPr>
                      <a:r>
                        <a:rPr lang="tr-TR" sz="1400" kern="100" dirty="0">
                          <a:effectLst/>
                        </a:rPr>
                        <a:t>Tez Yüzdesi</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a:effectLst/>
                        </a:rPr>
                        <a:t>Doktora </a:t>
                      </a:r>
                    </a:p>
                    <a:p>
                      <a:pPr>
                        <a:lnSpc>
                          <a:spcPct val="107000"/>
                        </a:lnSpc>
                        <a:spcAft>
                          <a:spcPts val="800"/>
                        </a:spcAft>
                      </a:pPr>
                      <a:r>
                        <a:rPr lang="tr-TR" sz="1400" kern="100" dirty="0">
                          <a:effectLst/>
                        </a:rPr>
                        <a:t>Tez Sayısı</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a:effectLst/>
                        </a:rPr>
                        <a:t>Yayın Üretilen Doktora Tez Sayısı</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tc>
                  <a:txBody>
                    <a:bodyPr/>
                    <a:lstStyle/>
                    <a:p>
                      <a:pPr>
                        <a:lnSpc>
                          <a:spcPct val="107000"/>
                        </a:lnSpc>
                        <a:spcAft>
                          <a:spcPts val="800"/>
                        </a:spcAft>
                      </a:pPr>
                      <a:r>
                        <a:rPr lang="tr-TR" sz="1400" kern="100" dirty="0">
                          <a:effectLst/>
                        </a:rPr>
                        <a:t>Yayın Üretilen Doktora </a:t>
                      </a:r>
                    </a:p>
                    <a:p>
                      <a:pPr>
                        <a:lnSpc>
                          <a:spcPct val="107000"/>
                        </a:lnSpc>
                        <a:spcAft>
                          <a:spcPts val="800"/>
                        </a:spcAft>
                      </a:pPr>
                      <a:r>
                        <a:rPr lang="tr-TR" sz="1400" kern="100" dirty="0">
                          <a:effectLst/>
                        </a:rPr>
                        <a:t>Tez Yüzdesi</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ctr"/>
                </a:tc>
                <a:extLst>
                  <a:ext uri="{0D108BD9-81ED-4DB2-BD59-A6C34878D82A}">
                    <a16:rowId xmlns:a16="http://schemas.microsoft.com/office/drawing/2014/main" val="332348064"/>
                  </a:ext>
                </a:extLst>
              </a:tr>
              <a:tr h="601740">
                <a:tc>
                  <a:txBody>
                    <a:bodyPr/>
                    <a:lstStyle/>
                    <a:p>
                      <a:pPr>
                        <a:lnSpc>
                          <a:spcPct val="107000"/>
                        </a:lnSpc>
                        <a:spcAft>
                          <a:spcPts val="800"/>
                        </a:spcAft>
                      </a:pPr>
                      <a:r>
                        <a:rPr lang="tr-TR" sz="1400" kern="100">
                          <a:effectLst/>
                        </a:rPr>
                        <a:t>Türk İnkılap Tarihi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27</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11</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40,74 %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55</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40</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72,73 %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3972293311"/>
                  </a:ext>
                </a:extLst>
              </a:tr>
              <a:tr h="453733">
                <a:tc>
                  <a:txBody>
                    <a:bodyPr/>
                    <a:lstStyle/>
                    <a:p>
                      <a:pPr>
                        <a:lnSpc>
                          <a:spcPct val="107000"/>
                        </a:lnSpc>
                        <a:spcAft>
                          <a:spcPts val="800"/>
                        </a:spcAft>
                      </a:pPr>
                      <a:r>
                        <a:rPr lang="tr-TR" sz="1400" kern="100">
                          <a:effectLst/>
                        </a:rPr>
                        <a:t>Adli Bilimler</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14</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7</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50,00 %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1</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0</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244753819"/>
                  </a:ext>
                </a:extLst>
              </a:tr>
              <a:tr h="601740">
                <a:tc>
                  <a:txBody>
                    <a:bodyPr/>
                    <a:lstStyle/>
                    <a:p>
                      <a:pPr>
                        <a:lnSpc>
                          <a:spcPct val="107000"/>
                        </a:lnSpc>
                        <a:spcAft>
                          <a:spcPts val="800"/>
                        </a:spcAft>
                      </a:pPr>
                      <a:r>
                        <a:rPr lang="tr-TR" sz="1400" kern="100">
                          <a:effectLst/>
                        </a:rPr>
                        <a:t>Fen Bilimleri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915</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274</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29,95 %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a:effectLst/>
                        </a:rPr>
                        <a:t>546</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315</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57,69 %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981615375"/>
                  </a:ext>
                </a:extLst>
              </a:tr>
              <a:tr h="601740">
                <a:tc>
                  <a:txBody>
                    <a:bodyPr/>
                    <a:lstStyle/>
                    <a:p>
                      <a:pPr>
                        <a:lnSpc>
                          <a:spcPct val="107000"/>
                        </a:lnSpc>
                        <a:spcAft>
                          <a:spcPts val="800"/>
                        </a:spcAft>
                      </a:pPr>
                      <a:r>
                        <a:rPr lang="tr-TR" sz="1400" kern="100">
                          <a:effectLst/>
                        </a:rPr>
                        <a:t>Biyo-   teknoloji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46</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5</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10,87 %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42</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27</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64,29 %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4052138898"/>
                  </a:ext>
                </a:extLst>
              </a:tr>
              <a:tr h="453733">
                <a:tc>
                  <a:txBody>
                    <a:bodyPr/>
                    <a:lstStyle/>
                    <a:p>
                      <a:pPr>
                        <a:lnSpc>
                          <a:spcPct val="107000"/>
                        </a:lnSpc>
                        <a:spcAft>
                          <a:spcPts val="800"/>
                        </a:spcAft>
                      </a:pPr>
                      <a:r>
                        <a:rPr lang="tr-TR" sz="1400" kern="100">
                          <a:effectLst/>
                        </a:rPr>
                        <a:t>Kök Hücre</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2</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1</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50,00 %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1</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0</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2432379581"/>
                  </a:ext>
                </a:extLst>
              </a:tr>
              <a:tr h="601740">
                <a:tc>
                  <a:txBody>
                    <a:bodyPr/>
                    <a:lstStyle/>
                    <a:p>
                      <a:pPr>
                        <a:lnSpc>
                          <a:spcPct val="107000"/>
                        </a:lnSpc>
                        <a:spcAft>
                          <a:spcPts val="800"/>
                        </a:spcAft>
                      </a:pPr>
                      <a:r>
                        <a:rPr lang="tr-TR" sz="1400" kern="100">
                          <a:effectLst/>
                        </a:rPr>
                        <a:t>Nükleer Enerji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53</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14</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26,42 %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5</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5</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100,00 %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2453073679"/>
                  </a:ext>
                </a:extLst>
              </a:tr>
              <a:tr h="453733">
                <a:tc>
                  <a:txBody>
                    <a:bodyPr/>
                    <a:lstStyle/>
                    <a:p>
                      <a:pPr>
                        <a:lnSpc>
                          <a:spcPct val="107000"/>
                        </a:lnSpc>
                        <a:spcAft>
                          <a:spcPts val="800"/>
                        </a:spcAft>
                      </a:pPr>
                      <a:r>
                        <a:rPr lang="tr-TR" sz="1400" kern="100">
                          <a:effectLst/>
                        </a:rPr>
                        <a:t>Su Yönetimi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17</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5</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29,41 %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0</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0</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 -</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2461010015"/>
                  </a:ext>
                </a:extLst>
              </a:tr>
              <a:tr h="601740">
                <a:tc>
                  <a:txBody>
                    <a:bodyPr/>
                    <a:lstStyle/>
                    <a:p>
                      <a:pPr>
                        <a:lnSpc>
                          <a:spcPct val="107000"/>
                        </a:lnSpc>
                        <a:spcAft>
                          <a:spcPts val="800"/>
                        </a:spcAft>
                      </a:pPr>
                      <a:r>
                        <a:rPr lang="tr-TR" sz="1400" kern="100">
                          <a:effectLst/>
                        </a:rPr>
                        <a:t>Sosyal Bilimler</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917</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145</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15,81 %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391</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235</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60,10 %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1872071110"/>
                  </a:ext>
                </a:extLst>
              </a:tr>
              <a:tr h="601740">
                <a:tc>
                  <a:txBody>
                    <a:bodyPr/>
                    <a:lstStyle/>
                    <a:p>
                      <a:pPr>
                        <a:lnSpc>
                          <a:spcPct val="107000"/>
                        </a:lnSpc>
                        <a:spcAft>
                          <a:spcPts val="800"/>
                        </a:spcAft>
                      </a:pPr>
                      <a:r>
                        <a:rPr lang="tr-TR" sz="1400" kern="100">
                          <a:effectLst/>
                        </a:rPr>
                        <a:t>Eğitim Bilimleri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440</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74</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16,82 %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319</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56</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17,55 %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1189281064"/>
                  </a:ext>
                </a:extLst>
              </a:tr>
              <a:tr h="601740">
                <a:tc>
                  <a:txBody>
                    <a:bodyPr/>
                    <a:lstStyle/>
                    <a:p>
                      <a:pPr>
                        <a:lnSpc>
                          <a:spcPct val="107000"/>
                        </a:lnSpc>
                        <a:spcAft>
                          <a:spcPts val="800"/>
                        </a:spcAft>
                      </a:pPr>
                      <a:r>
                        <a:rPr lang="tr-TR" sz="1400" kern="100">
                          <a:effectLst/>
                        </a:rPr>
                        <a:t>Sağlık Bilimleri</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568</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0</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kern="100" dirty="0">
                          <a:effectLst/>
                        </a:rPr>
                        <a:t>528</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a:effectLst/>
                        </a:rPr>
                        <a:t>74</a:t>
                      </a:r>
                      <a:endParaRPr lang="tr-TR" sz="1400" kern="10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kern="100" dirty="0">
                          <a:effectLst/>
                        </a:rPr>
                        <a:t>                                             14,02 %</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3995880429"/>
                  </a:ext>
                </a:extLst>
              </a:tr>
              <a:tr h="601740">
                <a:tc>
                  <a:txBody>
                    <a:bodyPr/>
                    <a:lstStyle/>
                    <a:p>
                      <a:pPr>
                        <a:lnSpc>
                          <a:spcPct val="107000"/>
                        </a:lnSpc>
                        <a:spcAft>
                          <a:spcPts val="800"/>
                        </a:spcAft>
                      </a:pPr>
                      <a:r>
                        <a:rPr lang="tr-TR" sz="1400" kern="100" dirty="0">
                          <a:effectLst/>
                        </a:rPr>
                        <a:t>Toplam</a:t>
                      </a:r>
                      <a:endParaRPr lang="tr-TR"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b="1" kern="100" dirty="0">
                          <a:effectLst/>
                        </a:rPr>
                        <a:t>2999</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b="1" kern="100" dirty="0">
                          <a:effectLst/>
                        </a:rPr>
                        <a:t>536</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b="1" kern="100" dirty="0">
                          <a:effectLst/>
                        </a:rPr>
                        <a:t>17,87 %</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gn="l">
                        <a:lnSpc>
                          <a:spcPct val="107000"/>
                        </a:lnSpc>
                        <a:spcAft>
                          <a:spcPts val="800"/>
                        </a:spcAft>
                      </a:pPr>
                      <a:r>
                        <a:rPr lang="tr-TR" sz="1400" b="1" kern="100" dirty="0">
                          <a:effectLst/>
                        </a:rPr>
                        <a:t>1888</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b="1" kern="100" dirty="0">
                          <a:effectLst/>
                        </a:rPr>
                        <a:t>752</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tc>
                  <a:txBody>
                    <a:bodyPr/>
                    <a:lstStyle/>
                    <a:p>
                      <a:pPr>
                        <a:lnSpc>
                          <a:spcPct val="107000"/>
                        </a:lnSpc>
                        <a:spcAft>
                          <a:spcPts val="800"/>
                        </a:spcAft>
                      </a:pPr>
                      <a:r>
                        <a:rPr lang="tr-TR" sz="1400" b="1" kern="100" dirty="0">
                          <a:effectLst/>
                        </a:rPr>
                        <a:t>                                             39,83 %</a:t>
                      </a:r>
                      <a:endParaRPr lang="tr-TR" sz="1400" b="1"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42430" marR="42430" marT="0" marB="0" anchor="b"/>
                </a:tc>
                <a:extLst>
                  <a:ext uri="{0D108BD9-81ED-4DB2-BD59-A6C34878D82A}">
                    <a16:rowId xmlns:a16="http://schemas.microsoft.com/office/drawing/2014/main" val="1360760941"/>
                  </a:ext>
                </a:extLst>
              </a:tr>
            </a:tbl>
          </a:graphicData>
        </a:graphic>
      </p:graphicFrame>
    </p:spTree>
    <p:extLst>
      <p:ext uri="{BB962C8B-B14F-4D97-AF65-F5344CB8AC3E}">
        <p14:creationId xmlns:p14="http://schemas.microsoft.com/office/powerpoint/2010/main" val="2100977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558B495E-4F66-4BB4-893F-524EC8EE8038}"/>
              </a:ext>
            </a:extLst>
          </p:cNvPr>
          <p:cNvGraphicFramePr>
            <a:graphicFrameLocks noGrp="1"/>
          </p:cNvGraphicFramePr>
          <p:nvPr>
            <p:ph sz="half" idx="1"/>
            <p:extLst>
              <p:ext uri="{D42A27DB-BD31-4B8C-83A1-F6EECF244321}">
                <p14:modId xmlns:p14="http://schemas.microsoft.com/office/powerpoint/2010/main" val="2295240109"/>
              </p:ext>
            </p:extLst>
          </p:nvPr>
        </p:nvGraphicFramePr>
        <p:xfrm>
          <a:off x="838200" y="318052"/>
          <a:ext cx="5181600" cy="58589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İçerik Yer Tutucusu 5">
            <a:extLst>
              <a:ext uri="{FF2B5EF4-FFF2-40B4-BE49-F238E27FC236}">
                <a16:creationId xmlns:a16="http://schemas.microsoft.com/office/drawing/2014/main" id="{84FEE4BD-DB6C-4B81-A57A-50AA4154DB79}"/>
              </a:ext>
            </a:extLst>
          </p:cNvPr>
          <p:cNvGraphicFramePr>
            <a:graphicFrameLocks noGrp="1"/>
          </p:cNvGraphicFramePr>
          <p:nvPr>
            <p:ph sz="half" idx="2"/>
            <p:extLst>
              <p:ext uri="{D42A27DB-BD31-4B8C-83A1-F6EECF244321}">
                <p14:modId xmlns:p14="http://schemas.microsoft.com/office/powerpoint/2010/main" val="1310223868"/>
              </p:ext>
            </p:extLst>
          </p:nvPr>
        </p:nvGraphicFramePr>
        <p:xfrm>
          <a:off x="6172200" y="318052"/>
          <a:ext cx="5181600" cy="585891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3792230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821</Words>
  <Application>Microsoft Office PowerPoint</Application>
  <PresentationFormat>Geniş ekran</PresentationFormat>
  <Paragraphs>240</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11</vt:i4>
      </vt:variant>
    </vt:vector>
  </HeadingPairs>
  <TitlesOfParts>
    <vt:vector size="18" baseType="lpstr">
      <vt:lpstr>Arial</vt:lpstr>
      <vt:lpstr>Calibri</vt:lpstr>
      <vt:lpstr>Calibri Light</vt:lpstr>
      <vt:lpstr>Symbol</vt:lpstr>
      <vt:lpstr>Times New Roman</vt:lpstr>
      <vt:lpstr>Wingdings</vt:lpstr>
      <vt:lpstr>Office Teması</vt:lpstr>
      <vt:lpstr>PowerPoint Sunusu</vt:lpstr>
      <vt:lpstr>Enstitü Performans Değerlendirmesi</vt:lpstr>
      <vt:lpstr> Enstitülerin Tezden Üretilmiş Yayın Karşılaştırmaları </vt:lpstr>
      <vt:lpstr>PowerPoint Sunusu</vt:lpstr>
      <vt:lpstr>PowerPoint Sunusu</vt:lpstr>
      <vt:lpstr>PowerPoint Sunusu</vt:lpstr>
      <vt:lpstr>PowerPoint Sunusu</vt:lpstr>
      <vt:lpstr>PowerPoint Sunusu</vt:lpstr>
      <vt:lpstr>PowerPoint Sunusu</vt:lpstr>
      <vt:lpstr>Sonuç ve Öneriler</vt:lpstr>
      <vt:lpstr>Tezden üretilen yayın sayılarının arttırılması için,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Evrim Ağaçdelen</dc:creator>
  <cp:lastModifiedBy>Kaan ORHAN</cp:lastModifiedBy>
  <cp:revision>14</cp:revision>
  <dcterms:created xsi:type="dcterms:W3CDTF">2024-02-12T13:55:40Z</dcterms:created>
  <dcterms:modified xsi:type="dcterms:W3CDTF">2024-02-12T14:48:45Z</dcterms:modified>
</cp:coreProperties>
</file>