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86575" cy="10018713"/>
  <p:embeddedFontLst>
    <p:embeddedFont>
      <p:font typeface="Calibri" panose="020F0502020204030204" pitchFamily="34" charset="0"/>
      <p:regular r:id="rId23"/>
      <p:bold r:id="rId24"/>
      <p:italic r:id="rId25"/>
      <p:boldItalic r:id="rId26"/>
    </p:embeddedFont>
    <p:embeddedFont>
      <p:font typeface="Poppins Bold" panose="020B0604020202020204" charset="-94"/>
      <p:regular r:id="rId27"/>
      <p:bold r:id="rId28"/>
    </p:embeddedFont>
    <p:embeddedFont>
      <p:font typeface="Poppins Bold Italics" panose="020B0604020202020204" charset="-94"/>
      <p:regular r:id="rId29"/>
      <p:bold r:id="rId30"/>
      <p:italic r:id="rId31"/>
      <p:boldItalic r:id="rId32"/>
    </p:embeddedFont>
    <p:embeddedFont>
      <p:font typeface="Poppins Semi-Bold" panose="020B0604020202020204" charset="-94"/>
      <p:regular r:id="rId33"/>
      <p:bold r:id="rId34"/>
    </p:embeddedFont>
    <p:embeddedFont>
      <p:font typeface="Roboto" panose="02000000000000000000" pitchFamily="2" charset="0"/>
      <p:regular r:id="rId35"/>
      <p:bold r:id="rId36"/>
      <p:italic r:id="rId37"/>
      <p:boldItalic r:id="rId38"/>
    </p:embeddedFont>
    <p:embeddedFont>
      <p:font typeface="Roboto Condensed Bold" panose="020B060402020202020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44" d="100"/>
          <a:sy n="44"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svg"/><Relationship Id="rId9"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sp>
        <p:nvSpPr>
          <p:cNvPr id="2" name="Freeform 2"/>
          <p:cNvSpPr/>
          <p:nvPr/>
        </p:nvSpPr>
        <p:spPr>
          <a:xfrm rot="-2051216">
            <a:off x="-1537854" y="3584864"/>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rot="-2051216">
            <a:off x="11965130" y="-6321136"/>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tr-TR"/>
          </a:p>
        </p:txBody>
      </p:sp>
      <p:grpSp>
        <p:nvGrpSpPr>
          <p:cNvPr id="4" name="Group 4"/>
          <p:cNvGrpSpPr>
            <a:grpSpLocks noChangeAspect="1"/>
          </p:cNvGrpSpPr>
          <p:nvPr/>
        </p:nvGrpSpPr>
        <p:grpSpPr>
          <a:xfrm>
            <a:off x="15191509" y="-1231323"/>
            <a:ext cx="4520045" cy="4520045"/>
            <a:chOff x="-2540" y="-2540"/>
            <a:chExt cx="6355080" cy="6355080"/>
          </a:xfrm>
        </p:grpSpPr>
        <p:sp>
          <p:nvSpPr>
            <p:cNvPr id="5" name="Freeform 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tr-TR"/>
            </a:p>
          </p:txBody>
        </p:sp>
      </p:grpSp>
      <p:sp>
        <p:nvSpPr>
          <p:cNvPr id="6" name="Freeform 6"/>
          <p:cNvSpPr/>
          <p:nvPr/>
        </p:nvSpPr>
        <p:spPr>
          <a:xfrm rot="-5400000">
            <a:off x="11433773" y="1271820"/>
            <a:ext cx="5756922" cy="4979737"/>
          </a:xfrm>
          <a:custGeom>
            <a:avLst/>
            <a:gdLst/>
            <a:ahLst/>
            <a:cxnLst/>
            <a:rect l="l" t="t" r="r" b="b"/>
            <a:pathLst>
              <a:path w="5756922" h="4979737">
                <a:moveTo>
                  <a:pt x="0" y="0"/>
                </a:moveTo>
                <a:lnTo>
                  <a:pt x="5756922" y="0"/>
                </a:lnTo>
                <a:lnTo>
                  <a:pt x="5756922" y="4979737"/>
                </a:lnTo>
                <a:lnTo>
                  <a:pt x="0" y="4979737"/>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7" name="AutoShape 7"/>
          <p:cNvSpPr/>
          <p:nvPr/>
        </p:nvSpPr>
        <p:spPr>
          <a:xfrm>
            <a:off x="8663526" y="883227"/>
            <a:ext cx="7107382" cy="145473"/>
          </a:xfrm>
          <a:prstGeom prst="rect">
            <a:avLst/>
          </a:prstGeom>
          <a:solidFill>
            <a:srgbClr val="FFFFFF"/>
          </a:solidFill>
        </p:spPr>
        <p:txBody>
          <a:bodyPr/>
          <a:lstStyle/>
          <a:p>
            <a:endParaRPr lang="tr-TR"/>
          </a:p>
        </p:txBody>
      </p:sp>
      <p:sp>
        <p:nvSpPr>
          <p:cNvPr id="8" name="AutoShape 8"/>
          <p:cNvSpPr/>
          <p:nvPr/>
        </p:nvSpPr>
        <p:spPr>
          <a:xfrm>
            <a:off x="15770908" y="4291804"/>
            <a:ext cx="154998" cy="2348345"/>
          </a:xfrm>
          <a:prstGeom prst="rect">
            <a:avLst/>
          </a:prstGeom>
          <a:solidFill>
            <a:srgbClr val="FFFFFF"/>
          </a:solidFill>
        </p:spPr>
        <p:txBody>
          <a:bodyPr/>
          <a:lstStyle/>
          <a:p>
            <a:endParaRPr lang="tr-TR"/>
          </a:p>
        </p:txBody>
      </p:sp>
      <p:sp>
        <p:nvSpPr>
          <p:cNvPr id="9" name="AutoShape 9"/>
          <p:cNvSpPr/>
          <p:nvPr/>
        </p:nvSpPr>
        <p:spPr>
          <a:xfrm rot="-5400000">
            <a:off x="13778345" y="5631873"/>
            <a:ext cx="7107382" cy="145473"/>
          </a:xfrm>
          <a:prstGeom prst="rect">
            <a:avLst/>
          </a:prstGeom>
          <a:solidFill>
            <a:srgbClr val="FFFFFF"/>
          </a:solidFill>
        </p:spPr>
        <p:txBody>
          <a:bodyPr/>
          <a:lstStyle/>
          <a:p>
            <a:endParaRPr lang="tr-TR"/>
          </a:p>
        </p:txBody>
      </p:sp>
      <p:sp>
        <p:nvSpPr>
          <p:cNvPr id="10" name="TextBox 10"/>
          <p:cNvSpPr txBox="1"/>
          <p:nvPr/>
        </p:nvSpPr>
        <p:spPr>
          <a:xfrm>
            <a:off x="1028709" y="4888455"/>
            <a:ext cx="11341326" cy="3059430"/>
          </a:xfrm>
          <a:prstGeom prst="rect">
            <a:avLst/>
          </a:prstGeom>
        </p:spPr>
        <p:txBody>
          <a:bodyPr lIns="0" tIns="0" rIns="0" bIns="0" rtlCol="0" anchor="t">
            <a:spAutoFit/>
          </a:bodyPr>
          <a:lstStyle/>
          <a:p>
            <a:pPr algn="l">
              <a:lnSpc>
                <a:spcPts val="11760"/>
              </a:lnSpc>
            </a:pPr>
            <a:r>
              <a:rPr lang="en-US" sz="12000" spc="719" dirty="0">
                <a:solidFill>
                  <a:srgbClr val="FFFFFF"/>
                </a:solidFill>
                <a:latin typeface="Roboto Condensed Bold"/>
              </a:rPr>
              <a:t>ANKARA ÜNİVERSİTESİ</a:t>
            </a:r>
          </a:p>
        </p:txBody>
      </p:sp>
      <p:sp>
        <p:nvSpPr>
          <p:cNvPr id="11" name="TextBox 11"/>
          <p:cNvSpPr txBox="1"/>
          <p:nvPr/>
        </p:nvSpPr>
        <p:spPr>
          <a:xfrm>
            <a:off x="1028700" y="7710224"/>
            <a:ext cx="11325666" cy="535403"/>
          </a:xfrm>
          <a:prstGeom prst="rect">
            <a:avLst/>
          </a:prstGeom>
        </p:spPr>
        <p:txBody>
          <a:bodyPr lIns="0" tIns="0" rIns="0" bIns="0" rtlCol="0" anchor="t">
            <a:spAutoFit/>
          </a:bodyPr>
          <a:lstStyle/>
          <a:p>
            <a:pPr algn="l">
              <a:lnSpc>
                <a:spcPts val="4480"/>
              </a:lnSpc>
            </a:pPr>
            <a:r>
              <a:rPr lang="en-US" sz="3200" spc="320" dirty="0">
                <a:solidFill>
                  <a:srgbClr val="FFFFFF"/>
                </a:solidFill>
                <a:latin typeface="Roboto"/>
              </a:rPr>
              <a:t>TEKNOLOJİ TRANSFER OFİSİ</a:t>
            </a:r>
          </a:p>
        </p:txBody>
      </p:sp>
      <p:sp>
        <p:nvSpPr>
          <p:cNvPr id="12" name="TextBox 12"/>
          <p:cNvSpPr txBox="1"/>
          <p:nvPr/>
        </p:nvSpPr>
        <p:spPr>
          <a:xfrm>
            <a:off x="1028709" y="8362242"/>
            <a:ext cx="11325656" cy="541147"/>
          </a:xfrm>
          <a:prstGeom prst="rect">
            <a:avLst/>
          </a:prstGeom>
        </p:spPr>
        <p:txBody>
          <a:bodyPr lIns="0" tIns="0" rIns="0" bIns="0" rtlCol="0" anchor="t">
            <a:spAutoFit/>
          </a:bodyPr>
          <a:lstStyle/>
          <a:p>
            <a:pPr algn="l">
              <a:lnSpc>
                <a:spcPts val="4424"/>
              </a:lnSpc>
            </a:pPr>
            <a:r>
              <a:rPr lang="en-US" sz="2800" spc="1327">
                <a:solidFill>
                  <a:srgbClr val="FFFFFF"/>
                </a:solidFill>
                <a:latin typeface="Roboto"/>
              </a:rPr>
              <a:t>Koordinatörlüğü</a:t>
            </a:r>
          </a:p>
        </p:txBody>
      </p:sp>
      <p:sp>
        <p:nvSpPr>
          <p:cNvPr id="13" name="TextBox 13"/>
          <p:cNvSpPr txBox="1"/>
          <p:nvPr/>
        </p:nvSpPr>
        <p:spPr>
          <a:xfrm>
            <a:off x="1044379" y="8998639"/>
            <a:ext cx="11325656" cy="1093597"/>
          </a:xfrm>
          <a:prstGeom prst="rect">
            <a:avLst/>
          </a:prstGeom>
        </p:spPr>
        <p:txBody>
          <a:bodyPr lIns="0" tIns="0" rIns="0" bIns="0" rtlCol="0" anchor="t">
            <a:spAutoFit/>
          </a:bodyPr>
          <a:lstStyle/>
          <a:p>
            <a:pPr>
              <a:lnSpc>
                <a:spcPts val="4423"/>
              </a:lnSpc>
            </a:pPr>
            <a:r>
              <a:rPr lang="en-US" sz="2799" spc="100">
                <a:solidFill>
                  <a:srgbClr val="FFFFFF"/>
                </a:solidFill>
                <a:latin typeface="Roboto"/>
              </a:rPr>
              <a:t>Öğr. Gör. Elif AYAZ</a:t>
            </a:r>
          </a:p>
          <a:p>
            <a:pPr algn="l">
              <a:lnSpc>
                <a:spcPts val="4424"/>
              </a:lnSpc>
            </a:pPr>
            <a:r>
              <a:rPr lang="en-US" sz="2800" spc="100">
                <a:solidFill>
                  <a:srgbClr val="FFFFFF"/>
                </a:solidFill>
                <a:latin typeface="Roboto"/>
              </a:rPr>
              <a:t>elif.ayaz@ankaratto.com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sp>
        <p:nvSpPr>
          <p:cNvPr id="2" name="Freeform 2"/>
          <p:cNvSpPr/>
          <p:nvPr/>
        </p:nvSpPr>
        <p:spPr>
          <a:xfrm rot="-2051216">
            <a:off x="-4114800" y="-3169795"/>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rot="-5661860">
            <a:off x="16552847" y="8328062"/>
            <a:ext cx="2762818" cy="2389837"/>
          </a:xfrm>
          <a:custGeom>
            <a:avLst/>
            <a:gdLst/>
            <a:ahLst/>
            <a:cxnLst/>
            <a:rect l="l" t="t" r="r" b="b"/>
            <a:pathLst>
              <a:path w="2762818" h="2389837">
                <a:moveTo>
                  <a:pt x="0" y="0"/>
                </a:moveTo>
                <a:lnTo>
                  <a:pt x="2762818" y="0"/>
                </a:lnTo>
                <a:lnTo>
                  <a:pt x="2762818" y="2389837"/>
                </a:lnTo>
                <a:lnTo>
                  <a:pt x="0" y="2389837"/>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grpSp>
        <p:nvGrpSpPr>
          <p:cNvPr id="4" name="Group 4"/>
          <p:cNvGrpSpPr>
            <a:grpSpLocks noChangeAspect="1"/>
          </p:cNvGrpSpPr>
          <p:nvPr/>
        </p:nvGrpSpPr>
        <p:grpSpPr>
          <a:xfrm>
            <a:off x="12209895" y="9397079"/>
            <a:ext cx="2483427" cy="2483427"/>
            <a:chOff x="-2540" y="-2540"/>
            <a:chExt cx="6355080" cy="6355080"/>
          </a:xfrm>
        </p:grpSpPr>
        <p:sp>
          <p:nvSpPr>
            <p:cNvPr id="5" name="Freeform 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tr-TR"/>
            </a:p>
          </p:txBody>
        </p:sp>
      </p:grpSp>
      <p:sp>
        <p:nvSpPr>
          <p:cNvPr id="6" name="Freeform 6"/>
          <p:cNvSpPr/>
          <p:nvPr/>
        </p:nvSpPr>
        <p:spPr>
          <a:xfrm rot="-2051216">
            <a:off x="11518389" y="9606804"/>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7" name="TextBox 7"/>
          <p:cNvSpPr txBox="1"/>
          <p:nvPr/>
        </p:nvSpPr>
        <p:spPr>
          <a:xfrm>
            <a:off x="701834" y="647190"/>
            <a:ext cx="7979169" cy="2781300"/>
          </a:xfrm>
          <a:prstGeom prst="rect">
            <a:avLst/>
          </a:prstGeom>
        </p:spPr>
        <p:txBody>
          <a:bodyPr lIns="0" tIns="0" rIns="0" bIns="0" rtlCol="0" anchor="t">
            <a:spAutoFit/>
          </a:bodyPr>
          <a:lstStyle/>
          <a:p>
            <a:pPr algn="l">
              <a:lnSpc>
                <a:spcPts val="7125"/>
              </a:lnSpc>
            </a:pPr>
            <a:r>
              <a:rPr lang="en-US" sz="7500" spc="150" dirty="0">
                <a:solidFill>
                  <a:srgbClr val="FFFFFF"/>
                </a:solidFill>
                <a:latin typeface="Roboto Condensed Bold"/>
              </a:rPr>
              <a:t>TEYDEB PROJELERİNİN AMACI</a:t>
            </a:r>
          </a:p>
        </p:txBody>
      </p:sp>
      <p:sp>
        <p:nvSpPr>
          <p:cNvPr id="8" name="TextBox 8"/>
          <p:cNvSpPr txBox="1"/>
          <p:nvPr/>
        </p:nvSpPr>
        <p:spPr>
          <a:xfrm>
            <a:off x="8154759" y="399540"/>
            <a:ext cx="9779497" cy="3967480"/>
          </a:xfrm>
          <a:prstGeom prst="rect">
            <a:avLst/>
          </a:prstGeom>
        </p:spPr>
        <p:txBody>
          <a:bodyPr lIns="0" tIns="0" rIns="0" bIns="0" rtlCol="0" anchor="t">
            <a:spAutoFit/>
          </a:bodyPr>
          <a:lstStyle/>
          <a:p>
            <a:pPr algn="l">
              <a:lnSpc>
                <a:spcPts val="3919"/>
              </a:lnSpc>
            </a:pPr>
            <a:r>
              <a:rPr lang="en-US" sz="2799" spc="83">
                <a:solidFill>
                  <a:srgbClr val="FFFFFF"/>
                </a:solidFill>
                <a:latin typeface="Roboto"/>
              </a:rPr>
              <a:t>Özel sektörün araştırma, teknoloji geliştirme ve yenilikçi yeteneğini yükseltecek, girişimcilik kültürünü oluşmasında katkıda bulunacak, firmaların kendi arasında ve üniversitelerle ulusal ve uluslararası düzeyde daha yakın işbirlikleri ve ortaklıklar kurmasını teşvik edecek destek programları yürüterek uluslararası pazarda rekabet edebilecek yerli ürünlerin geliştirilmesine katkı sağlamak amacıyla programlar açılmaktadır.</a:t>
            </a:r>
          </a:p>
        </p:txBody>
      </p:sp>
      <p:sp>
        <p:nvSpPr>
          <p:cNvPr id="9" name="TextBox 9"/>
          <p:cNvSpPr txBox="1"/>
          <p:nvPr/>
        </p:nvSpPr>
        <p:spPr>
          <a:xfrm>
            <a:off x="8154759" y="5125651"/>
            <a:ext cx="9779497" cy="1986280"/>
          </a:xfrm>
          <a:prstGeom prst="rect">
            <a:avLst/>
          </a:prstGeom>
        </p:spPr>
        <p:txBody>
          <a:bodyPr lIns="0" tIns="0" rIns="0" bIns="0" rtlCol="0" anchor="t">
            <a:spAutoFit/>
          </a:bodyPr>
          <a:lstStyle/>
          <a:p>
            <a:pPr algn="l">
              <a:lnSpc>
                <a:spcPts val="3919"/>
              </a:lnSpc>
            </a:pPr>
            <a:r>
              <a:rPr lang="en-US" sz="2799" spc="83">
                <a:solidFill>
                  <a:srgbClr val="FFFFFF"/>
                </a:solidFill>
                <a:latin typeface="Roboto"/>
              </a:rPr>
              <a:t>Ar-Ge, bilimsel ve teknik bilgi birikimini artırmak amacıyla, sistematik bir temelde yürütülen yenilikçi faaliyetler ve oluşan bilgi birikiminin yeni uygulamalarda (ürün, süreç) kullanımıdır. </a:t>
            </a:r>
          </a:p>
        </p:txBody>
      </p:sp>
      <p:sp>
        <p:nvSpPr>
          <p:cNvPr id="10" name="TextBox 10"/>
          <p:cNvSpPr txBox="1"/>
          <p:nvPr/>
        </p:nvSpPr>
        <p:spPr>
          <a:xfrm>
            <a:off x="1028700" y="8032000"/>
            <a:ext cx="9779497" cy="1490980"/>
          </a:xfrm>
          <a:prstGeom prst="rect">
            <a:avLst/>
          </a:prstGeom>
        </p:spPr>
        <p:txBody>
          <a:bodyPr lIns="0" tIns="0" rIns="0" bIns="0" rtlCol="0" anchor="t">
            <a:spAutoFit/>
          </a:bodyPr>
          <a:lstStyle/>
          <a:p>
            <a:pPr algn="l">
              <a:lnSpc>
                <a:spcPts val="3919"/>
              </a:lnSpc>
            </a:pPr>
            <a:r>
              <a:rPr lang="en-US" sz="2799" spc="83">
                <a:solidFill>
                  <a:srgbClr val="FFFFFF"/>
                </a:solidFill>
                <a:latin typeface="Roboto"/>
              </a:rPr>
              <a:t>Yenilik ise, bir fikri, geliştirilmiş, iyileştirilmiş ya da yeni ve satılabilir bir ürüne veya sürece dönüştürmeye yönelik bir dizi bilimsel, teknolojik, mali ve ticari faaliyeti ifade eder.</a:t>
            </a:r>
          </a:p>
        </p:txBody>
      </p:sp>
      <p:sp>
        <p:nvSpPr>
          <p:cNvPr id="11" name="AutoShape 11"/>
          <p:cNvSpPr/>
          <p:nvPr/>
        </p:nvSpPr>
        <p:spPr>
          <a:xfrm>
            <a:off x="11180618" y="4711699"/>
            <a:ext cx="7107382" cy="145473"/>
          </a:xfrm>
          <a:prstGeom prst="rect">
            <a:avLst/>
          </a:prstGeom>
          <a:solidFill>
            <a:srgbClr val="FFFFFF"/>
          </a:solidFill>
        </p:spPr>
        <p:txBody>
          <a:bodyPr/>
          <a:lstStyle/>
          <a:p>
            <a:endParaRPr lang="tr-TR"/>
          </a:p>
        </p:txBody>
      </p:sp>
      <p:sp>
        <p:nvSpPr>
          <p:cNvPr id="12" name="AutoShape 12"/>
          <p:cNvSpPr/>
          <p:nvPr/>
        </p:nvSpPr>
        <p:spPr>
          <a:xfrm>
            <a:off x="11180618" y="7510552"/>
            <a:ext cx="7107382" cy="145473"/>
          </a:xfrm>
          <a:prstGeom prst="rect">
            <a:avLst/>
          </a:prstGeom>
          <a:solidFill>
            <a:srgbClr val="FFFFFF"/>
          </a:solidFill>
        </p:spPr>
        <p:txBody>
          <a:bodyPr/>
          <a:lstStyle/>
          <a:p>
            <a:endParaRPr lang="tr-T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3249"/>
        </a:solidFill>
        <a:effectLst/>
      </p:bgPr>
    </p:bg>
    <p:spTree>
      <p:nvGrpSpPr>
        <p:cNvPr id="1" name=""/>
        <p:cNvGrpSpPr/>
        <p:nvPr/>
      </p:nvGrpSpPr>
      <p:grpSpPr>
        <a:xfrm>
          <a:off x="0" y="0"/>
          <a:ext cx="0" cy="0"/>
          <a:chOff x="0" y="0"/>
          <a:chExt cx="0" cy="0"/>
        </a:xfrm>
      </p:grpSpPr>
      <p:grpSp>
        <p:nvGrpSpPr>
          <p:cNvPr id="2" name="Group 2"/>
          <p:cNvGrpSpPr/>
          <p:nvPr/>
        </p:nvGrpSpPr>
        <p:grpSpPr>
          <a:xfrm>
            <a:off x="10581410" y="-7156756"/>
            <a:ext cx="11431766" cy="12093930"/>
            <a:chOff x="0" y="0"/>
            <a:chExt cx="15242355" cy="16125240"/>
          </a:xfrm>
        </p:grpSpPr>
        <p:sp>
          <p:nvSpPr>
            <p:cNvPr id="3" name="Freeform 3"/>
            <p:cNvSpPr/>
            <p:nvPr/>
          </p:nvSpPr>
          <p:spPr>
            <a:xfrm rot="-2051216">
              <a:off x="2134778" y="2134778"/>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rot="-2919153">
              <a:off x="6693499" y="8618720"/>
              <a:ext cx="6534787" cy="5652590"/>
            </a:xfrm>
            <a:custGeom>
              <a:avLst/>
              <a:gdLst/>
              <a:ahLst/>
              <a:cxnLst/>
              <a:rect l="l" t="t" r="r" b="b"/>
              <a:pathLst>
                <a:path w="6534787" h="5652590">
                  <a:moveTo>
                    <a:pt x="0" y="0"/>
                  </a:moveTo>
                  <a:lnTo>
                    <a:pt x="6534786" y="0"/>
                  </a:lnTo>
                  <a:lnTo>
                    <a:pt x="6534786" y="5652591"/>
                  </a:lnTo>
                  <a:lnTo>
                    <a:pt x="0" y="5652591"/>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5" name="AutoShape 5"/>
            <p:cNvSpPr/>
            <p:nvPr/>
          </p:nvSpPr>
          <p:spPr>
            <a:xfrm>
              <a:off x="2278865" y="11278761"/>
              <a:ext cx="6096000" cy="193964"/>
            </a:xfrm>
            <a:prstGeom prst="rect">
              <a:avLst/>
            </a:prstGeom>
            <a:solidFill>
              <a:srgbClr val="FFFFFF"/>
            </a:solidFill>
          </p:spPr>
          <p:txBody>
            <a:bodyPr/>
            <a:lstStyle/>
            <a:p>
              <a:endParaRPr lang="tr-TR"/>
            </a:p>
          </p:txBody>
        </p:sp>
        <p:grpSp>
          <p:nvGrpSpPr>
            <p:cNvPr id="6" name="Group 6"/>
            <p:cNvGrpSpPr>
              <a:grpSpLocks noChangeAspect="1"/>
            </p:cNvGrpSpPr>
            <p:nvPr/>
          </p:nvGrpSpPr>
          <p:grpSpPr>
            <a:xfrm>
              <a:off x="8754532" y="12814003"/>
              <a:ext cx="3311236" cy="3311236"/>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tr-TR"/>
              </a:p>
            </p:txBody>
          </p:sp>
        </p:grpSp>
      </p:grpSp>
      <p:grpSp>
        <p:nvGrpSpPr>
          <p:cNvPr id="8" name="Group 8"/>
          <p:cNvGrpSpPr/>
          <p:nvPr/>
        </p:nvGrpSpPr>
        <p:grpSpPr>
          <a:xfrm>
            <a:off x="-4883727" y="3159820"/>
            <a:ext cx="11431766" cy="12126089"/>
            <a:chOff x="0" y="0"/>
            <a:chExt cx="15242355" cy="16168119"/>
          </a:xfrm>
        </p:grpSpPr>
        <p:sp>
          <p:nvSpPr>
            <p:cNvPr id="9" name="Freeform 9"/>
            <p:cNvSpPr/>
            <p:nvPr/>
          </p:nvSpPr>
          <p:spPr>
            <a:xfrm rot="-2051216">
              <a:off x="2134778" y="3060542"/>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0" name="Freeform 10"/>
            <p:cNvSpPr/>
            <p:nvPr/>
          </p:nvSpPr>
          <p:spPr>
            <a:xfrm rot="-10800000">
              <a:off x="2886777" y="6404993"/>
              <a:ext cx="7675896" cy="6639650"/>
            </a:xfrm>
            <a:custGeom>
              <a:avLst/>
              <a:gdLst/>
              <a:ahLst/>
              <a:cxnLst/>
              <a:rect l="l" t="t" r="r" b="b"/>
              <a:pathLst>
                <a:path w="7675896" h="6639650">
                  <a:moveTo>
                    <a:pt x="0" y="0"/>
                  </a:moveTo>
                  <a:lnTo>
                    <a:pt x="7675896" y="0"/>
                  </a:lnTo>
                  <a:lnTo>
                    <a:pt x="7675896" y="6639650"/>
                  </a:lnTo>
                  <a:lnTo>
                    <a:pt x="0" y="6639650"/>
                  </a:lnTo>
                  <a:lnTo>
                    <a:pt x="0" y="0"/>
                  </a:lnTo>
                  <a:close/>
                </a:path>
              </a:pathLst>
            </a:custGeom>
            <a:blipFill>
              <a:blip r:embed="rId6">
                <a:extLst>
                  <a:ext uri="{96DAC541-7B7A-43D3-8B79-37D633B846F1}">
                    <asvg:svgBlip xmlns:asvg="http://schemas.microsoft.com/office/drawing/2016/SVG/main" r:embed="rId7"/>
                  </a:ext>
                </a:extLst>
              </a:blip>
              <a:stretch>
                <a:fillRect t="-22" b="-22"/>
              </a:stretch>
            </a:blipFill>
          </p:spPr>
          <p:txBody>
            <a:bodyPr/>
            <a:lstStyle/>
            <a:p>
              <a:endParaRPr lang="tr-TR"/>
            </a:p>
          </p:txBody>
        </p:sp>
        <p:sp>
          <p:nvSpPr>
            <p:cNvPr id="11" name="AutoShape 11"/>
            <p:cNvSpPr/>
            <p:nvPr/>
          </p:nvSpPr>
          <p:spPr>
            <a:xfrm rot="-5400000">
              <a:off x="8893777" y="6111023"/>
              <a:ext cx="206664" cy="3131127"/>
            </a:xfrm>
            <a:prstGeom prst="rect">
              <a:avLst/>
            </a:prstGeom>
            <a:solidFill>
              <a:srgbClr val="FFFFFF"/>
            </a:solidFill>
          </p:spPr>
          <p:txBody>
            <a:bodyPr/>
            <a:lstStyle/>
            <a:p>
              <a:endParaRPr lang="tr-TR"/>
            </a:p>
          </p:txBody>
        </p:sp>
        <p:sp>
          <p:nvSpPr>
            <p:cNvPr id="12" name="AutoShape 12"/>
            <p:cNvSpPr/>
            <p:nvPr/>
          </p:nvSpPr>
          <p:spPr>
            <a:xfrm rot="-5400000">
              <a:off x="4494382" y="2743200"/>
              <a:ext cx="5680364" cy="193964"/>
            </a:xfrm>
            <a:prstGeom prst="rect">
              <a:avLst/>
            </a:prstGeom>
            <a:solidFill>
              <a:srgbClr val="FFFFFF"/>
            </a:solidFill>
          </p:spPr>
          <p:txBody>
            <a:bodyPr/>
            <a:lstStyle/>
            <a:p>
              <a:endParaRPr lang="tr-TR"/>
            </a:p>
          </p:txBody>
        </p:sp>
      </p:grpSp>
      <p:sp>
        <p:nvSpPr>
          <p:cNvPr id="13" name="TextBox 13"/>
          <p:cNvSpPr txBox="1"/>
          <p:nvPr/>
        </p:nvSpPr>
        <p:spPr>
          <a:xfrm>
            <a:off x="4218761" y="2521702"/>
            <a:ext cx="9850478" cy="5186998"/>
          </a:xfrm>
          <a:prstGeom prst="rect">
            <a:avLst/>
          </a:prstGeom>
        </p:spPr>
        <p:txBody>
          <a:bodyPr lIns="0" tIns="0" rIns="0" bIns="0" rtlCol="0" anchor="t">
            <a:spAutoFit/>
          </a:bodyPr>
          <a:lstStyle/>
          <a:p>
            <a:pPr algn="ctr">
              <a:lnSpc>
                <a:spcPts val="8222"/>
              </a:lnSpc>
            </a:pPr>
            <a:r>
              <a:rPr lang="en-US" sz="6324" spc="2485">
                <a:solidFill>
                  <a:srgbClr val="FFFFFF"/>
                </a:solidFill>
                <a:latin typeface="Roboto Condensed Bold"/>
              </a:rPr>
              <a:t>1505 Üniversite-Sanayi İşbirliği Destek Programı</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85425">
            <a:off x="12591614" y="-41148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5505596" y="-2283931"/>
            <a:ext cx="4698291" cy="4064022"/>
          </a:xfrm>
          <a:custGeom>
            <a:avLst/>
            <a:gdLst/>
            <a:ahLst/>
            <a:cxnLst/>
            <a:rect l="l" t="t" r="r" b="b"/>
            <a:pathLst>
              <a:path w="4698291" h="4064022">
                <a:moveTo>
                  <a:pt x="0" y="0"/>
                </a:moveTo>
                <a:lnTo>
                  <a:pt x="4698291" y="0"/>
                </a:lnTo>
                <a:lnTo>
                  <a:pt x="4698291" y="4064022"/>
                </a:lnTo>
                <a:lnTo>
                  <a:pt x="0" y="4064022"/>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grpSp>
        <p:nvGrpSpPr>
          <p:cNvPr id="4" name="Group 4"/>
          <p:cNvGrpSpPr/>
          <p:nvPr/>
        </p:nvGrpSpPr>
        <p:grpSpPr>
          <a:xfrm>
            <a:off x="1028700" y="1780091"/>
            <a:ext cx="9381436" cy="6551454"/>
            <a:chOff x="0" y="0"/>
            <a:chExt cx="12508581" cy="8735273"/>
          </a:xfrm>
        </p:grpSpPr>
        <p:sp>
          <p:nvSpPr>
            <p:cNvPr id="5" name="TextBox 5"/>
            <p:cNvSpPr txBox="1"/>
            <p:nvPr/>
          </p:nvSpPr>
          <p:spPr>
            <a:xfrm>
              <a:off x="0" y="2149899"/>
              <a:ext cx="12508581" cy="6585373"/>
            </a:xfrm>
            <a:prstGeom prst="rect">
              <a:avLst/>
            </a:prstGeom>
          </p:spPr>
          <p:txBody>
            <a:bodyPr lIns="0" tIns="0" rIns="0" bIns="0" rtlCol="0" anchor="t">
              <a:spAutoFit/>
            </a:bodyPr>
            <a:lstStyle/>
            <a:p>
              <a:pPr>
                <a:lnSpc>
                  <a:spcPts val="3919"/>
                </a:lnSpc>
              </a:pPr>
              <a:r>
                <a:rPr lang="en-US" sz="2799" spc="83">
                  <a:solidFill>
                    <a:srgbClr val="0B1E3F"/>
                  </a:solidFill>
                  <a:latin typeface="Roboto"/>
                </a:rPr>
                <a:t>Program, üniversite/kamu araştırma enstitülerinde bilgi birikiminin, KOBİ veya büyük ölçekteki kuruluşlar tarafından ürüne/sürece dönüştürülmesini ve ticarileştirilmesini destekliyor.</a:t>
              </a:r>
            </a:p>
            <a:p>
              <a:pPr>
                <a:lnSpc>
                  <a:spcPts val="3919"/>
                </a:lnSpc>
              </a:pPr>
              <a:r>
                <a:rPr lang="en-US" sz="2799" spc="83">
                  <a:solidFill>
                    <a:srgbClr val="0B1E3F"/>
                  </a:solidFill>
                  <a:latin typeface="Roboto"/>
                </a:rPr>
                <a:t>Sağlanan destek hibe şeklindedir (geri ödemesizdir).</a:t>
              </a:r>
            </a:p>
            <a:p>
              <a:pPr>
                <a:lnSpc>
                  <a:spcPts val="3919"/>
                </a:lnSpc>
              </a:pPr>
              <a:r>
                <a:rPr lang="en-US" sz="2799" spc="83">
                  <a:solidFill>
                    <a:srgbClr val="0B1E3F"/>
                  </a:solidFill>
                  <a:latin typeface="Roboto"/>
                </a:rPr>
                <a:t>Çağrı duyurusunda aksi belirtilmediği sürece projeler için konu sınırlaması yoktur. Tüm sektörlerden ve tüm teknoloji alanlarındaki Ar-Ge projeleri için başvuru yapılabilir.</a:t>
              </a:r>
            </a:p>
            <a:p>
              <a:pPr algn="l">
                <a:lnSpc>
                  <a:spcPts val="3919"/>
                </a:lnSpc>
              </a:pPr>
              <a:endParaRPr lang="en-US" sz="2799" spc="83">
                <a:solidFill>
                  <a:srgbClr val="0B1E3F"/>
                </a:solidFill>
                <a:latin typeface="Roboto"/>
              </a:endParaRPr>
            </a:p>
          </p:txBody>
        </p:sp>
        <p:sp>
          <p:nvSpPr>
            <p:cNvPr id="6" name="TextBox 6"/>
            <p:cNvSpPr txBox="1"/>
            <p:nvPr/>
          </p:nvSpPr>
          <p:spPr>
            <a:xfrm>
              <a:off x="0" y="47625"/>
              <a:ext cx="12490171" cy="1543431"/>
            </a:xfrm>
            <a:prstGeom prst="rect">
              <a:avLst/>
            </a:prstGeom>
          </p:spPr>
          <p:txBody>
            <a:bodyPr lIns="0" tIns="0" rIns="0" bIns="0" rtlCol="0" anchor="t">
              <a:spAutoFit/>
            </a:bodyPr>
            <a:lstStyle/>
            <a:p>
              <a:pPr algn="l">
                <a:lnSpc>
                  <a:spcPts val="4494"/>
                </a:lnSpc>
              </a:pPr>
              <a:r>
                <a:rPr lang="en-US" sz="4200" spc="294" dirty="0">
                  <a:solidFill>
                    <a:srgbClr val="1468A2"/>
                  </a:solidFill>
                  <a:latin typeface="Roboto Condensed Bold"/>
                </a:rPr>
                <a:t>1505- ÜNİVERSİTE-SANAYİ İŞBİRLİĞİ DESTEK PROGRAMI</a:t>
              </a:r>
            </a:p>
          </p:txBody>
        </p:sp>
      </p:grpSp>
      <p:sp>
        <p:nvSpPr>
          <p:cNvPr id="7" name="TextBox 7"/>
          <p:cNvSpPr txBox="1"/>
          <p:nvPr/>
        </p:nvSpPr>
        <p:spPr>
          <a:xfrm>
            <a:off x="11224366" y="7771519"/>
            <a:ext cx="7063634" cy="2238850"/>
          </a:xfrm>
          <a:prstGeom prst="rect">
            <a:avLst/>
          </a:prstGeom>
        </p:spPr>
        <p:txBody>
          <a:bodyPr lIns="0" tIns="0" rIns="0" bIns="0" rtlCol="0" anchor="t">
            <a:spAutoFit/>
          </a:bodyPr>
          <a:lstStyle/>
          <a:p>
            <a:pPr>
              <a:lnSpc>
                <a:spcPts val="4351"/>
              </a:lnSpc>
            </a:pPr>
            <a:r>
              <a:rPr lang="en-US" sz="4067" spc="284" dirty="0">
                <a:solidFill>
                  <a:srgbClr val="1468A2"/>
                </a:solidFill>
                <a:latin typeface="Roboto Condensed Bold"/>
              </a:rPr>
              <a:t>PROJE SÜRESİ: </a:t>
            </a:r>
          </a:p>
          <a:p>
            <a:pPr>
              <a:lnSpc>
                <a:spcPts val="4351"/>
              </a:lnSpc>
            </a:pPr>
            <a:r>
              <a:rPr lang="en-US" sz="4067" spc="284" dirty="0">
                <a:solidFill>
                  <a:srgbClr val="0B1E3F"/>
                </a:solidFill>
                <a:latin typeface="Roboto Condensed Bold"/>
              </a:rPr>
              <a:t>24 AY SÜRELİ PROJE BAŞVURUSU YAPILABİLİR. </a:t>
            </a:r>
          </a:p>
          <a:p>
            <a:pPr algn="l">
              <a:lnSpc>
                <a:spcPts val="4351"/>
              </a:lnSpc>
            </a:pPr>
            <a:endParaRPr lang="en-US" sz="4067" spc="284" dirty="0">
              <a:solidFill>
                <a:srgbClr val="0B1E3F"/>
              </a:solidFill>
              <a:latin typeface="Roboto Condensed Bold"/>
            </a:endParaRPr>
          </a:p>
        </p:txBody>
      </p:sp>
      <p:grpSp>
        <p:nvGrpSpPr>
          <p:cNvPr id="8" name="Group 8"/>
          <p:cNvGrpSpPr/>
          <p:nvPr/>
        </p:nvGrpSpPr>
        <p:grpSpPr>
          <a:xfrm>
            <a:off x="13428639" y="0"/>
            <a:ext cx="8971719" cy="6750173"/>
            <a:chOff x="0" y="0"/>
            <a:chExt cx="11962292" cy="9000230"/>
          </a:xfrm>
        </p:grpSpPr>
        <p:sp>
          <p:nvSpPr>
            <p:cNvPr id="9" name="Freeform 9"/>
            <p:cNvSpPr/>
            <p:nvPr/>
          </p:nvSpPr>
          <p:spPr>
            <a:xfrm rot="-2919153">
              <a:off x="4414633" y="1493711"/>
              <a:ext cx="6534787" cy="5652590"/>
            </a:xfrm>
            <a:custGeom>
              <a:avLst/>
              <a:gdLst/>
              <a:ahLst/>
              <a:cxnLst/>
              <a:rect l="l" t="t" r="r" b="b"/>
              <a:pathLst>
                <a:path w="6534787" h="5652590">
                  <a:moveTo>
                    <a:pt x="0" y="0"/>
                  </a:moveTo>
                  <a:lnTo>
                    <a:pt x="6534787" y="0"/>
                  </a:lnTo>
                  <a:lnTo>
                    <a:pt x="6534787" y="5652590"/>
                  </a:lnTo>
                  <a:lnTo>
                    <a:pt x="0" y="5652590"/>
                  </a:lnTo>
                  <a:lnTo>
                    <a:pt x="0" y="0"/>
                  </a:lnTo>
                  <a:close/>
                </a:path>
              </a:pathLst>
            </a:custGeom>
            <a:blipFill>
              <a:blip r:embed="rId6">
                <a:extLst>
                  <a:ext uri="{96DAC541-7B7A-43D3-8B79-37D633B846F1}">
                    <asvg:svgBlip xmlns:asvg="http://schemas.microsoft.com/office/drawing/2016/SVG/main" r:embed="rId7"/>
                  </a:ext>
                </a:extLst>
              </a:blip>
              <a:stretch>
                <a:fillRect t="-22" b="-22"/>
              </a:stretch>
            </a:blipFill>
          </p:spPr>
          <p:txBody>
            <a:bodyPr/>
            <a:lstStyle/>
            <a:p>
              <a:endParaRPr lang="tr-TR"/>
            </a:p>
          </p:txBody>
        </p:sp>
        <p:sp>
          <p:nvSpPr>
            <p:cNvPr id="10" name="AutoShape 10"/>
            <p:cNvSpPr/>
            <p:nvPr/>
          </p:nvSpPr>
          <p:spPr>
            <a:xfrm>
              <a:off x="0" y="4153751"/>
              <a:ext cx="6096000" cy="193964"/>
            </a:xfrm>
            <a:prstGeom prst="rect">
              <a:avLst/>
            </a:prstGeom>
            <a:solidFill>
              <a:srgbClr val="193249"/>
            </a:solidFill>
          </p:spPr>
          <p:txBody>
            <a:bodyPr/>
            <a:lstStyle/>
            <a:p>
              <a:endParaRPr lang="tr-TR"/>
            </a:p>
          </p:txBody>
        </p:sp>
        <p:grpSp>
          <p:nvGrpSpPr>
            <p:cNvPr id="11" name="Group 11"/>
            <p:cNvGrpSpPr>
              <a:grpSpLocks noChangeAspect="1"/>
            </p:cNvGrpSpPr>
            <p:nvPr/>
          </p:nvGrpSpPr>
          <p:grpSpPr>
            <a:xfrm>
              <a:off x="6475667" y="5688994"/>
              <a:ext cx="3311236" cy="3311236"/>
              <a:chOff x="-2540" y="-2540"/>
              <a:chExt cx="6355080" cy="6355080"/>
            </a:xfrm>
          </p:grpSpPr>
          <p:sp>
            <p:nvSpPr>
              <p:cNvPr id="12" name="Freeform 12"/>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3249"/>
              </a:solidFill>
            </p:spPr>
            <p:txBody>
              <a:bodyPr/>
              <a:lstStyle/>
              <a:p>
                <a:endParaRPr lang="tr-T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sp>
        <p:nvSpPr>
          <p:cNvPr id="2" name="Freeform 2"/>
          <p:cNvSpPr/>
          <p:nvPr/>
        </p:nvSpPr>
        <p:spPr>
          <a:xfrm rot="-2051216">
            <a:off x="11496685" y="-6624726"/>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rot="-2919153">
            <a:off x="14915726" y="-1761769"/>
            <a:ext cx="4901090" cy="4239443"/>
          </a:xfrm>
          <a:custGeom>
            <a:avLst/>
            <a:gdLst/>
            <a:ahLst/>
            <a:cxnLst/>
            <a:rect l="l" t="t" r="r" b="b"/>
            <a:pathLst>
              <a:path w="4901090" h="4239443">
                <a:moveTo>
                  <a:pt x="0" y="0"/>
                </a:moveTo>
                <a:lnTo>
                  <a:pt x="4901090" y="0"/>
                </a:lnTo>
                <a:lnTo>
                  <a:pt x="4901090" y="4239443"/>
                </a:lnTo>
                <a:lnTo>
                  <a:pt x="0" y="4239443"/>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4" name="AutoShape 4"/>
          <p:cNvSpPr/>
          <p:nvPr/>
        </p:nvSpPr>
        <p:spPr>
          <a:xfrm>
            <a:off x="11604751" y="233262"/>
            <a:ext cx="4572000" cy="145473"/>
          </a:xfrm>
          <a:prstGeom prst="rect">
            <a:avLst/>
          </a:prstGeom>
          <a:solidFill>
            <a:srgbClr val="FFFFFF"/>
          </a:solidFill>
        </p:spPr>
        <p:txBody>
          <a:bodyPr/>
          <a:lstStyle/>
          <a:p>
            <a:endParaRPr lang="tr-TR"/>
          </a:p>
        </p:txBody>
      </p:sp>
      <p:grpSp>
        <p:nvGrpSpPr>
          <p:cNvPr id="5" name="Group 5"/>
          <p:cNvGrpSpPr>
            <a:grpSpLocks noChangeAspect="1"/>
          </p:cNvGrpSpPr>
          <p:nvPr/>
        </p:nvGrpSpPr>
        <p:grpSpPr>
          <a:xfrm>
            <a:off x="16461501" y="1384693"/>
            <a:ext cx="2483427" cy="2483427"/>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tr-TR"/>
            </a:p>
          </p:txBody>
        </p:sp>
      </p:grpSp>
      <p:sp>
        <p:nvSpPr>
          <p:cNvPr id="7" name="TextBox 7"/>
          <p:cNvSpPr txBox="1"/>
          <p:nvPr/>
        </p:nvSpPr>
        <p:spPr>
          <a:xfrm>
            <a:off x="1028700" y="1329532"/>
            <a:ext cx="12487270" cy="1833772"/>
          </a:xfrm>
          <a:prstGeom prst="rect">
            <a:avLst/>
          </a:prstGeom>
        </p:spPr>
        <p:txBody>
          <a:bodyPr lIns="0" tIns="0" rIns="0" bIns="0" rtlCol="0" anchor="t">
            <a:spAutoFit/>
          </a:bodyPr>
          <a:lstStyle/>
          <a:p>
            <a:pPr algn="l">
              <a:lnSpc>
                <a:spcPts val="7125"/>
              </a:lnSpc>
            </a:pPr>
            <a:r>
              <a:rPr lang="en-US" sz="7500" spc="150" dirty="0">
                <a:solidFill>
                  <a:srgbClr val="FFFFFF"/>
                </a:solidFill>
                <a:latin typeface="Roboto Condensed Bold"/>
              </a:rPr>
              <a:t>1505- ÜNIVERSİTE-SANAYİ İŞBİRLİĞİ DESTEK PROGRAMI</a:t>
            </a:r>
          </a:p>
        </p:txBody>
      </p:sp>
      <p:grpSp>
        <p:nvGrpSpPr>
          <p:cNvPr id="8" name="Group 8"/>
          <p:cNvGrpSpPr/>
          <p:nvPr/>
        </p:nvGrpSpPr>
        <p:grpSpPr>
          <a:xfrm>
            <a:off x="1028700" y="4307241"/>
            <a:ext cx="4607518" cy="4099919"/>
            <a:chOff x="0" y="0"/>
            <a:chExt cx="6143357" cy="5466558"/>
          </a:xfrm>
        </p:grpSpPr>
        <p:sp>
          <p:nvSpPr>
            <p:cNvPr id="9" name="TextBox 9"/>
            <p:cNvSpPr txBox="1"/>
            <p:nvPr/>
          </p:nvSpPr>
          <p:spPr>
            <a:xfrm>
              <a:off x="0" y="674425"/>
              <a:ext cx="6143357" cy="4463627"/>
            </a:xfrm>
            <a:prstGeom prst="rect">
              <a:avLst/>
            </a:prstGeom>
          </p:spPr>
          <p:txBody>
            <a:bodyPr lIns="0" tIns="0" rIns="0" bIns="0" rtlCol="0" anchor="t">
              <a:spAutoFit/>
            </a:bodyPr>
            <a:lstStyle/>
            <a:p>
              <a:pPr>
                <a:lnSpc>
                  <a:spcPts val="4480"/>
                </a:lnSpc>
              </a:pPr>
              <a:r>
                <a:rPr lang="en-US" sz="3200" spc="96">
                  <a:solidFill>
                    <a:srgbClr val="FFFFFF"/>
                  </a:solidFill>
                  <a:latin typeface="Roboto"/>
                </a:rPr>
                <a:t>Başvurular sürekli açıktır ve yılın her günü eteydeb.tubitak.gov.tr adresinden online olarak yapılabilir.</a:t>
              </a:r>
            </a:p>
            <a:p>
              <a:pPr algn="l">
                <a:lnSpc>
                  <a:spcPts val="4480"/>
                </a:lnSpc>
              </a:pPr>
              <a:endParaRPr lang="en-US" sz="3200" spc="96">
                <a:solidFill>
                  <a:srgbClr val="FFFFFF"/>
                </a:solidFill>
                <a:latin typeface="Roboto"/>
              </a:endParaRPr>
            </a:p>
          </p:txBody>
        </p:sp>
        <p:sp>
          <p:nvSpPr>
            <p:cNvPr id="10" name="TextBox 10"/>
            <p:cNvSpPr txBox="1"/>
            <p:nvPr/>
          </p:nvSpPr>
          <p:spPr>
            <a:xfrm>
              <a:off x="0" y="9525"/>
              <a:ext cx="6124947" cy="628862"/>
            </a:xfrm>
            <a:prstGeom prst="rect">
              <a:avLst/>
            </a:prstGeom>
          </p:spPr>
          <p:txBody>
            <a:bodyPr lIns="0" tIns="0" rIns="0" bIns="0" rtlCol="0" anchor="t">
              <a:spAutoFit/>
            </a:bodyPr>
            <a:lstStyle/>
            <a:p>
              <a:pPr algn="l">
                <a:lnSpc>
                  <a:spcPts val="3520"/>
                </a:lnSpc>
              </a:pPr>
              <a:r>
                <a:rPr lang="en-US" sz="3200" spc="320">
                  <a:solidFill>
                    <a:srgbClr val="FFFFFF"/>
                  </a:solidFill>
                  <a:latin typeface="Roboto"/>
                </a:rPr>
                <a:t>PROJE TAKVIMI: </a:t>
              </a:r>
            </a:p>
          </p:txBody>
        </p:sp>
      </p:grpSp>
      <p:grpSp>
        <p:nvGrpSpPr>
          <p:cNvPr id="11" name="Group 11"/>
          <p:cNvGrpSpPr/>
          <p:nvPr/>
        </p:nvGrpSpPr>
        <p:grpSpPr>
          <a:xfrm>
            <a:off x="7755467" y="4307241"/>
            <a:ext cx="8987526" cy="4823818"/>
            <a:chOff x="0" y="0"/>
            <a:chExt cx="11983368" cy="6431758"/>
          </a:xfrm>
        </p:grpSpPr>
        <p:sp>
          <p:nvSpPr>
            <p:cNvPr id="12" name="TextBox 12"/>
            <p:cNvSpPr txBox="1"/>
            <p:nvPr/>
          </p:nvSpPr>
          <p:spPr>
            <a:xfrm>
              <a:off x="0" y="1203591"/>
              <a:ext cx="11983368" cy="5212927"/>
            </a:xfrm>
            <a:prstGeom prst="rect">
              <a:avLst/>
            </a:prstGeom>
          </p:spPr>
          <p:txBody>
            <a:bodyPr lIns="0" tIns="0" rIns="0" bIns="0" rtlCol="0" anchor="t">
              <a:spAutoFit/>
            </a:bodyPr>
            <a:lstStyle/>
            <a:p>
              <a:pPr>
                <a:lnSpc>
                  <a:spcPts val="4480"/>
                </a:lnSpc>
              </a:pPr>
              <a:r>
                <a:rPr lang="en-US" sz="3200" spc="96">
                  <a:solidFill>
                    <a:srgbClr val="FFFFFF"/>
                  </a:solidFill>
                  <a:latin typeface="Roboto"/>
                </a:rPr>
                <a:t>Müşteri Kuruluş (KOBİ veya BÜYÜK ölçekli tüm sermaye şirketleri) ve Yürütücü Kuruluş (Üniversite, Araştırma Altyapısı, Kamu Araştırma Merkez ve Enstitüleri) ortak başvuru yapabilecektir. Şahıs şirketleri müşteri kuruluşu olamaz. </a:t>
              </a:r>
            </a:p>
            <a:p>
              <a:pPr algn="l">
                <a:lnSpc>
                  <a:spcPts val="4480"/>
                </a:lnSpc>
              </a:pPr>
              <a:endParaRPr lang="en-US" sz="3200" spc="96">
                <a:solidFill>
                  <a:srgbClr val="FFFFFF"/>
                </a:solidFill>
                <a:latin typeface="Roboto"/>
              </a:endParaRPr>
            </a:p>
          </p:txBody>
        </p:sp>
        <p:sp>
          <p:nvSpPr>
            <p:cNvPr id="13" name="TextBox 13"/>
            <p:cNvSpPr txBox="1"/>
            <p:nvPr/>
          </p:nvSpPr>
          <p:spPr>
            <a:xfrm>
              <a:off x="0" y="28575"/>
              <a:ext cx="11947458" cy="692362"/>
            </a:xfrm>
            <a:prstGeom prst="rect">
              <a:avLst/>
            </a:prstGeom>
          </p:spPr>
          <p:txBody>
            <a:bodyPr lIns="0" tIns="0" rIns="0" bIns="0" rtlCol="0" anchor="t">
              <a:spAutoFit/>
            </a:bodyPr>
            <a:lstStyle/>
            <a:p>
              <a:pPr algn="l">
                <a:lnSpc>
                  <a:spcPts val="3932"/>
                </a:lnSpc>
              </a:pPr>
              <a:r>
                <a:rPr lang="en-US" sz="3575" spc="357">
                  <a:solidFill>
                    <a:srgbClr val="FFFFFF"/>
                  </a:solidFill>
                  <a:latin typeface="Roboto"/>
                </a:rPr>
                <a:t>KIMLER BAŞVURABILIR:</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grpSp>
        <p:nvGrpSpPr>
          <p:cNvPr id="2" name="Group 2"/>
          <p:cNvGrpSpPr/>
          <p:nvPr/>
        </p:nvGrpSpPr>
        <p:grpSpPr>
          <a:xfrm rot="-10361540">
            <a:off x="-2821480" y="5083770"/>
            <a:ext cx="11387889" cy="11387889"/>
            <a:chOff x="0" y="0"/>
            <a:chExt cx="15183853" cy="15183853"/>
          </a:xfrm>
        </p:grpSpPr>
        <p:sp>
          <p:nvSpPr>
            <p:cNvPr id="3" name="Freeform 3"/>
            <p:cNvSpPr/>
            <p:nvPr/>
          </p:nvSpPr>
          <p:spPr>
            <a:xfrm rot="-7385425">
              <a:off x="2105526" y="2105526"/>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rot="-2919153">
              <a:off x="7636194" y="5629540"/>
              <a:ext cx="6534787" cy="5652590"/>
            </a:xfrm>
            <a:custGeom>
              <a:avLst/>
              <a:gdLst/>
              <a:ahLst/>
              <a:cxnLst/>
              <a:rect l="l" t="t" r="r" b="b"/>
              <a:pathLst>
                <a:path w="6534787" h="5652590">
                  <a:moveTo>
                    <a:pt x="0" y="0"/>
                  </a:moveTo>
                  <a:lnTo>
                    <a:pt x="6534786" y="0"/>
                  </a:lnTo>
                  <a:lnTo>
                    <a:pt x="6534786" y="5652591"/>
                  </a:lnTo>
                  <a:lnTo>
                    <a:pt x="0" y="5652591"/>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grpSp>
      <p:sp>
        <p:nvSpPr>
          <p:cNvPr id="5" name="AutoShape 5"/>
          <p:cNvSpPr/>
          <p:nvPr/>
        </p:nvSpPr>
        <p:spPr>
          <a:xfrm>
            <a:off x="1028700" y="1028700"/>
            <a:ext cx="8014887" cy="8229600"/>
          </a:xfrm>
          <a:prstGeom prst="rect">
            <a:avLst/>
          </a:prstGeom>
          <a:solidFill>
            <a:srgbClr val="FFFFFF"/>
          </a:solidFill>
        </p:spPr>
        <p:txBody>
          <a:bodyPr/>
          <a:lstStyle/>
          <a:p>
            <a:endParaRPr lang="tr-TR"/>
          </a:p>
        </p:txBody>
      </p:sp>
      <p:grpSp>
        <p:nvGrpSpPr>
          <p:cNvPr id="6" name="Group 6"/>
          <p:cNvGrpSpPr/>
          <p:nvPr/>
        </p:nvGrpSpPr>
        <p:grpSpPr>
          <a:xfrm>
            <a:off x="9829191" y="-6341876"/>
            <a:ext cx="11387889" cy="11387889"/>
            <a:chOff x="0" y="0"/>
            <a:chExt cx="15183853" cy="15183853"/>
          </a:xfrm>
        </p:grpSpPr>
        <p:sp>
          <p:nvSpPr>
            <p:cNvPr id="7" name="Freeform 7"/>
            <p:cNvSpPr/>
            <p:nvPr/>
          </p:nvSpPr>
          <p:spPr>
            <a:xfrm rot="-7385425">
              <a:off x="2105526" y="2105526"/>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8" name="Freeform 8"/>
            <p:cNvSpPr/>
            <p:nvPr/>
          </p:nvSpPr>
          <p:spPr>
            <a:xfrm rot="-2919153">
              <a:off x="7636194" y="5629540"/>
              <a:ext cx="6534787" cy="5652590"/>
            </a:xfrm>
            <a:custGeom>
              <a:avLst/>
              <a:gdLst/>
              <a:ahLst/>
              <a:cxnLst/>
              <a:rect l="l" t="t" r="r" b="b"/>
              <a:pathLst>
                <a:path w="6534787" h="5652590">
                  <a:moveTo>
                    <a:pt x="0" y="0"/>
                  </a:moveTo>
                  <a:lnTo>
                    <a:pt x="6534786" y="0"/>
                  </a:lnTo>
                  <a:lnTo>
                    <a:pt x="6534786" y="5652591"/>
                  </a:lnTo>
                  <a:lnTo>
                    <a:pt x="0" y="5652591"/>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grpSp>
      <p:sp>
        <p:nvSpPr>
          <p:cNvPr id="9" name="AutoShape 9"/>
          <p:cNvSpPr/>
          <p:nvPr/>
        </p:nvSpPr>
        <p:spPr>
          <a:xfrm>
            <a:off x="9244413" y="1028700"/>
            <a:ext cx="7994716" cy="8229600"/>
          </a:xfrm>
          <a:prstGeom prst="rect">
            <a:avLst/>
          </a:prstGeom>
          <a:solidFill>
            <a:srgbClr val="FFFFFF"/>
          </a:solidFill>
        </p:spPr>
        <p:txBody>
          <a:bodyPr/>
          <a:lstStyle/>
          <a:p>
            <a:endParaRPr lang="tr-TR"/>
          </a:p>
        </p:txBody>
      </p:sp>
      <p:grpSp>
        <p:nvGrpSpPr>
          <p:cNvPr id="10" name="Group 10"/>
          <p:cNvGrpSpPr/>
          <p:nvPr/>
        </p:nvGrpSpPr>
        <p:grpSpPr>
          <a:xfrm>
            <a:off x="1566087" y="1454768"/>
            <a:ext cx="6940113" cy="7377464"/>
            <a:chOff x="0" y="0"/>
            <a:chExt cx="9253485" cy="9836618"/>
          </a:xfrm>
        </p:grpSpPr>
        <p:sp>
          <p:nvSpPr>
            <p:cNvPr id="11" name="TextBox 11"/>
            <p:cNvSpPr txBox="1"/>
            <p:nvPr/>
          </p:nvSpPr>
          <p:spPr>
            <a:xfrm>
              <a:off x="0" y="31750"/>
              <a:ext cx="9253485" cy="794131"/>
            </a:xfrm>
            <a:prstGeom prst="rect">
              <a:avLst/>
            </a:prstGeom>
          </p:spPr>
          <p:txBody>
            <a:bodyPr lIns="0" tIns="0" rIns="0" bIns="0" rtlCol="0" anchor="t">
              <a:spAutoFit/>
            </a:bodyPr>
            <a:lstStyle/>
            <a:p>
              <a:pPr algn="ctr">
                <a:lnSpc>
                  <a:spcPts val="4494"/>
                </a:lnSpc>
              </a:pPr>
              <a:r>
                <a:rPr lang="en-US" sz="4200" spc="294" dirty="0">
                  <a:solidFill>
                    <a:srgbClr val="1468A2"/>
                  </a:solidFill>
                  <a:latin typeface="Roboto Condensed Bold"/>
                </a:rPr>
                <a:t>PROJE BÜTÇESİ: </a:t>
              </a:r>
            </a:p>
          </p:txBody>
        </p:sp>
        <p:sp>
          <p:nvSpPr>
            <p:cNvPr id="12" name="TextBox 12"/>
            <p:cNvSpPr txBox="1"/>
            <p:nvPr/>
          </p:nvSpPr>
          <p:spPr>
            <a:xfrm>
              <a:off x="0" y="951910"/>
              <a:ext cx="9226590" cy="8864388"/>
            </a:xfrm>
            <a:prstGeom prst="rect">
              <a:avLst/>
            </a:prstGeom>
          </p:spPr>
          <p:txBody>
            <a:bodyPr lIns="0" tIns="0" rIns="0" bIns="0" rtlCol="0" anchor="t">
              <a:spAutoFit/>
            </a:bodyPr>
            <a:lstStyle/>
            <a:p>
              <a:pPr algn="ctr">
                <a:lnSpc>
                  <a:spcPts val="3814"/>
                </a:lnSpc>
              </a:pPr>
              <a:r>
                <a:rPr lang="en-US" sz="2724" spc="81">
                  <a:solidFill>
                    <a:srgbClr val="0B1E3F"/>
                  </a:solidFill>
                  <a:latin typeface="Roboto"/>
                </a:rPr>
                <a:t>Proje bütçesinin TÜBİTAK tarafından karşılanacak kısmı 1.500.000 TL (Bir Milyon Beş Yüz Bin Türk Lirası) ile sınırlıdır. Müşteri kuruluşun KOBİ ölçeğinde olması durumunda destek kapsamına alınan proje bütçesinin %75'i TÜBİTAK, kalan %25'i müşteri kuruluş tarafından karşılanır. Proje başvuru tarihinde müşteri kuruluşun büyük ölçekli olması durumunda destek kapsamına alınan proje bütçesinin %60'ı TÜBİTAK, kalan %40'ı müşteri kuruluş tarafından karşılanır.</a:t>
              </a:r>
            </a:p>
            <a:p>
              <a:pPr algn="ctr">
                <a:lnSpc>
                  <a:spcPts val="3815"/>
                </a:lnSpc>
              </a:pPr>
              <a:endParaRPr lang="en-US" sz="2724" spc="81">
                <a:solidFill>
                  <a:srgbClr val="0B1E3F"/>
                </a:solidFill>
                <a:latin typeface="Roboto"/>
              </a:endParaRPr>
            </a:p>
          </p:txBody>
        </p:sp>
      </p:grpSp>
      <p:grpSp>
        <p:nvGrpSpPr>
          <p:cNvPr id="13" name="Group 13"/>
          <p:cNvGrpSpPr/>
          <p:nvPr/>
        </p:nvGrpSpPr>
        <p:grpSpPr>
          <a:xfrm>
            <a:off x="9771715" y="2202466"/>
            <a:ext cx="6940113" cy="5687094"/>
            <a:chOff x="0" y="0"/>
            <a:chExt cx="9253485" cy="7582792"/>
          </a:xfrm>
        </p:grpSpPr>
        <p:sp>
          <p:nvSpPr>
            <p:cNvPr id="14" name="TextBox 14"/>
            <p:cNvSpPr txBox="1"/>
            <p:nvPr/>
          </p:nvSpPr>
          <p:spPr>
            <a:xfrm>
              <a:off x="0" y="31750"/>
              <a:ext cx="9253485" cy="1543431"/>
            </a:xfrm>
            <a:prstGeom prst="rect">
              <a:avLst/>
            </a:prstGeom>
          </p:spPr>
          <p:txBody>
            <a:bodyPr lIns="0" tIns="0" rIns="0" bIns="0" rtlCol="0" anchor="t">
              <a:spAutoFit/>
            </a:bodyPr>
            <a:lstStyle/>
            <a:p>
              <a:pPr algn="ctr">
                <a:lnSpc>
                  <a:spcPts val="4494"/>
                </a:lnSpc>
              </a:pPr>
              <a:r>
                <a:rPr lang="en-US" sz="4200" spc="294" dirty="0">
                  <a:solidFill>
                    <a:srgbClr val="1468A2"/>
                  </a:solidFill>
                  <a:latin typeface="Roboto Condensed Bold"/>
                </a:rPr>
                <a:t>DESTEKLENEN GİDER KALEMLERİ:</a:t>
              </a:r>
            </a:p>
          </p:txBody>
        </p:sp>
        <p:sp>
          <p:nvSpPr>
            <p:cNvPr id="15" name="TextBox 15"/>
            <p:cNvSpPr txBox="1"/>
            <p:nvPr/>
          </p:nvSpPr>
          <p:spPr>
            <a:xfrm>
              <a:off x="0" y="1664592"/>
              <a:ext cx="9226590" cy="5924973"/>
            </a:xfrm>
            <a:prstGeom prst="rect">
              <a:avLst/>
            </a:prstGeom>
          </p:spPr>
          <p:txBody>
            <a:bodyPr lIns="0" tIns="0" rIns="0" bIns="0" rtlCol="0" anchor="t">
              <a:spAutoFit/>
            </a:bodyPr>
            <a:lstStyle/>
            <a:p>
              <a:pPr algn="ctr">
                <a:lnSpc>
                  <a:spcPts val="3919"/>
                </a:lnSpc>
              </a:pPr>
              <a:endParaRPr/>
            </a:p>
            <a:p>
              <a:pPr algn="ctr">
                <a:lnSpc>
                  <a:spcPts val="3919"/>
                </a:lnSpc>
              </a:pPr>
              <a:r>
                <a:rPr lang="en-US" sz="2799" spc="83">
                  <a:solidFill>
                    <a:srgbClr val="0B1E3F"/>
                  </a:solidFill>
                  <a:latin typeface="Roboto"/>
                </a:rPr>
                <a:t>Personel Giderleri</a:t>
              </a:r>
            </a:p>
            <a:p>
              <a:pPr algn="ctr">
                <a:lnSpc>
                  <a:spcPts val="3919"/>
                </a:lnSpc>
              </a:pPr>
              <a:r>
                <a:rPr lang="en-US" sz="2799" spc="83">
                  <a:solidFill>
                    <a:srgbClr val="0B1E3F"/>
                  </a:solidFill>
                  <a:latin typeface="Roboto"/>
                </a:rPr>
                <a:t>Sözleşmeli Personel</a:t>
              </a:r>
            </a:p>
            <a:p>
              <a:pPr algn="ctr">
                <a:lnSpc>
                  <a:spcPts val="3919"/>
                </a:lnSpc>
              </a:pPr>
              <a:r>
                <a:rPr lang="en-US" sz="2799" spc="83">
                  <a:solidFill>
                    <a:srgbClr val="0B1E3F"/>
                  </a:solidFill>
                  <a:latin typeface="Roboto"/>
                </a:rPr>
                <a:t>Bursiyer</a:t>
              </a:r>
            </a:p>
            <a:p>
              <a:pPr algn="ctr">
                <a:lnSpc>
                  <a:spcPts val="3919"/>
                </a:lnSpc>
              </a:pPr>
              <a:r>
                <a:rPr lang="en-US" sz="2799" spc="83">
                  <a:solidFill>
                    <a:srgbClr val="0B1E3F"/>
                  </a:solidFill>
                  <a:latin typeface="Roboto"/>
                </a:rPr>
                <a:t>Seyahat Giderleri</a:t>
              </a:r>
            </a:p>
            <a:p>
              <a:pPr algn="ctr">
                <a:lnSpc>
                  <a:spcPts val="3919"/>
                </a:lnSpc>
              </a:pPr>
              <a:r>
                <a:rPr lang="en-US" sz="2799" spc="83">
                  <a:solidFill>
                    <a:srgbClr val="0B1E3F"/>
                  </a:solidFill>
                  <a:latin typeface="Roboto"/>
                </a:rPr>
                <a:t>Alet/Teçhizat/Yazılım/Yayın Alımları</a:t>
              </a:r>
            </a:p>
            <a:p>
              <a:pPr algn="ctr">
                <a:lnSpc>
                  <a:spcPts val="3919"/>
                </a:lnSpc>
              </a:pPr>
              <a:r>
                <a:rPr lang="en-US" sz="2799" spc="83">
                  <a:solidFill>
                    <a:srgbClr val="0B1E3F"/>
                  </a:solidFill>
                  <a:latin typeface="Roboto"/>
                </a:rPr>
                <a:t>Hizmet Alımları</a:t>
              </a:r>
            </a:p>
            <a:p>
              <a:pPr algn="ctr">
                <a:lnSpc>
                  <a:spcPts val="3919"/>
                </a:lnSpc>
              </a:pPr>
              <a:r>
                <a:rPr lang="en-US" sz="2799" spc="83">
                  <a:solidFill>
                    <a:srgbClr val="0B1E3F"/>
                  </a:solidFill>
                  <a:latin typeface="Roboto"/>
                </a:rPr>
                <a:t>Malzeme Alımları</a:t>
              </a:r>
            </a:p>
            <a:p>
              <a:pPr algn="ctr">
                <a:lnSpc>
                  <a:spcPts val="3919"/>
                </a:lnSpc>
              </a:pPr>
              <a:endParaRPr lang="en-US" sz="2799" spc="83">
                <a:solidFill>
                  <a:srgbClr val="0B1E3F"/>
                </a:solidFill>
                <a:latin typeface="Roboto"/>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3000"/>
            </a:blip>
            <a:stretch>
              <a:fillRect/>
            </a:stretch>
          </a:blipFill>
        </p:spPr>
        <p:txBody>
          <a:bodyPr/>
          <a:lstStyle/>
          <a:p>
            <a:endParaRPr lang="tr-TR"/>
          </a:p>
        </p:txBody>
      </p:sp>
      <p:grpSp>
        <p:nvGrpSpPr>
          <p:cNvPr id="3" name="Group 3"/>
          <p:cNvGrpSpPr/>
          <p:nvPr/>
        </p:nvGrpSpPr>
        <p:grpSpPr>
          <a:xfrm>
            <a:off x="1176303" y="1554714"/>
            <a:ext cx="15935395" cy="8487176"/>
            <a:chOff x="0" y="169333"/>
            <a:chExt cx="21247193" cy="11316234"/>
          </a:xfrm>
        </p:grpSpPr>
        <p:sp>
          <p:nvSpPr>
            <p:cNvPr id="4" name="TextBox 4"/>
            <p:cNvSpPr txBox="1"/>
            <p:nvPr/>
          </p:nvSpPr>
          <p:spPr>
            <a:xfrm>
              <a:off x="2231635" y="5560594"/>
              <a:ext cx="16783924" cy="5924973"/>
            </a:xfrm>
            <a:prstGeom prst="rect">
              <a:avLst/>
            </a:prstGeom>
          </p:spPr>
          <p:txBody>
            <a:bodyPr lIns="0" tIns="0" rIns="0" bIns="0" rtlCol="0" anchor="t">
              <a:spAutoFit/>
            </a:bodyPr>
            <a:lstStyle/>
            <a:p>
              <a:pPr algn="ctr">
                <a:lnSpc>
                  <a:spcPts val="3919"/>
                </a:lnSpc>
              </a:pPr>
              <a:r>
                <a:rPr lang="en-US" sz="2799" spc="83">
                  <a:solidFill>
                    <a:srgbClr val="FFFFFF"/>
                  </a:solidFill>
                  <a:latin typeface="Roboto"/>
                </a:rPr>
                <a:t>1 Ocak – 15 Şubat </a:t>
              </a:r>
            </a:p>
            <a:p>
              <a:pPr algn="ctr">
                <a:lnSpc>
                  <a:spcPts val="3919"/>
                </a:lnSpc>
              </a:pPr>
              <a:r>
                <a:rPr lang="en-US" sz="2799" spc="83">
                  <a:solidFill>
                    <a:srgbClr val="FFFFFF"/>
                  </a:solidFill>
                  <a:latin typeface="Roboto"/>
                </a:rPr>
                <a:t>16 Şubat – 31 Mart </a:t>
              </a:r>
            </a:p>
            <a:p>
              <a:pPr algn="ctr">
                <a:lnSpc>
                  <a:spcPts val="3919"/>
                </a:lnSpc>
              </a:pPr>
              <a:r>
                <a:rPr lang="en-US" sz="2799" spc="83">
                  <a:solidFill>
                    <a:srgbClr val="FFFFFF"/>
                  </a:solidFill>
                  <a:latin typeface="Roboto"/>
                </a:rPr>
                <a:t>1 Nisan – 15 Mayıs </a:t>
              </a:r>
            </a:p>
            <a:p>
              <a:pPr algn="ctr">
                <a:lnSpc>
                  <a:spcPts val="3919"/>
                </a:lnSpc>
              </a:pPr>
              <a:r>
                <a:rPr lang="en-US" sz="2799" spc="83">
                  <a:solidFill>
                    <a:srgbClr val="FFFFFF"/>
                  </a:solidFill>
                  <a:latin typeface="Roboto"/>
                </a:rPr>
                <a:t>16 Mayıs – 30 Haziran </a:t>
              </a:r>
            </a:p>
            <a:p>
              <a:pPr algn="ctr">
                <a:lnSpc>
                  <a:spcPts val="3919"/>
                </a:lnSpc>
              </a:pPr>
              <a:r>
                <a:rPr lang="en-US" sz="2799" spc="83">
                  <a:solidFill>
                    <a:srgbClr val="FFFFFF"/>
                  </a:solidFill>
                  <a:latin typeface="Roboto"/>
                </a:rPr>
                <a:t>1 Temmuz – 15 Ağustos </a:t>
              </a:r>
            </a:p>
            <a:p>
              <a:pPr algn="ctr">
                <a:lnSpc>
                  <a:spcPts val="3919"/>
                </a:lnSpc>
              </a:pPr>
              <a:r>
                <a:rPr lang="en-US" sz="2799" spc="83">
                  <a:solidFill>
                    <a:srgbClr val="FFFFFF"/>
                  </a:solidFill>
                  <a:latin typeface="Roboto"/>
                </a:rPr>
                <a:t>16 Ağustos – 30 Eylül </a:t>
              </a:r>
            </a:p>
            <a:p>
              <a:pPr algn="ctr">
                <a:lnSpc>
                  <a:spcPts val="3919"/>
                </a:lnSpc>
              </a:pPr>
              <a:r>
                <a:rPr lang="en-US" sz="2799" spc="83">
                  <a:solidFill>
                    <a:srgbClr val="FFFFFF"/>
                  </a:solidFill>
                  <a:latin typeface="Roboto"/>
                </a:rPr>
                <a:t>1 Ekim – 15 Kasım </a:t>
              </a:r>
            </a:p>
            <a:p>
              <a:pPr algn="ctr">
                <a:lnSpc>
                  <a:spcPts val="3919"/>
                </a:lnSpc>
              </a:pPr>
              <a:r>
                <a:rPr lang="en-US" sz="2799" spc="83">
                  <a:solidFill>
                    <a:srgbClr val="FFFFFF"/>
                  </a:solidFill>
                  <a:latin typeface="Roboto"/>
                </a:rPr>
                <a:t>16 Kasım – 31 Aralık</a:t>
              </a:r>
            </a:p>
            <a:p>
              <a:pPr algn="ctr">
                <a:lnSpc>
                  <a:spcPts val="3919"/>
                </a:lnSpc>
              </a:pPr>
              <a:endParaRPr lang="en-US" sz="2799" spc="83">
                <a:solidFill>
                  <a:srgbClr val="FFFFFF"/>
                </a:solidFill>
                <a:latin typeface="Roboto"/>
              </a:endParaRPr>
            </a:p>
          </p:txBody>
        </p:sp>
        <p:sp>
          <p:nvSpPr>
            <p:cNvPr id="5" name="TextBox 5"/>
            <p:cNvSpPr txBox="1"/>
            <p:nvPr/>
          </p:nvSpPr>
          <p:spPr>
            <a:xfrm>
              <a:off x="591075" y="3042762"/>
              <a:ext cx="20065044" cy="1962150"/>
            </a:xfrm>
            <a:prstGeom prst="rect">
              <a:avLst/>
            </a:prstGeom>
          </p:spPr>
          <p:txBody>
            <a:bodyPr lIns="0" tIns="0" rIns="0" bIns="0" rtlCol="0" anchor="t">
              <a:spAutoFit/>
            </a:bodyPr>
            <a:lstStyle/>
            <a:p>
              <a:pPr algn="ctr">
                <a:lnSpc>
                  <a:spcPts val="3840"/>
                </a:lnSpc>
              </a:pPr>
              <a:r>
                <a:rPr lang="en-US" sz="3200" spc="320">
                  <a:solidFill>
                    <a:srgbClr val="FFFFFF"/>
                  </a:solidFill>
                  <a:latin typeface="Roboto"/>
                </a:rPr>
                <a:t>AŞAĞIDAKI TARIH ARALIKLARINDA SUNULAN PROJELER KONULARINA GÖRE GRUPLANDIRILDIKTAN SONRA PANEL YÖNTEMI ILE DEĞERLENDIRILMEKTEDIR. </a:t>
              </a:r>
            </a:p>
          </p:txBody>
        </p:sp>
        <p:sp>
          <p:nvSpPr>
            <p:cNvPr id="6" name="TextBox 6"/>
            <p:cNvSpPr txBox="1"/>
            <p:nvPr/>
          </p:nvSpPr>
          <p:spPr>
            <a:xfrm>
              <a:off x="0" y="169333"/>
              <a:ext cx="21247193" cy="2445029"/>
            </a:xfrm>
            <a:prstGeom prst="rect">
              <a:avLst/>
            </a:prstGeom>
          </p:spPr>
          <p:txBody>
            <a:bodyPr lIns="0" tIns="0" rIns="0" bIns="0" rtlCol="0" anchor="t">
              <a:spAutoFit/>
            </a:bodyPr>
            <a:lstStyle/>
            <a:p>
              <a:pPr algn="ctr">
                <a:lnSpc>
                  <a:spcPts val="7125"/>
                </a:lnSpc>
              </a:pPr>
              <a:r>
                <a:rPr lang="en-US" sz="7500" spc="150" dirty="0">
                  <a:solidFill>
                    <a:srgbClr val="FFFFFF"/>
                  </a:solidFill>
                  <a:latin typeface="Roboto Condensed Bold"/>
                </a:rPr>
                <a:t>BAŞVURULAR NASIL DEĞERLENDİRİLMEKTEDİR? </a:t>
              </a:r>
            </a:p>
          </p:txBody>
        </p:sp>
      </p:grpSp>
      <p:grpSp>
        <p:nvGrpSpPr>
          <p:cNvPr id="7" name="Group 7"/>
          <p:cNvGrpSpPr/>
          <p:nvPr/>
        </p:nvGrpSpPr>
        <p:grpSpPr>
          <a:xfrm>
            <a:off x="-2718645" y="7963565"/>
            <a:ext cx="6401158" cy="4979737"/>
            <a:chOff x="0" y="0"/>
            <a:chExt cx="8534878" cy="6639650"/>
          </a:xfrm>
        </p:grpSpPr>
        <p:sp>
          <p:nvSpPr>
            <p:cNvPr id="8" name="Freeform 8"/>
            <p:cNvSpPr/>
            <p:nvPr/>
          </p:nvSpPr>
          <p:spPr>
            <a:xfrm rot="-10800000">
              <a:off x="0" y="0"/>
              <a:ext cx="7675896" cy="6639650"/>
            </a:xfrm>
            <a:custGeom>
              <a:avLst/>
              <a:gdLst/>
              <a:ahLst/>
              <a:cxnLst/>
              <a:rect l="l" t="t" r="r" b="b"/>
              <a:pathLst>
                <a:path w="7675896" h="6639650">
                  <a:moveTo>
                    <a:pt x="0" y="0"/>
                  </a:moveTo>
                  <a:lnTo>
                    <a:pt x="7675896" y="0"/>
                  </a:lnTo>
                  <a:lnTo>
                    <a:pt x="7675896" y="6639650"/>
                  </a:lnTo>
                  <a:lnTo>
                    <a:pt x="0" y="6639650"/>
                  </a:lnTo>
                  <a:lnTo>
                    <a:pt x="0" y="0"/>
                  </a:lnTo>
                  <a:close/>
                </a:path>
              </a:pathLst>
            </a:custGeom>
            <a:blipFill>
              <a:blip r:embed="rId3">
                <a:extLst>
                  <a:ext uri="{96DAC541-7B7A-43D3-8B79-37D633B846F1}">
                    <asvg:svgBlip xmlns:asvg="http://schemas.microsoft.com/office/drawing/2016/SVG/main" r:embed="rId4"/>
                  </a:ext>
                </a:extLst>
              </a:blip>
              <a:stretch>
                <a:fillRect t="-22" b="-22"/>
              </a:stretch>
            </a:blipFill>
          </p:spPr>
          <p:txBody>
            <a:bodyPr/>
            <a:lstStyle/>
            <a:p>
              <a:endParaRPr lang="tr-TR"/>
            </a:p>
          </p:txBody>
        </p:sp>
        <p:sp>
          <p:nvSpPr>
            <p:cNvPr id="9" name="AutoShape 9"/>
            <p:cNvSpPr/>
            <p:nvPr/>
          </p:nvSpPr>
          <p:spPr>
            <a:xfrm rot="-5400000">
              <a:off x="6865982" y="57418"/>
              <a:ext cx="206664" cy="3131127"/>
            </a:xfrm>
            <a:prstGeom prst="rect">
              <a:avLst/>
            </a:prstGeom>
            <a:solidFill>
              <a:srgbClr val="FFFFFF"/>
            </a:solidFill>
          </p:spPr>
          <p:txBody>
            <a:bodyPr/>
            <a:lstStyle/>
            <a:p>
              <a:endParaRPr lang="tr-TR"/>
            </a:p>
          </p:txBody>
        </p:sp>
      </p:grpSp>
      <p:grpSp>
        <p:nvGrpSpPr>
          <p:cNvPr id="10" name="Group 10"/>
          <p:cNvGrpSpPr/>
          <p:nvPr/>
        </p:nvGrpSpPr>
        <p:grpSpPr>
          <a:xfrm>
            <a:off x="12687300" y="-3240004"/>
            <a:ext cx="8529781" cy="6480009"/>
            <a:chOff x="0" y="0"/>
            <a:chExt cx="11373041" cy="8640012"/>
          </a:xfrm>
        </p:grpSpPr>
        <p:sp>
          <p:nvSpPr>
            <p:cNvPr id="11" name="Freeform 11"/>
            <p:cNvSpPr/>
            <p:nvPr/>
          </p:nvSpPr>
          <p:spPr>
            <a:xfrm rot="-2919153">
              <a:off x="3825382" y="1493711"/>
              <a:ext cx="6534787" cy="5652590"/>
            </a:xfrm>
            <a:custGeom>
              <a:avLst/>
              <a:gdLst/>
              <a:ahLst/>
              <a:cxnLst/>
              <a:rect l="l" t="t" r="r" b="b"/>
              <a:pathLst>
                <a:path w="6534787" h="5652590">
                  <a:moveTo>
                    <a:pt x="0" y="0"/>
                  </a:moveTo>
                  <a:lnTo>
                    <a:pt x="6534786" y="0"/>
                  </a:lnTo>
                  <a:lnTo>
                    <a:pt x="6534786" y="5652590"/>
                  </a:lnTo>
                  <a:lnTo>
                    <a:pt x="0" y="5652590"/>
                  </a:lnTo>
                  <a:lnTo>
                    <a:pt x="0" y="0"/>
                  </a:lnTo>
                  <a:close/>
                </a:path>
              </a:pathLst>
            </a:custGeom>
            <a:blipFill>
              <a:blip r:embed="rId5">
                <a:extLst>
                  <a:ext uri="{96DAC541-7B7A-43D3-8B79-37D633B846F1}">
                    <asvg:svgBlip xmlns:asvg="http://schemas.microsoft.com/office/drawing/2016/SVG/main" r:embed="rId6"/>
                  </a:ext>
                </a:extLst>
              </a:blip>
              <a:stretch>
                <a:fillRect t="-22" b="-22"/>
              </a:stretch>
            </a:blipFill>
          </p:spPr>
          <p:txBody>
            <a:bodyPr/>
            <a:lstStyle/>
            <a:p>
              <a:endParaRPr lang="tr-TR"/>
            </a:p>
          </p:txBody>
        </p:sp>
        <p:sp>
          <p:nvSpPr>
            <p:cNvPr id="12" name="AutoShape 12"/>
            <p:cNvSpPr/>
            <p:nvPr/>
          </p:nvSpPr>
          <p:spPr>
            <a:xfrm>
              <a:off x="0" y="5691606"/>
              <a:ext cx="6096000" cy="193964"/>
            </a:xfrm>
            <a:prstGeom prst="rect">
              <a:avLst/>
            </a:prstGeom>
            <a:solidFill>
              <a:srgbClr val="FFFFFF"/>
            </a:solidFill>
          </p:spPr>
          <p:txBody>
            <a:bodyPr/>
            <a:lstStyle/>
            <a:p>
              <a:endParaRPr lang="tr-TR"/>
            </a:p>
          </p:txBody>
        </p:sp>
      </p:grpSp>
      <p:sp>
        <p:nvSpPr>
          <p:cNvPr id="13" name="TextBox 13"/>
          <p:cNvSpPr txBox="1"/>
          <p:nvPr/>
        </p:nvSpPr>
        <p:spPr>
          <a:xfrm>
            <a:off x="481935" y="538448"/>
            <a:ext cx="10799757" cy="344425"/>
          </a:xfrm>
          <a:prstGeom prst="rect">
            <a:avLst/>
          </a:prstGeom>
        </p:spPr>
        <p:txBody>
          <a:bodyPr lIns="0" tIns="0" rIns="0" bIns="0" rtlCol="0" anchor="t">
            <a:spAutoFit/>
          </a:bodyPr>
          <a:lstStyle/>
          <a:p>
            <a:pPr algn="l">
              <a:lnSpc>
                <a:spcPts val="2568"/>
              </a:lnSpc>
            </a:pPr>
            <a:r>
              <a:rPr lang="en-US" sz="2400" spc="168">
                <a:solidFill>
                  <a:srgbClr val="FFFFFF"/>
                </a:solidFill>
                <a:latin typeface="Roboto Condensed Bold"/>
              </a:rPr>
              <a:t>1505- ÜNIVERSITE-SANAYI İŞBIRLIĞI DESTEK PROGRAMI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sp>
        <p:nvSpPr>
          <p:cNvPr id="2" name="AutoShape 2"/>
          <p:cNvSpPr/>
          <p:nvPr/>
        </p:nvSpPr>
        <p:spPr>
          <a:xfrm>
            <a:off x="-302644" y="1444028"/>
            <a:ext cx="19285527" cy="9397694"/>
          </a:xfrm>
          <a:prstGeom prst="rect">
            <a:avLst/>
          </a:prstGeom>
          <a:solidFill>
            <a:srgbClr val="FFFFFF"/>
          </a:solidFill>
        </p:spPr>
        <p:txBody>
          <a:bodyPr/>
          <a:lstStyle/>
          <a:p>
            <a:endParaRPr lang="tr-TR"/>
          </a:p>
        </p:txBody>
      </p:sp>
      <p:sp>
        <p:nvSpPr>
          <p:cNvPr id="3" name="Freeform 3"/>
          <p:cNvSpPr/>
          <p:nvPr/>
        </p:nvSpPr>
        <p:spPr>
          <a:xfrm rot="-1809628">
            <a:off x="-4004889" y="8932442"/>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rot="-1809628">
            <a:off x="15560111" y="-2317794"/>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5" name="Freeform 5"/>
          <p:cNvSpPr/>
          <p:nvPr/>
        </p:nvSpPr>
        <p:spPr>
          <a:xfrm rot="-2919153">
            <a:off x="-4007783" y="7579413"/>
            <a:ext cx="4901090" cy="4239443"/>
          </a:xfrm>
          <a:custGeom>
            <a:avLst/>
            <a:gdLst/>
            <a:ahLst/>
            <a:cxnLst/>
            <a:rect l="l" t="t" r="r" b="b"/>
            <a:pathLst>
              <a:path w="4901090" h="4239443">
                <a:moveTo>
                  <a:pt x="0" y="0"/>
                </a:moveTo>
                <a:lnTo>
                  <a:pt x="4901090" y="0"/>
                </a:lnTo>
                <a:lnTo>
                  <a:pt x="4901090" y="4239443"/>
                </a:lnTo>
                <a:lnTo>
                  <a:pt x="0" y="4239443"/>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6" name="AutoShape 6"/>
          <p:cNvSpPr/>
          <p:nvPr/>
        </p:nvSpPr>
        <p:spPr>
          <a:xfrm>
            <a:off x="-910707" y="10055877"/>
            <a:ext cx="4572000" cy="145473"/>
          </a:xfrm>
          <a:prstGeom prst="rect">
            <a:avLst/>
          </a:prstGeom>
          <a:solidFill>
            <a:srgbClr val="1468A2"/>
          </a:solidFill>
        </p:spPr>
        <p:txBody>
          <a:bodyPr/>
          <a:lstStyle/>
          <a:p>
            <a:endParaRPr lang="tr-TR"/>
          </a:p>
        </p:txBody>
      </p:sp>
      <p:grpSp>
        <p:nvGrpSpPr>
          <p:cNvPr id="7" name="Group 7"/>
          <p:cNvGrpSpPr>
            <a:grpSpLocks noChangeAspect="1"/>
          </p:cNvGrpSpPr>
          <p:nvPr/>
        </p:nvGrpSpPr>
        <p:grpSpPr>
          <a:xfrm>
            <a:off x="-1292862" y="6792883"/>
            <a:ext cx="2483427" cy="2483427"/>
            <a:chOff x="-2540" y="-2540"/>
            <a:chExt cx="6355080" cy="6355080"/>
          </a:xfrm>
        </p:grpSpPr>
        <p:sp>
          <p:nvSpPr>
            <p:cNvPr id="8" name="Freeform 8"/>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468A2"/>
            </a:solidFill>
          </p:spPr>
          <p:txBody>
            <a:bodyPr/>
            <a:lstStyle/>
            <a:p>
              <a:endParaRPr lang="tr-TR"/>
            </a:p>
          </p:txBody>
        </p:sp>
      </p:grpSp>
      <p:sp>
        <p:nvSpPr>
          <p:cNvPr id="9" name="AutoShape 9"/>
          <p:cNvSpPr/>
          <p:nvPr/>
        </p:nvSpPr>
        <p:spPr>
          <a:xfrm>
            <a:off x="12057802" y="467591"/>
            <a:ext cx="4572000" cy="145473"/>
          </a:xfrm>
          <a:prstGeom prst="rect">
            <a:avLst/>
          </a:prstGeom>
          <a:solidFill>
            <a:srgbClr val="FFFFFF"/>
          </a:solidFill>
        </p:spPr>
        <p:txBody>
          <a:bodyPr/>
          <a:lstStyle/>
          <a:p>
            <a:endParaRPr lang="tr-TR"/>
          </a:p>
        </p:txBody>
      </p:sp>
      <p:graphicFrame>
        <p:nvGraphicFramePr>
          <p:cNvPr id="10" name="Table 10"/>
          <p:cNvGraphicFramePr>
            <a:graphicFrameLocks noGrp="1"/>
          </p:cNvGraphicFramePr>
          <p:nvPr/>
        </p:nvGraphicFramePr>
        <p:xfrm>
          <a:off x="1028700" y="1613848"/>
          <a:ext cx="16833386" cy="8267700"/>
        </p:xfrm>
        <a:graphic>
          <a:graphicData uri="http://schemas.openxmlformats.org/drawingml/2006/table">
            <a:tbl>
              <a:tblPr/>
              <a:tblGrid>
                <a:gridCol w="5954612">
                  <a:extLst>
                    <a:ext uri="{9D8B030D-6E8A-4147-A177-3AD203B41FA5}">
                      <a16:colId xmlns:a16="http://schemas.microsoft.com/office/drawing/2014/main" val="20000"/>
                    </a:ext>
                  </a:extLst>
                </a:gridCol>
                <a:gridCol w="5081486">
                  <a:extLst>
                    <a:ext uri="{9D8B030D-6E8A-4147-A177-3AD203B41FA5}">
                      <a16:colId xmlns:a16="http://schemas.microsoft.com/office/drawing/2014/main" val="20001"/>
                    </a:ext>
                  </a:extLst>
                </a:gridCol>
                <a:gridCol w="5797288">
                  <a:extLst>
                    <a:ext uri="{9D8B030D-6E8A-4147-A177-3AD203B41FA5}">
                      <a16:colId xmlns:a16="http://schemas.microsoft.com/office/drawing/2014/main" val="20002"/>
                    </a:ext>
                  </a:extLst>
                </a:gridCol>
              </a:tblGrid>
              <a:tr h="1653540">
                <a:tc>
                  <a:txBody>
                    <a:bodyPr/>
                    <a:lstStyle/>
                    <a:p>
                      <a:pPr algn="l">
                        <a:lnSpc>
                          <a:spcPts val="2863"/>
                        </a:lnSpc>
                        <a:defRPr/>
                      </a:pPr>
                      <a:endParaRPr lang="en-US" sz="1100"/>
                    </a:p>
                    <a:p>
                      <a:pPr>
                        <a:lnSpc>
                          <a:spcPts val="2863"/>
                        </a:lnSpc>
                      </a:pPr>
                      <a:r>
                        <a:rPr lang="en-US" sz="2045">
                          <a:solidFill>
                            <a:srgbClr val="000000"/>
                          </a:solidFill>
                          <a:latin typeface="Poppins Bold"/>
                        </a:rPr>
                        <a:t>  Niteliği</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Ücret Karşılığı Çalışmıyor İse</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Ücretli Çalışıyor İse</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53540">
                <a:tc>
                  <a:txBody>
                    <a:bodyPr/>
                    <a:lstStyle/>
                    <a:p>
                      <a:pPr algn="l">
                        <a:lnSpc>
                          <a:spcPts val="2863"/>
                        </a:lnSpc>
                        <a:defRPr/>
                      </a:pPr>
                      <a:endParaRPr lang="en-US" sz="1100"/>
                    </a:p>
                    <a:p>
                      <a:pPr>
                        <a:lnSpc>
                          <a:spcPts val="2863"/>
                        </a:lnSpc>
                      </a:pPr>
                      <a:r>
                        <a:rPr lang="en-US" sz="2045">
                          <a:solidFill>
                            <a:srgbClr val="000000"/>
                          </a:solidFill>
                          <a:latin typeface="Poppins Bold"/>
                        </a:rPr>
                        <a:t>  Lisans Öğrencisi</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3.000.-TL/ay</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3540">
                <a:tc>
                  <a:txBody>
                    <a:bodyPr/>
                    <a:lstStyle/>
                    <a:p>
                      <a:pPr algn="l">
                        <a:lnSpc>
                          <a:spcPts val="2863"/>
                        </a:lnSpc>
                        <a:defRPr/>
                      </a:pPr>
                      <a:endParaRPr lang="en-US" sz="1100"/>
                    </a:p>
                    <a:p>
                      <a:pPr>
                        <a:lnSpc>
                          <a:spcPts val="2863"/>
                        </a:lnSpc>
                      </a:pPr>
                      <a:r>
                        <a:rPr lang="en-US" sz="2045">
                          <a:solidFill>
                            <a:srgbClr val="000000"/>
                          </a:solidFill>
                          <a:latin typeface="Poppins Bold"/>
                        </a:rPr>
                        <a:t>  Yüksek Lisans Öğrencisi</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10.000.-TL/ay</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3.000.-TL/ay</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3540">
                <a:tc>
                  <a:txBody>
                    <a:bodyPr/>
                    <a:lstStyle/>
                    <a:p>
                      <a:pPr algn="l">
                        <a:lnSpc>
                          <a:spcPts val="2863"/>
                        </a:lnSpc>
                        <a:defRPr/>
                      </a:pPr>
                      <a:endParaRPr lang="en-US" sz="1100"/>
                    </a:p>
                    <a:p>
                      <a:pPr>
                        <a:lnSpc>
                          <a:spcPts val="2863"/>
                        </a:lnSpc>
                      </a:pPr>
                      <a:r>
                        <a:rPr lang="en-US" sz="2045">
                          <a:solidFill>
                            <a:srgbClr val="000000"/>
                          </a:solidFill>
                          <a:latin typeface="Poppins Bold"/>
                        </a:rPr>
                        <a:t>  Doktora Öğrencisi</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14.000.-TL/ay</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4.200.-TL/ay</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3540">
                <a:tc>
                  <a:txBody>
                    <a:bodyPr/>
                    <a:lstStyle/>
                    <a:p>
                      <a:pPr algn="l">
                        <a:lnSpc>
                          <a:spcPts val="2863"/>
                        </a:lnSpc>
                        <a:defRPr/>
                      </a:pPr>
                      <a:endParaRPr lang="en-US" sz="1100"/>
                    </a:p>
                    <a:p>
                      <a:pPr>
                        <a:lnSpc>
                          <a:spcPts val="2863"/>
                        </a:lnSpc>
                      </a:pPr>
                      <a:r>
                        <a:rPr lang="en-US" sz="2045">
                          <a:solidFill>
                            <a:srgbClr val="000000"/>
                          </a:solidFill>
                          <a:latin typeface="Poppins Bold"/>
                        </a:rPr>
                        <a:t>  Doktora Sonrası Araştırmacı</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19.000.-TL/ay</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63"/>
                        </a:lnSpc>
                        <a:defRPr/>
                      </a:pPr>
                      <a:endParaRPr lang="en-US" sz="1100"/>
                    </a:p>
                    <a:p>
                      <a:pPr>
                        <a:lnSpc>
                          <a:spcPts val="2863"/>
                        </a:lnSpc>
                      </a:pPr>
                      <a:r>
                        <a:rPr lang="en-US" sz="2045">
                          <a:solidFill>
                            <a:srgbClr val="000000"/>
                          </a:solidFill>
                          <a:latin typeface="Poppins Bold"/>
                        </a:rPr>
                        <a:t>  ----------------</a:t>
                      </a:r>
                    </a:p>
                    <a:p>
                      <a:pPr>
                        <a:lnSpc>
                          <a:spcPts val="2863"/>
                        </a:lnSpc>
                      </a:pPr>
                      <a:r>
                        <a:rPr lang="en-US" sz="2045">
                          <a:solidFill>
                            <a:srgbClr val="000000"/>
                          </a:solidFill>
                          <a:latin typeface="Poppins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1" name="Group 11"/>
          <p:cNvGrpSpPr/>
          <p:nvPr/>
        </p:nvGrpSpPr>
        <p:grpSpPr>
          <a:xfrm>
            <a:off x="382169" y="178658"/>
            <a:ext cx="9420220" cy="1772047"/>
            <a:chOff x="0" y="0"/>
            <a:chExt cx="12560293" cy="2362730"/>
          </a:xfrm>
        </p:grpSpPr>
        <p:sp>
          <p:nvSpPr>
            <p:cNvPr id="12" name="TextBox 12"/>
            <p:cNvSpPr txBox="1"/>
            <p:nvPr/>
          </p:nvSpPr>
          <p:spPr>
            <a:xfrm>
              <a:off x="0" y="-9525"/>
              <a:ext cx="12560293" cy="1533525"/>
            </a:xfrm>
            <a:prstGeom prst="rect">
              <a:avLst/>
            </a:prstGeom>
          </p:spPr>
          <p:txBody>
            <a:bodyPr lIns="0" tIns="0" rIns="0" bIns="0" rtlCol="0" anchor="t">
              <a:spAutoFit/>
            </a:bodyPr>
            <a:lstStyle/>
            <a:p>
              <a:pPr algn="l">
                <a:lnSpc>
                  <a:spcPts val="9000"/>
                </a:lnSpc>
              </a:pPr>
              <a:r>
                <a:rPr lang="en-US" sz="7500" spc="150">
                  <a:solidFill>
                    <a:srgbClr val="FFFFFF"/>
                  </a:solidFill>
                  <a:latin typeface="Roboto Condensed Bold"/>
                </a:rPr>
                <a:t>BURSLAR ÜST SINIR</a:t>
              </a:r>
            </a:p>
          </p:txBody>
        </p:sp>
        <p:sp>
          <p:nvSpPr>
            <p:cNvPr id="13" name="TextBox 13"/>
            <p:cNvSpPr txBox="1"/>
            <p:nvPr/>
          </p:nvSpPr>
          <p:spPr>
            <a:xfrm>
              <a:off x="0" y="1735562"/>
              <a:ext cx="12490171" cy="628862"/>
            </a:xfrm>
            <a:prstGeom prst="rect">
              <a:avLst/>
            </a:prstGeom>
          </p:spPr>
          <p:txBody>
            <a:bodyPr lIns="0" tIns="0" rIns="0" bIns="0" rtlCol="0" anchor="t">
              <a:spAutoFit/>
            </a:bodyPr>
            <a:lstStyle/>
            <a:p>
              <a:pPr algn="l">
                <a:lnSpc>
                  <a:spcPts val="3520"/>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grpSp>
        <p:nvGrpSpPr>
          <p:cNvPr id="2" name="Group 2"/>
          <p:cNvGrpSpPr/>
          <p:nvPr/>
        </p:nvGrpSpPr>
        <p:grpSpPr>
          <a:xfrm>
            <a:off x="-4266352" y="5481444"/>
            <a:ext cx="11431766" cy="11995216"/>
            <a:chOff x="0" y="0"/>
            <a:chExt cx="15242355" cy="15993621"/>
          </a:xfrm>
        </p:grpSpPr>
        <p:sp>
          <p:nvSpPr>
            <p:cNvPr id="3" name="Freeform 3"/>
            <p:cNvSpPr/>
            <p:nvPr/>
          </p:nvSpPr>
          <p:spPr>
            <a:xfrm rot="8748783">
              <a:off x="2134778" y="2886044"/>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rot="7880846">
              <a:off x="1963270" y="1493711"/>
              <a:ext cx="6534787" cy="5652590"/>
            </a:xfrm>
            <a:custGeom>
              <a:avLst/>
              <a:gdLst/>
              <a:ahLst/>
              <a:cxnLst/>
              <a:rect l="l" t="t" r="r" b="b"/>
              <a:pathLst>
                <a:path w="6534787" h="5652590">
                  <a:moveTo>
                    <a:pt x="0" y="0"/>
                  </a:moveTo>
                  <a:lnTo>
                    <a:pt x="6534786" y="0"/>
                  </a:lnTo>
                  <a:lnTo>
                    <a:pt x="6534786" y="5652590"/>
                  </a:lnTo>
                  <a:lnTo>
                    <a:pt x="0" y="5652590"/>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5" name="AutoShape 5"/>
            <p:cNvSpPr/>
            <p:nvPr/>
          </p:nvSpPr>
          <p:spPr>
            <a:xfrm rot="-10800000">
              <a:off x="7060069" y="4841844"/>
              <a:ext cx="6096000" cy="193964"/>
            </a:xfrm>
            <a:prstGeom prst="rect">
              <a:avLst/>
            </a:prstGeom>
            <a:solidFill>
              <a:srgbClr val="FFFFFF"/>
            </a:solidFill>
          </p:spPr>
          <p:txBody>
            <a:bodyPr/>
            <a:lstStyle/>
            <a:p>
              <a:endParaRPr lang="tr-TR"/>
            </a:p>
          </p:txBody>
        </p:sp>
        <p:grpSp>
          <p:nvGrpSpPr>
            <p:cNvPr id="6" name="Group 6"/>
            <p:cNvGrpSpPr>
              <a:grpSpLocks noChangeAspect="1"/>
            </p:cNvGrpSpPr>
            <p:nvPr/>
          </p:nvGrpSpPr>
          <p:grpSpPr>
            <a:xfrm rot="-10800000">
              <a:off x="3430587" y="0"/>
              <a:ext cx="3311236" cy="3311236"/>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tr-TR"/>
              </a:p>
            </p:txBody>
          </p:sp>
        </p:grpSp>
      </p:grpSp>
      <p:sp>
        <p:nvSpPr>
          <p:cNvPr id="8" name="AutoShape 8"/>
          <p:cNvSpPr/>
          <p:nvPr/>
        </p:nvSpPr>
        <p:spPr>
          <a:xfrm>
            <a:off x="3415702" y="319365"/>
            <a:ext cx="11456597" cy="9648271"/>
          </a:xfrm>
          <a:prstGeom prst="rect">
            <a:avLst/>
          </a:prstGeom>
          <a:solidFill>
            <a:srgbClr val="FFFFFF"/>
          </a:solidFill>
        </p:spPr>
        <p:txBody>
          <a:bodyPr/>
          <a:lstStyle/>
          <a:p>
            <a:endParaRPr lang="tr-TR"/>
          </a:p>
        </p:txBody>
      </p:sp>
      <p:sp>
        <p:nvSpPr>
          <p:cNvPr id="9" name="Freeform 9"/>
          <p:cNvSpPr/>
          <p:nvPr/>
        </p:nvSpPr>
        <p:spPr>
          <a:xfrm>
            <a:off x="3912556" y="784662"/>
            <a:ext cx="10641644" cy="8712607"/>
          </a:xfrm>
          <a:custGeom>
            <a:avLst/>
            <a:gdLst/>
            <a:ahLst/>
            <a:cxnLst/>
            <a:rect l="l" t="t" r="r" b="b"/>
            <a:pathLst>
              <a:path w="10641644" h="8712607">
                <a:moveTo>
                  <a:pt x="0" y="0"/>
                </a:moveTo>
                <a:lnTo>
                  <a:pt x="10641644" y="0"/>
                </a:lnTo>
                <a:lnTo>
                  <a:pt x="10641644" y="8712607"/>
                </a:lnTo>
                <a:lnTo>
                  <a:pt x="0" y="8712607"/>
                </a:lnTo>
                <a:lnTo>
                  <a:pt x="0" y="0"/>
                </a:lnTo>
                <a:close/>
              </a:path>
            </a:pathLst>
          </a:custGeom>
          <a:blipFill>
            <a:blip r:embed="rId6"/>
            <a:stretch>
              <a:fillRect/>
            </a:stretch>
          </a:blipFill>
        </p:spPr>
        <p:txBody>
          <a:bodyPr/>
          <a:lstStyle/>
          <a:p>
            <a:endParaRPr lang="tr-T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grpSp>
        <p:nvGrpSpPr>
          <p:cNvPr id="2" name="Group 2"/>
          <p:cNvGrpSpPr/>
          <p:nvPr/>
        </p:nvGrpSpPr>
        <p:grpSpPr>
          <a:xfrm>
            <a:off x="-4266352" y="5481444"/>
            <a:ext cx="11431766" cy="11995216"/>
            <a:chOff x="0" y="0"/>
            <a:chExt cx="15242355" cy="15993621"/>
          </a:xfrm>
        </p:grpSpPr>
        <p:sp>
          <p:nvSpPr>
            <p:cNvPr id="3" name="Freeform 3"/>
            <p:cNvSpPr/>
            <p:nvPr/>
          </p:nvSpPr>
          <p:spPr>
            <a:xfrm rot="8748783">
              <a:off x="2134778" y="2886044"/>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rot="7880846">
              <a:off x="1963270" y="1493711"/>
              <a:ext cx="6534787" cy="5652590"/>
            </a:xfrm>
            <a:custGeom>
              <a:avLst/>
              <a:gdLst/>
              <a:ahLst/>
              <a:cxnLst/>
              <a:rect l="l" t="t" r="r" b="b"/>
              <a:pathLst>
                <a:path w="6534787" h="5652590">
                  <a:moveTo>
                    <a:pt x="0" y="0"/>
                  </a:moveTo>
                  <a:lnTo>
                    <a:pt x="6534786" y="0"/>
                  </a:lnTo>
                  <a:lnTo>
                    <a:pt x="6534786" y="5652590"/>
                  </a:lnTo>
                  <a:lnTo>
                    <a:pt x="0" y="5652590"/>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5" name="AutoShape 5"/>
            <p:cNvSpPr/>
            <p:nvPr/>
          </p:nvSpPr>
          <p:spPr>
            <a:xfrm rot="-10800000">
              <a:off x="7060069" y="4841844"/>
              <a:ext cx="6096000" cy="193964"/>
            </a:xfrm>
            <a:prstGeom prst="rect">
              <a:avLst/>
            </a:prstGeom>
            <a:solidFill>
              <a:srgbClr val="FFFFFF"/>
            </a:solidFill>
          </p:spPr>
          <p:txBody>
            <a:bodyPr/>
            <a:lstStyle/>
            <a:p>
              <a:endParaRPr lang="tr-TR"/>
            </a:p>
          </p:txBody>
        </p:sp>
        <p:grpSp>
          <p:nvGrpSpPr>
            <p:cNvPr id="6" name="Group 6"/>
            <p:cNvGrpSpPr>
              <a:grpSpLocks noChangeAspect="1"/>
            </p:cNvGrpSpPr>
            <p:nvPr/>
          </p:nvGrpSpPr>
          <p:grpSpPr>
            <a:xfrm rot="-10800000">
              <a:off x="3430587" y="0"/>
              <a:ext cx="3311236" cy="3311236"/>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tr-TR"/>
              </a:p>
            </p:txBody>
          </p:sp>
        </p:grpSp>
      </p:grpSp>
      <p:sp>
        <p:nvSpPr>
          <p:cNvPr id="8" name="AutoShape 8"/>
          <p:cNvSpPr/>
          <p:nvPr/>
        </p:nvSpPr>
        <p:spPr>
          <a:xfrm>
            <a:off x="408532" y="210409"/>
            <a:ext cx="17514519" cy="9866182"/>
          </a:xfrm>
          <a:prstGeom prst="rect">
            <a:avLst/>
          </a:prstGeom>
          <a:solidFill>
            <a:srgbClr val="FFFFFF"/>
          </a:solidFill>
        </p:spPr>
        <p:txBody>
          <a:bodyPr/>
          <a:lstStyle/>
          <a:p>
            <a:endParaRPr lang="tr-TR"/>
          </a:p>
        </p:txBody>
      </p:sp>
      <p:sp>
        <p:nvSpPr>
          <p:cNvPr id="9" name="Freeform 9"/>
          <p:cNvSpPr/>
          <p:nvPr/>
        </p:nvSpPr>
        <p:spPr>
          <a:xfrm>
            <a:off x="702604" y="454765"/>
            <a:ext cx="16882791" cy="9377470"/>
          </a:xfrm>
          <a:custGeom>
            <a:avLst/>
            <a:gdLst/>
            <a:ahLst/>
            <a:cxnLst/>
            <a:rect l="l" t="t" r="r" b="b"/>
            <a:pathLst>
              <a:path w="16882791" h="9377470">
                <a:moveTo>
                  <a:pt x="0" y="0"/>
                </a:moveTo>
                <a:lnTo>
                  <a:pt x="16882792" y="0"/>
                </a:lnTo>
                <a:lnTo>
                  <a:pt x="16882792" y="9377470"/>
                </a:lnTo>
                <a:lnTo>
                  <a:pt x="0" y="9377470"/>
                </a:lnTo>
                <a:lnTo>
                  <a:pt x="0" y="0"/>
                </a:lnTo>
                <a:close/>
              </a:path>
            </a:pathLst>
          </a:custGeom>
          <a:blipFill>
            <a:blip r:embed="rId6"/>
            <a:stretch>
              <a:fillRect b="-1123"/>
            </a:stretch>
          </a:blipFill>
        </p:spPr>
        <p:txBody>
          <a:bodyPr/>
          <a:lstStyle/>
          <a:p>
            <a:endParaRPr lang="tr-T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grpSp>
        <p:nvGrpSpPr>
          <p:cNvPr id="2" name="Group 2"/>
          <p:cNvGrpSpPr/>
          <p:nvPr/>
        </p:nvGrpSpPr>
        <p:grpSpPr>
          <a:xfrm>
            <a:off x="-4266352" y="5481444"/>
            <a:ext cx="11431766" cy="11995216"/>
            <a:chOff x="0" y="0"/>
            <a:chExt cx="15242355" cy="15993621"/>
          </a:xfrm>
        </p:grpSpPr>
        <p:sp>
          <p:nvSpPr>
            <p:cNvPr id="3" name="Freeform 3"/>
            <p:cNvSpPr/>
            <p:nvPr/>
          </p:nvSpPr>
          <p:spPr>
            <a:xfrm rot="8748783">
              <a:off x="2134778" y="2886044"/>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rot="7880846">
              <a:off x="1963270" y="1493711"/>
              <a:ext cx="6534787" cy="5652590"/>
            </a:xfrm>
            <a:custGeom>
              <a:avLst/>
              <a:gdLst/>
              <a:ahLst/>
              <a:cxnLst/>
              <a:rect l="l" t="t" r="r" b="b"/>
              <a:pathLst>
                <a:path w="6534787" h="5652590">
                  <a:moveTo>
                    <a:pt x="0" y="0"/>
                  </a:moveTo>
                  <a:lnTo>
                    <a:pt x="6534786" y="0"/>
                  </a:lnTo>
                  <a:lnTo>
                    <a:pt x="6534786" y="5652590"/>
                  </a:lnTo>
                  <a:lnTo>
                    <a:pt x="0" y="5652590"/>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5" name="AutoShape 5"/>
            <p:cNvSpPr/>
            <p:nvPr/>
          </p:nvSpPr>
          <p:spPr>
            <a:xfrm rot="-10800000">
              <a:off x="7060069" y="4841844"/>
              <a:ext cx="6096000" cy="193964"/>
            </a:xfrm>
            <a:prstGeom prst="rect">
              <a:avLst/>
            </a:prstGeom>
            <a:solidFill>
              <a:srgbClr val="FFFFFF"/>
            </a:solidFill>
          </p:spPr>
          <p:txBody>
            <a:bodyPr/>
            <a:lstStyle/>
            <a:p>
              <a:endParaRPr lang="tr-TR"/>
            </a:p>
          </p:txBody>
        </p:sp>
        <p:grpSp>
          <p:nvGrpSpPr>
            <p:cNvPr id="6" name="Group 6"/>
            <p:cNvGrpSpPr>
              <a:grpSpLocks noChangeAspect="1"/>
            </p:cNvGrpSpPr>
            <p:nvPr/>
          </p:nvGrpSpPr>
          <p:grpSpPr>
            <a:xfrm rot="-10800000">
              <a:off x="3430587" y="0"/>
              <a:ext cx="3311236" cy="3311236"/>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tr-TR"/>
              </a:p>
            </p:txBody>
          </p:sp>
        </p:grpSp>
      </p:grpSp>
      <p:sp>
        <p:nvSpPr>
          <p:cNvPr id="8" name="AutoShape 8"/>
          <p:cNvSpPr/>
          <p:nvPr/>
        </p:nvSpPr>
        <p:spPr>
          <a:xfrm>
            <a:off x="1193011" y="210409"/>
            <a:ext cx="16066289" cy="9866182"/>
          </a:xfrm>
          <a:prstGeom prst="rect">
            <a:avLst/>
          </a:prstGeom>
          <a:solidFill>
            <a:srgbClr val="FFFFFF"/>
          </a:solidFill>
        </p:spPr>
        <p:txBody>
          <a:bodyPr/>
          <a:lstStyle/>
          <a:p>
            <a:endParaRPr lang="tr-TR"/>
          </a:p>
        </p:txBody>
      </p:sp>
      <p:sp>
        <p:nvSpPr>
          <p:cNvPr id="9" name="Freeform 9"/>
          <p:cNvSpPr/>
          <p:nvPr/>
        </p:nvSpPr>
        <p:spPr>
          <a:xfrm>
            <a:off x="1449532" y="299994"/>
            <a:ext cx="15663217" cy="9687012"/>
          </a:xfrm>
          <a:custGeom>
            <a:avLst/>
            <a:gdLst/>
            <a:ahLst/>
            <a:cxnLst/>
            <a:rect l="l" t="t" r="r" b="b"/>
            <a:pathLst>
              <a:path w="15663217" h="9687012">
                <a:moveTo>
                  <a:pt x="0" y="0"/>
                </a:moveTo>
                <a:lnTo>
                  <a:pt x="15663217" y="0"/>
                </a:lnTo>
                <a:lnTo>
                  <a:pt x="15663217" y="9687012"/>
                </a:lnTo>
                <a:lnTo>
                  <a:pt x="0" y="9687012"/>
                </a:lnTo>
                <a:lnTo>
                  <a:pt x="0" y="0"/>
                </a:lnTo>
                <a:close/>
              </a:path>
            </a:pathLst>
          </a:custGeom>
          <a:blipFill>
            <a:blip r:embed="rId6"/>
            <a:stretch>
              <a:fillRect/>
            </a:stretch>
          </a:blipFill>
        </p:spPr>
        <p:txBody>
          <a:bodyPr/>
          <a:lstStyle/>
          <a:p>
            <a:endParaRPr lang="tr-T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grpSp>
        <p:nvGrpSpPr>
          <p:cNvPr id="2" name="Group 2"/>
          <p:cNvGrpSpPr/>
          <p:nvPr/>
        </p:nvGrpSpPr>
        <p:grpSpPr>
          <a:xfrm>
            <a:off x="9829191" y="-6341876"/>
            <a:ext cx="11387889" cy="11387889"/>
            <a:chOff x="0" y="0"/>
            <a:chExt cx="15183853" cy="15183853"/>
          </a:xfrm>
        </p:grpSpPr>
        <p:sp>
          <p:nvSpPr>
            <p:cNvPr id="3" name="Freeform 3"/>
            <p:cNvSpPr/>
            <p:nvPr/>
          </p:nvSpPr>
          <p:spPr>
            <a:xfrm rot="-7385425">
              <a:off x="2105526" y="2105526"/>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rot="-2919153">
              <a:off x="7636194" y="5629540"/>
              <a:ext cx="6534787" cy="5652590"/>
            </a:xfrm>
            <a:custGeom>
              <a:avLst/>
              <a:gdLst/>
              <a:ahLst/>
              <a:cxnLst/>
              <a:rect l="l" t="t" r="r" b="b"/>
              <a:pathLst>
                <a:path w="6534787" h="5652590">
                  <a:moveTo>
                    <a:pt x="0" y="0"/>
                  </a:moveTo>
                  <a:lnTo>
                    <a:pt x="6534786" y="0"/>
                  </a:lnTo>
                  <a:lnTo>
                    <a:pt x="6534786" y="5652591"/>
                  </a:lnTo>
                  <a:lnTo>
                    <a:pt x="0" y="5652591"/>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5" name="AutoShape 5"/>
            <p:cNvSpPr/>
            <p:nvPr/>
          </p:nvSpPr>
          <p:spPr>
            <a:xfrm>
              <a:off x="3810812" y="9827435"/>
              <a:ext cx="6096000" cy="193964"/>
            </a:xfrm>
            <a:prstGeom prst="rect">
              <a:avLst/>
            </a:prstGeom>
            <a:solidFill>
              <a:srgbClr val="FFFFFF"/>
            </a:solidFill>
          </p:spPr>
          <p:txBody>
            <a:bodyPr/>
            <a:lstStyle/>
            <a:p>
              <a:endParaRPr lang="tr-TR"/>
            </a:p>
          </p:txBody>
        </p:sp>
      </p:grpSp>
      <p:sp>
        <p:nvSpPr>
          <p:cNvPr id="6" name="AutoShape 6"/>
          <p:cNvSpPr/>
          <p:nvPr/>
        </p:nvSpPr>
        <p:spPr>
          <a:xfrm>
            <a:off x="-529936" y="3556748"/>
            <a:ext cx="19285527" cy="1900101"/>
          </a:xfrm>
          <a:prstGeom prst="rect">
            <a:avLst/>
          </a:prstGeom>
          <a:solidFill>
            <a:srgbClr val="FFFFFF"/>
          </a:solidFill>
        </p:spPr>
        <p:txBody>
          <a:bodyPr/>
          <a:lstStyle/>
          <a:p>
            <a:endParaRPr lang="tr-TR"/>
          </a:p>
        </p:txBody>
      </p:sp>
      <p:sp>
        <p:nvSpPr>
          <p:cNvPr id="7" name="TextBox 7"/>
          <p:cNvSpPr txBox="1"/>
          <p:nvPr/>
        </p:nvSpPr>
        <p:spPr>
          <a:xfrm>
            <a:off x="410828" y="5956882"/>
            <a:ext cx="4074688" cy="2567305"/>
          </a:xfrm>
          <a:prstGeom prst="rect">
            <a:avLst/>
          </a:prstGeom>
        </p:spPr>
        <p:txBody>
          <a:bodyPr lIns="0" tIns="0" rIns="0" bIns="0" rtlCol="0" anchor="t">
            <a:spAutoFit/>
          </a:bodyPr>
          <a:lstStyle/>
          <a:p>
            <a:pPr algn="ctr">
              <a:lnSpc>
                <a:spcPts val="3394"/>
              </a:lnSpc>
            </a:pPr>
            <a:r>
              <a:rPr lang="en-US" sz="2425" spc="72">
                <a:solidFill>
                  <a:srgbClr val="FFFFFF"/>
                </a:solidFill>
                <a:latin typeface="Roboto"/>
              </a:rPr>
              <a:t>Teknoloji Transfer Ofisleri (TTO); akademik araştırma sonuçlarının verimli ve hızlı bir şekilde ticarileşmesine ilişkin faaliyetlerin yürütüldüğü birimlerdir. </a:t>
            </a:r>
          </a:p>
        </p:txBody>
      </p:sp>
      <p:grpSp>
        <p:nvGrpSpPr>
          <p:cNvPr id="8" name="Group 8"/>
          <p:cNvGrpSpPr/>
          <p:nvPr/>
        </p:nvGrpSpPr>
        <p:grpSpPr>
          <a:xfrm>
            <a:off x="951380" y="1028700"/>
            <a:ext cx="9420220" cy="1915526"/>
            <a:chOff x="0" y="0"/>
            <a:chExt cx="12560293" cy="2554034"/>
          </a:xfrm>
        </p:grpSpPr>
        <p:sp>
          <p:nvSpPr>
            <p:cNvPr id="9" name="TextBox 9"/>
            <p:cNvSpPr txBox="1"/>
            <p:nvPr/>
          </p:nvSpPr>
          <p:spPr>
            <a:xfrm>
              <a:off x="0" y="171450"/>
              <a:ext cx="12560293" cy="1352550"/>
            </a:xfrm>
            <a:prstGeom prst="rect">
              <a:avLst/>
            </a:prstGeom>
          </p:spPr>
          <p:txBody>
            <a:bodyPr lIns="0" tIns="0" rIns="0" bIns="0" rtlCol="0" anchor="t">
              <a:spAutoFit/>
            </a:bodyPr>
            <a:lstStyle/>
            <a:p>
              <a:pPr algn="l">
                <a:lnSpc>
                  <a:spcPts val="7125"/>
                </a:lnSpc>
              </a:pPr>
              <a:r>
                <a:rPr lang="en-US" sz="7500" spc="150">
                  <a:solidFill>
                    <a:srgbClr val="FFFFFF"/>
                  </a:solidFill>
                  <a:latin typeface="Roboto Condensed Bold"/>
                </a:rPr>
                <a:t>TÜBİTAK 1513</a:t>
              </a:r>
            </a:p>
          </p:txBody>
        </p:sp>
        <p:sp>
          <p:nvSpPr>
            <p:cNvPr id="10" name="TextBox 10"/>
            <p:cNvSpPr txBox="1"/>
            <p:nvPr/>
          </p:nvSpPr>
          <p:spPr>
            <a:xfrm>
              <a:off x="0" y="1757363"/>
              <a:ext cx="12490171" cy="660146"/>
            </a:xfrm>
            <a:prstGeom prst="rect">
              <a:avLst/>
            </a:prstGeom>
          </p:spPr>
          <p:txBody>
            <a:bodyPr lIns="0" tIns="0" rIns="0" bIns="0" rtlCol="0" anchor="t">
              <a:spAutoFit/>
            </a:bodyPr>
            <a:lstStyle/>
            <a:p>
              <a:pPr algn="l">
                <a:lnSpc>
                  <a:spcPts val="3691"/>
                </a:lnSpc>
              </a:pPr>
              <a:r>
                <a:rPr lang="en-US" sz="3450" spc="241">
                  <a:solidFill>
                    <a:srgbClr val="193249"/>
                  </a:solidFill>
                  <a:latin typeface="Roboto Condensed Bold"/>
                </a:rPr>
                <a:t>TEKNOLOJİ TRANSFER OFİSİ </a:t>
              </a:r>
            </a:p>
          </p:txBody>
        </p:sp>
      </p:grpSp>
      <p:sp>
        <p:nvSpPr>
          <p:cNvPr id="11" name="TextBox 11"/>
          <p:cNvSpPr txBox="1"/>
          <p:nvPr/>
        </p:nvSpPr>
        <p:spPr>
          <a:xfrm>
            <a:off x="5043427" y="5937832"/>
            <a:ext cx="4100573" cy="2481580"/>
          </a:xfrm>
          <a:prstGeom prst="rect">
            <a:avLst/>
          </a:prstGeom>
        </p:spPr>
        <p:txBody>
          <a:bodyPr lIns="0" tIns="0" rIns="0" bIns="0" rtlCol="0" anchor="t">
            <a:spAutoFit/>
          </a:bodyPr>
          <a:lstStyle/>
          <a:p>
            <a:pPr algn="ctr">
              <a:lnSpc>
                <a:spcPts val="3919"/>
              </a:lnSpc>
            </a:pPr>
            <a:r>
              <a:rPr lang="en-US" sz="2800" spc="84">
                <a:solidFill>
                  <a:srgbClr val="FFFFFF"/>
                </a:solidFill>
                <a:latin typeface="Roboto"/>
              </a:rPr>
              <a:t>Sanayinin ihtiyacına akademiden, akademinin ihtiyacına sanayiden çözümler sağlar.</a:t>
            </a:r>
          </a:p>
        </p:txBody>
      </p:sp>
      <p:sp>
        <p:nvSpPr>
          <p:cNvPr id="12" name="AutoShape 12"/>
          <p:cNvSpPr/>
          <p:nvPr/>
        </p:nvSpPr>
        <p:spPr>
          <a:xfrm>
            <a:off x="1157349" y="4075809"/>
            <a:ext cx="2581647" cy="1016544"/>
          </a:xfrm>
          <a:prstGeom prst="rect">
            <a:avLst/>
          </a:prstGeom>
          <a:solidFill>
            <a:srgbClr val="1468A2">
              <a:alpha val="19608"/>
            </a:srgbClr>
          </a:solidFill>
        </p:spPr>
        <p:txBody>
          <a:bodyPr/>
          <a:lstStyle/>
          <a:p>
            <a:endParaRPr lang="tr-TR"/>
          </a:p>
        </p:txBody>
      </p:sp>
      <p:sp>
        <p:nvSpPr>
          <p:cNvPr id="13" name="TextBox 13"/>
          <p:cNvSpPr txBox="1"/>
          <p:nvPr/>
        </p:nvSpPr>
        <p:spPr>
          <a:xfrm>
            <a:off x="1131684" y="4419624"/>
            <a:ext cx="2581647" cy="357489"/>
          </a:xfrm>
          <a:prstGeom prst="rect">
            <a:avLst/>
          </a:prstGeom>
        </p:spPr>
        <p:txBody>
          <a:bodyPr lIns="0" tIns="0" rIns="0" bIns="0" rtlCol="0" anchor="t">
            <a:spAutoFit/>
          </a:bodyPr>
          <a:lstStyle/>
          <a:p>
            <a:pPr algn="ctr">
              <a:lnSpc>
                <a:spcPts val="2696"/>
              </a:lnSpc>
            </a:pPr>
            <a:r>
              <a:rPr lang="en-US" sz="2592">
                <a:solidFill>
                  <a:srgbClr val="17425F"/>
                </a:solidFill>
                <a:latin typeface="Poppins Bold Italics"/>
              </a:rPr>
              <a:t>AKADEMİ</a:t>
            </a:r>
          </a:p>
        </p:txBody>
      </p:sp>
      <p:sp>
        <p:nvSpPr>
          <p:cNvPr id="14" name="AutoShape 14"/>
          <p:cNvSpPr/>
          <p:nvPr/>
        </p:nvSpPr>
        <p:spPr>
          <a:xfrm>
            <a:off x="5764475" y="4075809"/>
            <a:ext cx="2581647" cy="1016544"/>
          </a:xfrm>
          <a:prstGeom prst="rect">
            <a:avLst/>
          </a:prstGeom>
          <a:solidFill>
            <a:srgbClr val="1468A2">
              <a:alpha val="19608"/>
            </a:srgbClr>
          </a:solidFill>
        </p:spPr>
        <p:txBody>
          <a:bodyPr/>
          <a:lstStyle/>
          <a:p>
            <a:endParaRPr lang="tr-TR"/>
          </a:p>
        </p:txBody>
      </p:sp>
      <p:sp>
        <p:nvSpPr>
          <p:cNvPr id="15" name="TextBox 15"/>
          <p:cNvSpPr txBox="1"/>
          <p:nvPr/>
        </p:nvSpPr>
        <p:spPr>
          <a:xfrm>
            <a:off x="5738810" y="4419624"/>
            <a:ext cx="2581647" cy="357489"/>
          </a:xfrm>
          <a:prstGeom prst="rect">
            <a:avLst/>
          </a:prstGeom>
        </p:spPr>
        <p:txBody>
          <a:bodyPr lIns="0" tIns="0" rIns="0" bIns="0" rtlCol="0" anchor="t">
            <a:spAutoFit/>
          </a:bodyPr>
          <a:lstStyle/>
          <a:p>
            <a:pPr algn="ctr">
              <a:lnSpc>
                <a:spcPts val="2696"/>
              </a:lnSpc>
            </a:pPr>
            <a:r>
              <a:rPr lang="en-US" sz="2592">
                <a:solidFill>
                  <a:srgbClr val="17425F"/>
                </a:solidFill>
                <a:latin typeface="Poppins Bold Italics"/>
              </a:rPr>
              <a:t>SANAYİ</a:t>
            </a:r>
          </a:p>
        </p:txBody>
      </p:sp>
      <p:sp>
        <p:nvSpPr>
          <p:cNvPr id="16" name="AutoShape 16"/>
          <p:cNvSpPr/>
          <p:nvPr/>
        </p:nvSpPr>
        <p:spPr>
          <a:xfrm>
            <a:off x="10371601" y="4075809"/>
            <a:ext cx="2581647" cy="1016544"/>
          </a:xfrm>
          <a:prstGeom prst="rect">
            <a:avLst/>
          </a:prstGeom>
          <a:solidFill>
            <a:srgbClr val="1468A2">
              <a:alpha val="19608"/>
            </a:srgbClr>
          </a:solidFill>
        </p:spPr>
        <p:txBody>
          <a:bodyPr/>
          <a:lstStyle/>
          <a:p>
            <a:endParaRPr lang="tr-TR"/>
          </a:p>
        </p:txBody>
      </p:sp>
      <p:sp>
        <p:nvSpPr>
          <p:cNvPr id="17" name="TextBox 17"/>
          <p:cNvSpPr txBox="1"/>
          <p:nvPr/>
        </p:nvSpPr>
        <p:spPr>
          <a:xfrm>
            <a:off x="10345936" y="4419624"/>
            <a:ext cx="2581647" cy="357489"/>
          </a:xfrm>
          <a:prstGeom prst="rect">
            <a:avLst/>
          </a:prstGeom>
        </p:spPr>
        <p:txBody>
          <a:bodyPr lIns="0" tIns="0" rIns="0" bIns="0" rtlCol="0" anchor="t">
            <a:spAutoFit/>
          </a:bodyPr>
          <a:lstStyle/>
          <a:p>
            <a:pPr algn="ctr">
              <a:lnSpc>
                <a:spcPts val="2696"/>
              </a:lnSpc>
            </a:pPr>
            <a:r>
              <a:rPr lang="en-US" sz="2592">
                <a:solidFill>
                  <a:srgbClr val="17425F"/>
                </a:solidFill>
                <a:latin typeface="Poppins Bold Italics"/>
              </a:rPr>
              <a:t>TEKNOLOJİ</a:t>
            </a:r>
          </a:p>
        </p:txBody>
      </p:sp>
      <p:sp>
        <p:nvSpPr>
          <p:cNvPr id="18" name="AutoShape 18"/>
          <p:cNvSpPr/>
          <p:nvPr/>
        </p:nvSpPr>
        <p:spPr>
          <a:xfrm>
            <a:off x="14978726" y="4075809"/>
            <a:ext cx="2581647" cy="1016544"/>
          </a:xfrm>
          <a:prstGeom prst="rect">
            <a:avLst/>
          </a:prstGeom>
          <a:solidFill>
            <a:srgbClr val="1468A2">
              <a:alpha val="19608"/>
            </a:srgbClr>
          </a:solidFill>
        </p:spPr>
        <p:txBody>
          <a:bodyPr/>
          <a:lstStyle/>
          <a:p>
            <a:endParaRPr lang="tr-TR"/>
          </a:p>
        </p:txBody>
      </p:sp>
      <p:sp>
        <p:nvSpPr>
          <p:cNvPr id="19" name="TextBox 19"/>
          <p:cNvSpPr txBox="1"/>
          <p:nvPr/>
        </p:nvSpPr>
        <p:spPr>
          <a:xfrm>
            <a:off x="14953062" y="4419624"/>
            <a:ext cx="2581647" cy="357489"/>
          </a:xfrm>
          <a:prstGeom prst="rect">
            <a:avLst/>
          </a:prstGeom>
        </p:spPr>
        <p:txBody>
          <a:bodyPr lIns="0" tIns="0" rIns="0" bIns="0" rtlCol="0" anchor="t">
            <a:spAutoFit/>
          </a:bodyPr>
          <a:lstStyle/>
          <a:p>
            <a:pPr algn="ctr">
              <a:lnSpc>
                <a:spcPts val="2696"/>
              </a:lnSpc>
            </a:pPr>
            <a:r>
              <a:rPr lang="en-US" sz="2592">
                <a:solidFill>
                  <a:srgbClr val="17425F"/>
                </a:solidFill>
                <a:latin typeface="Poppins Bold Italics"/>
              </a:rPr>
              <a:t>BİLİM</a:t>
            </a:r>
          </a:p>
        </p:txBody>
      </p:sp>
      <p:sp>
        <p:nvSpPr>
          <p:cNvPr id="20" name="TextBox 20"/>
          <p:cNvSpPr txBox="1"/>
          <p:nvPr/>
        </p:nvSpPr>
        <p:spPr>
          <a:xfrm>
            <a:off x="9366540" y="5937832"/>
            <a:ext cx="4155688" cy="3967480"/>
          </a:xfrm>
          <a:prstGeom prst="rect">
            <a:avLst/>
          </a:prstGeom>
        </p:spPr>
        <p:txBody>
          <a:bodyPr lIns="0" tIns="0" rIns="0" bIns="0" rtlCol="0" anchor="t">
            <a:spAutoFit/>
          </a:bodyPr>
          <a:lstStyle/>
          <a:p>
            <a:pPr algn="ctr">
              <a:lnSpc>
                <a:spcPts val="3919"/>
              </a:lnSpc>
            </a:pPr>
            <a:r>
              <a:rPr lang="en-US" sz="2800" spc="84">
                <a:solidFill>
                  <a:srgbClr val="FFFFFF"/>
                </a:solidFill>
                <a:latin typeface="Roboto"/>
              </a:rPr>
              <a:t>Ar-Ge faaliyetlerinin gelişimine, kalifiye edilmesine ve girişimcilik ekosisteminin ulusal çapta ilerlemesine teknoloji tabanlı detsekler. </a:t>
            </a:r>
          </a:p>
        </p:txBody>
      </p:sp>
      <p:sp>
        <p:nvSpPr>
          <p:cNvPr id="21" name="TextBox 21"/>
          <p:cNvSpPr txBox="1"/>
          <p:nvPr/>
        </p:nvSpPr>
        <p:spPr>
          <a:xfrm>
            <a:off x="13747561" y="5937832"/>
            <a:ext cx="4540439" cy="2976880"/>
          </a:xfrm>
          <a:prstGeom prst="rect">
            <a:avLst/>
          </a:prstGeom>
        </p:spPr>
        <p:txBody>
          <a:bodyPr lIns="0" tIns="0" rIns="0" bIns="0" rtlCol="0" anchor="t">
            <a:spAutoFit/>
          </a:bodyPr>
          <a:lstStyle/>
          <a:p>
            <a:pPr algn="ctr">
              <a:lnSpc>
                <a:spcPts val="3919"/>
              </a:lnSpc>
            </a:pPr>
            <a:r>
              <a:rPr lang="en-US" sz="2800" spc="84">
                <a:solidFill>
                  <a:srgbClr val="FFFFFF"/>
                </a:solidFill>
                <a:latin typeface="Roboto"/>
              </a:rPr>
              <a:t>Üniversiteler, girişimciler, yatırımcılar ve sanayiciler arasında gerekli olan ve ihtiyaç duyulan ilişkilerin sağlanması yönünde faaliyet gösterirler.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B1E3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7000"/>
            </a:blip>
            <a:stretch>
              <a:fillRect/>
            </a:stretch>
          </a:blipFill>
        </p:spPr>
        <p:txBody>
          <a:bodyPr/>
          <a:lstStyle/>
          <a:p>
            <a:endParaRPr lang="tr-TR"/>
          </a:p>
        </p:txBody>
      </p:sp>
      <p:grpSp>
        <p:nvGrpSpPr>
          <p:cNvPr id="3" name="Group 3"/>
          <p:cNvGrpSpPr/>
          <p:nvPr/>
        </p:nvGrpSpPr>
        <p:grpSpPr>
          <a:xfrm>
            <a:off x="8037099" y="1807922"/>
            <a:ext cx="9889450" cy="6203874"/>
            <a:chOff x="0" y="0"/>
            <a:chExt cx="13185933" cy="8271832"/>
          </a:xfrm>
        </p:grpSpPr>
        <p:sp>
          <p:nvSpPr>
            <p:cNvPr id="4" name="AutoShape 4"/>
            <p:cNvSpPr/>
            <p:nvPr/>
          </p:nvSpPr>
          <p:spPr>
            <a:xfrm>
              <a:off x="1279739" y="0"/>
              <a:ext cx="10700216" cy="8271832"/>
            </a:xfrm>
            <a:prstGeom prst="rect">
              <a:avLst/>
            </a:prstGeom>
            <a:solidFill>
              <a:srgbClr val="FFFFFF"/>
            </a:solidFill>
          </p:spPr>
          <p:txBody>
            <a:bodyPr/>
            <a:lstStyle/>
            <a:p>
              <a:endParaRPr lang="tr-TR"/>
            </a:p>
          </p:txBody>
        </p:sp>
        <p:sp>
          <p:nvSpPr>
            <p:cNvPr id="5" name="Freeform 5"/>
            <p:cNvSpPr/>
            <p:nvPr/>
          </p:nvSpPr>
          <p:spPr>
            <a:xfrm>
              <a:off x="6271353" y="5165653"/>
              <a:ext cx="1066967" cy="1066967"/>
            </a:xfrm>
            <a:custGeom>
              <a:avLst/>
              <a:gdLst/>
              <a:ahLst/>
              <a:cxnLst/>
              <a:rect l="l" t="t" r="r" b="b"/>
              <a:pathLst>
                <a:path w="1066967" h="1066967">
                  <a:moveTo>
                    <a:pt x="0" y="0"/>
                  </a:moveTo>
                  <a:lnTo>
                    <a:pt x="1066967" y="0"/>
                  </a:lnTo>
                  <a:lnTo>
                    <a:pt x="1066967" y="1066967"/>
                  </a:lnTo>
                  <a:lnTo>
                    <a:pt x="0" y="10669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Freeform 6"/>
            <p:cNvSpPr/>
            <p:nvPr/>
          </p:nvSpPr>
          <p:spPr>
            <a:xfrm>
              <a:off x="4252799" y="5165653"/>
              <a:ext cx="1066967" cy="1066967"/>
            </a:xfrm>
            <a:custGeom>
              <a:avLst/>
              <a:gdLst/>
              <a:ahLst/>
              <a:cxnLst/>
              <a:rect l="l" t="t" r="r" b="b"/>
              <a:pathLst>
                <a:path w="1066967" h="1066967">
                  <a:moveTo>
                    <a:pt x="0" y="0"/>
                  </a:moveTo>
                  <a:lnTo>
                    <a:pt x="1066967" y="0"/>
                  </a:lnTo>
                  <a:lnTo>
                    <a:pt x="1066967" y="1066967"/>
                  </a:lnTo>
                  <a:lnTo>
                    <a:pt x="0" y="1066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7" name="Freeform 7"/>
            <p:cNvSpPr/>
            <p:nvPr/>
          </p:nvSpPr>
          <p:spPr>
            <a:xfrm>
              <a:off x="8305725" y="5303152"/>
              <a:ext cx="739298" cy="739298"/>
            </a:xfrm>
            <a:custGeom>
              <a:avLst/>
              <a:gdLst/>
              <a:ahLst/>
              <a:cxnLst/>
              <a:rect l="l" t="t" r="r" b="b"/>
              <a:pathLst>
                <a:path w="739298" h="739298">
                  <a:moveTo>
                    <a:pt x="0" y="0"/>
                  </a:moveTo>
                  <a:lnTo>
                    <a:pt x="739298" y="0"/>
                  </a:lnTo>
                  <a:lnTo>
                    <a:pt x="739298" y="739298"/>
                  </a:lnTo>
                  <a:lnTo>
                    <a:pt x="0" y="739298"/>
                  </a:lnTo>
                  <a:lnTo>
                    <a:pt x="0" y="0"/>
                  </a:lnTo>
                  <a:close/>
                </a:path>
              </a:pathLst>
            </a:custGeom>
            <a:blipFill>
              <a:blip r:embed="rId7"/>
              <a:stretch>
                <a:fillRect/>
              </a:stretch>
            </a:blipFill>
          </p:spPr>
          <p:txBody>
            <a:bodyPr/>
            <a:lstStyle/>
            <a:p>
              <a:endParaRPr lang="tr-TR"/>
            </a:p>
          </p:txBody>
        </p:sp>
        <p:sp>
          <p:nvSpPr>
            <p:cNvPr id="8" name="Freeform 8"/>
            <p:cNvSpPr/>
            <p:nvPr/>
          </p:nvSpPr>
          <p:spPr>
            <a:xfrm>
              <a:off x="8141871" y="5139298"/>
              <a:ext cx="1067007" cy="1067007"/>
            </a:xfrm>
            <a:custGeom>
              <a:avLst/>
              <a:gdLst/>
              <a:ahLst/>
              <a:cxnLst/>
              <a:rect l="l" t="t" r="r" b="b"/>
              <a:pathLst>
                <a:path w="1067007" h="1067007">
                  <a:moveTo>
                    <a:pt x="0" y="0"/>
                  </a:moveTo>
                  <a:lnTo>
                    <a:pt x="1067007" y="0"/>
                  </a:lnTo>
                  <a:lnTo>
                    <a:pt x="1067007" y="1067007"/>
                  </a:lnTo>
                  <a:lnTo>
                    <a:pt x="0" y="10670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9" name="TextBox 9"/>
            <p:cNvSpPr txBox="1"/>
            <p:nvPr/>
          </p:nvSpPr>
          <p:spPr>
            <a:xfrm>
              <a:off x="3535500" y="6315147"/>
              <a:ext cx="2584459" cy="304149"/>
            </a:xfrm>
            <a:prstGeom prst="rect">
              <a:avLst/>
            </a:prstGeom>
          </p:spPr>
          <p:txBody>
            <a:bodyPr lIns="0" tIns="0" rIns="0" bIns="0" rtlCol="0" anchor="t">
              <a:spAutoFit/>
            </a:bodyPr>
            <a:lstStyle/>
            <a:p>
              <a:pPr algn="ctr">
                <a:lnSpc>
                  <a:spcPts val="1883"/>
                </a:lnSpc>
              </a:pPr>
              <a:r>
                <a:rPr lang="en-US" sz="1345">
                  <a:solidFill>
                    <a:srgbClr val="17425F"/>
                  </a:solidFill>
                  <a:latin typeface="Poppins Semi-Bold"/>
                </a:rPr>
                <a:t>ankara_tto</a:t>
              </a:r>
            </a:p>
          </p:txBody>
        </p:sp>
        <p:sp>
          <p:nvSpPr>
            <p:cNvPr id="10" name="TextBox 10"/>
            <p:cNvSpPr txBox="1"/>
            <p:nvPr/>
          </p:nvSpPr>
          <p:spPr>
            <a:xfrm>
              <a:off x="5319766" y="6335104"/>
              <a:ext cx="2957771" cy="304149"/>
            </a:xfrm>
            <a:prstGeom prst="rect">
              <a:avLst/>
            </a:prstGeom>
          </p:spPr>
          <p:txBody>
            <a:bodyPr lIns="0" tIns="0" rIns="0" bIns="0" rtlCol="0" anchor="t">
              <a:spAutoFit/>
            </a:bodyPr>
            <a:lstStyle/>
            <a:p>
              <a:pPr algn="ctr">
                <a:lnSpc>
                  <a:spcPts val="1883"/>
                </a:lnSpc>
              </a:pPr>
              <a:r>
                <a:rPr lang="en-US" sz="1345">
                  <a:solidFill>
                    <a:srgbClr val="17425F"/>
                  </a:solidFill>
                  <a:latin typeface="Poppins Semi-Bold"/>
                </a:rPr>
                <a:t>@AnkaraTTO</a:t>
              </a:r>
            </a:p>
          </p:txBody>
        </p:sp>
        <p:sp>
          <p:nvSpPr>
            <p:cNvPr id="11" name="TextBox 11"/>
            <p:cNvSpPr txBox="1"/>
            <p:nvPr/>
          </p:nvSpPr>
          <p:spPr>
            <a:xfrm>
              <a:off x="7288058" y="6335104"/>
              <a:ext cx="2957771" cy="304149"/>
            </a:xfrm>
            <a:prstGeom prst="rect">
              <a:avLst/>
            </a:prstGeom>
          </p:spPr>
          <p:txBody>
            <a:bodyPr lIns="0" tIns="0" rIns="0" bIns="0" rtlCol="0" anchor="t">
              <a:spAutoFit/>
            </a:bodyPr>
            <a:lstStyle/>
            <a:p>
              <a:pPr algn="ctr">
                <a:lnSpc>
                  <a:spcPts val="1883"/>
                </a:lnSpc>
              </a:pPr>
              <a:r>
                <a:rPr lang="en-US" sz="1345">
                  <a:solidFill>
                    <a:srgbClr val="17425F"/>
                  </a:solidFill>
                  <a:latin typeface="Poppins Semi-Bold"/>
                </a:rPr>
                <a:t>Ankara TTO</a:t>
              </a:r>
            </a:p>
          </p:txBody>
        </p:sp>
        <p:sp>
          <p:nvSpPr>
            <p:cNvPr id="12" name="TextBox 12"/>
            <p:cNvSpPr txBox="1"/>
            <p:nvPr/>
          </p:nvSpPr>
          <p:spPr>
            <a:xfrm>
              <a:off x="0" y="1498167"/>
              <a:ext cx="13138174" cy="917193"/>
            </a:xfrm>
            <a:prstGeom prst="rect">
              <a:avLst/>
            </a:prstGeom>
          </p:spPr>
          <p:txBody>
            <a:bodyPr lIns="0" tIns="0" rIns="0" bIns="0" rtlCol="0" anchor="t">
              <a:spAutoFit/>
            </a:bodyPr>
            <a:lstStyle/>
            <a:p>
              <a:pPr algn="ctr">
                <a:lnSpc>
                  <a:spcPts val="5554"/>
                </a:lnSpc>
              </a:pPr>
              <a:r>
                <a:rPr lang="en-US" sz="3967">
                  <a:solidFill>
                    <a:srgbClr val="1468A2"/>
                  </a:solidFill>
                  <a:latin typeface="Poppins Semi-Bold"/>
                </a:rPr>
                <a:t>Ankara Üniversitesi</a:t>
              </a:r>
            </a:p>
          </p:txBody>
        </p:sp>
        <p:sp>
          <p:nvSpPr>
            <p:cNvPr id="13" name="TextBox 13"/>
            <p:cNvSpPr txBox="1"/>
            <p:nvPr/>
          </p:nvSpPr>
          <p:spPr>
            <a:xfrm>
              <a:off x="0" y="2329635"/>
              <a:ext cx="13138174" cy="642336"/>
            </a:xfrm>
            <a:prstGeom prst="rect">
              <a:avLst/>
            </a:prstGeom>
          </p:spPr>
          <p:txBody>
            <a:bodyPr lIns="0" tIns="0" rIns="0" bIns="0" rtlCol="0" anchor="t">
              <a:spAutoFit/>
            </a:bodyPr>
            <a:lstStyle/>
            <a:p>
              <a:pPr algn="ctr">
                <a:lnSpc>
                  <a:spcPts val="3907"/>
                </a:lnSpc>
              </a:pPr>
              <a:r>
                <a:rPr lang="en-US" sz="2790">
                  <a:solidFill>
                    <a:srgbClr val="1468A2"/>
                  </a:solidFill>
                  <a:latin typeface="Poppins Semi-Bold"/>
                </a:rPr>
                <a:t>Teknoloji Transfer Ofisi</a:t>
              </a:r>
            </a:p>
          </p:txBody>
        </p:sp>
        <p:sp>
          <p:nvSpPr>
            <p:cNvPr id="14" name="TextBox 14"/>
            <p:cNvSpPr txBox="1"/>
            <p:nvPr/>
          </p:nvSpPr>
          <p:spPr>
            <a:xfrm>
              <a:off x="47759" y="2969885"/>
              <a:ext cx="13138174" cy="559951"/>
            </a:xfrm>
            <a:prstGeom prst="rect">
              <a:avLst/>
            </a:prstGeom>
          </p:spPr>
          <p:txBody>
            <a:bodyPr lIns="0" tIns="0" rIns="0" bIns="0" rtlCol="0" anchor="t">
              <a:spAutoFit/>
            </a:bodyPr>
            <a:lstStyle/>
            <a:p>
              <a:pPr algn="ctr">
                <a:lnSpc>
                  <a:spcPts val="3332"/>
                </a:lnSpc>
              </a:pPr>
              <a:r>
                <a:rPr lang="en-US" sz="2380">
                  <a:solidFill>
                    <a:srgbClr val="1468A2"/>
                  </a:solidFill>
                  <a:latin typeface="Poppins Semi-Bold"/>
                </a:rPr>
                <a:t>İLETİŞİM</a:t>
              </a:r>
            </a:p>
          </p:txBody>
        </p:sp>
        <p:sp>
          <p:nvSpPr>
            <p:cNvPr id="15" name="TextBox 15"/>
            <p:cNvSpPr txBox="1"/>
            <p:nvPr/>
          </p:nvSpPr>
          <p:spPr>
            <a:xfrm>
              <a:off x="47759" y="3601496"/>
              <a:ext cx="13138174" cy="917153"/>
            </a:xfrm>
            <a:prstGeom prst="rect">
              <a:avLst/>
            </a:prstGeom>
          </p:spPr>
          <p:txBody>
            <a:bodyPr lIns="0" tIns="0" rIns="0" bIns="0" rtlCol="0" anchor="t">
              <a:spAutoFit/>
            </a:bodyPr>
            <a:lstStyle/>
            <a:p>
              <a:pPr algn="ctr">
                <a:lnSpc>
                  <a:spcPts val="2777"/>
                </a:lnSpc>
              </a:pPr>
              <a:r>
                <a:rPr lang="en-US" sz="1983">
                  <a:solidFill>
                    <a:srgbClr val="1468A2"/>
                  </a:solidFill>
                  <a:latin typeface="Poppins Semi-Bold"/>
                </a:rPr>
                <a:t>info@ankaratto.com</a:t>
              </a:r>
            </a:p>
            <a:p>
              <a:pPr algn="ctr">
                <a:lnSpc>
                  <a:spcPts val="2777"/>
                </a:lnSpc>
              </a:pPr>
              <a:r>
                <a:rPr lang="en-US" sz="1983">
                  <a:solidFill>
                    <a:srgbClr val="1468A2"/>
                  </a:solidFill>
                  <a:latin typeface="Poppins Semi-Bold"/>
                </a:rPr>
                <a:t>www.ankaratto.com</a:t>
              </a:r>
            </a:p>
          </p:txBody>
        </p:sp>
      </p:grpSp>
      <p:sp>
        <p:nvSpPr>
          <p:cNvPr id="16" name="Freeform 16"/>
          <p:cNvSpPr/>
          <p:nvPr/>
        </p:nvSpPr>
        <p:spPr>
          <a:xfrm>
            <a:off x="1285361" y="795059"/>
            <a:ext cx="6172200" cy="8229600"/>
          </a:xfrm>
          <a:custGeom>
            <a:avLst/>
            <a:gdLst/>
            <a:ahLst/>
            <a:cxnLst/>
            <a:rect l="l" t="t" r="r" b="b"/>
            <a:pathLst>
              <a:path w="6172200" h="8229600">
                <a:moveTo>
                  <a:pt x="0" y="0"/>
                </a:moveTo>
                <a:lnTo>
                  <a:pt x="6172200" y="0"/>
                </a:lnTo>
                <a:lnTo>
                  <a:pt x="6172200" y="8229600"/>
                </a:lnTo>
                <a:lnTo>
                  <a:pt x="0" y="8229600"/>
                </a:lnTo>
                <a:lnTo>
                  <a:pt x="0" y="0"/>
                </a:lnTo>
                <a:close/>
              </a:path>
            </a:pathLst>
          </a:custGeom>
          <a:blipFill>
            <a:blip r:embed="rId10"/>
            <a:stretch>
              <a:fillRect/>
            </a:stretch>
          </a:blipFill>
        </p:spPr>
        <p:txBody>
          <a:bodyPr/>
          <a:lstStyle/>
          <a:p>
            <a:endParaRPr lang="tr-T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sp>
        <p:nvSpPr>
          <p:cNvPr id="2" name="Freeform 2"/>
          <p:cNvSpPr/>
          <p:nvPr/>
        </p:nvSpPr>
        <p:spPr>
          <a:xfrm rot="-2051216">
            <a:off x="-1537854" y="3584864"/>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rot="-2051216">
            <a:off x="11965130" y="-6321136"/>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tr-TR"/>
          </a:p>
        </p:txBody>
      </p:sp>
      <p:grpSp>
        <p:nvGrpSpPr>
          <p:cNvPr id="4" name="Group 4"/>
          <p:cNvGrpSpPr>
            <a:grpSpLocks noChangeAspect="1"/>
          </p:cNvGrpSpPr>
          <p:nvPr/>
        </p:nvGrpSpPr>
        <p:grpSpPr>
          <a:xfrm>
            <a:off x="15191509" y="-1231323"/>
            <a:ext cx="4520045" cy="4520045"/>
            <a:chOff x="-2540" y="-2540"/>
            <a:chExt cx="6355080" cy="6355080"/>
          </a:xfrm>
        </p:grpSpPr>
        <p:sp>
          <p:nvSpPr>
            <p:cNvPr id="5" name="Freeform 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tr-TR"/>
            </a:p>
          </p:txBody>
        </p:sp>
      </p:grpSp>
      <p:sp>
        <p:nvSpPr>
          <p:cNvPr id="6" name="Freeform 6"/>
          <p:cNvSpPr/>
          <p:nvPr/>
        </p:nvSpPr>
        <p:spPr>
          <a:xfrm rot="-5400000">
            <a:off x="11433773" y="1271820"/>
            <a:ext cx="5756922" cy="4979737"/>
          </a:xfrm>
          <a:custGeom>
            <a:avLst/>
            <a:gdLst/>
            <a:ahLst/>
            <a:cxnLst/>
            <a:rect l="l" t="t" r="r" b="b"/>
            <a:pathLst>
              <a:path w="5756922" h="4979737">
                <a:moveTo>
                  <a:pt x="0" y="0"/>
                </a:moveTo>
                <a:lnTo>
                  <a:pt x="5756922" y="0"/>
                </a:lnTo>
                <a:lnTo>
                  <a:pt x="5756922" y="4979737"/>
                </a:lnTo>
                <a:lnTo>
                  <a:pt x="0" y="4979737"/>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7" name="AutoShape 7"/>
          <p:cNvSpPr/>
          <p:nvPr/>
        </p:nvSpPr>
        <p:spPr>
          <a:xfrm>
            <a:off x="8663526" y="883227"/>
            <a:ext cx="7107382" cy="145473"/>
          </a:xfrm>
          <a:prstGeom prst="rect">
            <a:avLst/>
          </a:prstGeom>
          <a:solidFill>
            <a:srgbClr val="FFFFFF"/>
          </a:solidFill>
        </p:spPr>
        <p:txBody>
          <a:bodyPr/>
          <a:lstStyle/>
          <a:p>
            <a:endParaRPr lang="tr-TR"/>
          </a:p>
        </p:txBody>
      </p:sp>
      <p:sp>
        <p:nvSpPr>
          <p:cNvPr id="8" name="AutoShape 8"/>
          <p:cNvSpPr/>
          <p:nvPr/>
        </p:nvSpPr>
        <p:spPr>
          <a:xfrm>
            <a:off x="15770908" y="4291804"/>
            <a:ext cx="154998" cy="2348345"/>
          </a:xfrm>
          <a:prstGeom prst="rect">
            <a:avLst/>
          </a:prstGeom>
          <a:solidFill>
            <a:srgbClr val="FFFFFF"/>
          </a:solidFill>
        </p:spPr>
        <p:txBody>
          <a:bodyPr/>
          <a:lstStyle/>
          <a:p>
            <a:endParaRPr lang="tr-TR"/>
          </a:p>
        </p:txBody>
      </p:sp>
      <p:sp>
        <p:nvSpPr>
          <p:cNvPr id="9" name="AutoShape 9"/>
          <p:cNvSpPr/>
          <p:nvPr/>
        </p:nvSpPr>
        <p:spPr>
          <a:xfrm rot="-5400000">
            <a:off x="13778345" y="5631873"/>
            <a:ext cx="7107382" cy="145473"/>
          </a:xfrm>
          <a:prstGeom prst="rect">
            <a:avLst/>
          </a:prstGeom>
          <a:solidFill>
            <a:srgbClr val="FFFFFF"/>
          </a:solidFill>
        </p:spPr>
        <p:txBody>
          <a:bodyPr/>
          <a:lstStyle/>
          <a:p>
            <a:endParaRPr lang="tr-TR"/>
          </a:p>
        </p:txBody>
      </p:sp>
      <p:sp>
        <p:nvSpPr>
          <p:cNvPr id="10" name="TextBox 10"/>
          <p:cNvSpPr txBox="1"/>
          <p:nvPr/>
        </p:nvSpPr>
        <p:spPr>
          <a:xfrm>
            <a:off x="1028709" y="6126134"/>
            <a:ext cx="11341326" cy="1573530"/>
          </a:xfrm>
          <a:prstGeom prst="rect">
            <a:avLst/>
          </a:prstGeom>
        </p:spPr>
        <p:txBody>
          <a:bodyPr lIns="0" tIns="0" rIns="0" bIns="0" rtlCol="0" anchor="t">
            <a:spAutoFit/>
          </a:bodyPr>
          <a:lstStyle/>
          <a:p>
            <a:pPr algn="l">
              <a:lnSpc>
                <a:spcPts val="11760"/>
              </a:lnSpc>
            </a:pPr>
            <a:r>
              <a:rPr lang="en-US" sz="12000" spc="719">
                <a:solidFill>
                  <a:srgbClr val="FFFFFF"/>
                </a:solidFill>
                <a:latin typeface="Roboto Condensed Bold"/>
              </a:rPr>
              <a:t>TEŞEKKÜRLER</a:t>
            </a:r>
          </a:p>
        </p:txBody>
      </p:sp>
      <p:sp>
        <p:nvSpPr>
          <p:cNvPr id="11" name="TextBox 11"/>
          <p:cNvSpPr txBox="1"/>
          <p:nvPr/>
        </p:nvSpPr>
        <p:spPr>
          <a:xfrm>
            <a:off x="1028700" y="7710224"/>
            <a:ext cx="11325666" cy="535403"/>
          </a:xfrm>
          <a:prstGeom prst="rect">
            <a:avLst/>
          </a:prstGeom>
        </p:spPr>
        <p:txBody>
          <a:bodyPr lIns="0" tIns="0" rIns="0" bIns="0" rtlCol="0" anchor="t">
            <a:spAutoFit/>
          </a:bodyPr>
          <a:lstStyle/>
          <a:p>
            <a:pPr algn="l">
              <a:lnSpc>
                <a:spcPts val="4480"/>
              </a:lnSpc>
            </a:pPr>
            <a:r>
              <a:rPr lang="en-US" sz="3200" spc="320" dirty="0">
                <a:solidFill>
                  <a:srgbClr val="FFFFFF"/>
                </a:solidFill>
                <a:latin typeface="Roboto"/>
              </a:rPr>
              <a:t>TEKNOLOJİ TRANSFER OFİSİ</a:t>
            </a:r>
          </a:p>
        </p:txBody>
      </p:sp>
      <p:sp>
        <p:nvSpPr>
          <p:cNvPr id="12" name="TextBox 12"/>
          <p:cNvSpPr txBox="1"/>
          <p:nvPr/>
        </p:nvSpPr>
        <p:spPr>
          <a:xfrm>
            <a:off x="1028709" y="8362242"/>
            <a:ext cx="11325656" cy="541147"/>
          </a:xfrm>
          <a:prstGeom prst="rect">
            <a:avLst/>
          </a:prstGeom>
        </p:spPr>
        <p:txBody>
          <a:bodyPr lIns="0" tIns="0" rIns="0" bIns="0" rtlCol="0" anchor="t">
            <a:spAutoFit/>
          </a:bodyPr>
          <a:lstStyle/>
          <a:p>
            <a:pPr algn="l">
              <a:lnSpc>
                <a:spcPts val="4424"/>
              </a:lnSpc>
            </a:pPr>
            <a:r>
              <a:rPr lang="en-US" sz="2800" spc="1327">
                <a:solidFill>
                  <a:srgbClr val="FFFFFF"/>
                </a:solidFill>
                <a:latin typeface="Roboto"/>
              </a:rPr>
              <a:t>Koordinatörlüğü</a:t>
            </a:r>
          </a:p>
        </p:txBody>
      </p:sp>
      <p:sp>
        <p:nvSpPr>
          <p:cNvPr id="13" name="TextBox 13"/>
          <p:cNvSpPr txBox="1"/>
          <p:nvPr/>
        </p:nvSpPr>
        <p:spPr>
          <a:xfrm>
            <a:off x="1044379" y="8998639"/>
            <a:ext cx="11325656" cy="1093597"/>
          </a:xfrm>
          <a:prstGeom prst="rect">
            <a:avLst/>
          </a:prstGeom>
        </p:spPr>
        <p:txBody>
          <a:bodyPr lIns="0" tIns="0" rIns="0" bIns="0" rtlCol="0" anchor="t">
            <a:spAutoFit/>
          </a:bodyPr>
          <a:lstStyle/>
          <a:p>
            <a:pPr>
              <a:lnSpc>
                <a:spcPts val="4423"/>
              </a:lnSpc>
            </a:pPr>
            <a:r>
              <a:rPr lang="en-US" sz="2799" spc="100">
                <a:solidFill>
                  <a:srgbClr val="FFFFFF"/>
                </a:solidFill>
                <a:latin typeface="Roboto"/>
              </a:rPr>
              <a:t>Öğr. Gör. Elif AYAZ</a:t>
            </a:r>
          </a:p>
          <a:p>
            <a:pPr algn="l">
              <a:lnSpc>
                <a:spcPts val="4424"/>
              </a:lnSpc>
            </a:pPr>
            <a:r>
              <a:rPr lang="en-US" sz="2800" spc="100">
                <a:solidFill>
                  <a:srgbClr val="FFFFFF"/>
                </a:solidFill>
                <a:latin typeface="Roboto"/>
              </a:rPr>
              <a:t>elif.ayaz@ankaratto.com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68A2"/>
        </a:solidFill>
        <a:effectLst/>
      </p:bgPr>
    </p:bg>
    <p:spTree>
      <p:nvGrpSpPr>
        <p:cNvPr id="1" name=""/>
        <p:cNvGrpSpPr/>
        <p:nvPr/>
      </p:nvGrpSpPr>
      <p:grpSpPr>
        <a:xfrm>
          <a:off x="0" y="0"/>
          <a:ext cx="0" cy="0"/>
          <a:chOff x="0" y="0"/>
          <a:chExt cx="0" cy="0"/>
        </a:xfrm>
      </p:grpSpPr>
      <p:grpSp>
        <p:nvGrpSpPr>
          <p:cNvPr id="2" name="Group 2"/>
          <p:cNvGrpSpPr/>
          <p:nvPr/>
        </p:nvGrpSpPr>
        <p:grpSpPr>
          <a:xfrm>
            <a:off x="10516461" y="-8007422"/>
            <a:ext cx="11387889" cy="11387889"/>
            <a:chOff x="0" y="0"/>
            <a:chExt cx="15183853" cy="15183853"/>
          </a:xfrm>
        </p:grpSpPr>
        <p:sp>
          <p:nvSpPr>
            <p:cNvPr id="3" name="Freeform 3"/>
            <p:cNvSpPr/>
            <p:nvPr/>
          </p:nvSpPr>
          <p:spPr>
            <a:xfrm rot="-7385425">
              <a:off x="2105526" y="2105526"/>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rot="-2919153">
              <a:off x="6719834" y="7850267"/>
              <a:ext cx="6534787" cy="5652590"/>
            </a:xfrm>
            <a:custGeom>
              <a:avLst/>
              <a:gdLst/>
              <a:ahLst/>
              <a:cxnLst/>
              <a:rect l="l" t="t" r="r" b="b"/>
              <a:pathLst>
                <a:path w="6534787" h="5652590">
                  <a:moveTo>
                    <a:pt x="0" y="0"/>
                  </a:moveTo>
                  <a:lnTo>
                    <a:pt x="6534787" y="0"/>
                  </a:lnTo>
                  <a:lnTo>
                    <a:pt x="6534787" y="5652590"/>
                  </a:lnTo>
                  <a:lnTo>
                    <a:pt x="0" y="5652590"/>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5" name="AutoShape 5"/>
            <p:cNvSpPr/>
            <p:nvPr/>
          </p:nvSpPr>
          <p:spPr>
            <a:xfrm>
              <a:off x="2894452" y="12048162"/>
              <a:ext cx="6096000" cy="193964"/>
            </a:xfrm>
            <a:prstGeom prst="rect">
              <a:avLst/>
            </a:prstGeom>
            <a:solidFill>
              <a:srgbClr val="FFFFFF"/>
            </a:solidFill>
          </p:spPr>
          <p:txBody>
            <a:bodyPr/>
            <a:lstStyle/>
            <a:p>
              <a:endParaRPr lang="tr-TR"/>
            </a:p>
          </p:txBody>
        </p:sp>
      </p:grpSp>
      <p:grpSp>
        <p:nvGrpSpPr>
          <p:cNvPr id="6" name="Group 6"/>
          <p:cNvGrpSpPr/>
          <p:nvPr/>
        </p:nvGrpSpPr>
        <p:grpSpPr>
          <a:xfrm>
            <a:off x="-4329141" y="6326075"/>
            <a:ext cx="11431766" cy="11431766"/>
            <a:chOff x="0" y="0"/>
            <a:chExt cx="15242355" cy="15242355"/>
          </a:xfrm>
        </p:grpSpPr>
        <p:sp>
          <p:nvSpPr>
            <p:cNvPr id="7" name="Freeform 7"/>
            <p:cNvSpPr/>
            <p:nvPr/>
          </p:nvSpPr>
          <p:spPr>
            <a:xfrm rot="8748783">
              <a:off x="2134778" y="2134778"/>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tr-TR"/>
            </a:p>
          </p:txBody>
        </p:sp>
        <p:sp>
          <p:nvSpPr>
            <p:cNvPr id="8" name="Freeform 8"/>
            <p:cNvSpPr/>
            <p:nvPr/>
          </p:nvSpPr>
          <p:spPr>
            <a:xfrm rot="7880846">
              <a:off x="4042086" y="4077353"/>
              <a:ext cx="6534787" cy="5652590"/>
            </a:xfrm>
            <a:custGeom>
              <a:avLst/>
              <a:gdLst/>
              <a:ahLst/>
              <a:cxnLst/>
              <a:rect l="l" t="t" r="r" b="b"/>
              <a:pathLst>
                <a:path w="6534787" h="5652590">
                  <a:moveTo>
                    <a:pt x="0" y="0"/>
                  </a:moveTo>
                  <a:lnTo>
                    <a:pt x="6534787" y="0"/>
                  </a:lnTo>
                  <a:lnTo>
                    <a:pt x="6534787" y="5652591"/>
                  </a:lnTo>
                  <a:lnTo>
                    <a:pt x="0" y="5652591"/>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grpSp>
          <p:nvGrpSpPr>
            <p:cNvPr id="9" name="Group 9"/>
            <p:cNvGrpSpPr>
              <a:grpSpLocks noChangeAspect="1"/>
            </p:cNvGrpSpPr>
            <p:nvPr/>
          </p:nvGrpSpPr>
          <p:grpSpPr>
            <a:xfrm rot="-10800000">
              <a:off x="8716624" y="3909634"/>
              <a:ext cx="3311236" cy="3311236"/>
              <a:chOff x="-2540" y="-2540"/>
              <a:chExt cx="6355080" cy="6355080"/>
            </a:xfrm>
          </p:grpSpPr>
          <p:sp>
            <p:nvSpPr>
              <p:cNvPr id="10" name="Freeform 10"/>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tr-TR"/>
              </a:p>
            </p:txBody>
          </p:sp>
        </p:grpSp>
      </p:grpSp>
      <p:sp>
        <p:nvSpPr>
          <p:cNvPr id="11" name="AutoShape 11"/>
          <p:cNvSpPr/>
          <p:nvPr/>
        </p:nvSpPr>
        <p:spPr>
          <a:xfrm>
            <a:off x="533400" y="3695802"/>
            <a:ext cx="3252758" cy="3029184"/>
          </a:xfrm>
          <a:prstGeom prst="rect">
            <a:avLst/>
          </a:prstGeom>
          <a:solidFill>
            <a:srgbClr val="FFFFFF"/>
          </a:solidFill>
        </p:spPr>
        <p:txBody>
          <a:bodyPr/>
          <a:lstStyle/>
          <a:p>
            <a:endParaRPr lang="tr-TR"/>
          </a:p>
        </p:txBody>
      </p:sp>
      <p:sp>
        <p:nvSpPr>
          <p:cNvPr id="13" name="TextBox 13"/>
          <p:cNvSpPr txBox="1"/>
          <p:nvPr/>
        </p:nvSpPr>
        <p:spPr>
          <a:xfrm>
            <a:off x="789191" y="4512992"/>
            <a:ext cx="2835807" cy="394056"/>
          </a:xfrm>
          <a:prstGeom prst="rect">
            <a:avLst/>
          </a:prstGeom>
        </p:spPr>
        <p:txBody>
          <a:bodyPr lIns="0" tIns="0" rIns="0" bIns="0" rtlCol="0" anchor="t">
            <a:spAutoFit/>
          </a:bodyPr>
          <a:lstStyle/>
          <a:p>
            <a:pPr algn="ctr">
              <a:lnSpc>
                <a:spcPts val="2937"/>
              </a:lnSpc>
            </a:pPr>
            <a:r>
              <a:rPr lang="en-US" sz="2745" spc="274">
                <a:solidFill>
                  <a:srgbClr val="0B1E3F"/>
                </a:solidFill>
                <a:latin typeface="Roboto"/>
              </a:rPr>
              <a:t>MODÜL 1</a:t>
            </a:r>
          </a:p>
        </p:txBody>
      </p:sp>
      <p:sp>
        <p:nvSpPr>
          <p:cNvPr id="14" name="AutoShape 14"/>
          <p:cNvSpPr/>
          <p:nvPr/>
        </p:nvSpPr>
        <p:spPr>
          <a:xfrm>
            <a:off x="1247126" y="5528609"/>
            <a:ext cx="1879734" cy="73555"/>
          </a:xfrm>
          <a:prstGeom prst="rect">
            <a:avLst/>
          </a:prstGeom>
          <a:solidFill>
            <a:srgbClr val="1468A2"/>
          </a:solidFill>
        </p:spPr>
        <p:txBody>
          <a:bodyPr/>
          <a:lstStyle/>
          <a:p>
            <a:endParaRPr lang="tr-TR"/>
          </a:p>
        </p:txBody>
      </p:sp>
      <p:sp>
        <p:nvSpPr>
          <p:cNvPr id="15" name="AutoShape 15"/>
          <p:cNvSpPr/>
          <p:nvPr/>
        </p:nvSpPr>
        <p:spPr>
          <a:xfrm>
            <a:off x="4022771" y="3701244"/>
            <a:ext cx="3252758" cy="3029183"/>
          </a:xfrm>
          <a:prstGeom prst="rect">
            <a:avLst/>
          </a:prstGeom>
          <a:solidFill>
            <a:srgbClr val="FFFFFF"/>
          </a:solidFill>
        </p:spPr>
        <p:txBody>
          <a:bodyPr/>
          <a:lstStyle/>
          <a:p>
            <a:endParaRPr lang="tr-TR"/>
          </a:p>
        </p:txBody>
      </p:sp>
      <p:sp>
        <p:nvSpPr>
          <p:cNvPr id="17" name="TextBox 17"/>
          <p:cNvSpPr txBox="1"/>
          <p:nvPr/>
        </p:nvSpPr>
        <p:spPr>
          <a:xfrm>
            <a:off x="4251348" y="4512992"/>
            <a:ext cx="2835807" cy="394056"/>
          </a:xfrm>
          <a:prstGeom prst="rect">
            <a:avLst/>
          </a:prstGeom>
        </p:spPr>
        <p:txBody>
          <a:bodyPr lIns="0" tIns="0" rIns="0" bIns="0" rtlCol="0" anchor="t">
            <a:spAutoFit/>
          </a:bodyPr>
          <a:lstStyle/>
          <a:p>
            <a:pPr algn="ctr">
              <a:lnSpc>
                <a:spcPts val="2937"/>
              </a:lnSpc>
            </a:pPr>
            <a:r>
              <a:rPr lang="en-US" sz="2745" spc="274">
                <a:solidFill>
                  <a:srgbClr val="0B1E3F"/>
                </a:solidFill>
                <a:latin typeface="Roboto"/>
              </a:rPr>
              <a:t>MODÜL 2</a:t>
            </a:r>
          </a:p>
        </p:txBody>
      </p:sp>
      <p:sp>
        <p:nvSpPr>
          <p:cNvPr id="18" name="AutoShape 18"/>
          <p:cNvSpPr/>
          <p:nvPr/>
        </p:nvSpPr>
        <p:spPr>
          <a:xfrm>
            <a:off x="4709283" y="5528609"/>
            <a:ext cx="1879734" cy="73555"/>
          </a:xfrm>
          <a:prstGeom prst="rect">
            <a:avLst/>
          </a:prstGeom>
          <a:solidFill>
            <a:srgbClr val="1468A2"/>
          </a:solidFill>
        </p:spPr>
        <p:txBody>
          <a:bodyPr/>
          <a:lstStyle/>
          <a:p>
            <a:endParaRPr lang="tr-TR"/>
          </a:p>
        </p:txBody>
      </p:sp>
      <p:sp>
        <p:nvSpPr>
          <p:cNvPr id="19" name="AutoShape 19"/>
          <p:cNvSpPr/>
          <p:nvPr/>
        </p:nvSpPr>
        <p:spPr>
          <a:xfrm>
            <a:off x="7475740" y="3701244"/>
            <a:ext cx="3252758" cy="3029183"/>
          </a:xfrm>
          <a:prstGeom prst="rect">
            <a:avLst/>
          </a:prstGeom>
          <a:solidFill>
            <a:srgbClr val="FFFFFF"/>
          </a:solidFill>
        </p:spPr>
        <p:txBody>
          <a:bodyPr/>
          <a:lstStyle/>
          <a:p>
            <a:endParaRPr lang="tr-TR"/>
          </a:p>
        </p:txBody>
      </p:sp>
      <p:sp>
        <p:nvSpPr>
          <p:cNvPr id="21" name="TextBox 21"/>
          <p:cNvSpPr txBox="1"/>
          <p:nvPr/>
        </p:nvSpPr>
        <p:spPr>
          <a:xfrm>
            <a:off x="7704317" y="4512992"/>
            <a:ext cx="2835807" cy="394056"/>
          </a:xfrm>
          <a:prstGeom prst="rect">
            <a:avLst/>
          </a:prstGeom>
        </p:spPr>
        <p:txBody>
          <a:bodyPr lIns="0" tIns="0" rIns="0" bIns="0" rtlCol="0" anchor="t">
            <a:spAutoFit/>
          </a:bodyPr>
          <a:lstStyle/>
          <a:p>
            <a:pPr algn="ctr">
              <a:lnSpc>
                <a:spcPts val="2937"/>
              </a:lnSpc>
            </a:pPr>
            <a:r>
              <a:rPr lang="en-US" sz="2745" spc="274">
                <a:solidFill>
                  <a:srgbClr val="0B1E3F"/>
                </a:solidFill>
                <a:latin typeface="Roboto"/>
              </a:rPr>
              <a:t>MODÜL 3</a:t>
            </a:r>
          </a:p>
        </p:txBody>
      </p:sp>
      <p:sp>
        <p:nvSpPr>
          <p:cNvPr id="22" name="AutoShape 22"/>
          <p:cNvSpPr/>
          <p:nvPr/>
        </p:nvSpPr>
        <p:spPr>
          <a:xfrm>
            <a:off x="8162252" y="5528609"/>
            <a:ext cx="1879734" cy="73555"/>
          </a:xfrm>
          <a:prstGeom prst="rect">
            <a:avLst/>
          </a:prstGeom>
          <a:solidFill>
            <a:srgbClr val="1468A2"/>
          </a:solidFill>
        </p:spPr>
        <p:txBody>
          <a:bodyPr/>
          <a:lstStyle/>
          <a:p>
            <a:endParaRPr lang="tr-TR"/>
          </a:p>
        </p:txBody>
      </p:sp>
      <p:sp>
        <p:nvSpPr>
          <p:cNvPr id="23" name="AutoShape 23"/>
          <p:cNvSpPr/>
          <p:nvPr/>
        </p:nvSpPr>
        <p:spPr>
          <a:xfrm>
            <a:off x="10937897" y="3701244"/>
            <a:ext cx="3252758" cy="3029183"/>
          </a:xfrm>
          <a:prstGeom prst="rect">
            <a:avLst/>
          </a:prstGeom>
          <a:solidFill>
            <a:srgbClr val="FFFFFF"/>
          </a:solidFill>
        </p:spPr>
        <p:txBody>
          <a:bodyPr/>
          <a:lstStyle/>
          <a:p>
            <a:endParaRPr lang="tr-TR"/>
          </a:p>
        </p:txBody>
      </p:sp>
      <p:sp>
        <p:nvSpPr>
          <p:cNvPr id="25" name="TextBox 25"/>
          <p:cNvSpPr txBox="1"/>
          <p:nvPr/>
        </p:nvSpPr>
        <p:spPr>
          <a:xfrm>
            <a:off x="11166474" y="4512992"/>
            <a:ext cx="2835807" cy="394056"/>
          </a:xfrm>
          <a:prstGeom prst="rect">
            <a:avLst/>
          </a:prstGeom>
        </p:spPr>
        <p:txBody>
          <a:bodyPr lIns="0" tIns="0" rIns="0" bIns="0" rtlCol="0" anchor="t">
            <a:spAutoFit/>
          </a:bodyPr>
          <a:lstStyle/>
          <a:p>
            <a:pPr algn="ctr">
              <a:lnSpc>
                <a:spcPts val="2937"/>
              </a:lnSpc>
            </a:pPr>
            <a:r>
              <a:rPr lang="en-US" sz="2745" spc="274">
                <a:solidFill>
                  <a:srgbClr val="0B1E3F"/>
                </a:solidFill>
                <a:latin typeface="Roboto"/>
              </a:rPr>
              <a:t>MODÜL 4</a:t>
            </a:r>
          </a:p>
        </p:txBody>
      </p:sp>
      <p:sp>
        <p:nvSpPr>
          <p:cNvPr id="26" name="AutoShape 26"/>
          <p:cNvSpPr/>
          <p:nvPr/>
        </p:nvSpPr>
        <p:spPr>
          <a:xfrm>
            <a:off x="11624409" y="5528609"/>
            <a:ext cx="1879734" cy="73555"/>
          </a:xfrm>
          <a:prstGeom prst="rect">
            <a:avLst/>
          </a:prstGeom>
          <a:solidFill>
            <a:srgbClr val="1468A2"/>
          </a:solidFill>
        </p:spPr>
        <p:txBody>
          <a:bodyPr/>
          <a:lstStyle/>
          <a:p>
            <a:endParaRPr lang="tr-TR"/>
          </a:p>
        </p:txBody>
      </p:sp>
      <p:sp>
        <p:nvSpPr>
          <p:cNvPr id="27" name="AutoShape 27"/>
          <p:cNvSpPr/>
          <p:nvPr/>
        </p:nvSpPr>
        <p:spPr>
          <a:xfrm>
            <a:off x="14420306" y="3701244"/>
            <a:ext cx="3252758" cy="2952983"/>
          </a:xfrm>
          <a:prstGeom prst="rect">
            <a:avLst/>
          </a:prstGeom>
          <a:solidFill>
            <a:srgbClr val="FFFFFF"/>
          </a:solidFill>
        </p:spPr>
        <p:txBody>
          <a:bodyPr/>
          <a:lstStyle/>
          <a:p>
            <a:endParaRPr lang="tr-TR"/>
          </a:p>
        </p:txBody>
      </p:sp>
      <p:sp>
        <p:nvSpPr>
          <p:cNvPr id="29" name="TextBox 29"/>
          <p:cNvSpPr txBox="1"/>
          <p:nvPr/>
        </p:nvSpPr>
        <p:spPr>
          <a:xfrm>
            <a:off x="14628782" y="4512992"/>
            <a:ext cx="2835807" cy="394056"/>
          </a:xfrm>
          <a:prstGeom prst="rect">
            <a:avLst/>
          </a:prstGeom>
        </p:spPr>
        <p:txBody>
          <a:bodyPr lIns="0" tIns="0" rIns="0" bIns="0" rtlCol="0" anchor="t">
            <a:spAutoFit/>
          </a:bodyPr>
          <a:lstStyle/>
          <a:p>
            <a:pPr algn="ctr">
              <a:lnSpc>
                <a:spcPts val="2937"/>
              </a:lnSpc>
            </a:pPr>
            <a:r>
              <a:rPr lang="en-US" sz="2745" spc="274">
                <a:solidFill>
                  <a:srgbClr val="0B1E3F"/>
                </a:solidFill>
                <a:latin typeface="Roboto"/>
              </a:rPr>
              <a:t>MODÜL 5</a:t>
            </a:r>
          </a:p>
        </p:txBody>
      </p:sp>
      <p:sp>
        <p:nvSpPr>
          <p:cNvPr id="30" name="AutoShape 30"/>
          <p:cNvSpPr/>
          <p:nvPr/>
        </p:nvSpPr>
        <p:spPr>
          <a:xfrm>
            <a:off x="15086717" y="5528609"/>
            <a:ext cx="1879734" cy="73555"/>
          </a:xfrm>
          <a:prstGeom prst="rect">
            <a:avLst/>
          </a:prstGeom>
          <a:solidFill>
            <a:srgbClr val="1468A2"/>
          </a:solidFill>
        </p:spPr>
        <p:txBody>
          <a:bodyPr/>
          <a:lstStyle/>
          <a:p>
            <a:endParaRPr lang="tr-T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1216">
            <a:off x="12490153" y="-1833189"/>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2510738" y="2774391"/>
            <a:ext cx="4698291" cy="4064022"/>
          </a:xfrm>
          <a:custGeom>
            <a:avLst/>
            <a:gdLst/>
            <a:ahLst/>
            <a:cxnLst/>
            <a:rect l="l" t="t" r="r" b="b"/>
            <a:pathLst>
              <a:path w="4698291" h="4064022">
                <a:moveTo>
                  <a:pt x="0" y="0"/>
                </a:moveTo>
                <a:lnTo>
                  <a:pt x="4698291" y="0"/>
                </a:lnTo>
                <a:lnTo>
                  <a:pt x="4698291" y="4064022"/>
                </a:lnTo>
                <a:lnTo>
                  <a:pt x="0" y="4064022"/>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4" name="Freeform 4"/>
          <p:cNvSpPr/>
          <p:nvPr/>
        </p:nvSpPr>
        <p:spPr>
          <a:xfrm>
            <a:off x="15061208" y="3983194"/>
            <a:ext cx="4901090" cy="4239443"/>
          </a:xfrm>
          <a:custGeom>
            <a:avLst/>
            <a:gdLst/>
            <a:ahLst/>
            <a:cxnLst/>
            <a:rect l="l" t="t" r="r" b="b"/>
            <a:pathLst>
              <a:path w="4901090" h="4239443">
                <a:moveTo>
                  <a:pt x="0" y="0"/>
                </a:moveTo>
                <a:lnTo>
                  <a:pt x="4901090" y="0"/>
                </a:lnTo>
                <a:lnTo>
                  <a:pt x="4901090" y="4239443"/>
                </a:lnTo>
                <a:lnTo>
                  <a:pt x="0" y="4239443"/>
                </a:lnTo>
                <a:lnTo>
                  <a:pt x="0" y="0"/>
                </a:lnTo>
                <a:close/>
              </a:path>
            </a:pathLst>
          </a:custGeom>
          <a:blipFill>
            <a:blip r:embed="rId6">
              <a:extLst>
                <a:ext uri="{96DAC541-7B7A-43D3-8B79-37D633B846F1}">
                  <asvg:svgBlip xmlns:asvg="http://schemas.microsoft.com/office/drawing/2016/SVG/main" r:embed="rId7"/>
                </a:ext>
              </a:extLst>
            </a:blip>
            <a:stretch>
              <a:fillRect t="-22" b="-22"/>
            </a:stretch>
          </a:blipFill>
        </p:spPr>
        <p:txBody>
          <a:bodyPr/>
          <a:lstStyle/>
          <a:p>
            <a:endParaRPr lang="tr-TR"/>
          </a:p>
        </p:txBody>
      </p:sp>
      <p:sp>
        <p:nvSpPr>
          <p:cNvPr id="5" name="AutoShape 5"/>
          <p:cNvSpPr/>
          <p:nvPr/>
        </p:nvSpPr>
        <p:spPr>
          <a:xfrm>
            <a:off x="12715979" y="9112827"/>
            <a:ext cx="7107382" cy="145473"/>
          </a:xfrm>
          <a:prstGeom prst="rect">
            <a:avLst/>
          </a:prstGeom>
          <a:solidFill>
            <a:srgbClr val="193249"/>
          </a:solidFill>
        </p:spPr>
        <p:txBody>
          <a:bodyPr/>
          <a:lstStyle/>
          <a:p>
            <a:endParaRPr lang="tr-TR"/>
          </a:p>
        </p:txBody>
      </p:sp>
      <p:grpSp>
        <p:nvGrpSpPr>
          <p:cNvPr id="6" name="Group 6"/>
          <p:cNvGrpSpPr/>
          <p:nvPr/>
        </p:nvGrpSpPr>
        <p:grpSpPr>
          <a:xfrm>
            <a:off x="1059270" y="3983194"/>
            <a:ext cx="9829800" cy="2372417"/>
            <a:chOff x="0" y="0"/>
            <a:chExt cx="13106400" cy="3163222"/>
          </a:xfrm>
        </p:grpSpPr>
        <p:sp>
          <p:nvSpPr>
            <p:cNvPr id="7" name="AutoShape 7"/>
            <p:cNvSpPr/>
            <p:nvPr/>
          </p:nvSpPr>
          <p:spPr>
            <a:xfrm>
              <a:off x="0" y="0"/>
              <a:ext cx="13106400" cy="3163222"/>
            </a:xfrm>
            <a:prstGeom prst="rect">
              <a:avLst/>
            </a:prstGeom>
            <a:solidFill>
              <a:srgbClr val="1468A2"/>
            </a:solidFill>
          </p:spPr>
          <p:txBody>
            <a:bodyPr/>
            <a:lstStyle/>
            <a:p>
              <a:endParaRPr lang="tr-TR"/>
            </a:p>
          </p:txBody>
        </p:sp>
        <p:sp>
          <p:nvSpPr>
            <p:cNvPr id="8" name="TextBox 8"/>
            <p:cNvSpPr txBox="1"/>
            <p:nvPr/>
          </p:nvSpPr>
          <p:spPr>
            <a:xfrm>
              <a:off x="587192" y="552064"/>
              <a:ext cx="11932017" cy="1962573"/>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Araştırmacıların özel sektör kuruluşlarının ihtiyaçları doğrultusunda yönlendirilmesi, araştırmacı ve altyapı yetkinliğinin özel sektör kuruluşlarına tanıtılması</a:t>
              </a:r>
            </a:p>
          </p:txBody>
        </p:sp>
      </p:grpSp>
      <p:grpSp>
        <p:nvGrpSpPr>
          <p:cNvPr id="9" name="Group 9"/>
          <p:cNvGrpSpPr/>
          <p:nvPr/>
        </p:nvGrpSpPr>
        <p:grpSpPr>
          <a:xfrm>
            <a:off x="1059270" y="6528281"/>
            <a:ext cx="9829800" cy="2867717"/>
            <a:chOff x="0" y="0"/>
            <a:chExt cx="13106400" cy="3823622"/>
          </a:xfrm>
        </p:grpSpPr>
        <p:sp>
          <p:nvSpPr>
            <p:cNvPr id="10" name="AutoShape 10"/>
            <p:cNvSpPr/>
            <p:nvPr/>
          </p:nvSpPr>
          <p:spPr>
            <a:xfrm>
              <a:off x="0" y="0"/>
              <a:ext cx="13106400" cy="3823622"/>
            </a:xfrm>
            <a:prstGeom prst="rect">
              <a:avLst/>
            </a:prstGeom>
            <a:solidFill>
              <a:srgbClr val="1468A2"/>
            </a:solidFill>
          </p:spPr>
          <p:txBody>
            <a:bodyPr/>
            <a:lstStyle/>
            <a:p>
              <a:endParaRPr lang="tr-TR"/>
            </a:p>
          </p:txBody>
        </p:sp>
        <p:sp>
          <p:nvSpPr>
            <p:cNvPr id="11" name="TextBox 11"/>
            <p:cNvSpPr txBox="1"/>
            <p:nvPr/>
          </p:nvSpPr>
          <p:spPr>
            <a:xfrm>
              <a:off x="587192" y="552064"/>
              <a:ext cx="11932017" cy="2622973"/>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Araştırmacıların ve özel sektör kuruluşlarının Ar-Ge, yenilik ve Fikri Sınai Mülkiyet Hakları konularında bilgilendirilmesi, bu konularda farkındalık yaratılması ve eğitim verilmesi </a:t>
              </a:r>
            </a:p>
          </p:txBody>
        </p:sp>
      </p:grpSp>
      <p:sp>
        <p:nvSpPr>
          <p:cNvPr id="12" name="TextBox 12"/>
          <p:cNvSpPr txBox="1"/>
          <p:nvPr/>
        </p:nvSpPr>
        <p:spPr>
          <a:xfrm>
            <a:off x="1059270" y="1198936"/>
            <a:ext cx="9221821" cy="2089150"/>
          </a:xfrm>
          <a:prstGeom prst="rect">
            <a:avLst/>
          </a:prstGeom>
        </p:spPr>
        <p:txBody>
          <a:bodyPr lIns="0" tIns="0" rIns="0" bIns="0" rtlCol="0" anchor="t">
            <a:spAutoFit/>
          </a:bodyPr>
          <a:lstStyle/>
          <a:p>
            <a:pPr marL="0" lvl="0" indent="0" algn="l">
              <a:lnSpc>
                <a:spcPts val="5599"/>
              </a:lnSpc>
              <a:spcBef>
                <a:spcPct val="0"/>
              </a:spcBef>
            </a:pPr>
            <a:r>
              <a:rPr lang="en-US" sz="3999" u="none" strike="noStrike" spc="399" dirty="0">
                <a:solidFill>
                  <a:srgbClr val="1468A2"/>
                </a:solidFill>
                <a:latin typeface="Roboto"/>
              </a:rPr>
              <a:t>FARKINDALIK, TANITIM, BİLGİLENDİRME VE EĞİTİM FAALİYETLERİ</a:t>
            </a:r>
          </a:p>
        </p:txBody>
      </p:sp>
      <p:sp>
        <p:nvSpPr>
          <p:cNvPr id="13" name="TextBox 13"/>
          <p:cNvSpPr txBox="1"/>
          <p:nvPr/>
        </p:nvSpPr>
        <p:spPr>
          <a:xfrm>
            <a:off x="12715979" y="9319798"/>
            <a:ext cx="9221821" cy="679450"/>
          </a:xfrm>
          <a:prstGeom prst="rect">
            <a:avLst/>
          </a:prstGeom>
        </p:spPr>
        <p:txBody>
          <a:bodyPr lIns="0" tIns="0" rIns="0" bIns="0" rtlCol="0" anchor="t">
            <a:spAutoFit/>
          </a:bodyPr>
          <a:lstStyle/>
          <a:p>
            <a:pPr marL="0" lvl="0" indent="0" algn="l">
              <a:lnSpc>
                <a:spcPts val="5599"/>
              </a:lnSpc>
              <a:spcBef>
                <a:spcPct val="0"/>
              </a:spcBef>
            </a:pPr>
            <a:r>
              <a:rPr lang="en-US" sz="3999" spc="399">
                <a:solidFill>
                  <a:srgbClr val="1468A2"/>
                </a:solidFill>
                <a:latin typeface="Roboto"/>
              </a:rPr>
              <a:t>MODÜL 1</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33944" y="-3434272"/>
            <a:ext cx="11431766" cy="12692572"/>
            <a:chOff x="0" y="0"/>
            <a:chExt cx="15242355" cy="16923429"/>
          </a:xfrm>
        </p:grpSpPr>
        <p:sp>
          <p:nvSpPr>
            <p:cNvPr id="3" name="Freeform 3"/>
            <p:cNvSpPr/>
            <p:nvPr/>
          </p:nvSpPr>
          <p:spPr>
            <a:xfrm rot="-2051216">
              <a:off x="2134778" y="2134778"/>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2162223" y="8278217"/>
              <a:ext cx="6264388" cy="5418696"/>
            </a:xfrm>
            <a:custGeom>
              <a:avLst/>
              <a:gdLst/>
              <a:ahLst/>
              <a:cxnLst/>
              <a:rect l="l" t="t" r="r" b="b"/>
              <a:pathLst>
                <a:path w="6264388" h="5418696">
                  <a:moveTo>
                    <a:pt x="0" y="0"/>
                  </a:moveTo>
                  <a:lnTo>
                    <a:pt x="6264388" y="0"/>
                  </a:lnTo>
                  <a:lnTo>
                    <a:pt x="6264388" y="5418696"/>
                  </a:lnTo>
                  <a:lnTo>
                    <a:pt x="0" y="5418696"/>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5" name="Freeform 5"/>
            <p:cNvSpPr/>
            <p:nvPr/>
          </p:nvSpPr>
          <p:spPr>
            <a:xfrm>
              <a:off x="5562850" y="9889954"/>
              <a:ext cx="6534787" cy="5652590"/>
            </a:xfrm>
            <a:custGeom>
              <a:avLst/>
              <a:gdLst/>
              <a:ahLst/>
              <a:cxnLst/>
              <a:rect l="l" t="t" r="r" b="b"/>
              <a:pathLst>
                <a:path w="6534787" h="5652590">
                  <a:moveTo>
                    <a:pt x="0" y="0"/>
                  </a:moveTo>
                  <a:lnTo>
                    <a:pt x="6534786" y="0"/>
                  </a:lnTo>
                  <a:lnTo>
                    <a:pt x="6534786" y="5652591"/>
                  </a:lnTo>
                  <a:lnTo>
                    <a:pt x="0" y="5652591"/>
                  </a:lnTo>
                  <a:lnTo>
                    <a:pt x="0" y="0"/>
                  </a:lnTo>
                  <a:close/>
                </a:path>
              </a:pathLst>
            </a:custGeom>
            <a:blipFill>
              <a:blip r:embed="rId6">
                <a:extLst>
                  <a:ext uri="{96DAC541-7B7A-43D3-8B79-37D633B846F1}">
                    <asvg:svgBlip xmlns:asvg="http://schemas.microsoft.com/office/drawing/2016/SVG/main" r:embed="rId7"/>
                  </a:ext>
                </a:extLst>
              </a:blip>
              <a:stretch>
                <a:fillRect t="-22" b="-22"/>
              </a:stretch>
            </a:blipFill>
          </p:spPr>
          <p:txBody>
            <a:bodyPr/>
            <a:lstStyle/>
            <a:p>
              <a:endParaRPr lang="tr-TR"/>
            </a:p>
          </p:txBody>
        </p:sp>
        <p:sp>
          <p:nvSpPr>
            <p:cNvPr id="6" name="AutoShape 6"/>
            <p:cNvSpPr/>
            <p:nvPr/>
          </p:nvSpPr>
          <p:spPr>
            <a:xfrm>
              <a:off x="2435879" y="16729466"/>
              <a:ext cx="9476509" cy="193964"/>
            </a:xfrm>
            <a:prstGeom prst="rect">
              <a:avLst/>
            </a:prstGeom>
            <a:solidFill>
              <a:srgbClr val="1468A2"/>
            </a:solidFill>
          </p:spPr>
          <p:txBody>
            <a:bodyPr/>
            <a:lstStyle/>
            <a:p>
              <a:endParaRPr lang="tr-TR"/>
            </a:p>
          </p:txBody>
        </p:sp>
      </p:grpSp>
      <p:sp>
        <p:nvSpPr>
          <p:cNvPr id="7" name="TextBox 7"/>
          <p:cNvSpPr txBox="1"/>
          <p:nvPr/>
        </p:nvSpPr>
        <p:spPr>
          <a:xfrm>
            <a:off x="2193625" y="9375647"/>
            <a:ext cx="9221821" cy="679450"/>
          </a:xfrm>
          <a:prstGeom prst="rect">
            <a:avLst/>
          </a:prstGeom>
        </p:spPr>
        <p:txBody>
          <a:bodyPr lIns="0" tIns="0" rIns="0" bIns="0" rtlCol="0" anchor="t">
            <a:spAutoFit/>
          </a:bodyPr>
          <a:lstStyle/>
          <a:p>
            <a:pPr marL="0" lvl="0" indent="0" algn="l">
              <a:lnSpc>
                <a:spcPts val="5599"/>
              </a:lnSpc>
              <a:spcBef>
                <a:spcPct val="0"/>
              </a:spcBef>
            </a:pPr>
            <a:r>
              <a:rPr lang="en-US" sz="3999" spc="399">
                <a:solidFill>
                  <a:srgbClr val="1468A2"/>
                </a:solidFill>
                <a:latin typeface="Roboto"/>
              </a:rPr>
              <a:t>MODÜL 2</a:t>
            </a:r>
          </a:p>
        </p:txBody>
      </p:sp>
      <p:sp>
        <p:nvSpPr>
          <p:cNvPr id="8" name="AutoShape 8"/>
          <p:cNvSpPr/>
          <p:nvPr/>
        </p:nvSpPr>
        <p:spPr>
          <a:xfrm>
            <a:off x="7945254" y="3306599"/>
            <a:ext cx="9829800" cy="1542973"/>
          </a:xfrm>
          <a:prstGeom prst="rect">
            <a:avLst/>
          </a:prstGeom>
          <a:solidFill>
            <a:srgbClr val="1468A2"/>
          </a:solidFill>
        </p:spPr>
        <p:txBody>
          <a:bodyPr/>
          <a:lstStyle/>
          <a:p>
            <a:endParaRPr lang="tr-TR"/>
          </a:p>
        </p:txBody>
      </p:sp>
      <p:sp>
        <p:nvSpPr>
          <p:cNvPr id="9" name="TextBox 9"/>
          <p:cNvSpPr txBox="1"/>
          <p:nvPr/>
        </p:nvSpPr>
        <p:spPr>
          <a:xfrm>
            <a:off x="8385648" y="3499583"/>
            <a:ext cx="8949012" cy="9956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Ulusal/uluslararası fon sağlayan kuruluşlara proje hazırlama, başvuru, izleme hizmetleri verilmesi</a:t>
            </a:r>
          </a:p>
        </p:txBody>
      </p:sp>
      <p:sp>
        <p:nvSpPr>
          <p:cNvPr id="10" name="TextBox 10"/>
          <p:cNvSpPr txBox="1"/>
          <p:nvPr/>
        </p:nvSpPr>
        <p:spPr>
          <a:xfrm>
            <a:off x="7945254" y="407723"/>
            <a:ext cx="9221821" cy="2089150"/>
          </a:xfrm>
          <a:prstGeom prst="rect">
            <a:avLst/>
          </a:prstGeom>
        </p:spPr>
        <p:txBody>
          <a:bodyPr lIns="0" tIns="0" rIns="0" bIns="0" rtlCol="0" anchor="t">
            <a:spAutoFit/>
          </a:bodyPr>
          <a:lstStyle/>
          <a:p>
            <a:pPr marL="0" lvl="0" indent="0" algn="l">
              <a:lnSpc>
                <a:spcPts val="5599"/>
              </a:lnSpc>
              <a:spcBef>
                <a:spcPct val="0"/>
              </a:spcBef>
            </a:pPr>
            <a:r>
              <a:rPr lang="en-US" sz="3999" spc="399" dirty="0">
                <a:solidFill>
                  <a:srgbClr val="1468A2"/>
                </a:solidFill>
                <a:latin typeface="Roboto"/>
              </a:rPr>
              <a:t>DESTEK PROGRAMLARINDAN YARARLANMAYA YÖNELİK HİZMETLER</a:t>
            </a:r>
          </a:p>
        </p:txBody>
      </p:sp>
      <p:sp>
        <p:nvSpPr>
          <p:cNvPr id="11" name="AutoShape 11"/>
          <p:cNvSpPr/>
          <p:nvPr/>
        </p:nvSpPr>
        <p:spPr>
          <a:xfrm>
            <a:off x="7945254" y="4933780"/>
            <a:ext cx="9829800" cy="1329242"/>
          </a:xfrm>
          <a:prstGeom prst="rect">
            <a:avLst/>
          </a:prstGeom>
          <a:solidFill>
            <a:srgbClr val="1468A2"/>
          </a:solidFill>
        </p:spPr>
        <p:txBody>
          <a:bodyPr/>
          <a:lstStyle/>
          <a:p>
            <a:endParaRPr lang="tr-TR"/>
          </a:p>
        </p:txBody>
      </p:sp>
      <p:sp>
        <p:nvSpPr>
          <p:cNvPr id="12" name="TextBox 12"/>
          <p:cNvSpPr txBox="1"/>
          <p:nvPr/>
        </p:nvSpPr>
        <p:spPr>
          <a:xfrm>
            <a:off x="8385648" y="5017808"/>
            <a:ext cx="8949012" cy="9956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Özel sektör kuruluşlarının ve araştırmacıların Ar-Ge ve yeniliğin finansmanı desteklenmesi</a:t>
            </a:r>
          </a:p>
        </p:txBody>
      </p:sp>
      <p:sp>
        <p:nvSpPr>
          <p:cNvPr id="13" name="AutoShape 13"/>
          <p:cNvSpPr/>
          <p:nvPr/>
        </p:nvSpPr>
        <p:spPr>
          <a:xfrm>
            <a:off x="7945254" y="6348747"/>
            <a:ext cx="9829800" cy="666122"/>
          </a:xfrm>
          <a:prstGeom prst="rect">
            <a:avLst/>
          </a:prstGeom>
          <a:solidFill>
            <a:srgbClr val="1468A2"/>
          </a:solidFill>
        </p:spPr>
        <p:txBody>
          <a:bodyPr/>
          <a:lstStyle/>
          <a:p>
            <a:endParaRPr lang="tr-TR"/>
          </a:p>
        </p:txBody>
      </p:sp>
      <p:sp>
        <p:nvSpPr>
          <p:cNvPr id="14" name="TextBox 14"/>
          <p:cNvSpPr txBox="1"/>
          <p:nvPr/>
        </p:nvSpPr>
        <p:spPr>
          <a:xfrm>
            <a:off x="8385648" y="6426880"/>
            <a:ext cx="8949012" cy="5003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Proje çağrıları ve takvimlerin duyurulması</a:t>
            </a:r>
          </a:p>
        </p:txBody>
      </p:sp>
      <p:sp>
        <p:nvSpPr>
          <p:cNvPr id="15" name="AutoShape 15"/>
          <p:cNvSpPr/>
          <p:nvPr/>
        </p:nvSpPr>
        <p:spPr>
          <a:xfrm>
            <a:off x="7945254" y="7156808"/>
            <a:ext cx="9829800" cy="628241"/>
          </a:xfrm>
          <a:prstGeom prst="rect">
            <a:avLst/>
          </a:prstGeom>
          <a:solidFill>
            <a:srgbClr val="1468A2"/>
          </a:solidFill>
        </p:spPr>
        <p:txBody>
          <a:bodyPr/>
          <a:lstStyle/>
          <a:p>
            <a:endParaRPr lang="tr-TR"/>
          </a:p>
        </p:txBody>
      </p:sp>
      <p:sp>
        <p:nvSpPr>
          <p:cNvPr id="16" name="TextBox 16"/>
          <p:cNvSpPr txBox="1"/>
          <p:nvPr/>
        </p:nvSpPr>
        <p:spPr>
          <a:xfrm>
            <a:off x="8385648" y="7217359"/>
            <a:ext cx="8949012" cy="5003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Ortaklıkların oluşturulması</a:t>
            </a:r>
          </a:p>
        </p:txBody>
      </p:sp>
      <p:sp>
        <p:nvSpPr>
          <p:cNvPr id="17" name="AutoShape 17"/>
          <p:cNvSpPr/>
          <p:nvPr/>
        </p:nvSpPr>
        <p:spPr>
          <a:xfrm>
            <a:off x="7945254" y="7908874"/>
            <a:ext cx="9829800" cy="1542973"/>
          </a:xfrm>
          <a:prstGeom prst="rect">
            <a:avLst/>
          </a:prstGeom>
          <a:solidFill>
            <a:srgbClr val="1468A2"/>
          </a:solidFill>
        </p:spPr>
        <p:txBody>
          <a:bodyPr/>
          <a:lstStyle/>
          <a:p>
            <a:endParaRPr lang="tr-TR"/>
          </a:p>
        </p:txBody>
      </p:sp>
      <p:sp>
        <p:nvSpPr>
          <p:cNvPr id="18" name="TextBox 18"/>
          <p:cNvSpPr txBox="1"/>
          <p:nvPr/>
        </p:nvSpPr>
        <p:spPr>
          <a:xfrm>
            <a:off x="8385648" y="8101857"/>
            <a:ext cx="8949012" cy="9956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Proje hazırlık ve yürütme esnasında verilecek hizmetler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715979" y="9112827"/>
            <a:ext cx="7107382" cy="145473"/>
          </a:xfrm>
          <a:prstGeom prst="rect">
            <a:avLst/>
          </a:prstGeom>
          <a:solidFill>
            <a:srgbClr val="1468A2"/>
          </a:solidFill>
        </p:spPr>
        <p:txBody>
          <a:bodyPr/>
          <a:lstStyle/>
          <a:p>
            <a:endParaRPr lang="tr-TR"/>
          </a:p>
        </p:txBody>
      </p:sp>
      <p:sp>
        <p:nvSpPr>
          <p:cNvPr id="3" name="TextBox 3"/>
          <p:cNvSpPr txBox="1"/>
          <p:nvPr/>
        </p:nvSpPr>
        <p:spPr>
          <a:xfrm>
            <a:off x="12715979" y="9319798"/>
            <a:ext cx="9221821" cy="679450"/>
          </a:xfrm>
          <a:prstGeom prst="rect">
            <a:avLst/>
          </a:prstGeom>
        </p:spPr>
        <p:txBody>
          <a:bodyPr lIns="0" tIns="0" rIns="0" bIns="0" rtlCol="0" anchor="t">
            <a:spAutoFit/>
          </a:bodyPr>
          <a:lstStyle/>
          <a:p>
            <a:pPr marL="0" lvl="0" indent="0" algn="l">
              <a:lnSpc>
                <a:spcPts val="5599"/>
              </a:lnSpc>
              <a:spcBef>
                <a:spcPct val="0"/>
              </a:spcBef>
            </a:pPr>
            <a:r>
              <a:rPr lang="en-US" sz="3999" spc="399">
                <a:solidFill>
                  <a:srgbClr val="1468A2"/>
                </a:solidFill>
                <a:latin typeface="Roboto"/>
              </a:rPr>
              <a:t>MODÜL 2</a:t>
            </a:r>
          </a:p>
        </p:txBody>
      </p:sp>
      <p:sp>
        <p:nvSpPr>
          <p:cNvPr id="4" name="Freeform 4"/>
          <p:cNvSpPr/>
          <p:nvPr/>
        </p:nvSpPr>
        <p:spPr>
          <a:xfrm>
            <a:off x="1744201" y="1379166"/>
            <a:ext cx="15199658" cy="6695335"/>
          </a:xfrm>
          <a:custGeom>
            <a:avLst/>
            <a:gdLst/>
            <a:ahLst/>
            <a:cxnLst/>
            <a:rect l="l" t="t" r="r" b="b"/>
            <a:pathLst>
              <a:path w="15199658" h="6695335">
                <a:moveTo>
                  <a:pt x="0" y="0"/>
                </a:moveTo>
                <a:lnTo>
                  <a:pt x="15199658" y="0"/>
                </a:lnTo>
                <a:lnTo>
                  <a:pt x="15199658" y="6695335"/>
                </a:lnTo>
                <a:lnTo>
                  <a:pt x="0" y="6695335"/>
                </a:lnTo>
                <a:lnTo>
                  <a:pt x="0" y="0"/>
                </a:lnTo>
                <a:close/>
              </a:path>
            </a:pathLst>
          </a:custGeom>
          <a:blipFill>
            <a:blip r:embed="rId2"/>
            <a:stretch>
              <a:fillRect l="-32437" t="-30801" r="-33988" b="-105334"/>
            </a:stretch>
          </a:blipFill>
        </p:spPr>
        <p:txBody>
          <a:bodyPr/>
          <a:lstStyle/>
          <a:p>
            <a:endParaRPr lang="tr-TR"/>
          </a:p>
        </p:txBody>
      </p:sp>
      <p:sp>
        <p:nvSpPr>
          <p:cNvPr id="5" name="Freeform 5"/>
          <p:cNvSpPr/>
          <p:nvPr/>
        </p:nvSpPr>
        <p:spPr>
          <a:xfrm rot="-2828672">
            <a:off x="5319631" y="2614396"/>
            <a:ext cx="4262930" cy="1469066"/>
          </a:xfrm>
          <a:custGeom>
            <a:avLst/>
            <a:gdLst/>
            <a:ahLst/>
            <a:cxnLst/>
            <a:rect l="l" t="t" r="r" b="b"/>
            <a:pathLst>
              <a:path w="4262930" h="1469066">
                <a:moveTo>
                  <a:pt x="0" y="0"/>
                </a:moveTo>
                <a:lnTo>
                  <a:pt x="4262930" y="0"/>
                </a:lnTo>
                <a:lnTo>
                  <a:pt x="4262930" y="1469066"/>
                </a:lnTo>
                <a:lnTo>
                  <a:pt x="0" y="14690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Freeform 6"/>
          <p:cNvSpPr/>
          <p:nvPr/>
        </p:nvSpPr>
        <p:spPr>
          <a:xfrm rot="-3053114" flipH="1" flipV="1">
            <a:off x="-240598" y="5231387"/>
            <a:ext cx="3268813" cy="1126479"/>
          </a:xfrm>
          <a:custGeom>
            <a:avLst/>
            <a:gdLst/>
            <a:ahLst/>
            <a:cxnLst/>
            <a:rect l="l" t="t" r="r" b="b"/>
            <a:pathLst>
              <a:path w="3268813" h="1126479">
                <a:moveTo>
                  <a:pt x="3268813" y="1126479"/>
                </a:moveTo>
                <a:lnTo>
                  <a:pt x="0" y="1126479"/>
                </a:lnTo>
                <a:lnTo>
                  <a:pt x="0" y="0"/>
                </a:lnTo>
                <a:lnTo>
                  <a:pt x="3268813" y="0"/>
                </a:lnTo>
                <a:lnTo>
                  <a:pt x="3268813" y="112647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TextBox 7"/>
          <p:cNvSpPr txBox="1"/>
          <p:nvPr/>
        </p:nvSpPr>
        <p:spPr>
          <a:xfrm>
            <a:off x="38552" y="8429320"/>
            <a:ext cx="13558252" cy="683508"/>
          </a:xfrm>
          <a:prstGeom prst="rect">
            <a:avLst/>
          </a:prstGeom>
        </p:spPr>
        <p:txBody>
          <a:bodyPr lIns="0" tIns="0" rIns="0" bIns="0" rtlCol="0" anchor="t">
            <a:spAutoFit/>
          </a:bodyPr>
          <a:lstStyle/>
          <a:p>
            <a:pPr marL="0" lvl="0" indent="0" algn="l">
              <a:lnSpc>
                <a:spcPts val="5599"/>
              </a:lnSpc>
              <a:spcBef>
                <a:spcPct val="0"/>
              </a:spcBef>
            </a:pPr>
            <a:r>
              <a:rPr lang="en-US" sz="3999" u="none" strike="noStrike" spc="399">
                <a:solidFill>
                  <a:srgbClr val="1468A2"/>
                </a:solidFill>
                <a:latin typeface="Roboto"/>
              </a:rPr>
              <a:t>ARAŞTIRMA DEKANLIĞI PROJE DESTEK OFİSİ</a:t>
            </a:r>
          </a:p>
        </p:txBody>
      </p:sp>
      <p:sp>
        <p:nvSpPr>
          <p:cNvPr id="8" name="TextBox 8"/>
          <p:cNvSpPr txBox="1"/>
          <p:nvPr/>
        </p:nvSpPr>
        <p:spPr>
          <a:xfrm>
            <a:off x="7663764" y="306352"/>
            <a:ext cx="9595536" cy="683508"/>
          </a:xfrm>
          <a:prstGeom prst="rect">
            <a:avLst/>
          </a:prstGeom>
        </p:spPr>
        <p:txBody>
          <a:bodyPr lIns="0" tIns="0" rIns="0" bIns="0" rtlCol="0" anchor="t">
            <a:spAutoFit/>
          </a:bodyPr>
          <a:lstStyle/>
          <a:p>
            <a:pPr marL="0" lvl="0" indent="0" algn="l">
              <a:lnSpc>
                <a:spcPts val="5599"/>
              </a:lnSpc>
              <a:spcBef>
                <a:spcPct val="0"/>
              </a:spcBef>
            </a:pPr>
            <a:r>
              <a:rPr lang="en-US" sz="3999" u="none" strike="noStrike" spc="399">
                <a:solidFill>
                  <a:srgbClr val="1468A2"/>
                </a:solidFill>
                <a:latin typeface="Roboto"/>
              </a:rPr>
              <a:t>TEKNOLOJİ TRANSFER OFİSİ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1216">
            <a:off x="12490153" y="-1833189"/>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2510738" y="2774391"/>
            <a:ext cx="4698291" cy="4064022"/>
          </a:xfrm>
          <a:custGeom>
            <a:avLst/>
            <a:gdLst/>
            <a:ahLst/>
            <a:cxnLst/>
            <a:rect l="l" t="t" r="r" b="b"/>
            <a:pathLst>
              <a:path w="4698291" h="4064022">
                <a:moveTo>
                  <a:pt x="0" y="0"/>
                </a:moveTo>
                <a:lnTo>
                  <a:pt x="4698291" y="0"/>
                </a:lnTo>
                <a:lnTo>
                  <a:pt x="4698291" y="4064022"/>
                </a:lnTo>
                <a:lnTo>
                  <a:pt x="0" y="4064022"/>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4" name="Freeform 4"/>
          <p:cNvSpPr/>
          <p:nvPr/>
        </p:nvSpPr>
        <p:spPr>
          <a:xfrm>
            <a:off x="15061208" y="3983194"/>
            <a:ext cx="4901090" cy="4239443"/>
          </a:xfrm>
          <a:custGeom>
            <a:avLst/>
            <a:gdLst/>
            <a:ahLst/>
            <a:cxnLst/>
            <a:rect l="l" t="t" r="r" b="b"/>
            <a:pathLst>
              <a:path w="4901090" h="4239443">
                <a:moveTo>
                  <a:pt x="0" y="0"/>
                </a:moveTo>
                <a:lnTo>
                  <a:pt x="4901090" y="0"/>
                </a:lnTo>
                <a:lnTo>
                  <a:pt x="4901090" y="4239443"/>
                </a:lnTo>
                <a:lnTo>
                  <a:pt x="0" y="4239443"/>
                </a:lnTo>
                <a:lnTo>
                  <a:pt x="0" y="0"/>
                </a:lnTo>
                <a:close/>
              </a:path>
            </a:pathLst>
          </a:custGeom>
          <a:blipFill>
            <a:blip r:embed="rId6">
              <a:extLst>
                <a:ext uri="{96DAC541-7B7A-43D3-8B79-37D633B846F1}">
                  <asvg:svgBlip xmlns:asvg="http://schemas.microsoft.com/office/drawing/2016/SVG/main" r:embed="rId7"/>
                </a:ext>
              </a:extLst>
            </a:blip>
            <a:stretch>
              <a:fillRect t="-22" b="-22"/>
            </a:stretch>
          </a:blipFill>
        </p:spPr>
        <p:txBody>
          <a:bodyPr/>
          <a:lstStyle/>
          <a:p>
            <a:endParaRPr lang="tr-TR"/>
          </a:p>
        </p:txBody>
      </p:sp>
      <p:sp>
        <p:nvSpPr>
          <p:cNvPr id="5" name="AutoShape 5"/>
          <p:cNvSpPr/>
          <p:nvPr/>
        </p:nvSpPr>
        <p:spPr>
          <a:xfrm>
            <a:off x="12715979" y="9112827"/>
            <a:ext cx="7107382" cy="145473"/>
          </a:xfrm>
          <a:prstGeom prst="rect">
            <a:avLst/>
          </a:prstGeom>
          <a:solidFill>
            <a:srgbClr val="1468A2"/>
          </a:solidFill>
        </p:spPr>
        <p:txBody>
          <a:bodyPr/>
          <a:lstStyle/>
          <a:p>
            <a:endParaRPr lang="tr-TR"/>
          </a:p>
        </p:txBody>
      </p:sp>
      <p:sp>
        <p:nvSpPr>
          <p:cNvPr id="6" name="TextBox 6"/>
          <p:cNvSpPr txBox="1"/>
          <p:nvPr/>
        </p:nvSpPr>
        <p:spPr>
          <a:xfrm>
            <a:off x="1059270" y="451305"/>
            <a:ext cx="9221821" cy="2089150"/>
          </a:xfrm>
          <a:prstGeom prst="rect">
            <a:avLst/>
          </a:prstGeom>
        </p:spPr>
        <p:txBody>
          <a:bodyPr lIns="0" tIns="0" rIns="0" bIns="0" rtlCol="0" anchor="t">
            <a:spAutoFit/>
          </a:bodyPr>
          <a:lstStyle/>
          <a:p>
            <a:pPr marL="0" lvl="0" indent="0" algn="l">
              <a:lnSpc>
                <a:spcPts val="5599"/>
              </a:lnSpc>
              <a:spcBef>
                <a:spcPct val="0"/>
              </a:spcBef>
            </a:pPr>
            <a:r>
              <a:rPr lang="en-US" sz="3999" spc="399" dirty="0">
                <a:solidFill>
                  <a:srgbClr val="1468A2"/>
                </a:solidFill>
                <a:latin typeface="Roboto"/>
              </a:rPr>
              <a:t>PROJE GELİŞTİRME/YÖNETİM HİZMETLERİ: ÜNİVERSİTE SANAYI İŞBİRLİĞİ FAALİYETLERİ</a:t>
            </a:r>
          </a:p>
        </p:txBody>
      </p:sp>
      <p:sp>
        <p:nvSpPr>
          <p:cNvPr id="7" name="TextBox 7"/>
          <p:cNvSpPr txBox="1"/>
          <p:nvPr/>
        </p:nvSpPr>
        <p:spPr>
          <a:xfrm>
            <a:off x="12715979" y="9319798"/>
            <a:ext cx="9221821" cy="679450"/>
          </a:xfrm>
          <a:prstGeom prst="rect">
            <a:avLst/>
          </a:prstGeom>
        </p:spPr>
        <p:txBody>
          <a:bodyPr lIns="0" tIns="0" rIns="0" bIns="0" rtlCol="0" anchor="t">
            <a:spAutoFit/>
          </a:bodyPr>
          <a:lstStyle/>
          <a:p>
            <a:pPr marL="0" lvl="0" indent="0" algn="l">
              <a:lnSpc>
                <a:spcPts val="5599"/>
              </a:lnSpc>
              <a:spcBef>
                <a:spcPct val="0"/>
              </a:spcBef>
            </a:pPr>
            <a:r>
              <a:rPr lang="en-US" sz="3999" spc="399">
                <a:solidFill>
                  <a:srgbClr val="1468A2"/>
                </a:solidFill>
                <a:latin typeface="Roboto"/>
              </a:rPr>
              <a:t>MODÜL 3</a:t>
            </a:r>
          </a:p>
        </p:txBody>
      </p:sp>
      <p:sp>
        <p:nvSpPr>
          <p:cNvPr id="8" name="AutoShape 8"/>
          <p:cNvSpPr/>
          <p:nvPr/>
        </p:nvSpPr>
        <p:spPr>
          <a:xfrm>
            <a:off x="1059270" y="3113053"/>
            <a:ext cx="9829800" cy="1542973"/>
          </a:xfrm>
          <a:prstGeom prst="rect">
            <a:avLst/>
          </a:prstGeom>
          <a:solidFill>
            <a:srgbClr val="1468A2"/>
          </a:solidFill>
        </p:spPr>
        <p:txBody>
          <a:bodyPr/>
          <a:lstStyle/>
          <a:p>
            <a:endParaRPr lang="tr-TR"/>
          </a:p>
        </p:txBody>
      </p:sp>
      <p:sp>
        <p:nvSpPr>
          <p:cNvPr id="9" name="TextBox 9"/>
          <p:cNvSpPr txBox="1"/>
          <p:nvPr/>
        </p:nvSpPr>
        <p:spPr>
          <a:xfrm>
            <a:off x="1499664" y="3306036"/>
            <a:ext cx="8949012" cy="9956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Çeşitli iletişim araçlarının kullanılarak firmaların ihtiyaçlarının belirlenmesi ve projelendirilmesi</a:t>
            </a:r>
          </a:p>
        </p:txBody>
      </p:sp>
      <p:sp>
        <p:nvSpPr>
          <p:cNvPr id="10" name="AutoShape 10"/>
          <p:cNvSpPr/>
          <p:nvPr/>
        </p:nvSpPr>
        <p:spPr>
          <a:xfrm>
            <a:off x="1059270" y="4740233"/>
            <a:ext cx="9829800" cy="1329242"/>
          </a:xfrm>
          <a:prstGeom prst="rect">
            <a:avLst/>
          </a:prstGeom>
          <a:solidFill>
            <a:srgbClr val="1468A2"/>
          </a:solidFill>
        </p:spPr>
        <p:txBody>
          <a:bodyPr/>
          <a:lstStyle/>
          <a:p>
            <a:endParaRPr lang="tr-TR"/>
          </a:p>
        </p:txBody>
      </p:sp>
      <p:sp>
        <p:nvSpPr>
          <p:cNvPr id="11" name="TextBox 11"/>
          <p:cNvSpPr txBox="1"/>
          <p:nvPr/>
        </p:nvSpPr>
        <p:spPr>
          <a:xfrm>
            <a:off x="1499664" y="4824261"/>
            <a:ext cx="8949012" cy="9956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Projelerin yürütülmesi esnasında verilecek koordinasyon hizmetleri</a:t>
            </a:r>
          </a:p>
        </p:txBody>
      </p:sp>
      <p:sp>
        <p:nvSpPr>
          <p:cNvPr id="12" name="AutoShape 12"/>
          <p:cNvSpPr/>
          <p:nvPr/>
        </p:nvSpPr>
        <p:spPr>
          <a:xfrm>
            <a:off x="1059270" y="6155201"/>
            <a:ext cx="9829800" cy="666122"/>
          </a:xfrm>
          <a:prstGeom prst="rect">
            <a:avLst/>
          </a:prstGeom>
          <a:solidFill>
            <a:srgbClr val="1468A2"/>
          </a:solidFill>
        </p:spPr>
        <p:txBody>
          <a:bodyPr/>
          <a:lstStyle/>
          <a:p>
            <a:endParaRPr lang="tr-TR"/>
          </a:p>
        </p:txBody>
      </p:sp>
      <p:sp>
        <p:nvSpPr>
          <p:cNvPr id="13" name="TextBox 13"/>
          <p:cNvSpPr txBox="1"/>
          <p:nvPr/>
        </p:nvSpPr>
        <p:spPr>
          <a:xfrm>
            <a:off x="1499664" y="6233334"/>
            <a:ext cx="8949012" cy="5003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Projelendirme, Proje yönetimi</a:t>
            </a:r>
          </a:p>
        </p:txBody>
      </p:sp>
      <p:sp>
        <p:nvSpPr>
          <p:cNvPr id="14" name="AutoShape 14"/>
          <p:cNvSpPr/>
          <p:nvPr/>
        </p:nvSpPr>
        <p:spPr>
          <a:xfrm>
            <a:off x="1059270" y="6963262"/>
            <a:ext cx="9829800" cy="1259375"/>
          </a:xfrm>
          <a:prstGeom prst="rect">
            <a:avLst/>
          </a:prstGeom>
          <a:solidFill>
            <a:srgbClr val="1468A2"/>
          </a:solidFill>
        </p:spPr>
        <p:txBody>
          <a:bodyPr/>
          <a:lstStyle/>
          <a:p>
            <a:endParaRPr lang="tr-TR"/>
          </a:p>
        </p:txBody>
      </p:sp>
      <p:sp>
        <p:nvSpPr>
          <p:cNvPr id="15" name="TextBox 15"/>
          <p:cNvSpPr txBox="1"/>
          <p:nvPr/>
        </p:nvSpPr>
        <p:spPr>
          <a:xfrm>
            <a:off x="1499664" y="7005403"/>
            <a:ext cx="8949012" cy="9956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Üniversitelerin altyapısının özel sektör kuruluşları tarafından değerlendirilmesi </a:t>
            </a:r>
          </a:p>
        </p:txBody>
      </p:sp>
      <p:sp>
        <p:nvSpPr>
          <p:cNvPr id="16" name="AutoShape 16"/>
          <p:cNvSpPr/>
          <p:nvPr/>
        </p:nvSpPr>
        <p:spPr>
          <a:xfrm>
            <a:off x="1059270" y="8365512"/>
            <a:ext cx="9829800" cy="1633737"/>
          </a:xfrm>
          <a:prstGeom prst="rect">
            <a:avLst/>
          </a:prstGeom>
          <a:solidFill>
            <a:srgbClr val="1468A2"/>
          </a:solidFill>
        </p:spPr>
        <p:txBody>
          <a:bodyPr/>
          <a:lstStyle/>
          <a:p>
            <a:endParaRPr lang="tr-TR"/>
          </a:p>
        </p:txBody>
      </p:sp>
      <p:sp>
        <p:nvSpPr>
          <p:cNvPr id="17" name="TextBox 17"/>
          <p:cNvSpPr txBox="1"/>
          <p:nvPr/>
        </p:nvSpPr>
        <p:spPr>
          <a:xfrm>
            <a:off x="1499664" y="8441711"/>
            <a:ext cx="8949012" cy="14909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Projelerin desteklenmesi hususunda uygun kamu desteklerinin belirlenmesi, projelendirme, proje yönetimi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33944" y="-3434272"/>
            <a:ext cx="11431766" cy="12692572"/>
            <a:chOff x="0" y="0"/>
            <a:chExt cx="15242355" cy="16923429"/>
          </a:xfrm>
        </p:grpSpPr>
        <p:sp>
          <p:nvSpPr>
            <p:cNvPr id="3" name="Freeform 3"/>
            <p:cNvSpPr/>
            <p:nvPr/>
          </p:nvSpPr>
          <p:spPr>
            <a:xfrm rot="-2051216">
              <a:off x="2134778" y="2134778"/>
              <a:ext cx="10972800" cy="10972800"/>
            </a:xfrm>
            <a:custGeom>
              <a:avLst/>
              <a:gdLst/>
              <a:ahLst/>
              <a:cxnLst/>
              <a:rect l="l" t="t" r="r" b="b"/>
              <a:pathLst>
                <a:path w="10972800" h="10972800">
                  <a:moveTo>
                    <a:pt x="0" y="0"/>
                  </a:moveTo>
                  <a:lnTo>
                    <a:pt x="10972800" y="0"/>
                  </a:lnTo>
                  <a:lnTo>
                    <a:pt x="10972800" y="10972800"/>
                  </a:lnTo>
                  <a:lnTo>
                    <a:pt x="0" y="10972800"/>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Freeform 4"/>
            <p:cNvSpPr/>
            <p:nvPr/>
          </p:nvSpPr>
          <p:spPr>
            <a:xfrm>
              <a:off x="2162223" y="8278217"/>
              <a:ext cx="6264388" cy="5418696"/>
            </a:xfrm>
            <a:custGeom>
              <a:avLst/>
              <a:gdLst/>
              <a:ahLst/>
              <a:cxnLst/>
              <a:rect l="l" t="t" r="r" b="b"/>
              <a:pathLst>
                <a:path w="6264388" h="5418696">
                  <a:moveTo>
                    <a:pt x="0" y="0"/>
                  </a:moveTo>
                  <a:lnTo>
                    <a:pt x="6264388" y="0"/>
                  </a:lnTo>
                  <a:lnTo>
                    <a:pt x="6264388" y="5418696"/>
                  </a:lnTo>
                  <a:lnTo>
                    <a:pt x="0" y="5418696"/>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5" name="Freeform 5"/>
            <p:cNvSpPr/>
            <p:nvPr/>
          </p:nvSpPr>
          <p:spPr>
            <a:xfrm>
              <a:off x="5562850" y="9889954"/>
              <a:ext cx="6534787" cy="5652590"/>
            </a:xfrm>
            <a:custGeom>
              <a:avLst/>
              <a:gdLst/>
              <a:ahLst/>
              <a:cxnLst/>
              <a:rect l="l" t="t" r="r" b="b"/>
              <a:pathLst>
                <a:path w="6534787" h="5652590">
                  <a:moveTo>
                    <a:pt x="0" y="0"/>
                  </a:moveTo>
                  <a:lnTo>
                    <a:pt x="6534786" y="0"/>
                  </a:lnTo>
                  <a:lnTo>
                    <a:pt x="6534786" y="5652591"/>
                  </a:lnTo>
                  <a:lnTo>
                    <a:pt x="0" y="5652591"/>
                  </a:lnTo>
                  <a:lnTo>
                    <a:pt x="0" y="0"/>
                  </a:lnTo>
                  <a:close/>
                </a:path>
              </a:pathLst>
            </a:custGeom>
            <a:blipFill>
              <a:blip r:embed="rId6">
                <a:extLst>
                  <a:ext uri="{96DAC541-7B7A-43D3-8B79-37D633B846F1}">
                    <asvg:svgBlip xmlns:asvg="http://schemas.microsoft.com/office/drawing/2016/SVG/main" r:embed="rId7"/>
                  </a:ext>
                </a:extLst>
              </a:blip>
              <a:stretch>
                <a:fillRect t="-22" b="-22"/>
              </a:stretch>
            </a:blipFill>
          </p:spPr>
          <p:txBody>
            <a:bodyPr/>
            <a:lstStyle/>
            <a:p>
              <a:endParaRPr lang="tr-TR"/>
            </a:p>
          </p:txBody>
        </p:sp>
        <p:sp>
          <p:nvSpPr>
            <p:cNvPr id="6" name="AutoShape 6"/>
            <p:cNvSpPr/>
            <p:nvPr/>
          </p:nvSpPr>
          <p:spPr>
            <a:xfrm>
              <a:off x="2435879" y="16729466"/>
              <a:ext cx="9476509" cy="193964"/>
            </a:xfrm>
            <a:prstGeom prst="rect">
              <a:avLst/>
            </a:prstGeom>
            <a:solidFill>
              <a:srgbClr val="193249"/>
            </a:solidFill>
          </p:spPr>
          <p:txBody>
            <a:bodyPr/>
            <a:lstStyle/>
            <a:p>
              <a:endParaRPr lang="tr-TR"/>
            </a:p>
          </p:txBody>
        </p:sp>
      </p:grpSp>
      <p:sp>
        <p:nvSpPr>
          <p:cNvPr id="7" name="TextBox 7"/>
          <p:cNvSpPr txBox="1"/>
          <p:nvPr/>
        </p:nvSpPr>
        <p:spPr>
          <a:xfrm>
            <a:off x="2193625" y="9375647"/>
            <a:ext cx="9221821" cy="679450"/>
          </a:xfrm>
          <a:prstGeom prst="rect">
            <a:avLst/>
          </a:prstGeom>
        </p:spPr>
        <p:txBody>
          <a:bodyPr lIns="0" tIns="0" rIns="0" bIns="0" rtlCol="0" anchor="t">
            <a:spAutoFit/>
          </a:bodyPr>
          <a:lstStyle/>
          <a:p>
            <a:pPr marL="0" lvl="0" indent="0" algn="l">
              <a:lnSpc>
                <a:spcPts val="5599"/>
              </a:lnSpc>
              <a:spcBef>
                <a:spcPct val="0"/>
              </a:spcBef>
            </a:pPr>
            <a:r>
              <a:rPr lang="en-US" sz="3999" spc="399">
                <a:solidFill>
                  <a:srgbClr val="1468A2"/>
                </a:solidFill>
                <a:latin typeface="Roboto"/>
              </a:rPr>
              <a:t>MODÜL 4</a:t>
            </a:r>
          </a:p>
        </p:txBody>
      </p:sp>
      <p:sp>
        <p:nvSpPr>
          <p:cNvPr id="8" name="AutoShape 8"/>
          <p:cNvSpPr/>
          <p:nvPr/>
        </p:nvSpPr>
        <p:spPr>
          <a:xfrm>
            <a:off x="7945254" y="4134660"/>
            <a:ext cx="9829800" cy="1542973"/>
          </a:xfrm>
          <a:prstGeom prst="rect">
            <a:avLst/>
          </a:prstGeom>
          <a:solidFill>
            <a:srgbClr val="1468A2"/>
          </a:solidFill>
        </p:spPr>
        <p:txBody>
          <a:bodyPr/>
          <a:lstStyle/>
          <a:p>
            <a:endParaRPr lang="tr-TR"/>
          </a:p>
        </p:txBody>
      </p:sp>
      <p:sp>
        <p:nvSpPr>
          <p:cNvPr id="9" name="TextBox 9"/>
          <p:cNvSpPr txBox="1"/>
          <p:nvPr/>
        </p:nvSpPr>
        <p:spPr>
          <a:xfrm>
            <a:off x="8385648" y="4327644"/>
            <a:ext cx="8949012" cy="9956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Kurumsal FSMH politikasının oluşturulması ve yürütülmesi</a:t>
            </a:r>
          </a:p>
        </p:txBody>
      </p:sp>
      <p:sp>
        <p:nvSpPr>
          <p:cNvPr id="10" name="TextBox 10"/>
          <p:cNvSpPr txBox="1"/>
          <p:nvPr/>
        </p:nvSpPr>
        <p:spPr>
          <a:xfrm>
            <a:off x="7945254" y="1112573"/>
            <a:ext cx="9221821" cy="1384300"/>
          </a:xfrm>
          <a:prstGeom prst="rect">
            <a:avLst/>
          </a:prstGeom>
        </p:spPr>
        <p:txBody>
          <a:bodyPr lIns="0" tIns="0" rIns="0" bIns="0" rtlCol="0" anchor="t">
            <a:spAutoFit/>
          </a:bodyPr>
          <a:lstStyle/>
          <a:p>
            <a:pPr marL="0" lvl="0" indent="0" algn="l">
              <a:lnSpc>
                <a:spcPts val="5599"/>
              </a:lnSpc>
              <a:spcBef>
                <a:spcPct val="0"/>
              </a:spcBef>
            </a:pPr>
            <a:r>
              <a:rPr lang="en-US" sz="3999" spc="399" dirty="0">
                <a:solidFill>
                  <a:srgbClr val="1468A2"/>
                </a:solidFill>
                <a:latin typeface="Roboto"/>
              </a:rPr>
              <a:t>FİKRİ SINAİ HAKLARIN YÖNETİMİ VE LİSANSLAMA HİZMETLERİ</a:t>
            </a:r>
          </a:p>
        </p:txBody>
      </p:sp>
      <p:sp>
        <p:nvSpPr>
          <p:cNvPr id="11" name="AutoShape 11"/>
          <p:cNvSpPr/>
          <p:nvPr/>
        </p:nvSpPr>
        <p:spPr>
          <a:xfrm>
            <a:off x="7945254" y="5865590"/>
            <a:ext cx="9829800" cy="958794"/>
          </a:xfrm>
          <a:prstGeom prst="rect">
            <a:avLst/>
          </a:prstGeom>
          <a:solidFill>
            <a:srgbClr val="1468A2"/>
          </a:solidFill>
        </p:spPr>
        <p:txBody>
          <a:bodyPr/>
          <a:lstStyle/>
          <a:p>
            <a:endParaRPr lang="tr-TR"/>
          </a:p>
        </p:txBody>
      </p:sp>
      <p:sp>
        <p:nvSpPr>
          <p:cNvPr id="12" name="TextBox 12"/>
          <p:cNvSpPr txBox="1"/>
          <p:nvPr/>
        </p:nvSpPr>
        <p:spPr>
          <a:xfrm>
            <a:off x="8385648" y="6074469"/>
            <a:ext cx="8949012" cy="5003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Patentlerin ticari değerinin belirlenmesi</a:t>
            </a:r>
          </a:p>
        </p:txBody>
      </p:sp>
      <p:sp>
        <p:nvSpPr>
          <p:cNvPr id="13" name="AutoShape 13"/>
          <p:cNvSpPr/>
          <p:nvPr/>
        </p:nvSpPr>
        <p:spPr>
          <a:xfrm>
            <a:off x="7945254" y="7033465"/>
            <a:ext cx="9829800" cy="666122"/>
          </a:xfrm>
          <a:prstGeom prst="rect">
            <a:avLst/>
          </a:prstGeom>
          <a:solidFill>
            <a:srgbClr val="1468A2"/>
          </a:solidFill>
        </p:spPr>
        <p:txBody>
          <a:bodyPr/>
          <a:lstStyle/>
          <a:p>
            <a:endParaRPr lang="tr-TR"/>
          </a:p>
        </p:txBody>
      </p:sp>
      <p:sp>
        <p:nvSpPr>
          <p:cNvPr id="14" name="TextBox 14"/>
          <p:cNvSpPr txBox="1"/>
          <p:nvPr/>
        </p:nvSpPr>
        <p:spPr>
          <a:xfrm>
            <a:off x="8385648" y="7111598"/>
            <a:ext cx="8949012" cy="5003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FSMH başvuruları</a:t>
            </a:r>
          </a:p>
        </p:txBody>
      </p:sp>
      <p:sp>
        <p:nvSpPr>
          <p:cNvPr id="15" name="AutoShape 15"/>
          <p:cNvSpPr/>
          <p:nvPr/>
        </p:nvSpPr>
        <p:spPr>
          <a:xfrm>
            <a:off x="7945254" y="7984869"/>
            <a:ext cx="9829800" cy="628241"/>
          </a:xfrm>
          <a:prstGeom prst="rect">
            <a:avLst/>
          </a:prstGeom>
          <a:solidFill>
            <a:srgbClr val="1468A2"/>
          </a:solidFill>
        </p:spPr>
        <p:txBody>
          <a:bodyPr/>
          <a:lstStyle/>
          <a:p>
            <a:endParaRPr lang="tr-TR"/>
          </a:p>
        </p:txBody>
      </p:sp>
      <p:sp>
        <p:nvSpPr>
          <p:cNvPr id="16" name="TextBox 16"/>
          <p:cNvSpPr txBox="1"/>
          <p:nvPr/>
        </p:nvSpPr>
        <p:spPr>
          <a:xfrm>
            <a:off x="8385648" y="8045420"/>
            <a:ext cx="8949012" cy="5003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FSMH Yönetimi, ticarileştirme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1216">
            <a:off x="12490153" y="-1833189"/>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2510738" y="2774391"/>
            <a:ext cx="4698291" cy="4064022"/>
          </a:xfrm>
          <a:custGeom>
            <a:avLst/>
            <a:gdLst/>
            <a:ahLst/>
            <a:cxnLst/>
            <a:rect l="l" t="t" r="r" b="b"/>
            <a:pathLst>
              <a:path w="4698291" h="4064022">
                <a:moveTo>
                  <a:pt x="0" y="0"/>
                </a:moveTo>
                <a:lnTo>
                  <a:pt x="4698291" y="0"/>
                </a:lnTo>
                <a:lnTo>
                  <a:pt x="4698291" y="4064022"/>
                </a:lnTo>
                <a:lnTo>
                  <a:pt x="0" y="4064022"/>
                </a:lnTo>
                <a:lnTo>
                  <a:pt x="0" y="0"/>
                </a:lnTo>
                <a:close/>
              </a:path>
            </a:pathLst>
          </a:custGeom>
          <a:blipFill>
            <a:blip r:embed="rId4">
              <a:extLst>
                <a:ext uri="{96DAC541-7B7A-43D3-8B79-37D633B846F1}">
                  <asvg:svgBlip xmlns:asvg="http://schemas.microsoft.com/office/drawing/2016/SVG/main" r:embed="rId5"/>
                </a:ext>
              </a:extLst>
            </a:blip>
            <a:stretch>
              <a:fillRect t="-22" b="-22"/>
            </a:stretch>
          </a:blipFill>
        </p:spPr>
        <p:txBody>
          <a:bodyPr/>
          <a:lstStyle/>
          <a:p>
            <a:endParaRPr lang="tr-TR"/>
          </a:p>
        </p:txBody>
      </p:sp>
      <p:sp>
        <p:nvSpPr>
          <p:cNvPr id="4" name="Freeform 4"/>
          <p:cNvSpPr/>
          <p:nvPr/>
        </p:nvSpPr>
        <p:spPr>
          <a:xfrm>
            <a:off x="15061208" y="3983194"/>
            <a:ext cx="4901090" cy="4239443"/>
          </a:xfrm>
          <a:custGeom>
            <a:avLst/>
            <a:gdLst/>
            <a:ahLst/>
            <a:cxnLst/>
            <a:rect l="l" t="t" r="r" b="b"/>
            <a:pathLst>
              <a:path w="4901090" h="4239443">
                <a:moveTo>
                  <a:pt x="0" y="0"/>
                </a:moveTo>
                <a:lnTo>
                  <a:pt x="4901090" y="0"/>
                </a:lnTo>
                <a:lnTo>
                  <a:pt x="4901090" y="4239443"/>
                </a:lnTo>
                <a:lnTo>
                  <a:pt x="0" y="4239443"/>
                </a:lnTo>
                <a:lnTo>
                  <a:pt x="0" y="0"/>
                </a:lnTo>
                <a:close/>
              </a:path>
            </a:pathLst>
          </a:custGeom>
          <a:blipFill>
            <a:blip r:embed="rId6">
              <a:extLst>
                <a:ext uri="{96DAC541-7B7A-43D3-8B79-37D633B846F1}">
                  <asvg:svgBlip xmlns:asvg="http://schemas.microsoft.com/office/drawing/2016/SVG/main" r:embed="rId7"/>
                </a:ext>
              </a:extLst>
            </a:blip>
            <a:stretch>
              <a:fillRect t="-22" b="-22"/>
            </a:stretch>
          </a:blipFill>
        </p:spPr>
        <p:txBody>
          <a:bodyPr/>
          <a:lstStyle/>
          <a:p>
            <a:endParaRPr lang="tr-TR"/>
          </a:p>
        </p:txBody>
      </p:sp>
      <p:sp>
        <p:nvSpPr>
          <p:cNvPr id="5" name="AutoShape 5"/>
          <p:cNvSpPr/>
          <p:nvPr/>
        </p:nvSpPr>
        <p:spPr>
          <a:xfrm>
            <a:off x="12715979" y="9112827"/>
            <a:ext cx="7107382" cy="145473"/>
          </a:xfrm>
          <a:prstGeom prst="rect">
            <a:avLst/>
          </a:prstGeom>
          <a:solidFill>
            <a:srgbClr val="1468A2"/>
          </a:solidFill>
        </p:spPr>
        <p:txBody>
          <a:bodyPr/>
          <a:lstStyle/>
          <a:p>
            <a:endParaRPr lang="tr-TR"/>
          </a:p>
        </p:txBody>
      </p:sp>
      <p:sp>
        <p:nvSpPr>
          <p:cNvPr id="6" name="TextBox 6"/>
          <p:cNvSpPr txBox="1"/>
          <p:nvPr/>
        </p:nvSpPr>
        <p:spPr>
          <a:xfrm>
            <a:off x="1059270" y="585752"/>
            <a:ext cx="9221821" cy="1384300"/>
          </a:xfrm>
          <a:prstGeom prst="rect">
            <a:avLst/>
          </a:prstGeom>
        </p:spPr>
        <p:txBody>
          <a:bodyPr lIns="0" tIns="0" rIns="0" bIns="0" rtlCol="0" anchor="t">
            <a:spAutoFit/>
          </a:bodyPr>
          <a:lstStyle/>
          <a:p>
            <a:pPr marL="0" lvl="0" indent="0" algn="l">
              <a:lnSpc>
                <a:spcPts val="5599"/>
              </a:lnSpc>
              <a:spcBef>
                <a:spcPct val="0"/>
              </a:spcBef>
            </a:pPr>
            <a:r>
              <a:rPr lang="en-US" sz="3999" spc="399" dirty="0">
                <a:solidFill>
                  <a:srgbClr val="1468A2"/>
                </a:solidFill>
                <a:latin typeface="Roboto"/>
              </a:rPr>
              <a:t>ŞİRKETLEŞME VE GİRİŞİMCİLİK HİZMETLERİ</a:t>
            </a:r>
          </a:p>
        </p:txBody>
      </p:sp>
      <p:sp>
        <p:nvSpPr>
          <p:cNvPr id="7" name="TextBox 7"/>
          <p:cNvSpPr txBox="1"/>
          <p:nvPr/>
        </p:nvSpPr>
        <p:spPr>
          <a:xfrm>
            <a:off x="12715979" y="9319798"/>
            <a:ext cx="9221821" cy="679450"/>
          </a:xfrm>
          <a:prstGeom prst="rect">
            <a:avLst/>
          </a:prstGeom>
        </p:spPr>
        <p:txBody>
          <a:bodyPr lIns="0" tIns="0" rIns="0" bIns="0" rtlCol="0" anchor="t">
            <a:spAutoFit/>
          </a:bodyPr>
          <a:lstStyle/>
          <a:p>
            <a:pPr marL="0" lvl="0" indent="0" algn="l">
              <a:lnSpc>
                <a:spcPts val="5599"/>
              </a:lnSpc>
              <a:spcBef>
                <a:spcPct val="0"/>
              </a:spcBef>
            </a:pPr>
            <a:r>
              <a:rPr lang="en-US" sz="3999" spc="399">
                <a:solidFill>
                  <a:srgbClr val="1468A2"/>
                </a:solidFill>
                <a:latin typeface="Roboto"/>
              </a:rPr>
              <a:t>MODÜL 5</a:t>
            </a:r>
          </a:p>
        </p:txBody>
      </p:sp>
      <p:sp>
        <p:nvSpPr>
          <p:cNvPr id="8" name="AutoShape 8"/>
          <p:cNvSpPr/>
          <p:nvPr/>
        </p:nvSpPr>
        <p:spPr>
          <a:xfrm>
            <a:off x="1059270" y="2093560"/>
            <a:ext cx="9829800" cy="2201447"/>
          </a:xfrm>
          <a:prstGeom prst="rect">
            <a:avLst/>
          </a:prstGeom>
          <a:solidFill>
            <a:srgbClr val="1468A2"/>
          </a:solidFill>
        </p:spPr>
        <p:txBody>
          <a:bodyPr/>
          <a:lstStyle/>
          <a:p>
            <a:endParaRPr lang="tr-TR"/>
          </a:p>
        </p:txBody>
      </p:sp>
      <p:sp>
        <p:nvSpPr>
          <p:cNvPr id="9" name="TextBox 9"/>
          <p:cNvSpPr txBox="1"/>
          <p:nvPr/>
        </p:nvSpPr>
        <p:spPr>
          <a:xfrm>
            <a:off x="1499664" y="2127385"/>
            <a:ext cx="8949012" cy="19862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Üniversite öğrencileri, Öğretim Elemanları arasında girişimciliği özendirici tanıtım ve eğitim faaliyetleri gerçekleştirmek; bu konuda farkındalığın arttırılmasına katkı sağlamak, </a:t>
            </a:r>
          </a:p>
        </p:txBody>
      </p:sp>
      <p:sp>
        <p:nvSpPr>
          <p:cNvPr id="10" name="AutoShape 10"/>
          <p:cNvSpPr/>
          <p:nvPr/>
        </p:nvSpPr>
        <p:spPr>
          <a:xfrm>
            <a:off x="1059270" y="4443227"/>
            <a:ext cx="9829800" cy="1808646"/>
          </a:xfrm>
          <a:prstGeom prst="rect">
            <a:avLst/>
          </a:prstGeom>
          <a:solidFill>
            <a:srgbClr val="1468A2"/>
          </a:solidFill>
        </p:spPr>
        <p:txBody>
          <a:bodyPr/>
          <a:lstStyle/>
          <a:p>
            <a:endParaRPr lang="tr-TR"/>
          </a:p>
        </p:txBody>
      </p:sp>
      <p:sp>
        <p:nvSpPr>
          <p:cNvPr id="11" name="TextBox 11"/>
          <p:cNvSpPr txBox="1"/>
          <p:nvPr/>
        </p:nvSpPr>
        <p:spPr>
          <a:xfrm>
            <a:off x="1499664" y="4511359"/>
            <a:ext cx="8949012" cy="14909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Girişimcilik ile ilgili ulusal/uluslararası projeler, aktiviteler, etkinlikler, yarışmalar tasarlamak, yürütmek, katılmak, takip etmek, </a:t>
            </a:r>
          </a:p>
        </p:txBody>
      </p:sp>
      <p:sp>
        <p:nvSpPr>
          <p:cNvPr id="12" name="AutoShape 12"/>
          <p:cNvSpPr/>
          <p:nvPr/>
        </p:nvSpPr>
        <p:spPr>
          <a:xfrm>
            <a:off x="1059270" y="6404273"/>
            <a:ext cx="9829800" cy="1808646"/>
          </a:xfrm>
          <a:prstGeom prst="rect">
            <a:avLst/>
          </a:prstGeom>
          <a:solidFill>
            <a:srgbClr val="1468A2"/>
          </a:solidFill>
        </p:spPr>
        <p:txBody>
          <a:bodyPr/>
          <a:lstStyle/>
          <a:p>
            <a:endParaRPr lang="tr-TR"/>
          </a:p>
        </p:txBody>
      </p:sp>
      <p:sp>
        <p:nvSpPr>
          <p:cNvPr id="13" name="TextBox 13"/>
          <p:cNvSpPr txBox="1"/>
          <p:nvPr/>
        </p:nvSpPr>
        <p:spPr>
          <a:xfrm>
            <a:off x="1499664" y="6472405"/>
            <a:ext cx="8949012" cy="14909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Modül faaliyetleri ile ilgili istatistikleri tutmak, Girişimcilerin talep ve ihtiyaçları doğrultusunda girişimcileri ilgili TTO birimlerine yönlendirmek</a:t>
            </a:r>
          </a:p>
        </p:txBody>
      </p:sp>
      <p:sp>
        <p:nvSpPr>
          <p:cNvPr id="14" name="AutoShape 14"/>
          <p:cNvSpPr/>
          <p:nvPr/>
        </p:nvSpPr>
        <p:spPr>
          <a:xfrm>
            <a:off x="1059270" y="8303624"/>
            <a:ext cx="9829800" cy="1808646"/>
          </a:xfrm>
          <a:prstGeom prst="rect">
            <a:avLst/>
          </a:prstGeom>
          <a:solidFill>
            <a:srgbClr val="1468A2"/>
          </a:solidFill>
        </p:spPr>
        <p:txBody>
          <a:bodyPr/>
          <a:lstStyle/>
          <a:p>
            <a:endParaRPr lang="tr-TR"/>
          </a:p>
        </p:txBody>
      </p:sp>
      <p:sp>
        <p:nvSpPr>
          <p:cNvPr id="15" name="TextBox 15"/>
          <p:cNvSpPr txBox="1"/>
          <p:nvPr/>
        </p:nvSpPr>
        <p:spPr>
          <a:xfrm>
            <a:off x="1499664" y="8371756"/>
            <a:ext cx="8949012" cy="1490980"/>
          </a:xfrm>
          <a:prstGeom prst="rect">
            <a:avLst/>
          </a:prstGeom>
        </p:spPr>
        <p:txBody>
          <a:bodyPr lIns="0" tIns="0" rIns="0" bIns="0" rtlCol="0" anchor="t">
            <a:spAutoFit/>
          </a:bodyPr>
          <a:lstStyle/>
          <a:p>
            <a:pPr algn="l">
              <a:lnSpc>
                <a:spcPts val="3919"/>
              </a:lnSpc>
            </a:pPr>
            <a:r>
              <a:rPr lang="en-US" sz="2800" spc="84">
                <a:solidFill>
                  <a:srgbClr val="FFFFFF"/>
                </a:solidFill>
                <a:latin typeface="Roboto"/>
              </a:rPr>
              <a:t>Kuluçka Merkezi ile ilgili faaliyetleri yürütmek, yönetmek; Kuluçka Merkezinde inkübe edilecek girişimcilerin ön değerlendirmesini gerçekleştirmek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903</Words>
  <Application>Microsoft Office PowerPoint</Application>
  <PresentationFormat>Özel</PresentationFormat>
  <Paragraphs>150</Paragraphs>
  <Slides>21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Calibri</vt:lpstr>
      <vt:lpstr>Poppins Semi-Bold</vt:lpstr>
      <vt:lpstr>Roboto Condensed Bold</vt:lpstr>
      <vt:lpstr>Roboto</vt:lpstr>
      <vt:lpstr>Poppins Bold</vt:lpstr>
      <vt:lpstr>Arial</vt:lpstr>
      <vt:lpstr>Poppins Bold Italics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dc:title>
  <dc:creator>user</dc:creator>
  <cp:lastModifiedBy>Evrim AĞAÇDELEN</cp:lastModifiedBy>
  <cp:revision>5</cp:revision>
  <cp:lastPrinted>2023-10-30T08:44:20Z</cp:lastPrinted>
  <dcterms:created xsi:type="dcterms:W3CDTF">2006-08-16T00:00:00Z</dcterms:created>
  <dcterms:modified xsi:type="dcterms:W3CDTF">2023-10-30T12:47:39Z</dcterms:modified>
  <dc:identifier>DAFytm1xAOA</dc:identifier>
</cp:coreProperties>
</file>