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72" r:id="rId2"/>
    <p:sldId id="277" r:id="rId3"/>
    <p:sldId id="271" r:id="rId4"/>
    <p:sldId id="289" r:id="rId5"/>
    <p:sldId id="290" r:id="rId6"/>
    <p:sldId id="260" r:id="rId7"/>
    <p:sldId id="276" r:id="rId8"/>
    <p:sldId id="298" r:id="rId9"/>
    <p:sldId id="278" r:id="rId10"/>
    <p:sldId id="291" r:id="rId11"/>
    <p:sldId id="292" r:id="rId12"/>
    <p:sldId id="293" r:id="rId13"/>
    <p:sldId id="295" r:id="rId14"/>
    <p:sldId id="296" r:id="rId15"/>
    <p:sldId id="297" r:id="rId16"/>
    <p:sldId id="288" r:id="rId17"/>
    <p:sldId id="269" r:id="rId18"/>
    <p:sldId id="30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293"/>
    <p:restoredTop sz="94721"/>
  </p:normalViewPr>
  <p:slideViewPr>
    <p:cSldViewPr snapToGrid="0" snapToObjects="1">
      <p:cViewPr varScale="1">
        <p:scale>
          <a:sx n="103" d="100"/>
          <a:sy n="103" d="100"/>
        </p:scale>
        <p:origin x="168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ED635-0D48-ED44-B9A6-1A0C4CAD671F}" type="datetimeFigureOut">
              <a:rPr lang="tr-TR" smtClean="0"/>
              <a:t>30.10.2023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DB34F-173E-4D4F-BDBD-AB90DE449F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637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10/30/23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10/30/23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cfryildirim@ankara.edu.t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>
            <a:extLst>
              <a:ext uri="{FF2B5EF4-FFF2-40B4-BE49-F238E27FC236}">
                <a16:creationId xmlns:a16="http://schemas.microsoft.com/office/drawing/2014/main" id="{B18800E8-2A9D-197C-9C81-BEFF8DEF4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97" y="66502"/>
            <a:ext cx="1399874" cy="139987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F44D49FF-61ED-E040-DA6B-908E0FE5A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5776" y="0"/>
            <a:ext cx="1946313" cy="1294861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D5E00784-CFB9-0CD7-89F9-65E2D2AF877E}"/>
              </a:ext>
            </a:extLst>
          </p:cNvPr>
          <p:cNvSpPr txBox="1"/>
          <p:nvPr/>
        </p:nvSpPr>
        <p:spPr>
          <a:xfrm>
            <a:off x="822961" y="5314170"/>
            <a:ext cx="10437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Dr. </a:t>
            </a:r>
            <a:r>
              <a:rPr lang="tr-TR" dirty="0" err="1"/>
              <a:t>Öğr</a:t>
            </a:r>
            <a:r>
              <a:rPr lang="tr-TR" dirty="0"/>
              <a:t>. Üyesi Cafer YILDIRIM</a:t>
            </a:r>
          </a:p>
          <a:p>
            <a:r>
              <a:rPr lang="tr-TR" dirty="0"/>
              <a:t>Ankara Üniversitesi Avrupa Birliği Eğitim Programları Koordinatörü ve AB Projeleri ofisi sorumlusu</a:t>
            </a:r>
          </a:p>
          <a:p>
            <a:r>
              <a:rPr lang="tr-TR" dirty="0"/>
              <a:t>Diş Hekimliği Fakültesi Temel Tıp Bilimleri </a:t>
            </a:r>
            <a:r>
              <a:rPr lang="tr-TR" dirty="0" err="1"/>
              <a:t>AbD</a:t>
            </a:r>
            <a:r>
              <a:rPr lang="tr-TR" dirty="0"/>
              <a:t>. Tıbbi Farmakoloji </a:t>
            </a:r>
            <a:r>
              <a:rPr lang="tr-TR" dirty="0" err="1"/>
              <a:t>Öğr.Üyesi</a:t>
            </a:r>
            <a:endParaRPr lang="tr-TR" dirty="0"/>
          </a:p>
          <a:p>
            <a:endParaRPr lang="tr-TR" dirty="0"/>
          </a:p>
        </p:txBody>
      </p:sp>
      <p:pic>
        <p:nvPicPr>
          <p:cNvPr id="11" name="İçerik Yer Tutucusu 10">
            <a:extLst>
              <a:ext uri="{FF2B5EF4-FFF2-40B4-BE49-F238E27FC236}">
                <a16:creationId xmlns:a16="http://schemas.microsoft.com/office/drawing/2014/main" id="{93C5BAF2-DF9D-2DF3-78A7-919207755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134090" y="-1"/>
            <a:ext cx="1961910" cy="1294861"/>
          </a:xfr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8450613B-D532-9E53-605F-343D990C4C2F}"/>
              </a:ext>
            </a:extLst>
          </p:cNvPr>
          <p:cNvSpPr txBox="1"/>
          <p:nvPr/>
        </p:nvSpPr>
        <p:spPr>
          <a:xfrm>
            <a:off x="1756171" y="3313043"/>
            <a:ext cx="694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30.10.2023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4513646D-5872-D12A-7943-3934BE0BB888}"/>
              </a:ext>
            </a:extLst>
          </p:cNvPr>
          <p:cNvSpPr txBox="1"/>
          <p:nvPr/>
        </p:nvSpPr>
        <p:spPr>
          <a:xfrm>
            <a:off x="2201090" y="2612017"/>
            <a:ext cx="73664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0" u="none" strike="noStrike" dirty="0">
                <a:solidFill>
                  <a:srgbClr val="7E8890"/>
                </a:solidFill>
                <a:effectLst/>
                <a:latin typeface="Open Sans" panose="020F0502020204030204" pitchFamily="34" charset="0"/>
              </a:rPr>
              <a:t>Ankara Üniversitesi Araştırma Dekanlığı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12303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72BD35D-1C64-02DF-C0D8-F82E6001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6E27962-C276-DAA4-AAAE-BC8B54596F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2699"/>
            <a:ext cx="11862593" cy="5895841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D3B59DB2-0B99-6A6F-3A26-78C3C6797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5921242"/>
            <a:ext cx="10248900" cy="809759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118960C7-2CB0-FFCE-54BA-16E282AFD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4537" y="16328"/>
            <a:ext cx="1567729" cy="701353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AF6A52D0-B688-FE0A-F130-7BA4B17B43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8401" y="26885"/>
            <a:ext cx="869225" cy="69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5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023E9-8996-7830-B748-91D8CB3D2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BFA8F46-8D60-BFBD-A49B-CD67AA60A4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99" y="0"/>
            <a:ext cx="10887543" cy="5676412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B66F8E7-D664-6D66-4301-3ACE042B4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607" y="5676412"/>
            <a:ext cx="9437925" cy="800588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D3128BA9-1DDB-4C03-DB73-730E13FDF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4537" y="16328"/>
            <a:ext cx="1567729" cy="701353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A91C3736-72A3-8E00-B22A-C19B4E2864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8401" y="26885"/>
            <a:ext cx="869225" cy="69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355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04CC93-3D9D-E2A1-CD43-1DCC06626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3BA85771-A3AC-144A-CE06-2550602FB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550" y="0"/>
            <a:ext cx="11264900" cy="5838974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3FB5C76-32D1-F704-55D2-43A4A810D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5805181"/>
            <a:ext cx="7772400" cy="519419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EDC599D5-9A24-8490-B8CB-24CFD4792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4537" y="16328"/>
            <a:ext cx="1567729" cy="701353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B3AAB4E1-F0CF-AEA5-CCF5-8C94940DDB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8401" y="26885"/>
            <a:ext cx="869225" cy="69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38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7C57EFD-775B-C7C6-D027-C28B6BA68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927C01BE-326E-DA0B-D404-B3F595B92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870" y="241300"/>
            <a:ext cx="11120795" cy="5405942"/>
          </a:xfr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DD32DDE8-50B5-97D0-0865-FC9BDFC20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902" y="5647242"/>
            <a:ext cx="7772400" cy="73425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B16394D-3E81-E0AC-D72B-6FAE16D41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4537" y="16328"/>
            <a:ext cx="1567729" cy="701353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75E84D25-2AEF-41CB-D061-E74E35F11D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8401" y="26885"/>
            <a:ext cx="869225" cy="69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09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ECF7A7-EF68-DDDD-0F9F-840965163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1D9F5CCB-E614-90C3-90C0-7CBEF35A38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0"/>
            <a:ext cx="10304725" cy="5579890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9169F34-6981-4C80-66DE-94B11FFE1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768" y="5661909"/>
            <a:ext cx="7772400" cy="52758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F68D35E3-F185-B5B6-1850-EDDC3FA52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4537" y="16328"/>
            <a:ext cx="1567729" cy="701353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4F30BA5F-6232-A00C-9483-6CE53ED401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8401" y="26885"/>
            <a:ext cx="869225" cy="69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09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B8AD0A-39A5-3ADC-B8B0-614BB41FC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EA6B67B-94E3-B26E-46C6-074ADF9878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5258732"/>
            <a:ext cx="8596312" cy="614022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487206C9-578C-CCA6-30C4-D31744387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0"/>
            <a:ext cx="9652000" cy="5258732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7B497BC9-99A8-5463-8E4E-E55AF9A9B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4537" y="16328"/>
            <a:ext cx="1567729" cy="701353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A50DBFF0-D8B7-0210-2B4C-BD00689A0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8401" y="26885"/>
            <a:ext cx="869225" cy="69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40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000B6F-6AF2-417A-11D6-00A4C0D4F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Üniversiteler Araştırma alt yapısı kapsamında katkı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0FB2179-972E-0145-7013-2305EE3B0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Araştırma cihazları,</a:t>
            </a:r>
          </a:p>
          <a:p>
            <a:r>
              <a:rPr lang="tr-TR" dirty="0"/>
              <a:t>İnsan kaynakları istihdamı,</a:t>
            </a:r>
          </a:p>
          <a:p>
            <a:r>
              <a:rPr lang="tr-TR" dirty="0"/>
              <a:t>Lisans üstü öğrenci gelişim ve uluslararası eğitim hareketliliğine katkı,</a:t>
            </a:r>
          </a:p>
          <a:p>
            <a:r>
              <a:rPr lang="tr-TR" dirty="0"/>
              <a:t>Uluslararası araştırma ağı oluşturma,</a:t>
            </a:r>
          </a:p>
          <a:p>
            <a:r>
              <a:rPr lang="tr-TR" dirty="0"/>
              <a:t>Uluslararası anlaşma ve temasları hareketli tutma,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CAD2A93-A351-AC20-7184-F5BF102C6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4537" y="16328"/>
            <a:ext cx="1567729" cy="701353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93146275-FD0C-F5A9-4DC2-3BAD742D3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0512" y="32658"/>
            <a:ext cx="869225" cy="69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35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973EE2D-25DE-8F40-AFA7-33F9C6CE2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52" y="0"/>
            <a:ext cx="8596668" cy="1550989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/>
              <a:t>Çok teşekkürler…</a:t>
            </a:r>
            <a:br>
              <a:rPr lang="tr-TR" dirty="0"/>
            </a:br>
            <a:r>
              <a:rPr lang="tr-TR" dirty="0">
                <a:hlinkClick r:id="rId2"/>
              </a:rPr>
              <a:t>cfryildirim@ankara.edu.tr</a:t>
            </a:r>
            <a:br>
              <a:rPr lang="tr-TR" dirty="0"/>
            </a:br>
            <a:r>
              <a:rPr lang="tr-TR" dirty="0"/>
              <a:t>05323375232</a:t>
            </a:r>
            <a:br>
              <a:rPr lang="tr-TR" dirty="0"/>
            </a:br>
            <a:r>
              <a:rPr lang="tr-TR" dirty="0" err="1"/>
              <a:t>https</a:t>
            </a:r>
            <a:r>
              <a:rPr lang="tr-TR" dirty="0"/>
              <a:t>://</a:t>
            </a:r>
            <a:r>
              <a:rPr lang="tr-TR" dirty="0" err="1"/>
              <a:t>www.linkedin.com</a:t>
            </a:r>
            <a:r>
              <a:rPr lang="tr-TR" dirty="0"/>
              <a:t>/in/cafer-yildirim-24504251/</a:t>
            </a:r>
            <a:br>
              <a:rPr lang="tr-TR" dirty="0"/>
            </a:br>
            <a:r>
              <a:rPr lang="tr-TR" dirty="0"/>
              <a:t>Saygılarımla arz ederim.</a:t>
            </a:r>
            <a:br>
              <a:rPr lang="tr-TR" dirty="0"/>
            </a:b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FDF33C3-147C-93D9-DF92-3BFD96305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084" y="3404582"/>
            <a:ext cx="2768805" cy="1238677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C6A8392E-C42A-7B9F-C3BE-59236D6B3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201" y="3404582"/>
            <a:ext cx="1535160" cy="1244450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F3CF39D9-9C5B-F27E-4C41-551E3EEC52E2}"/>
              </a:ext>
            </a:extLst>
          </p:cNvPr>
          <p:cNvSpPr txBox="1"/>
          <p:nvPr/>
        </p:nvSpPr>
        <p:spPr>
          <a:xfrm>
            <a:off x="3786388" y="4868214"/>
            <a:ext cx="4056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 err="1"/>
              <a:t>Empowered</a:t>
            </a:r>
            <a:r>
              <a:rPr lang="tr-TR" b="1" i="1" dirty="0"/>
              <a:t> </a:t>
            </a:r>
            <a:r>
              <a:rPr lang="tr-TR" b="1" i="1" dirty="0" err="1"/>
              <a:t>together</a:t>
            </a:r>
            <a:endParaRPr lang="tr-TR" b="1" i="1" dirty="0"/>
          </a:p>
        </p:txBody>
      </p:sp>
    </p:spTree>
    <p:extLst>
      <p:ext uri="{BB962C8B-B14F-4D97-AF65-F5344CB8AC3E}">
        <p14:creationId xmlns:p14="http://schemas.microsoft.com/office/powerpoint/2010/main" val="2693707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91891" y="1087148"/>
            <a:ext cx="6969433" cy="990600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SOSYAL MEDYADA AB EĞİTİM PROGRAMLARI VE PROJELER OFİSİ</a:t>
            </a:r>
          </a:p>
        </p:txBody>
      </p:sp>
      <p:pic>
        <p:nvPicPr>
          <p:cNvPr id="1028" name="Picture 4" descr="Twitter rebrands as X with &quot;art deco&quot;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26" y="2533515"/>
            <a:ext cx="671587" cy="67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osya:Instagram logo 2022.svg - Vikiped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841" y="2466183"/>
            <a:ext cx="715297" cy="71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Youtube Logo PNGs for Free 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036" y="3698867"/>
            <a:ext cx="1143800" cy="11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3214835" y="2571515"/>
            <a:ext cx="244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Ankara </a:t>
            </a:r>
            <a:r>
              <a:rPr lang="tr-TR" b="1" dirty="0" err="1">
                <a:latin typeface="Calibri" panose="020F0502020204030204" pitchFamily="34" charset="0"/>
                <a:cs typeface="Calibri" panose="020F0502020204030204" pitchFamily="34" charset="0"/>
              </a:rPr>
              <a:t>Uni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 EU</a:t>
            </a:r>
          </a:p>
          <a:p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tr-TR" b="1" dirty="0" err="1">
                <a:latin typeface="Calibri" panose="020F0502020204030204" pitchFamily="34" charset="0"/>
                <a:cs typeface="Calibri" panose="020F0502020204030204" pitchFamily="34" charset="0"/>
              </a:rPr>
              <a:t>ankara_uni</a:t>
            </a:r>
            <a:endParaRPr lang="tr-T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7061260" y="2512209"/>
            <a:ext cx="244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Ankara </a:t>
            </a:r>
            <a:r>
              <a:rPr lang="tr-TR" b="1" dirty="0" err="1">
                <a:latin typeface="Calibri" panose="020F0502020204030204" pitchFamily="34" charset="0"/>
                <a:cs typeface="Calibri" panose="020F0502020204030204" pitchFamily="34" charset="0"/>
              </a:rPr>
              <a:t>Uni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 EU</a:t>
            </a:r>
          </a:p>
          <a:p>
            <a:r>
              <a:rPr lang="tr-TR" b="1" dirty="0" err="1">
                <a:latin typeface="Calibri" panose="020F0502020204030204" pitchFamily="34" charset="0"/>
                <a:cs typeface="Calibri" panose="020F0502020204030204" pitchFamily="34" charset="0"/>
              </a:rPr>
              <a:t>ankaraunieu</a:t>
            </a:r>
            <a:endParaRPr lang="tr-T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3214837" y="3959142"/>
            <a:ext cx="3752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Ankara </a:t>
            </a:r>
            <a:r>
              <a:rPr lang="tr-TR" b="1" dirty="0" err="1">
                <a:latin typeface="Calibri" panose="020F0502020204030204" pitchFamily="34" charset="0"/>
                <a:cs typeface="Calibri" panose="020F0502020204030204" pitchFamily="34" charset="0"/>
              </a:rPr>
              <a:t>Uni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 EU</a:t>
            </a:r>
          </a:p>
        </p:txBody>
      </p:sp>
      <p:pic>
        <p:nvPicPr>
          <p:cNvPr id="1038" name="Picture 14" descr="Mail Stockio Lineal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840" y="3821586"/>
            <a:ext cx="748527" cy="74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7"/>
          <p:cNvSpPr txBox="1"/>
          <p:nvPr/>
        </p:nvSpPr>
        <p:spPr>
          <a:xfrm>
            <a:off x="7061260" y="3884224"/>
            <a:ext cx="269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erasmus@ankara.edu.tr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A010134-1942-38C1-F506-60347B9F01DB}"/>
              </a:ext>
            </a:extLst>
          </p:cNvPr>
          <p:cNvSpPr txBox="1"/>
          <p:nvPr/>
        </p:nvSpPr>
        <p:spPr>
          <a:xfrm>
            <a:off x="4439816" y="496168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#</a:t>
            </a:r>
            <a:r>
              <a:rPr lang="tr-TR" b="1" dirty="0" err="1"/>
              <a:t>empoweredtogether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984688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3E14DFFE-389C-BBDA-7AA1-D9A7E0840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4537" y="16328"/>
            <a:ext cx="1567729" cy="701353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07659473-E41B-7DFA-9F5D-9D2C547CA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401" y="26885"/>
            <a:ext cx="869225" cy="690796"/>
          </a:xfrm>
          <a:prstGeom prst="rect">
            <a:avLst/>
          </a:prstGeom>
        </p:spPr>
      </p:pic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48684297-6ECE-71E1-D79F-F5A588AA6DC0}"/>
              </a:ext>
            </a:extLst>
          </p:cNvPr>
          <p:cNvCxnSpPr/>
          <p:nvPr/>
        </p:nvCxnSpPr>
        <p:spPr>
          <a:xfrm flipH="1">
            <a:off x="2922675" y="1669311"/>
            <a:ext cx="1297172" cy="1041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49A83AB7-4A67-7ECE-27C3-C6C8CDE4D6BB}"/>
              </a:ext>
            </a:extLst>
          </p:cNvPr>
          <p:cNvCxnSpPr>
            <a:cxnSpLocks/>
          </p:cNvCxnSpPr>
          <p:nvPr/>
        </p:nvCxnSpPr>
        <p:spPr>
          <a:xfrm>
            <a:off x="5615196" y="1695892"/>
            <a:ext cx="1412925" cy="988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0AC1AC0C-E533-8E15-EF7D-5CA057FC4998}"/>
              </a:ext>
            </a:extLst>
          </p:cNvPr>
          <p:cNvSpPr txBox="1"/>
          <p:nvPr/>
        </p:nvSpPr>
        <p:spPr>
          <a:xfrm>
            <a:off x="1520456" y="2838893"/>
            <a:ext cx="26993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Değişim programları,</a:t>
            </a:r>
          </a:p>
          <a:p>
            <a:r>
              <a:rPr lang="tr-TR" dirty="0"/>
              <a:t>Araştırma programları,</a:t>
            </a:r>
          </a:p>
          <a:p>
            <a:r>
              <a:rPr lang="tr-TR" dirty="0"/>
              <a:t>Girişimcilik programları,</a:t>
            </a:r>
          </a:p>
          <a:p>
            <a:r>
              <a:rPr lang="tr-TR" dirty="0"/>
              <a:t>Gönüllülük programları,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3D96E8E3-7AB3-FA75-6DA5-DFDA62C34677}"/>
              </a:ext>
            </a:extLst>
          </p:cNvPr>
          <p:cNvSpPr txBox="1"/>
          <p:nvPr/>
        </p:nvSpPr>
        <p:spPr>
          <a:xfrm>
            <a:off x="5539560" y="2806995"/>
            <a:ext cx="61137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Araştırma ve </a:t>
            </a:r>
            <a:r>
              <a:rPr lang="tr-TR" dirty="0" err="1"/>
              <a:t>inovasyon</a:t>
            </a:r>
            <a:r>
              <a:rPr lang="tr-TR" dirty="0"/>
              <a:t> Programları,</a:t>
            </a:r>
          </a:p>
          <a:p>
            <a:r>
              <a:rPr lang="tr-TR" dirty="0"/>
              <a:t>Kapasite geliştirme Programları,</a:t>
            </a:r>
          </a:p>
          <a:p>
            <a:r>
              <a:rPr lang="tr-TR" dirty="0"/>
              <a:t>Network Programları,</a:t>
            </a:r>
          </a:p>
          <a:p>
            <a:r>
              <a:rPr lang="tr-TR" dirty="0"/>
              <a:t>Tematik programlar,</a:t>
            </a:r>
          </a:p>
          <a:p>
            <a:r>
              <a:rPr lang="tr-TR" dirty="0"/>
              <a:t>Değişim Programları,</a:t>
            </a:r>
          </a:p>
          <a:p>
            <a:r>
              <a:rPr lang="tr-TR" dirty="0"/>
              <a:t>Dayanışma Programları,</a:t>
            </a:r>
          </a:p>
          <a:p>
            <a:r>
              <a:rPr lang="tr-TR" dirty="0"/>
              <a:t>TKDK,</a:t>
            </a:r>
          </a:p>
          <a:p>
            <a:r>
              <a:rPr lang="tr-TR" dirty="0"/>
              <a:t>Bakanlıklar tarafından IPA kapsamında açılan programlar,</a:t>
            </a:r>
          </a:p>
          <a:p>
            <a:r>
              <a:rPr lang="tr-TR" dirty="0"/>
              <a:t>Mülteciler ile ilgili programlar,</a:t>
            </a:r>
          </a:p>
          <a:p>
            <a:r>
              <a:rPr lang="tr-TR" dirty="0"/>
              <a:t>Birleşmiş Milletler ile ortak açılan Programlar,</a:t>
            </a:r>
          </a:p>
          <a:p>
            <a:r>
              <a:rPr lang="tr-TR" dirty="0"/>
              <a:t>Afrika ile ilgili programlar,</a:t>
            </a:r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 </a:t>
            </a:r>
          </a:p>
        </p:txBody>
      </p:sp>
      <p:sp>
        <p:nvSpPr>
          <p:cNvPr id="16" name="Sol Sağ Ok 15">
            <a:extLst>
              <a:ext uri="{FF2B5EF4-FFF2-40B4-BE49-F238E27FC236}">
                <a16:creationId xmlns:a16="http://schemas.microsoft.com/office/drawing/2014/main" id="{CCE55D82-3A81-CDB5-DF02-46D04AC1E67E}"/>
              </a:ext>
            </a:extLst>
          </p:cNvPr>
          <p:cNvSpPr/>
          <p:nvPr/>
        </p:nvSpPr>
        <p:spPr>
          <a:xfrm>
            <a:off x="4391247" y="3519377"/>
            <a:ext cx="935665" cy="520995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E0F2A892-E440-A107-9CF9-6CDF147ADA85}"/>
              </a:ext>
            </a:extLst>
          </p:cNvPr>
          <p:cNvSpPr txBox="1"/>
          <p:nvPr/>
        </p:nvSpPr>
        <p:spPr>
          <a:xfrm>
            <a:off x="4166682" y="4115329"/>
            <a:ext cx="161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Kapsayıcı Avrupa Birliği Projeleri Yaklaşımı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07AFBBE-5C21-C82B-9BB5-6F37255DC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381" y="-20629"/>
            <a:ext cx="8794750" cy="1594246"/>
          </a:xfrm>
          <a:prstGeom prst="rect">
            <a:avLst/>
          </a:prstGeom>
        </p:spPr>
      </p:pic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BA878E04-9537-D2A4-6460-1186A79EA5CA}"/>
              </a:ext>
            </a:extLst>
          </p:cNvPr>
          <p:cNvCxnSpPr>
            <a:cxnSpLocks/>
          </p:cNvCxnSpPr>
          <p:nvPr/>
        </p:nvCxnSpPr>
        <p:spPr>
          <a:xfrm flipV="1">
            <a:off x="2437577" y="1601090"/>
            <a:ext cx="1218533" cy="1085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B1523D49-4A38-E82D-6B15-680812CDF7E4}"/>
              </a:ext>
            </a:extLst>
          </p:cNvPr>
          <p:cNvCxnSpPr>
            <a:cxnSpLocks/>
          </p:cNvCxnSpPr>
          <p:nvPr/>
        </p:nvCxnSpPr>
        <p:spPr>
          <a:xfrm flipV="1">
            <a:off x="3571261" y="1526133"/>
            <a:ext cx="3456860" cy="1318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6E8B1D34-FE72-72F0-CEE7-77D6BB822758}"/>
              </a:ext>
            </a:extLst>
          </p:cNvPr>
          <p:cNvCxnSpPr>
            <a:cxnSpLocks/>
          </p:cNvCxnSpPr>
          <p:nvPr/>
        </p:nvCxnSpPr>
        <p:spPr>
          <a:xfrm>
            <a:off x="1603604" y="1726573"/>
            <a:ext cx="608315" cy="1041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953B6D12-30F3-DDE7-23F1-EA77EE80B329}"/>
              </a:ext>
            </a:extLst>
          </p:cNvPr>
          <p:cNvSpPr txBox="1"/>
          <p:nvPr/>
        </p:nvSpPr>
        <p:spPr>
          <a:xfrm>
            <a:off x="403519" y="5206356"/>
            <a:ext cx="61003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Avrupa Birliği </a:t>
            </a:r>
            <a:br>
              <a:rPr lang="tr-TR" dirty="0"/>
            </a:br>
            <a:r>
              <a:rPr lang="tr-TR" dirty="0"/>
              <a:t>Fırsatları çerçevesinde </a:t>
            </a:r>
            <a:br>
              <a:rPr lang="tr-TR" dirty="0"/>
            </a:br>
            <a:r>
              <a:rPr lang="tr-TR" b="1" u="sng" dirty="0"/>
              <a:t>Proje Ekosistemi</a:t>
            </a:r>
            <a:endParaRPr lang="tr-TR" dirty="0"/>
          </a:p>
        </p:txBody>
      </p:sp>
      <p:cxnSp>
        <p:nvCxnSpPr>
          <p:cNvPr id="22" name="Düz Ok Bağlayıcısı 21">
            <a:extLst>
              <a:ext uri="{FF2B5EF4-FFF2-40B4-BE49-F238E27FC236}">
                <a16:creationId xmlns:a16="http://schemas.microsoft.com/office/drawing/2014/main" id="{9C3F4CE7-6890-5F57-1C10-AA88EE5D19F8}"/>
              </a:ext>
            </a:extLst>
          </p:cNvPr>
          <p:cNvCxnSpPr>
            <a:cxnSpLocks/>
          </p:cNvCxnSpPr>
          <p:nvPr/>
        </p:nvCxnSpPr>
        <p:spPr>
          <a:xfrm>
            <a:off x="8341318" y="1695892"/>
            <a:ext cx="0" cy="988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Düz Ok Bağlayıcısı 23">
            <a:extLst>
              <a:ext uri="{FF2B5EF4-FFF2-40B4-BE49-F238E27FC236}">
                <a16:creationId xmlns:a16="http://schemas.microsoft.com/office/drawing/2014/main" id="{B19BDC8A-02AA-3A3C-55D0-B0A850C89330}"/>
              </a:ext>
            </a:extLst>
          </p:cNvPr>
          <p:cNvCxnSpPr>
            <a:cxnSpLocks/>
          </p:cNvCxnSpPr>
          <p:nvPr/>
        </p:nvCxnSpPr>
        <p:spPr>
          <a:xfrm flipV="1">
            <a:off x="7998280" y="1688006"/>
            <a:ext cx="0" cy="1118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127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ağ Ok 3">
            <a:extLst>
              <a:ext uri="{FF2B5EF4-FFF2-40B4-BE49-F238E27FC236}">
                <a16:creationId xmlns:a16="http://schemas.microsoft.com/office/drawing/2014/main" id="{F255760C-2A56-7E48-987D-589B2C0BA00C}"/>
              </a:ext>
            </a:extLst>
          </p:cNvPr>
          <p:cNvSpPr/>
          <p:nvPr/>
        </p:nvSpPr>
        <p:spPr>
          <a:xfrm>
            <a:off x="1036320" y="2926080"/>
            <a:ext cx="7485888" cy="7559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Üniversite Hayatı-Ön lisans-Lisans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0D7C830-666D-3040-9509-FA52F8FD4B2C}"/>
              </a:ext>
            </a:extLst>
          </p:cNvPr>
          <p:cNvSpPr txBox="1"/>
          <p:nvPr/>
        </p:nvSpPr>
        <p:spPr>
          <a:xfrm>
            <a:off x="1036320" y="2036064"/>
            <a:ext cx="2206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Ulusal Ajans </a:t>
            </a:r>
            <a:r>
              <a:rPr lang="tr-TR" dirty="0" err="1"/>
              <a:t>Erasmus</a:t>
            </a:r>
            <a:r>
              <a:rPr lang="tr-TR" dirty="0"/>
              <a:t> Gençlik Projeleri ile AB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A7DF036-F864-6845-A69F-9595E0C2ED18}"/>
              </a:ext>
            </a:extLst>
          </p:cNvPr>
          <p:cNvSpPr txBox="1"/>
          <p:nvPr/>
        </p:nvSpPr>
        <p:spPr>
          <a:xfrm>
            <a:off x="3023616" y="1205068"/>
            <a:ext cx="1755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Erasmus</a:t>
            </a:r>
            <a:r>
              <a:rPr lang="tr-TR" dirty="0"/>
              <a:t> Yüksek öğrenim Eğitim ve staj hareketliliği-AB ve Dünya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26C6A53-05DC-C646-BF16-E6853306DD0D}"/>
              </a:ext>
            </a:extLst>
          </p:cNvPr>
          <p:cNvSpPr txBox="1"/>
          <p:nvPr/>
        </p:nvSpPr>
        <p:spPr>
          <a:xfrm>
            <a:off x="4931664" y="1566362"/>
            <a:ext cx="17190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Avrupa Dayanışma Programı-ESC31-11</a:t>
            </a:r>
          </a:p>
          <a:p>
            <a:r>
              <a:rPr lang="tr-TR" dirty="0"/>
              <a:t>18-30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91C1B721-D61D-CE48-8569-0FE9003503E3}"/>
              </a:ext>
            </a:extLst>
          </p:cNvPr>
          <p:cNvSpPr txBox="1"/>
          <p:nvPr/>
        </p:nvSpPr>
        <p:spPr>
          <a:xfrm>
            <a:off x="8512144" y="75821"/>
            <a:ext cx="17190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Avrupa Dayanışma Programı-ESC11</a:t>
            </a:r>
          </a:p>
          <a:p>
            <a:r>
              <a:rPr lang="tr-TR" dirty="0"/>
              <a:t>18-30</a:t>
            </a:r>
          </a:p>
        </p:txBody>
      </p:sp>
      <p:sp>
        <p:nvSpPr>
          <p:cNvPr id="10" name="Şeritli Sağ Ok 9">
            <a:extLst>
              <a:ext uri="{FF2B5EF4-FFF2-40B4-BE49-F238E27FC236}">
                <a16:creationId xmlns:a16="http://schemas.microsoft.com/office/drawing/2014/main" id="{2FF363DC-6FF5-DB45-BCF3-E55C540E4F5D}"/>
              </a:ext>
            </a:extLst>
          </p:cNvPr>
          <p:cNvSpPr/>
          <p:nvPr/>
        </p:nvSpPr>
        <p:spPr>
          <a:xfrm>
            <a:off x="4084320" y="4206240"/>
            <a:ext cx="5132832" cy="11582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Yüksek Lisans-Doktora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EB4B549-ADBB-9946-9941-407D88483FDF}"/>
              </a:ext>
            </a:extLst>
          </p:cNvPr>
          <p:cNvSpPr txBox="1"/>
          <p:nvPr/>
        </p:nvSpPr>
        <p:spPr>
          <a:xfrm>
            <a:off x="4053840" y="5103674"/>
            <a:ext cx="1755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Erasmus</a:t>
            </a:r>
            <a:r>
              <a:rPr lang="tr-TR" dirty="0"/>
              <a:t> Yüksek öğrenim Eğitim ve staj hareketliliği-AB ve Dünya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F8EE3FE2-76FF-CE42-80EB-6C06B40112F4}"/>
              </a:ext>
            </a:extLst>
          </p:cNvPr>
          <p:cNvSpPr txBox="1"/>
          <p:nvPr/>
        </p:nvSpPr>
        <p:spPr>
          <a:xfrm>
            <a:off x="8702127" y="3517820"/>
            <a:ext cx="13391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Avrupa Dayanışma Programı-ESC11</a:t>
            </a:r>
          </a:p>
          <a:p>
            <a:r>
              <a:rPr lang="tr-TR" dirty="0"/>
              <a:t>18-30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09079076-63EF-7F44-8B5E-22556F4AC2EB}"/>
              </a:ext>
            </a:extLst>
          </p:cNvPr>
          <p:cNvSpPr txBox="1"/>
          <p:nvPr/>
        </p:nvSpPr>
        <p:spPr>
          <a:xfrm>
            <a:off x="3901440" y="195072"/>
            <a:ext cx="397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Bireysel Katılım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092FEA1B-590A-844F-AB9C-270B5FE7F887}"/>
              </a:ext>
            </a:extLst>
          </p:cNvPr>
          <p:cNvSpPr txBox="1"/>
          <p:nvPr/>
        </p:nvSpPr>
        <p:spPr>
          <a:xfrm>
            <a:off x="6169152" y="1846888"/>
            <a:ext cx="1706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Jean </a:t>
            </a:r>
            <a:r>
              <a:rPr lang="tr-TR" dirty="0" err="1"/>
              <a:t>Monnet</a:t>
            </a:r>
            <a:r>
              <a:rPr lang="tr-TR" dirty="0"/>
              <a:t> Burs Programı -son sınıf</a:t>
            </a:r>
          </a:p>
          <a:p>
            <a:endParaRPr lang="tr-TR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83140CAD-7A55-4F4B-99B8-3A55F69A49DC}"/>
              </a:ext>
            </a:extLst>
          </p:cNvPr>
          <p:cNvSpPr txBox="1"/>
          <p:nvPr/>
        </p:nvSpPr>
        <p:spPr>
          <a:xfrm>
            <a:off x="8398416" y="1556858"/>
            <a:ext cx="1706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Jean </a:t>
            </a:r>
            <a:r>
              <a:rPr lang="tr-TR" dirty="0" err="1"/>
              <a:t>Monnet</a:t>
            </a:r>
            <a:r>
              <a:rPr lang="tr-TR" dirty="0"/>
              <a:t> Burs Programı -Çalışma Hayatı-Akademi-Özel-Kamu-STK</a:t>
            </a:r>
          </a:p>
          <a:p>
            <a:endParaRPr lang="tr-TR" dirty="0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0E43B5A1-606F-A241-993E-EDA74AAB8E17}"/>
              </a:ext>
            </a:extLst>
          </p:cNvPr>
          <p:cNvSpPr txBox="1"/>
          <p:nvPr/>
        </p:nvSpPr>
        <p:spPr>
          <a:xfrm>
            <a:off x="5888736" y="5519172"/>
            <a:ext cx="2950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Marie </a:t>
            </a:r>
            <a:r>
              <a:rPr lang="tr-TR" dirty="0" err="1"/>
              <a:t>Skłodowska</a:t>
            </a:r>
            <a:r>
              <a:rPr lang="tr-TR" dirty="0"/>
              <a:t> </a:t>
            </a:r>
            <a:r>
              <a:rPr lang="tr-TR" dirty="0" err="1"/>
              <a:t>Curie</a:t>
            </a:r>
            <a:r>
              <a:rPr lang="tr-TR" dirty="0"/>
              <a:t> Araştırma Programları ve Bursları -</a:t>
            </a:r>
            <a:r>
              <a:rPr lang="tr-TR" dirty="0" err="1"/>
              <a:t>min</a:t>
            </a:r>
            <a:r>
              <a:rPr lang="tr-TR" dirty="0"/>
              <a:t> 4 yıl araştırmacı veya doktoralı</a:t>
            </a: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DADF3034-D782-3D46-B6B5-7A60E5A21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994748" y="3660749"/>
            <a:ext cx="4184007" cy="2210496"/>
          </a:xfrm>
          <a:prstGeom prst="rect">
            <a:avLst/>
          </a:prstGeom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07634B55-312E-F648-A4C8-FDF02D6302BE}"/>
              </a:ext>
            </a:extLst>
          </p:cNvPr>
          <p:cNvSpPr txBox="1"/>
          <p:nvPr/>
        </p:nvSpPr>
        <p:spPr>
          <a:xfrm>
            <a:off x="10355422" y="4995148"/>
            <a:ext cx="120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ERC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3B9313C-2194-F3C6-53B2-F8BE58199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4537" y="16328"/>
            <a:ext cx="1567729" cy="701353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8431971-0565-4831-678C-D3541A20F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0512" y="32658"/>
            <a:ext cx="869225" cy="690796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99E491F3-E10C-FFA7-E068-F26F8E96FB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950" y="220937"/>
            <a:ext cx="1801546" cy="145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0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0F8FE6-B89C-8EAD-B48D-36691E034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49B484-FA77-BA2F-CFA2-A5D7517BA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EE018FF4-482B-C21F-72A6-F40AFBCE3DD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240" y="279698"/>
            <a:ext cx="12191760" cy="6857640"/>
          </a:xfrm>
          <a:prstGeom prst="rect">
            <a:avLst/>
          </a:prstGeom>
          <a:ln w="0">
            <a:noFill/>
          </a:ln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CCAEAF5F-2428-FDC0-C1A0-B49B8519A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387" y="471240"/>
            <a:ext cx="869225" cy="69079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A2FEA72B-6E78-FD6C-D49C-833E2E989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5124388"/>
            <a:ext cx="2019300" cy="2012950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E20A2DC3-FBA6-C174-1BDD-61F21BAEED96}"/>
              </a:ext>
            </a:extLst>
          </p:cNvPr>
          <p:cNvSpPr txBox="1"/>
          <p:nvPr/>
        </p:nvSpPr>
        <p:spPr>
          <a:xfrm>
            <a:off x="4521200" y="0"/>
            <a:ext cx="3098800" cy="379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NETWORK PROJELERİ</a:t>
            </a:r>
          </a:p>
        </p:txBody>
      </p:sp>
    </p:spTree>
    <p:extLst>
      <p:ext uri="{BB962C8B-B14F-4D97-AF65-F5344CB8AC3E}">
        <p14:creationId xmlns:p14="http://schemas.microsoft.com/office/powerpoint/2010/main" val="159897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550BDB-BC99-086F-E63A-CC1A50FCB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1769043-1B08-C651-7392-4DECE5369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1F59254F-66F1-F2D4-A7A7-3DBFDB600B1A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0"/>
            <a:ext cx="12191760" cy="7137339"/>
          </a:xfrm>
          <a:prstGeom prst="rect">
            <a:avLst/>
          </a:prstGeom>
          <a:ln w="0">
            <a:noFill/>
          </a:ln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676B3B3-5DA1-8EA2-C64E-C80DC6E62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141" y="0"/>
            <a:ext cx="869225" cy="869225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AD4DDC4C-11FB-9CA7-289C-540C30E8B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267" y="0"/>
            <a:ext cx="869225" cy="69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20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AF98DD1-8561-B747-9A3A-D055898BD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6423377" cy="525517"/>
          </a:xfrm>
        </p:spPr>
        <p:txBody>
          <a:bodyPr>
            <a:normAutofit fontScale="90000"/>
          </a:bodyPr>
          <a:lstStyle/>
          <a:p>
            <a:r>
              <a:rPr lang="tr-TR" dirty="0"/>
              <a:t>Küresel Patent aktivitesi raporu!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F5C804C-9678-7B46-8C35-67DA8AE7B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2806" y="1135117"/>
            <a:ext cx="6557328" cy="5483983"/>
          </a:xfrm>
        </p:spPr>
      </p:pic>
      <p:sp>
        <p:nvSpPr>
          <p:cNvPr id="3" name="Sağ Ok 2">
            <a:extLst>
              <a:ext uri="{FF2B5EF4-FFF2-40B4-BE49-F238E27FC236}">
                <a16:creationId xmlns:a16="http://schemas.microsoft.com/office/drawing/2014/main" id="{41052B3C-C6DE-0DE9-6085-27A3DB0357F7}"/>
              </a:ext>
            </a:extLst>
          </p:cNvPr>
          <p:cNvSpPr/>
          <p:nvPr/>
        </p:nvSpPr>
        <p:spPr>
          <a:xfrm>
            <a:off x="7728857" y="3755571"/>
            <a:ext cx="1077686" cy="4027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3C33C70-B481-4306-5EA9-9528218194A7}"/>
              </a:ext>
            </a:extLst>
          </p:cNvPr>
          <p:cNvSpPr txBox="1"/>
          <p:nvPr/>
        </p:nvSpPr>
        <p:spPr>
          <a:xfrm>
            <a:off x="8905266" y="3429000"/>
            <a:ext cx="1567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Küresel iş birlikleri Özgün ve Yenilikçi Projeler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B804E0B-CE76-81C1-EDAF-077F5FE01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4537" y="16328"/>
            <a:ext cx="1567729" cy="701353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4D0D0A13-0DAE-6C61-5DA3-201E3CC2E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0512" y="32658"/>
            <a:ext cx="869225" cy="690796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C5206CF-5225-5428-016A-E44C130AE77E}"/>
              </a:ext>
            </a:extLst>
          </p:cNvPr>
          <p:cNvSpPr txBox="1"/>
          <p:nvPr/>
        </p:nvSpPr>
        <p:spPr>
          <a:xfrm>
            <a:off x="2560320" y="32658"/>
            <a:ext cx="4349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u="sng" dirty="0"/>
              <a:t>Neden Avrupa Birliği Projeleri</a:t>
            </a:r>
          </a:p>
        </p:txBody>
      </p:sp>
    </p:spTree>
    <p:extLst>
      <p:ext uri="{BB962C8B-B14F-4D97-AF65-F5344CB8AC3E}">
        <p14:creationId xmlns:p14="http://schemas.microsoft.com/office/powerpoint/2010/main" val="2446950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F5D26DD-E49B-F773-4A3E-B733EE143D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56389"/>
            <a:ext cx="6967383" cy="6401611"/>
          </a:xfr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8645402D-708F-6FCF-5585-D2474AF905BD}"/>
              </a:ext>
            </a:extLst>
          </p:cNvPr>
          <p:cNvSpPr txBox="1"/>
          <p:nvPr/>
        </p:nvSpPr>
        <p:spPr>
          <a:xfrm>
            <a:off x="6949439" y="5314265"/>
            <a:ext cx="192752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Yenilik Ekosistemi için Kapsayıcı Proje Ekosistemi</a:t>
            </a:r>
          </a:p>
        </p:txBody>
      </p: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A918D5BA-B351-E9B1-FB34-71D4D49F312C}"/>
              </a:ext>
            </a:extLst>
          </p:cNvPr>
          <p:cNvCxnSpPr>
            <a:cxnSpLocks/>
          </p:cNvCxnSpPr>
          <p:nvPr/>
        </p:nvCxnSpPr>
        <p:spPr>
          <a:xfrm>
            <a:off x="7359805" y="3410174"/>
            <a:ext cx="11710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>
            <a:extLst>
              <a:ext uri="{FF2B5EF4-FFF2-40B4-BE49-F238E27FC236}">
                <a16:creationId xmlns:a16="http://schemas.microsoft.com/office/drawing/2014/main" id="{C970B0A1-69C3-A25B-A602-F6A67032D94C}"/>
              </a:ext>
            </a:extLst>
          </p:cNvPr>
          <p:cNvCxnSpPr/>
          <p:nvPr/>
        </p:nvCxnSpPr>
        <p:spPr>
          <a:xfrm>
            <a:off x="11596744" y="2495774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AC62D853-2A79-D499-BEC4-88DBA9AFDBDA}"/>
              </a:ext>
            </a:extLst>
          </p:cNvPr>
          <p:cNvSpPr txBox="1"/>
          <p:nvPr/>
        </p:nvSpPr>
        <p:spPr>
          <a:xfrm>
            <a:off x="8606118" y="3087008"/>
            <a:ext cx="1301675" cy="1477328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TÜRKİYE YÜZYILI-</a:t>
            </a:r>
          </a:p>
          <a:p>
            <a:pPr algn="ctr"/>
            <a:r>
              <a:rPr lang="tr-TR" b="1" dirty="0">
                <a:solidFill>
                  <a:schemeClr val="bg1"/>
                </a:solidFill>
              </a:rPr>
              <a:t>EU-</a:t>
            </a:r>
          </a:p>
          <a:p>
            <a:pPr algn="ctr"/>
            <a:r>
              <a:rPr lang="tr-TR" b="1" dirty="0" err="1">
                <a:solidFill>
                  <a:schemeClr val="bg1"/>
                </a:solidFill>
              </a:rPr>
              <a:t>Ranking</a:t>
            </a:r>
            <a:r>
              <a:rPr lang="tr-TR" b="1" dirty="0">
                <a:solidFill>
                  <a:schemeClr val="bg1"/>
                </a:solidFill>
              </a:rPr>
              <a:t>-</a:t>
            </a:r>
          </a:p>
          <a:p>
            <a:pPr algn="ctr"/>
            <a:r>
              <a:rPr lang="tr-TR" b="1" dirty="0">
                <a:solidFill>
                  <a:schemeClr val="bg1"/>
                </a:solidFill>
              </a:rPr>
              <a:t>GLOBAL 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D568AEF3-5257-D661-4D00-23DA7A0D5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4537" y="16328"/>
            <a:ext cx="1567729" cy="701353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68784B9-6F99-5282-94EE-AAD626869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0512" y="32658"/>
            <a:ext cx="869225" cy="690796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0E674C5D-4021-1415-0720-DB1B0CF2869B}"/>
              </a:ext>
            </a:extLst>
          </p:cNvPr>
          <p:cNvSpPr txBox="1"/>
          <p:nvPr/>
        </p:nvSpPr>
        <p:spPr>
          <a:xfrm>
            <a:off x="2234518" y="32658"/>
            <a:ext cx="6296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u="sng" dirty="0"/>
              <a:t>Neden Avrupa Birliği Projeleri</a:t>
            </a:r>
          </a:p>
        </p:txBody>
      </p:sp>
    </p:spTree>
    <p:extLst>
      <p:ext uri="{BB962C8B-B14F-4D97-AF65-F5344CB8AC3E}">
        <p14:creationId xmlns:p14="http://schemas.microsoft.com/office/powerpoint/2010/main" val="4197448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DFA1FA53-E8CC-C78A-0767-56E6C535017F}"/>
              </a:ext>
            </a:extLst>
          </p:cNvPr>
          <p:cNvSpPr txBox="1"/>
          <p:nvPr/>
        </p:nvSpPr>
        <p:spPr>
          <a:xfrm>
            <a:off x="114300" y="6032499"/>
            <a:ext cx="8826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 err="1"/>
              <a:t>https</a:t>
            </a:r>
            <a:r>
              <a:rPr lang="tr-TR" dirty="0"/>
              <a:t>://</a:t>
            </a:r>
            <a:r>
              <a:rPr lang="tr-TR" dirty="0" err="1"/>
              <a:t>ec.europa.eu</a:t>
            </a:r>
            <a:r>
              <a:rPr lang="tr-TR" dirty="0"/>
              <a:t>/</a:t>
            </a:r>
            <a:r>
              <a:rPr lang="tr-TR" dirty="0" err="1"/>
              <a:t>info</a:t>
            </a:r>
            <a:r>
              <a:rPr lang="tr-TR" dirty="0"/>
              <a:t>/</a:t>
            </a:r>
            <a:r>
              <a:rPr lang="tr-TR" dirty="0" err="1"/>
              <a:t>funding-tenders</a:t>
            </a:r>
            <a:r>
              <a:rPr lang="tr-TR" dirty="0"/>
              <a:t>/</a:t>
            </a:r>
            <a:r>
              <a:rPr lang="tr-TR" dirty="0" err="1"/>
              <a:t>opportunities</a:t>
            </a:r>
            <a:r>
              <a:rPr lang="tr-TR" dirty="0"/>
              <a:t>/portal/</a:t>
            </a:r>
            <a:r>
              <a:rPr lang="tr-TR" dirty="0" err="1"/>
              <a:t>screen</a:t>
            </a:r>
            <a:r>
              <a:rPr lang="tr-TR" dirty="0"/>
              <a:t>/</a:t>
            </a:r>
            <a:r>
              <a:rPr lang="tr-TR" dirty="0" err="1"/>
              <a:t>opportunities</a:t>
            </a:r>
            <a:r>
              <a:rPr lang="tr-TR" dirty="0"/>
              <a:t>/</a:t>
            </a:r>
            <a:r>
              <a:rPr lang="tr-TR" dirty="0" err="1"/>
              <a:t>topic-search?tenders</a:t>
            </a:r>
            <a:r>
              <a:rPr lang="tr-TR" dirty="0"/>
              <a:t>=</a:t>
            </a:r>
            <a:r>
              <a:rPr lang="tr-TR" dirty="0" err="1"/>
              <a:t>false</a:t>
            </a:r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AADAC5B-B38D-01D2-0016-6E9BAACFD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3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82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DAFC7C7A-5667-0354-4E2B-2449DA7B9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990128" cy="5543403"/>
          </a:xfr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AA392612-A7C1-ED9A-546B-75332E89A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4537" y="16328"/>
            <a:ext cx="1567729" cy="701353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D50506D7-E8FD-11B6-6092-BACF9A7B4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0512" y="32658"/>
            <a:ext cx="869225" cy="690796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8E8A2A7D-81F0-3F32-76C9-8F41F5C215E5}"/>
              </a:ext>
            </a:extLst>
          </p:cNvPr>
          <p:cNvSpPr txBox="1"/>
          <p:nvPr/>
        </p:nvSpPr>
        <p:spPr>
          <a:xfrm>
            <a:off x="444844" y="5721178"/>
            <a:ext cx="6316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Eylül ayı içinde Sağlık ve </a:t>
            </a:r>
            <a:r>
              <a:rPr lang="tr-TR" b="1" dirty="0" err="1"/>
              <a:t>Widera</a:t>
            </a:r>
            <a:r>
              <a:rPr lang="tr-TR" b="1" dirty="0"/>
              <a:t> çağrıları kapsamında 31,6 m </a:t>
            </a:r>
            <a:r>
              <a:rPr lang="tr-TR" b="1" dirty="0" err="1"/>
              <a:t>Euroluk</a:t>
            </a:r>
            <a:r>
              <a:rPr lang="tr-TR" b="1" dirty="0"/>
              <a:t> proje başvurusu tamamlanmıştır. </a:t>
            </a:r>
            <a:r>
              <a:rPr lang="tr-TR" b="1" dirty="0" err="1"/>
              <a:t>Edrapa</a:t>
            </a:r>
            <a:r>
              <a:rPr lang="tr-TR" b="1" dirty="0"/>
              <a:t>, </a:t>
            </a:r>
            <a:r>
              <a:rPr lang="tr-TR" b="1" dirty="0" err="1"/>
              <a:t>LipidLoad</a:t>
            </a:r>
            <a:r>
              <a:rPr lang="tr-TR" b="1" dirty="0"/>
              <a:t>, </a:t>
            </a:r>
            <a:r>
              <a:rPr lang="tr-TR" b="1" dirty="0" err="1"/>
              <a:t>BoostMhT</a:t>
            </a:r>
            <a:r>
              <a:rPr lang="tr-TR" b="1" dirty="0"/>
              <a:t>, </a:t>
            </a:r>
            <a:r>
              <a:rPr lang="tr-TR" b="1" dirty="0" err="1"/>
              <a:t>innoDent</a:t>
            </a:r>
            <a:endParaRPr lang="tr-TR" b="1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95EB89BA-BF8A-E810-53BE-418377D6608A}"/>
              </a:ext>
            </a:extLst>
          </p:cNvPr>
          <p:cNvSpPr txBox="1"/>
          <p:nvPr/>
        </p:nvSpPr>
        <p:spPr>
          <a:xfrm>
            <a:off x="6761763" y="5582678"/>
            <a:ext cx="5117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PYRAGRAF Ziraat Fakültesi Prof. Dr. Oğuz CAN </a:t>
            </a:r>
            <a:r>
              <a:rPr lang="tr-TR" dirty="0"/>
              <a:t>Turgay</a:t>
            </a:r>
          </a:p>
          <a:p>
            <a:r>
              <a:rPr lang="tr-TR" b="1" dirty="0"/>
              <a:t>GYPWORLD Prof. Dr. Latif KURT  </a:t>
            </a:r>
            <a:r>
              <a:rPr lang="tr-TR" dirty="0"/>
              <a:t>yürütücülüğünde devam etmektedir.</a:t>
            </a:r>
          </a:p>
        </p:txBody>
      </p:sp>
    </p:spTree>
    <p:extLst>
      <p:ext uri="{BB962C8B-B14F-4D97-AF65-F5344CB8AC3E}">
        <p14:creationId xmlns:p14="http://schemas.microsoft.com/office/powerpoint/2010/main" val="3250957608"/>
      </p:ext>
    </p:extLst>
  </p:cSld>
  <p:clrMapOvr>
    <a:masterClrMapping/>
  </p:clrMapOvr>
</p:sld>
</file>

<file path=ppt/theme/theme1.xml><?xml version="1.0" encoding="utf-8"?>
<a:theme xmlns:a="http://schemas.openxmlformats.org/drawingml/2006/main" name="Yüzeyler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Yüzeyler</Template>
  <TotalTime>4284</TotalTime>
  <Words>384</Words>
  <Application>Microsoft Macintosh PowerPoint</Application>
  <PresentationFormat>Geniş ekran</PresentationFormat>
  <Paragraphs>71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4" baseType="lpstr">
      <vt:lpstr>Arial</vt:lpstr>
      <vt:lpstr>Calibri</vt:lpstr>
      <vt:lpstr>Open Sans</vt:lpstr>
      <vt:lpstr>Trebuchet MS</vt:lpstr>
      <vt:lpstr>Wingdings 3</vt:lpstr>
      <vt:lpstr>Yüzeyler</vt:lpstr>
      <vt:lpstr>PowerPoint Sunusu</vt:lpstr>
      <vt:lpstr>PowerPoint Sunusu</vt:lpstr>
      <vt:lpstr>PowerPoint Sunusu</vt:lpstr>
      <vt:lpstr>PowerPoint Sunusu</vt:lpstr>
      <vt:lpstr>PowerPoint Sunusu</vt:lpstr>
      <vt:lpstr>Küresel Patent aktivitesi raporu!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Üniversiteler Araştırma alt yapısı kapsamında katkı</vt:lpstr>
      <vt:lpstr>Çok teşekkürler… cfryildirim@ankara.edu.tr 05323375232 https://www.linkedin.com/in/cafer-yildirim-24504251/ Saygılarımla arz ederim. </vt:lpstr>
      <vt:lpstr>SOSYAL MEDYADA AB EĞİTİM PROGRAMLARI VE PROJELER OFİSİ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Kariyer Haftası 2021</dc:title>
  <dc:creator>Microsoft Office User</dc:creator>
  <cp:lastModifiedBy>Microsoft Office User</cp:lastModifiedBy>
  <cp:revision>51</cp:revision>
  <dcterms:created xsi:type="dcterms:W3CDTF">2021-04-25T16:30:25Z</dcterms:created>
  <dcterms:modified xsi:type="dcterms:W3CDTF">2023-10-30T08:32:08Z</dcterms:modified>
</cp:coreProperties>
</file>