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06" r:id="rId3"/>
    <p:sldMasterId id="2147483988" r:id="rId4"/>
    <p:sldMasterId id="2147484000" r:id="rId5"/>
  </p:sldMasterIdLst>
  <p:notesMasterIdLst>
    <p:notesMasterId r:id="rId147"/>
  </p:notesMasterIdLst>
  <p:handoutMasterIdLst>
    <p:handoutMasterId r:id="rId148"/>
  </p:handoutMasterIdLst>
  <p:sldIdLst>
    <p:sldId id="1884" r:id="rId6"/>
    <p:sldId id="1838" r:id="rId7"/>
    <p:sldId id="1704" r:id="rId8"/>
    <p:sldId id="1301" r:id="rId9"/>
    <p:sldId id="1821" r:id="rId10"/>
    <p:sldId id="1544" r:id="rId11"/>
    <p:sldId id="958" r:id="rId12"/>
    <p:sldId id="881" r:id="rId13"/>
    <p:sldId id="959" r:id="rId14"/>
    <p:sldId id="960" r:id="rId15"/>
    <p:sldId id="961" r:id="rId16"/>
    <p:sldId id="962" r:id="rId17"/>
    <p:sldId id="963" r:id="rId18"/>
    <p:sldId id="964" r:id="rId19"/>
    <p:sldId id="965" r:id="rId20"/>
    <p:sldId id="948" r:id="rId21"/>
    <p:sldId id="1836" r:id="rId22"/>
    <p:sldId id="1841" r:id="rId23"/>
    <p:sldId id="1558" r:id="rId24"/>
    <p:sldId id="1559" r:id="rId25"/>
    <p:sldId id="1839" r:id="rId26"/>
    <p:sldId id="1842" r:id="rId27"/>
    <p:sldId id="1843" r:id="rId28"/>
    <p:sldId id="1844" r:id="rId29"/>
    <p:sldId id="1845" r:id="rId30"/>
    <p:sldId id="1846" r:id="rId31"/>
    <p:sldId id="1847" r:id="rId32"/>
    <p:sldId id="1848" r:id="rId33"/>
    <p:sldId id="1849" r:id="rId34"/>
    <p:sldId id="1850" r:id="rId35"/>
    <p:sldId id="1851" r:id="rId36"/>
    <p:sldId id="1852" r:id="rId37"/>
    <p:sldId id="1853" r:id="rId38"/>
    <p:sldId id="1854" r:id="rId39"/>
    <p:sldId id="1855" r:id="rId40"/>
    <p:sldId id="1856" r:id="rId41"/>
    <p:sldId id="1857" r:id="rId42"/>
    <p:sldId id="1858" r:id="rId43"/>
    <p:sldId id="1859" r:id="rId44"/>
    <p:sldId id="1860" r:id="rId45"/>
    <p:sldId id="1861" r:id="rId46"/>
    <p:sldId id="1862" r:id="rId47"/>
    <p:sldId id="1863" r:id="rId48"/>
    <p:sldId id="1864" r:id="rId49"/>
    <p:sldId id="1865" r:id="rId50"/>
    <p:sldId id="1866" r:id="rId51"/>
    <p:sldId id="1867" r:id="rId52"/>
    <p:sldId id="1868" r:id="rId53"/>
    <p:sldId id="1869" r:id="rId54"/>
    <p:sldId id="1870" r:id="rId55"/>
    <p:sldId id="1871" r:id="rId56"/>
    <p:sldId id="1872" r:id="rId57"/>
    <p:sldId id="1876" r:id="rId58"/>
    <p:sldId id="1877" r:id="rId59"/>
    <p:sldId id="1878" r:id="rId60"/>
    <p:sldId id="1879" r:id="rId61"/>
    <p:sldId id="1837" r:id="rId62"/>
    <p:sldId id="285" r:id="rId63"/>
    <p:sldId id="286" r:id="rId64"/>
    <p:sldId id="301" r:id="rId65"/>
    <p:sldId id="300" r:id="rId66"/>
    <p:sldId id="287" r:id="rId67"/>
    <p:sldId id="299" r:id="rId68"/>
    <p:sldId id="289" r:id="rId69"/>
    <p:sldId id="290" r:id="rId70"/>
    <p:sldId id="288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02" r:id="rId87"/>
    <p:sldId id="310" r:id="rId88"/>
    <p:sldId id="311" r:id="rId89"/>
    <p:sldId id="256" r:id="rId90"/>
    <p:sldId id="1545" r:id="rId91"/>
    <p:sldId id="257" r:id="rId92"/>
    <p:sldId id="258" r:id="rId93"/>
    <p:sldId id="259" r:id="rId94"/>
    <p:sldId id="260" r:id="rId95"/>
    <p:sldId id="261" r:id="rId96"/>
    <p:sldId id="1550" r:id="rId97"/>
    <p:sldId id="1507" r:id="rId98"/>
    <p:sldId id="1508" r:id="rId99"/>
    <p:sldId id="1511" r:id="rId100"/>
    <p:sldId id="1514" r:id="rId101"/>
    <p:sldId id="1840" r:id="rId102"/>
    <p:sldId id="1516" r:id="rId103"/>
    <p:sldId id="1513" r:id="rId104"/>
    <p:sldId id="1515" r:id="rId105"/>
    <p:sldId id="1822" r:id="rId106"/>
    <p:sldId id="1823" r:id="rId107"/>
    <p:sldId id="1824" r:id="rId108"/>
    <p:sldId id="1825" r:id="rId109"/>
    <p:sldId id="1826" r:id="rId110"/>
    <p:sldId id="1827" r:id="rId111"/>
    <p:sldId id="262" r:id="rId112"/>
    <p:sldId id="263" r:id="rId113"/>
    <p:sldId id="1828" r:id="rId114"/>
    <p:sldId id="1829" r:id="rId115"/>
    <p:sldId id="1830" r:id="rId116"/>
    <p:sldId id="1831" r:id="rId117"/>
    <p:sldId id="1832" r:id="rId118"/>
    <p:sldId id="1833" r:id="rId119"/>
    <p:sldId id="1834" r:id="rId120"/>
    <p:sldId id="1835" r:id="rId121"/>
    <p:sldId id="264" r:id="rId122"/>
    <p:sldId id="265" r:id="rId123"/>
    <p:sldId id="266" r:id="rId124"/>
    <p:sldId id="267" r:id="rId125"/>
    <p:sldId id="268" r:id="rId126"/>
    <p:sldId id="269" r:id="rId127"/>
    <p:sldId id="270" r:id="rId128"/>
    <p:sldId id="271" r:id="rId129"/>
    <p:sldId id="272" r:id="rId130"/>
    <p:sldId id="273" r:id="rId131"/>
    <p:sldId id="274" r:id="rId132"/>
    <p:sldId id="275" r:id="rId133"/>
    <p:sldId id="276" r:id="rId134"/>
    <p:sldId id="277" r:id="rId135"/>
    <p:sldId id="278" r:id="rId136"/>
    <p:sldId id="279" r:id="rId137"/>
    <p:sldId id="280" r:id="rId138"/>
    <p:sldId id="281" r:id="rId139"/>
    <p:sldId id="282" r:id="rId140"/>
    <p:sldId id="283" r:id="rId141"/>
    <p:sldId id="284" r:id="rId142"/>
    <p:sldId id="1885" r:id="rId143"/>
    <p:sldId id="1886" r:id="rId144"/>
    <p:sldId id="1887" r:id="rId145"/>
    <p:sldId id="1888" r:id="rId146"/>
  </p:sldIdLst>
  <p:sldSz cx="12192000" cy="6858000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9F4"/>
    <a:srgbClr val="673AB7"/>
    <a:srgbClr val="F44336"/>
    <a:srgbClr val="F44134"/>
    <a:srgbClr val="4BACC6"/>
    <a:srgbClr val="F79646"/>
    <a:srgbClr val="9BBB59"/>
    <a:srgbClr val="DFC9EF"/>
    <a:srgbClr val="CF4959"/>
    <a:srgbClr val="DD7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277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handoutMaster" Target="handoutMasters/handout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OneDrive\Projeler\Akademik%20Performans\Ankara_Eylul_2021\ankara_ak_202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HF\Desktop\Kitap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906075127442858E-2"/>
          <c:y val="0.13991572675037239"/>
          <c:w val="0.90668644386039055"/>
          <c:h val="0.71063481146335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'URAP Ortalama Sıralama'!$F$4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Sıralama'!$F$5:$F$9</c:f>
              <c:numCache>
                <c:formatCode>General</c:formatCode>
                <c:ptCount val="5"/>
                <c:pt idx="0">
                  <c:v>1</c:v>
                </c:pt>
                <c:pt idx="1">
                  <c:v>12</c:v>
                </c:pt>
                <c:pt idx="2">
                  <c:v>11</c:v>
                </c:pt>
                <c:pt idx="3">
                  <c:v>14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37-4188-AA18-E9C402941A50}"/>
            </c:ext>
          </c:extLst>
        </c:ser>
        <c:ser>
          <c:idx val="1"/>
          <c:order val="1"/>
          <c:tx>
            <c:strRef>
              <c:f>'URAP Ortalama Sıralama'!$G$4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Sıralama'!$G$5:$G$9</c:f>
              <c:numCache>
                <c:formatCode>General</c:formatCode>
                <c:ptCount val="5"/>
                <c:pt idx="0">
                  <c:v>1</c:v>
                </c:pt>
                <c:pt idx="1">
                  <c:v>12</c:v>
                </c:pt>
                <c:pt idx="2">
                  <c:v>11</c:v>
                </c:pt>
                <c:pt idx="3">
                  <c:v>14</c:v>
                </c:pt>
                <c:pt idx="4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7-4188-AA18-E9C402941A50}"/>
            </c:ext>
          </c:extLst>
        </c:ser>
        <c:ser>
          <c:idx val="2"/>
          <c:order val="2"/>
          <c:tx>
            <c:strRef>
              <c:f>'URAP Ortalama Sıralama'!$H$4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Sıralama'!$H$5:$H$9</c:f>
              <c:numCache>
                <c:formatCode>General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12</c:v>
                </c:pt>
                <c:pt idx="3">
                  <c:v>11</c:v>
                </c:pt>
                <c:pt idx="4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37-4188-AA18-E9C402941A50}"/>
            </c:ext>
          </c:extLst>
        </c:ser>
        <c:ser>
          <c:idx val="3"/>
          <c:order val="3"/>
          <c:tx>
            <c:strRef>
              <c:f>'URAP Ortalama Sıralama'!$I$4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Sıralama'!$I$5:$I$9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37-4188-AA18-E9C402941A50}"/>
            </c:ext>
          </c:extLst>
        </c:ser>
        <c:ser>
          <c:idx val="4"/>
          <c:order val="4"/>
          <c:tx>
            <c:strRef>
              <c:f>'URAP Ortalama Sıralama'!$J$4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Sıralama'!$J$5:$J$9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37-4188-AA18-E9C402941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6550368"/>
        <c:axId val="296549192"/>
      </c:barChart>
      <c:catAx>
        <c:axId val="296550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tr-TR"/>
          </a:p>
        </c:txPr>
        <c:crossAx val="296549192"/>
        <c:crosses val="autoZero"/>
        <c:auto val="1"/>
        <c:lblAlgn val="ctr"/>
        <c:lblOffset val="100"/>
        <c:noMultiLvlLbl val="0"/>
      </c:catAx>
      <c:valAx>
        <c:axId val="2965491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tr-TR"/>
          </a:p>
        </c:txPr>
        <c:crossAx val="296550368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9.5369527447454916E-2"/>
          <c:y val="0.25037327090870398"/>
          <c:w val="0.48246263757546587"/>
          <c:h val="0.11716705682060012"/>
        </c:manualLayout>
      </c:layout>
      <c:overlay val="0"/>
      <c:txPr>
        <a:bodyPr/>
        <a:lstStyle/>
        <a:p>
          <a:pPr>
            <a:defRPr sz="1400">
              <a:solidFill>
                <a:sysClr val="windowText" lastClr="000000"/>
              </a:solidFill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 sz="1400">
                <a:solidFill>
                  <a:sysClr val="windowText" lastClr="000000"/>
                </a:solidFill>
              </a:rPr>
              <a:t>Ankara Üniversitesi Sıralaması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5.8472746960441607E-2"/>
          <c:y val="0.1052668416447944"/>
          <c:w val="0.89961408198208359"/>
          <c:h val="0.8027942140087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'transparent R'!$F$6</c:f>
              <c:strCache>
                <c:ptCount val="1"/>
                <c:pt idx="0">
                  <c:v>TR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'transparent R'!$E$8:$E$15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'transparent R'!$F$8:$F$15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EA-45B6-BD41-C0654BC7A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346211672"/>
        <c:axId val="346211280"/>
      </c:barChart>
      <c:lineChart>
        <c:grouping val="standard"/>
        <c:varyColors val="0"/>
        <c:ser>
          <c:idx val="1"/>
          <c:order val="1"/>
          <c:tx>
            <c:strRef>
              <c:f>'transparent R'!$G$6</c:f>
              <c:strCache>
                <c:ptCount val="1"/>
                <c:pt idx="0">
                  <c:v>WR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EA-45B6-BD41-C0654BC7A5FD}"/>
                </c:ext>
              </c:extLst>
            </c:dLbl>
            <c:dLbl>
              <c:idx val="5"/>
              <c:layout>
                <c:manualLayout>
                  <c:x val="-4.4672456585647113E-2"/>
                  <c:y val="-4.18297326924894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EA-45B6-BD41-C0654BC7A5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'transparent R'!$E$8:$E$15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'transparent R'!$G$8:$G$15</c:f>
              <c:numCache>
                <c:formatCode>General</c:formatCode>
                <c:ptCount val="8"/>
                <c:pt idx="0">
                  <c:v>545</c:v>
                </c:pt>
                <c:pt idx="1">
                  <c:v>477</c:v>
                </c:pt>
                <c:pt idx="2">
                  <c:v>768</c:v>
                </c:pt>
                <c:pt idx="3">
                  <c:v>784</c:v>
                </c:pt>
                <c:pt idx="4">
                  <c:v>752</c:v>
                </c:pt>
                <c:pt idx="5">
                  <c:v>547</c:v>
                </c:pt>
                <c:pt idx="6">
                  <c:v>645</c:v>
                </c:pt>
                <c:pt idx="7">
                  <c:v>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EA-45B6-BD41-C0654BC7A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209320"/>
        <c:axId val="346209712"/>
      </c:lineChart>
      <c:catAx>
        <c:axId val="34620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09712"/>
        <c:crosses val="autoZero"/>
        <c:auto val="1"/>
        <c:lblAlgn val="ctr"/>
        <c:lblOffset val="100"/>
        <c:noMultiLvlLbl val="0"/>
      </c:catAx>
      <c:valAx>
        <c:axId val="346209712"/>
        <c:scaling>
          <c:orientation val="minMax"/>
          <c:max val="9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09320"/>
        <c:crosses val="autoZero"/>
        <c:crossBetween val="between"/>
        <c:majorUnit val="300"/>
      </c:valAx>
      <c:valAx>
        <c:axId val="346211280"/>
        <c:scaling>
          <c:orientation val="minMax"/>
          <c:max val="10"/>
        </c:scaling>
        <c:delete val="0"/>
        <c:axPos val="r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11672"/>
        <c:crosses val="max"/>
        <c:crossBetween val="between"/>
        <c:majorUnit val="2"/>
      </c:valAx>
      <c:catAx>
        <c:axId val="346211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6211280"/>
        <c:crosses val="autoZero"/>
        <c:auto val="1"/>
        <c:lblAlgn val="ctr"/>
        <c:lblOffset val="100"/>
        <c:noMultiLvlLbl val="0"/>
      </c:catAx>
      <c:spPr>
        <a:solidFill>
          <a:srgbClr val="00B050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439638181846248"/>
          <c:y val="0.12897631347014743"/>
          <c:w val="0.25068321005328881"/>
          <c:h val="7.5939049285505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rgbClr val="00B050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'Öğr Üyesi Yayın (2)'!$O$6</c:f>
              <c:strCache>
                <c:ptCount val="1"/>
                <c:pt idx="0">
                  <c:v>Öğr Üyesi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(2)'!$M$10:$M$22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  <c:extLst/>
            </c:numRef>
          </c:cat>
          <c:val>
            <c:numRef>
              <c:f>'Öğr Üyesi Yayın (2)'!$O$10:$O$22</c:f>
              <c:numCache>
                <c:formatCode>General</c:formatCode>
                <c:ptCount val="9"/>
                <c:pt idx="0">
                  <c:v>1206</c:v>
                </c:pt>
                <c:pt idx="1">
                  <c:v>1256</c:v>
                </c:pt>
                <c:pt idx="2">
                  <c:v>1312</c:v>
                </c:pt>
                <c:pt idx="3">
                  <c:v>1280</c:v>
                </c:pt>
                <c:pt idx="4">
                  <c:v>1345</c:v>
                </c:pt>
                <c:pt idx="5">
                  <c:v>1530</c:v>
                </c:pt>
                <c:pt idx="6">
                  <c:v>1754</c:v>
                </c:pt>
                <c:pt idx="7">
                  <c:v>1927</c:v>
                </c:pt>
                <c:pt idx="8">
                  <c:v>1671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F61-4C06-A01A-D59560319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27"/>
        <c:axId val="1675428384"/>
        <c:axId val="2118191216"/>
      </c:barChart>
      <c:lineChart>
        <c:grouping val="standard"/>
        <c:varyColors val="0"/>
        <c:ser>
          <c:idx val="1"/>
          <c:order val="1"/>
          <c:tx>
            <c:strRef>
              <c:f>'Öğr Üyesi Yayın (2)'!$P$6</c:f>
              <c:strCache>
                <c:ptCount val="1"/>
                <c:pt idx="0">
                  <c:v>Öğr Üyesi Başına Yayın Sayısı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7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(2)'!$M$7:$M$22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  <c:extLst/>
            </c:numRef>
          </c:cat>
          <c:val>
            <c:numRef>
              <c:f>'Öğr Üyesi Yayın (2)'!$P$10:$P$22</c:f>
              <c:numCache>
                <c:formatCode>0.00</c:formatCode>
                <c:ptCount val="9"/>
                <c:pt idx="0">
                  <c:v>0.65118790496760259</c:v>
                </c:pt>
                <c:pt idx="1">
                  <c:v>0.66560678325384204</c:v>
                </c:pt>
                <c:pt idx="2">
                  <c:v>0.69861554845580409</c:v>
                </c:pt>
                <c:pt idx="3">
                  <c:v>0.70953436807095349</c:v>
                </c:pt>
                <c:pt idx="4">
                  <c:v>0.75519371139809099</c:v>
                </c:pt>
                <c:pt idx="5">
                  <c:v>0.8576233183856502</c:v>
                </c:pt>
                <c:pt idx="6">
                  <c:v>0.99545970488081725</c:v>
                </c:pt>
                <c:pt idx="7">
                  <c:v>1.0831928049465993</c:v>
                </c:pt>
                <c:pt idx="8">
                  <c:v>0.86850311850311845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F61-4C06-A01A-D59560319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5966352"/>
        <c:axId val="1685965936"/>
      </c:lineChart>
      <c:catAx>
        <c:axId val="167542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18191216"/>
        <c:crosses val="autoZero"/>
        <c:auto val="1"/>
        <c:lblAlgn val="ctr"/>
        <c:lblOffset val="100"/>
        <c:noMultiLvlLbl val="0"/>
      </c:catAx>
      <c:valAx>
        <c:axId val="2118191216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75428384"/>
        <c:crosses val="autoZero"/>
        <c:crossBetween val="between"/>
      </c:valAx>
      <c:valAx>
        <c:axId val="1685965936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85966352"/>
        <c:crosses val="max"/>
        <c:crossBetween val="between"/>
        <c:majorUnit val="0.1"/>
      </c:valAx>
      <c:catAx>
        <c:axId val="1685966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5965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'Öğr Üyesi Yayın (2)'!$V$6</c:f>
              <c:strCache>
                <c:ptCount val="1"/>
                <c:pt idx="0">
                  <c:v>BOUN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quar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3D-406B-97F0-11CF553D7DD3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3D-406B-97F0-11CF553D7DD3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3D-406B-97F0-11CF553D7DD3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3D-406B-97F0-11CF553D7DD3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D3D-406B-97F0-11CF553D7DD3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D3D-406B-97F0-11CF553D7DD3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D3D-406B-97F0-11CF553D7DD3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(2)'!$V$14:$V$22</c:f>
              <c:numCache>
                <c:formatCode>0.00</c:formatCode>
                <c:ptCount val="9"/>
                <c:pt idx="0">
                  <c:v>1.108829568788501</c:v>
                </c:pt>
                <c:pt idx="1">
                  <c:v>1.3460764587525151</c:v>
                </c:pt>
                <c:pt idx="2">
                  <c:v>1.4148296593186374</c:v>
                </c:pt>
                <c:pt idx="3">
                  <c:v>1.4235537190082646</c:v>
                </c:pt>
                <c:pt idx="4">
                  <c:v>1.4844074844074844</c:v>
                </c:pt>
                <c:pt idx="5">
                  <c:v>1.5382978723404255</c:v>
                </c:pt>
                <c:pt idx="6">
                  <c:v>1.4937499999999999</c:v>
                </c:pt>
                <c:pt idx="7">
                  <c:v>1.4491869918699187</c:v>
                </c:pt>
                <c:pt idx="8">
                  <c:v>1.0960000000000001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3D-406B-97F0-11CF553D7DD3}"/>
            </c:ext>
          </c:extLst>
        </c:ser>
        <c:ser>
          <c:idx val="1"/>
          <c:order val="1"/>
          <c:tx>
            <c:strRef>
              <c:f>'Öğr Üyesi Yayın (2)'!$W$6</c:f>
              <c:strCache>
                <c:ptCount val="1"/>
                <c:pt idx="0">
                  <c:v>ODTÜ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D3D-406B-97F0-11CF553D7DD3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D3D-406B-97F0-11CF553D7DD3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D3D-406B-97F0-11CF553D7DD3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D3D-406B-97F0-11CF553D7DD3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(2)'!$W$14:$W$22</c:f>
              <c:numCache>
                <c:formatCode>0.00</c:formatCode>
                <c:ptCount val="9"/>
                <c:pt idx="0">
                  <c:v>1.3383458646616542</c:v>
                </c:pt>
                <c:pt idx="1">
                  <c:v>1.1651162790697673</c:v>
                </c:pt>
                <c:pt idx="2">
                  <c:v>1.3217993079584776</c:v>
                </c:pt>
                <c:pt idx="3">
                  <c:v>1.3009367681498829</c:v>
                </c:pt>
                <c:pt idx="4">
                  <c:v>1.3953757225433525</c:v>
                </c:pt>
                <c:pt idx="5">
                  <c:v>1.5077105575326215</c:v>
                </c:pt>
                <c:pt idx="6">
                  <c:v>1.4378769601930037</c:v>
                </c:pt>
                <c:pt idx="7">
                  <c:v>1.6497584541062802</c:v>
                </c:pt>
                <c:pt idx="8">
                  <c:v>1.5284450063211126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3D-406B-97F0-11CF553D7DD3}"/>
            </c:ext>
          </c:extLst>
        </c:ser>
        <c:ser>
          <c:idx val="2"/>
          <c:order val="2"/>
          <c:tx>
            <c:strRef>
              <c:f>'Öğr Üyesi Yayın (2)'!$X$6</c:f>
              <c:strCache>
                <c:ptCount val="1"/>
                <c:pt idx="0">
                  <c:v>İTÜ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D3D-406B-97F0-11CF553D7DD3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D3D-406B-97F0-11CF553D7DD3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D3D-406B-97F0-11CF553D7DD3}"/>
                </c:ext>
              </c:extLst>
            </c:dLbl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9BBB59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(2)'!$X$14:$X$22</c:f>
              <c:numCache>
                <c:formatCode>0.00</c:formatCode>
                <c:ptCount val="9"/>
                <c:pt idx="0">
                  <c:v>0.93084112149532705</c:v>
                </c:pt>
                <c:pt idx="1">
                  <c:v>0.87655417406749558</c:v>
                </c:pt>
                <c:pt idx="2">
                  <c:v>0.97438162544169615</c:v>
                </c:pt>
                <c:pt idx="3">
                  <c:v>1.0684684684684684</c:v>
                </c:pt>
                <c:pt idx="4">
                  <c:v>1.1127753303964758</c:v>
                </c:pt>
                <c:pt idx="5">
                  <c:v>1.2801801801801802</c:v>
                </c:pt>
                <c:pt idx="6">
                  <c:v>1.3070652173913044</c:v>
                </c:pt>
                <c:pt idx="7">
                  <c:v>1.3713527851458887</c:v>
                </c:pt>
                <c:pt idx="8">
                  <c:v>1.4516407599309153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3D-406B-97F0-11CF553D7DD3}"/>
            </c:ext>
          </c:extLst>
        </c:ser>
        <c:ser>
          <c:idx val="3"/>
          <c:order val="3"/>
          <c:tx>
            <c:strRef>
              <c:f>'Öğr Üyesi Yayın (2)'!$Y$6</c:f>
              <c:strCache>
                <c:ptCount val="1"/>
                <c:pt idx="0">
                  <c:v>HACETTEPE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D3D-406B-97F0-11CF553D7DD3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D3D-406B-97F0-11CF553D7DD3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D3D-406B-97F0-11CF553D7DD3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D3D-406B-97F0-11CF553D7DD3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D3D-406B-97F0-11CF553D7DD3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D3D-406B-97F0-11CF553D7DD3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D3D-406B-97F0-11CF553D7DD3}"/>
                </c:ext>
              </c:extLst>
            </c:dLbl>
            <c:dLbl>
              <c:idx val="7"/>
              <c:layout>
                <c:manualLayout>
                  <c:x val="3.7860543421025044E-3"/>
                  <c:y val="-4.63893811419129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(2)'!$Y$14:$Y$22</c:f>
              <c:numCache>
                <c:formatCode>0.00</c:formatCode>
                <c:ptCount val="9"/>
                <c:pt idx="0">
                  <c:v>0.83712354025814384</c:v>
                </c:pt>
                <c:pt idx="1">
                  <c:v>0.8832457676590777</c:v>
                </c:pt>
                <c:pt idx="2">
                  <c:v>1.0167436489607391</c:v>
                </c:pt>
                <c:pt idx="3">
                  <c:v>0.95569994093325461</c:v>
                </c:pt>
                <c:pt idx="4">
                  <c:v>0.89196995956094738</c:v>
                </c:pt>
                <c:pt idx="5">
                  <c:v>1.1129568106312293</c:v>
                </c:pt>
                <c:pt idx="6">
                  <c:v>1.2287723093564089</c:v>
                </c:pt>
                <c:pt idx="7">
                  <c:v>1.4166666666666667</c:v>
                </c:pt>
                <c:pt idx="8">
                  <c:v>1.2053996823716251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D3D-406B-97F0-11CF553D7DD3}"/>
            </c:ext>
          </c:extLst>
        </c:ser>
        <c:ser>
          <c:idx val="4"/>
          <c:order val="4"/>
          <c:tx>
            <c:strRef>
              <c:f>'Öğr Üyesi Yayın (2)'!$Z$6</c:f>
              <c:strCache>
                <c:ptCount val="1"/>
                <c:pt idx="0">
                  <c:v>ANKARA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D3D-406B-97F0-11CF553D7DD3}"/>
                </c:ext>
              </c:extLst>
            </c:dLbl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4BACC6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(2)'!$Z$14:$Z$22</c:f>
              <c:numCache>
                <c:formatCode>0.00</c:formatCode>
                <c:ptCount val="9"/>
                <c:pt idx="0">
                  <c:v>0.65118790496760259</c:v>
                </c:pt>
                <c:pt idx="1">
                  <c:v>0.66560678325384204</c:v>
                </c:pt>
                <c:pt idx="2">
                  <c:v>0.69861554845580409</c:v>
                </c:pt>
                <c:pt idx="3">
                  <c:v>0.70953436807095349</c:v>
                </c:pt>
                <c:pt idx="4">
                  <c:v>0.75519371139809099</c:v>
                </c:pt>
                <c:pt idx="5">
                  <c:v>0.8576233183856502</c:v>
                </c:pt>
                <c:pt idx="6">
                  <c:v>0.99545970488081725</c:v>
                </c:pt>
                <c:pt idx="7">
                  <c:v>1.0831928049465993</c:v>
                </c:pt>
                <c:pt idx="8">
                  <c:v>0.86850311850311845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D3D-406B-97F0-11CF553D7DD3}"/>
            </c:ext>
          </c:extLst>
        </c:ser>
        <c:ser>
          <c:idx val="5"/>
          <c:order val="5"/>
          <c:tx>
            <c:strRef>
              <c:f>'Öğr Üyesi Yayın (2)'!$AA$6</c:f>
              <c:strCache>
                <c:ptCount val="1"/>
                <c:pt idx="0">
                  <c:v>Gazi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4.6599969174959135E-2"/>
                  <c:y val="1.855575245676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D3D-406B-97F0-11CF553D7DD3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D3D-406B-97F0-11CF553D7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79646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'Öğr Üyesi Yayın (2)'!$U$14:$U$22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'Öğr Üyesi Yayın (2)'!$AA$14:$AA$22</c:f>
              <c:numCache>
                <c:formatCode>0.00</c:formatCode>
                <c:ptCount val="9"/>
                <c:pt idx="0">
                  <c:v>0.63392429324389077</c:v>
                </c:pt>
                <c:pt idx="1">
                  <c:v>0.59324522760646103</c:v>
                </c:pt>
                <c:pt idx="2">
                  <c:v>0.65500000000000003</c:v>
                </c:pt>
                <c:pt idx="3">
                  <c:v>0.62817053426875336</c:v>
                </c:pt>
                <c:pt idx="4">
                  <c:v>0.5906902086677368</c:v>
                </c:pt>
                <c:pt idx="5">
                  <c:v>0.84133611691022969</c:v>
                </c:pt>
                <c:pt idx="6">
                  <c:v>0.92659932659932664</c:v>
                </c:pt>
                <c:pt idx="7">
                  <c:v>1.0659268929503916</c:v>
                </c:pt>
                <c:pt idx="8">
                  <c:v>0.8972758229284904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D3D-406B-97F0-11CF553D7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0333112"/>
        <c:axId val="580324096"/>
      </c:lineChart>
      <c:catAx>
        <c:axId val="58033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80324096"/>
        <c:crosses val="autoZero"/>
        <c:auto val="1"/>
        <c:lblAlgn val="ctr"/>
        <c:lblOffset val="100"/>
        <c:noMultiLvlLbl val="0"/>
      </c:catAx>
      <c:valAx>
        <c:axId val="580324096"/>
        <c:scaling>
          <c:orientation val="minMax"/>
          <c:max val="1.8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80333112"/>
        <c:crosses val="autoZero"/>
        <c:crossBetween val="between"/>
        <c:majorUnit val="0.30000000000000004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66789341549699"/>
          <c:y val="0.11955528147562809"/>
          <c:w val="0.82677650348054332"/>
          <c:h val="0.723162625283500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'ilk 50'!$AO$35</c:f>
              <c:strCache>
                <c:ptCount val="1"/>
                <c:pt idx="0">
                  <c:v>Ortalama Atıf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ysClr val="window" lastClr="FFFFFF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" lastClr="FFFFFF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3F-4F2E-9D99-16855F84A5A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53F-4F2E-9D99-16855F84A5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'ilk 50'!$AN$36:$AN$42</c:f>
              <c:numCache>
                <c:formatCode>General</c:formatCode>
                <c:ptCount val="7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</c:numCache>
            </c:numRef>
          </c:cat>
          <c:val>
            <c:numRef>
              <c:f>'ilk 50'!$AO$36:$AO$42</c:f>
              <c:numCache>
                <c:formatCode>General</c:formatCode>
                <c:ptCount val="7"/>
                <c:pt idx="0">
                  <c:v>7.18</c:v>
                </c:pt>
                <c:pt idx="1">
                  <c:v>7.25</c:v>
                </c:pt>
                <c:pt idx="2">
                  <c:v>8.3800000000000008</c:v>
                </c:pt>
                <c:pt idx="3">
                  <c:v>10.69</c:v>
                </c:pt>
                <c:pt idx="4">
                  <c:v>10.86</c:v>
                </c:pt>
                <c:pt idx="5">
                  <c:v>11.87</c:v>
                </c:pt>
                <c:pt idx="6">
                  <c:v>13.55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3F-4F2E-9D99-16855F84A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0"/>
        <c:overlap val="-24"/>
        <c:axId val="692257599"/>
        <c:axId val="1167921407"/>
      </c:barChart>
      <c:catAx>
        <c:axId val="69225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7921407"/>
        <c:crosses val="autoZero"/>
        <c:auto val="1"/>
        <c:lblAlgn val="ctr"/>
        <c:lblOffset val="100"/>
        <c:noMultiLvlLbl val="0"/>
      </c:catAx>
      <c:valAx>
        <c:axId val="1167921407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92257599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B050"/>
    </a:solidFill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Göstergelere Göre AÜ TR </a:t>
            </a:r>
            <a:r>
              <a:rPr lang="en-US"/>
              <a:t>Ortalama Sıra</a:t>
            </a:r>
            <a:r>
              <a:rPr lang="tr-TR"/>
              <a:t>laması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5.6975004461642088E-2"/>
          <c:y val="0.17284363930033222"/>
          <c:w val="0.9276540608865057"/>
          <c:h val="0.69304553714002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'URAP Ortalama Sıralama'!$K$4</c:f>
              <c:strCache>
                <c:ptCount val="1"/>
                <c:pt idx="0">
                  <c:v>Ortalama Sıra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'URAP Ortalama Sıralama'!$D$5:$D$9</c:f>
              <c:strCache>
                <c:ptCount val="5"/>
                <c:pt idx="0">
                  <c:v>Doktora Mezun Sayısı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Atıf</c:v>
                </c:pt>
                <c:pt idx="4">
                  <c:v>Öğrenci / Öğretim Üyesi</c:v>
                </c:pt>
              </c:strCache>
            </c:strRef>
          </c:cat>
          <c:val>
            <c:numRef>
              <c:f>'URAP Ortalama Sıralama'!$K$5:$K$9</c:f>
              <c:numCache>
                <c:formatCode>0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10.199999999999999</c:v>
                </c:pt>
                <c:pt idx="3">
                  <c:v>11.4</c:v>
                </c:pt>
                <c:pt idx="4">
                  <c:v>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F8-4202-B0D9-230785425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0"/>
        <c:overlap val="-24"/>
        <c:axId val="296552328"/>
        <c:axId val="296552720"/>
      </c:barChart>
      <c:catAx>
        <c:axId val="29655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96552720"/>
        <c:crosses val="autoZero"/>
        <c:auto val="1"/>
        <c:lblAlgn val="ctr"/>
        <c:lblOffset val="100"/>
        <c:noMultiLvlLbl val="0"/>
      </c:catAx>
      <c:valAx>
        <c:axId val="2965527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965523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84AC9D">
        <a:lumMod val="60000"/>
        <a:lumOff val="40000"/>
      </a:srgbClr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71741032370946E-2"/>
          <c:y val="0.12482399146439865"/>
          <c:w val="0.85498425196850392"/>
          <c:h val="0.66896730186531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'URAP Ortalama Sıra 2022-2023'!$E$4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'URAP Ortalama Sıra 2022-2023'!$D$5:$D$12</c:f>
              <c:strCache>
                <c:ptCount val="8"/>
                <c:pt idx="0">
                  <c:v>Doktora Puanı</c:v>
                </c:pt>
                <c:pt idx="1">
                  <c:v>Makale</c:v>
                </c:pt>
                <c:pt idx="2">
                  <c:v>Bilimsel Doküman</c:v>
                </c:pt>
                <c:pt idx="3">
                  <c:v>Yurtiçi İşbirliği</c:v>
                </c:pt>
                <c:pt idx="4">
                  <c:v>Atıf</c:v>
                </c:pt>
                <c:pt idx="5">
                  <c:v>TÜBİTAK Proje Puanı</c:v>
                </c:pt>
                <c:pt idx="6">
                  <c:v>Uluslararası İşbirliği</c:v>
                </c:pt>
                <c:pt idx="7">
                  <c:v>Öğrenci / Öğretim Üyesi</c:v>
                </c:pt>
              </c:strCache>
            </c:strRef>
          </c:cat>
          <c:val>
            <c:numRef>
              <c:f>'URAP Ortalama Sıra 2022-2023'!$E$5:$E$12</c:f>
              <c:numCache>
                <c:formatCode>General</c:formatCode>
                <c:ptCount val="8"/>
                <c:pt idx="0">
                  <c:v>1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8-41A5-B0F8-4F1880290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770400"/>
        <c:axId val="431770792"/>
      </c:barChart>
      <c:catAx>
        <c:axId val="431770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/>
            </a:pPr>
            <a:endParaRPr lang="tr-TR"/>
          </a:p>
        </c:txPr>
        <c:crossAx val="431770792"/>
        <c:crosses val="autoZero"/>
        <c:auto val="1"/>
        <c:lblAlgn val="ctr"/>
        <c:lblOffset val="100"/>
        <c:noMultiLvlLbl val="0"/>
      </c:catAx>
      <c:valAx>
        <c:axId val="431770792"/>
        <c:scaling>
          <c:orientation val="minMax"/>
          <c:max val="15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tr-TR"/>
          </a:p>
        </c:txPr>
        <c:crossAx val="431770400"/>
        <c:crosses val="autoZero"/>
        <c:crossBetween val="between"/>
        <c:majorUnit val="30"/>
      </c:valAx>
      <c:spPr>
        <a:noFill/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51833966978384"/>
          <c:y val="0.14308858600796728"/>
          <c:w val="0.18628111380397133"/>
          <c:h val="0.10250544214661793"/>
        </c:manualLayout>
      </c:layout>
      <c:overlay val="0"/>
      <c:txPr>
        <a:bodyPr/>
        <a:lstStyle/>
        <a:p>
          <a:pPr>
            <a:defRPr sz="1400"/>
          </a:pPr>
          <a:endParaRPr lang="tr-TR"/>
        </a:p>
      </c:txPr>
    </c:legend>
    <c:plotVisOnly val="1"/>
    <c:dispBlanksAs val="gap"/>
    <c:showDLblsOverMax val="0"/>
  </c:chart>
  <c:spPr>
    <a:solidFill>
      <a:schemeClr val="accent6">
        <a:lumMod val="75000"/>
      </a:schemeClr>
    </a:solidFill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Ankara Üniversitesi'nin yıllara göre sırası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[Kitap1.xlsx]Sayfa1!$K$31</c:f>
              <c:strCache>
                <c:ptCount val="1"/>
                <c:pt idx="0">
                  <c:v>Sıra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[Kitap1.xlsx]Sayfa1!$J$32:$J$37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[Kitap1.xlsx]Sayfa1!$K$32:$K$37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98-4D8E-9A52-19ED086CBE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85177520"/>
        <c:axId val="785172944"/>
      </c:lineChart>
      <c:catAx>
        <c:axId val="7851775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85172944"/>
        <c:crosses val="autoZero"/>
        <c:auto val="1"/>
        <c:lblAlgn val="ctr"/>
        <c:lblOffset val="100"/>
        <c:noMultiLvlLbl val="0"/>
      </c:catAx>
      <c:valAx>
        <c:axId val="785172944"/>
        <c:scaling>
          <c:orientation val="maxMin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85177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ANKARA ÜNİVERSİTESİ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Sayfa1!$L$2</c:f>
              <c:strCache>
                <c:ptCount val="1"/>
                <c:pt idx="0">
                  <c:v>Sıra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Sayfa1!$K$3:$K$8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Sayfa1!$L$3:$L$8</c:f>
              <c:numCache>
                <c:formatCode>General</c:formatCode>
                <c:ptCount val="6"/>
                <c:pt idx="0">
                  <c:v>652</c:v>
                </c:pt>
                <c:pt idx="1">
                  <c:v>687</c:v>
                </c:pt>
                <c:pt idx="2">
                  <c:v>787</c:v>
                </c:pt>
                <c:pt idx="3">
                  <c:v>824</c:v>
                </c:pt>
                <c:pt idx="4">
                  <c:v>770</c:v>
                </c:pt>
                <c:pt idx="5">
                  <c:v>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F5-4998-A026-AD0C5C7AEC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85158800"/>
        <c:axId val="785167952"/>
      </c:lineChart>
      <c:catAx>
        <c:axId val="785158800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85167952"/>
        <c:crosses val="autoZero"/>
        <c:auto val="1"/>
        <c:lblAlgn val="ctr"/>
        <c:lblOffset val="100"/>
        <c:noMultiLvlLbl val="0"/>
      </c:catAx>
      <c:valAx>
        <c:axId val="785167952"/>
        <c:scaling>
          <c:orientation val="maxMin"/>
          <c:max val="900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85158800"/>
        <c:crosses val="autoZero"/>
        <c:crossBetween val="between"/>
        <c:minorUnit val="1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8197863062392792E-2"/>
          <c:y val="5.370387525088776E-2"/>
          <c:w val="0.84360427387521442"/>
          <c:h val="0.8590134594955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'Ankara 2020'!$B$15</c:f>
              <c:strCache>
                <c:ptCount val="1"/>
                <c:pt idx="0">
                  <c:v>Sıra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0"/>
                  <c:y val="0.157254901960784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88-4D62-BA3B-9C596FED31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'Ankara 2020'!$A$16:$A$26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'Ankara 2020'!$B$16:$B$26</c:f>
              <c:numCache>
                <c:formatCode>General</c:formatCode>
                <c:ptCount val="11"/>
                <c:pt idx="0">
                  <c:v>24</c:v>
                </c:pt>
                <c:pt idx="1">
                  <c:v>27</c:v>
                </c:pt>
                <c:pt idx="2">
                  <c:v>29</c:v>
                </c:pt>
                <c:pt idx="3">
                  <c:v>32</c:v>
                </c:pt>
                <c:pt idx="4">
                  <c:v>22</c:v>
                </c:pt>
                <c:pt idx="5">
                  <c:v>28</c:v>
                </c:pt>
                <c:pt idx="6">
                  <c:v>18</c:v>
                </c:pt>
                <c:pt idx="7">
                  <c:v>17</c:v>
                </c:pt>
                <c:pt idx="8">
                  <c:v>13</c:v>
                </c:pt>
                <c:pt idx="9">
                  <c:v>15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88-4D62-BA3B-9C596FED3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204297680"/>
        <c:axId val="204298072"/>
      </c:barChart>
      <c:lineChart>
        <c:grouping val="standard"/>
        <c:varyColors val="0"/>
        <c:ser>
          <c:idx val="1"/>
          <c:order val="1"/>
          <c:tx>
            <c:strRef>
              <c:f>'Ankara 2020'!$C$15</c:f>
              <c:strCache>
                <c:ptCount val="1"/>
                <c:pt idx="0">
                  <c:v>Toplam Puan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Pt>
            <c:idx val="4"/>
            <c:marker>
              <c:symbol val="circle"/>
              <c:size val="6"/>
              <c:spPr>
                <a:gradFill rotWithShape="1">
                  <a:gsLst>
                    <a:gs pos="0">
                      <a:schemeClr val="accent2">
                        <a:shade val="51000"/>
                        <a:satMod val="130000"/>
                      </a:schemeClr>
                    </a:gs>
                    <a:gs pos="80000">
                      <a:schemeClr val="accent2">
                        <a:shade val="93000"/>
                        <a:satMod val="130000"/>
                      </a:schemeClr>
                    </a:gs>
                    <a:gs pos="100000">
                      <a:schemeClr val="accent2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  <a:ln w="9525">
                  <a:solidFill>
                    <a:schemeClr val="accent2"/>
                  </a:solidFill>
                  <a:rou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B88-4D62-BA3B-9C596FED3137}"/>
              </c:ext>
            </c:extLst>
          </c:dPt>
          <c:dLbls>
            <c:dLbl>
              <c:idx val="1"/>
              <c:layout>
                <c:manualLayout>
                  <c:x val="-5.5557897782462229E-2"/>
                  <c:y val="-0.119063009280702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88-4D62-BA3B-9C596FED31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'Ankara 2020'!$A$16:$A$26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'Ankara 2020'!$C$16:$C$26</c:f>
              <c:numCache>
                <c:formatCode>General</c:formatCode>
                <c:ptCount val="11"/>
                <c:pt idx="0">
                  <c:v>37</c:v>
                </c:pt>
                <c:pt idx="1">
                  <c:v>41.8</c:v>
                </c:pt>
                <c:pt idx="2">
                  <c:v>38.92</c:v>
                </c:pt>
                <c:pt idx="3">
                  <c:v>38.4</c:v>
                </c:pt>
                <c:pt idx="4">
                  <c:v>46.63</c:v>
                </c:pt>
                <c:pt idx="5">
                  <c:v>42.12</c:v>
                </c:pt>
                <c:pt idx="6">
                  <c:v>59.9</c:v>
                </c:pt>
                <c:pt idx="7">
                  <c:v>52.8</c:v>
                </c:pt>
                <c:pt idx="8">
                  <c:v>57.9</c:v>
                </c:pt>
                <c:pt idx="9">
                  <c:v>53.33</c:v>
                </c:pt>
                <c:pt idx="10">
                  <c:v>56.11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B88-4D62-BA3B-9C596FED3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91016"/>
        <c:axId val="204287488"/>
      </c:lineChart>
      <c:catAx>
        <c:axId val="20429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4287488"/>
        <c:crosses val="autoZero"/>
        <c:auto val="1"/>
        <c:lblAlgn val="ctr"/>
        <c:lblOffset val="100"/>
        <c:noMultiLvlLbl val="0"/>
      </c:catAx>
      <c:valAx>
        <c:axId val="204287488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4291016"/>
        <c:crosses val="autoZero"/>
        <c:crossBetween val="between"/>
        <c:majorUnit val="10"/>
      </c:valAx>
      <c:catAx>
        <c:axId val="204297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4298072"/>
        <c:crosses val="autoZero"/>
        <c:auto val="1"/>
        <c:lblAlgn val="ctr"/>
        <c:lblOffset val="100"/>
        <c:noMultiLvlLbl val="0"/>
      </c:catAx>
      <c:valAx>
        <c:axId val="204298072"/>
        <c:scaling>
          <c:orientation val="minMax"/>
          <c:max val="5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4297680"/>
        <c:crosses val="max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40569127880337"/>
          <c:y val="0.36501699665582493"/>
          <c:w val="0.20584296786302247"/>
          <c:h val="5.1919668920018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3406267261596894E-2"/>
          <c:y val="0.15072649209389932"/>
          <c:w val="0.89614712742718861"/>
          <c:h val="0.691675970844201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'Degisimler (2)'!$E$4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(2)'!$E$5:$E$8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25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1-42FB-9A02-AC51D3C45929}"/>
            </c:ext>
          </c:extLst>
        </c:ser>
        <c:ser>
          <c:idx val="1"/>
          <c:order val="1"/>
          <c:tx>
            <c:strRef>
              <c:f>'Degisimler (2)'!$F$4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(2)'!$F$5:$F$8</c:f>
              <c:numCache>
                <c:formatCode>General</c:formatCode>
                <c:ptCount val="4"/>
                <c:pt idx="0">
                  <c:v>9</c:v>
                </c:pt>
                <c:pt idx="1">
                  <c:v>18</c:v>
                </c:pt>
                <c:pt idx="2">
                  <c:v>19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1-42FB-9A02-AC51D3C45929}"/>
            </c:ext>
          </c:extLst>
        </c:ser>
        <c:ser>
          <c:idx val="2"/>
          <c:order val="2"/>
          <c:tx>
            <c:strRef>
              <c:f>'Degisimler (2)'!$G$4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(2)'!$G$5:$G$8</c:f>
              <c:numCache>
                <c:formatCode>General</c:formatCode>
                <c:ptCount val="4"/>
                <c:pt idx="0">
                  <c:v>9</c:v>
                </c:pt>
                <c:pt idx="1">
                  <c:v>15</c:v>
                </c:pt>
                <c:pt idx="2">
                  <c:v>11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61-42FB-9A02-AC51D3C45929}"/>
            </c:ext>
          </c:extLst>
        </c:ser>
        <c:ser>
          <c:idx val="3"/>
          <c:order val="3"/>
          <c:tx>
            <c:strRef>
              <c:f>'Degisimler (2)'!$H$4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(2)'!$H$5:$H$8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15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61-42FB-9A02-AC51D3C45929}"/>
            </c:ext>
          </c:extLst>
        </c:ser>
        <c:ser>
          <c:idx val="4"/>
          <c:order val="4"/>
          <c:tx>
            <c:strRef>
              <c:f>'Degisimler (2)'!$I$4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(2)'!$I$5:$I$8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12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61-42FB-9A02-AC51D3C45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7659552"/>
        <c:axId val="427659944"/>
      </c:barChart>
      <c:catAx>
        <c:axId val="42765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tr-TR"/>
          </a:p>
        </c:txPr>
        <c:crossAx val="427659944"/>
        <c:crosses val="autoZero"/>
        <c:auto val="1"/>
        <c:lblAlgn val="ctr"/>
        <c:lblOffset val="100"/>
        <c:noMultiLvlLbl val="0"/>
      </c:catAx>
      <c:valAx>
        <c:axId val="427659944"/>
        <c:scaling>
          <c:orientation val="minMax"/>
          <c:max val="4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tr-TR"/>
          </a:p>
        </c:txPr>
        <c:crossAx val="427659552"/>
        <c:crosses val="autoZero"/>
        <c:crossBetween val="between"/>
        <c:majorUnit val="5"/>
      </c:valAx>
      <c:spPr>
        <a:noFill/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9.6100085703572771E-2"/>
          <c:y val="0.22625875765529307"/>
          <c:w val="0.49902384520345294"/>
          <c:h val="0.10167069116360455"/>
        </c:manualLayout>
      </c:layout>
      <c:overlay val="0"/>
      <c:txPr>
        <a:bodyPr/>
        <a:lstStyle/>
        <a:p>
          <a:pPr>
            <a:defRPr sz="1400"/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Kategorilere Göre A.Ü. TR </a:t>
            </a:r>
            <a:r>
              <a:rPr lang="en-US"/>
              <a:t>Ortalama Sıra</a:t>
            </a:r>
            <a:r>
              <a:rPr lang="tr-TR"/>
              <a:t>laması (2018-2022)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5.4208639289200999E-2"/>
          <c:y val="0.16818163463832753"/>
          <c:w val="0.92808576958422784"/>
          <c:h val="0.6294088064166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'Degisimler (2)'!$J$4</c:f>
              <c:strCache>
                <c:ptCount val="1"/>
                <c:pt idx="0">
                  <c:v>Ortalama Sıra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'Degisimler (2)'!$D$5:$D$8</c:f>
              <c:strCache>
                <c:ptCount val="4"/>
                <c:pt idx="0">
                  <c:v>Bilimsel ve Teknolojik Araştırma Yetkinliği</c:v>
                </c:pt>
                <c:pt idx="1">
                  <c:v>İşbirliği ve Etkileşim</c:v>
                </c:pt>
                <c:pt idx="2">
                  <c:v>Ekonomik Katkı ve Ticarileşme</c:v>
                </c:pt>
                <c:pt idx="3">
                  <c:v>Fikri Mülkiyet Havuzu</c:v>
                </c:pt>
              </c:strCache>
            </c:strRef>
          </c:cat>
          <c:val>
            <c:numRef>
              <c:f>'Degisimler (2)'!$J$5:$J$8</c:f>
              <c:numCache>
                <c:formatCode>0</c:formatCode>
                <c:ptCount val="4"/>
                <c:pt idx="0">
                  <c:v>7.6</c:v>
                </c:pt>
                <c:pt idx="1">
                  <c:v>14.2</c:v>
                </c:pt>
                <c:pt idx="2">
                  <c:v>16.399999999999999</c:v>
                </c:pt>
                <c:pt idx="3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E-4213-8853-1536DD934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0"/>
        <c:overlap val="-24"/>
        <c:axId val="428252128"/>
        <c:axId val="428255264"/>
      </c:barChart>
      <c:catAx>
        <c:axId val="4282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28255264"/>
        <c:crosses val="autoZero"/>
        <c:auto val="1"/>
        <c:lblAlgn val="ctr"/>
        <c:lblOffset val="100"/>
        <c:noMultiLvlLbl val="0"/>
      </c:catAx>
      <c:valAx>
        <c:axId val="42825526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282521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84AC9D">
        <a:lumMod val="60000"/>
        <a:lumOff val="40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r-TR">
                <a:solidFill>
                  <a:schemeClr val="tx1"/>
                </a:solidFill>
              </a:rPr>
              <a:t>Ankara Üniversitesi Webometrics Sıralaması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8.7684700702734736E-2"/>
          <c:y val="0.18916652085156022"/>
          <c:w val="0.83988874777749556"/>
          <c:h val="0.72860731523657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webometric!$F$6</c:f>
              <c:strCache>
                <c:ptCount val="1"/>
                <c:pt idx="0">
                  <c:v>TR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webometric!$E$12:$E$19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webometric!$F$12:$F$19</c:f>
              <c:numCache>
                <c:formatCode>General</c:formatCode>
                <c:ptCount val="8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B-4F9C-BC1E-151A022D3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27"/>
        <c:axId val="346205792"/>
        <c:axId val="346210104"/>
      </c:barChart>
      <c:lineChart>
        <c:grouping val="standard"/>
        <c:varyColors val="0"/>
        <c:ser>
          <c:idx val="1"/>
          <c:order val="1"/>
          <c:tx>
            <c:strRef>
              <c:f>webometric!$G$6</c:f>
              <c:strCache>
                <c:ptCount val="1"/>
                <c:pt idx="0">
                  <c:v>WR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webometric!$E$12:$E$19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webometric!$G$12:$G$19</c:f>
              <c:numCache>
                <c:formatCode>General</c:formatCode>
                <c:ptCount val="8"/>
                <c:pt idx="0">
                  <c:v>775</c:v>
                </c:pt>
                <c:pt idx="1">
                  <c:v>743</c:v>
                </c:pt>
                <c:pt idx="2">
                  <c:v>775</c:v>
                </c:pt>
                <c:pt idx="3">
                  <c:v>767</c:v>
                </c:pt>
                <c:pt idx="4">
                  <c:v>752</c:v>
                </c:pt>
                <c:pt idx="5">
                  <c:v>708</c:v>
                </c:pt>
                <c:pt idx="6">
                  <c:v>760</c:v>
                </c:pt>
                <c:pt idx="7">
                  <c:v>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CB-4F9C-BC1E-151A022D3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205008"/>
        <c:axId val="346205400"/>
      </c:lineChart>
      <c:catAx>
        <c:axId val="34620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05400"/>
        <c:crosses val="autoZero"/>
        <c:auto val="1"/>
        <c:lblAlgn val="ctr"/>
        <c:lblOffset val="100"/>
        <c:noMultiLvlLbl val="0"/>
      </c:catAx>
      <c:valAx>
        <c:axId val="346205400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05008"/>
        <c:crosses val="autoZero"/>
        <c:crossBetween val="between"/>
        <c:majorUnit val="200"/>
      </c:valAx>
      <c:valAx>
        <c:axId val="346210104"/>
        <c:scaling>
          <c:orientation val="minMax"/>
          <c:max val="1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46205792"/>
        <c:crosses val="max"/>
        <c:crossBetween val="between"/>
        <c:majorUnit val="2"/>
      </c:valAx>
      <c:catAx>
        <c:axId val="346205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6210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444500889001779"/>
          <c:y val="0.3790244370995815"/>
          <c:w val="0.20014224028448058"/>
          <c:h val="5.0224936426816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0.19892</cdr:x>
      <cdr:y>0.04026</cdr:y>
    </cdr:from>
    <cdr:to>
      <cdr:x>0.81132</cdr:x>
      <cdr:y>0.11801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1549878" y="141870"/>
          <a:ext cx="4771484" cy="274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tr-TR" sz="1400" b="1"/>
            <a:t>Göstergelere Göre AÜ TR</a:t>
          </a:r>
          <a:r>
            <a:rPr lang="tr-TR" sz="1400" b="1" baseline="0"/>
            <a:t> </a:t>
          </a:r>
          <a:r>
            <a:rPr lang="tr-TR" sz="1400" b="1"/>
            <a:t>Sıralamaları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0.23922</cdr:x>
      <cdr:y>0.01651</cdr:y>
    </cdr:from>
    <cdr:to>
      <cdr:x>0.78425</cdr:x>
      <cdr:y>0.11726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1991506" y="68156"/>
          <a:ext cx="4537293" cy="415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1400" b="1"/>
            <a:t>Göstergelere Göre Ankara Üniversitesi TR</a:t>
          </a:r>
          <a:r>
            <a:rPr lang="tr-TR" sz="1400" b="1" baseline="0"/>
            <a:t> </a:t>
          </a:r>
          <a:r>
            <a:rPr lang="tr-TR" sz="1400" b="1"/>
            <a:t>Sıralamaları, 2022-2023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0.2576</cdr:x>
      <cdr:y>0.03485</cdr:y>
    </cdr:from>
    <cdr:to>
      <cdr:x>0.87</cdr:x>
      <cdr:y>0.1126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1857374" y="123816"/>
          <a:ext cx="4415695" cy="276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1400" b="1"/>
            <a:t>Kategorilere</a:t>
          </a:r>
          <a:r>
            <a:rPr lang="tr-TR" sz="1400" b="1" baseline="0"/>
            <a:t> </a:t>
          </a:r>
          <a:r>
            <a:rPr lang="tr-TR" sz="1400" b="1"/>
            <a:t>Göre GYÜE A.Ü. Sıralamaları (2018-2022)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0.33352</cdr:x>
      <cdr:y>0.91968</cdr:y>
    </cdr:from>
    <cdr:to>
      <cdr:x>0.75107</cdr:x>
      <cdr:y>0.97835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F65C37D1-7135-4B8E-A57C-9B7807EF4ACF}"/>
            </a:ext>
          </a:extLst>
        </cdr:cNvPr>
        <cdr:cNvSpPr txBox="1"/>
      </cdr:nvSpPr>
      <cdr:spPr>
        <a:xfrm xmlns:a="http://schemas.openxmlformats.org/drawingml/2006/main">
          <a:off x="3232208" y="5306937"/>
          <a:ext cx="4046579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tr-TR" sz="1400" b="1" dirty="0"/>
            <a:t>Uluslararası </a:t>
          </a:r>
          <a:r>
            <a:rPr lang="tr-TR" sz="1400" b="1" dirty="0" err="1"/>
            <a:t>İşbirlikli</a:t>
          </a:r>
          <a:r>
            <a:rPr lang="tr-TR" sz="1400" b="1" dirty="0"/>
            <a:t> Yayın Oranı (%) </a:t>
          </a:r>
        </a:p>
      </cdr:txBody>
    </cdr:sp>
  </cdr:relSizeAnchor>
  <cdr:relSizeAnchor xmlns:cdr="http://schemas.openxmlformats.org/drawingml/2006/chartDrawing">
    <cdr:from>
      <cdr:x>0.04292</cdr:x>
      <cdr:y>0.1422</cdr:y>
    </cdr:from>
    <cdr:to>
      <cdr:x>0.09716</cdr:x>
      <cdr:y>0.76055</cdr:y>
    </cdr:to>
    <cdr:sp macro="" textlink="">
      <cdr:nvSpPr>
        <cdr:cNvPr id="4" name="Metin kutusu 3">
          <a:extLst xmlns:a="http://schemas.openxmlformats.org/drawingml/2006/main">
            <a:ext uri="{FF2B5EF4-FFF2-40B4-BE49-F238E27FC236}">
              <a16:creationId xmlns:a16="http://schemas.microsoft.com/office/drawing/2014/main" id="{95A5CB65-1749-4FEB-92E3-A2A7A26D1359}"/>
            </a:ext>
          </a:extLst>
        </cdr:cNvPr>
        <cdr:cNvSpPr txBox="1"/>
      </cdr:nvSpPr>
      <cdr:spPr>
        <a:xfrm xmlns:a="http://schemas.openxmlformats.org/drawingml/2006/main" rot="16200000">
          <a:off x="-1105275" y="2341788"/>
          <a:ext cx="3568138" cy="525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1400" b="1" dirty="0"/>
            <a:t>Makale Başına Ortalama Atıf Sayısı</a:t>
          </a:r>
        </a:p>
      </cdr:txBody>
    </cdr:sp>
  </cdr:relSizeAnchor>
  <cdr:relSizeAnchor xmlns:cdr="http://schemas.openxmlformats.org/drawingml/2006/chartDrawing">
    <cdr:from>
      <cdr:x>0.16096</cdr:x>
      <cdr:y>0.03538</cdr:y>
    </cdr:from>
    <cdr:to>
      <cdr:x>0.81743</cdr:x>
      <cdr:y>0.10109</cdr:y>
    </cdr:to>
    <cdr:sp macro="" textlink="">
      <cdr:nvSpPr>
        <cdr:cNvPr id="5" name="Metin kutusu 1">
          <a:extLst xmlns:a="http://schemas.openxmlformats.org/drawingml/2006/main">
            <a:ext uri="{FF2B5EF4-FFF2-40B4-BE49-F238E27FC236}">
              <a16:creationId xmlns:a16="http://schemas.microsoft.com/office/drawing/2014/main" id="{916994A9-05B0-45EC-9A01-E2B6CE4E9C36}"/>
            </a:ext>
          </a:extLst>
        </cdr:cNvPr>
        <cdr:cNvSpPr txBox="1"/>
      </cdr:nvSpPr>
      <cdr:spPr>
        <a:xfrm xmlns:a="http://schemas.openxmlformats.org/drawingml/2006/main">
          <a:off x="1752802" y="211264"/>
          <a:ext cx="7148743" cy="392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r-TR" sz="1600" b="1" dirty="0" err="1">
              <a:solidFill>
                <a:schemeClr val="tx1"/>
              </a:solidFill>
            </a:rPr>
            <a:t>WoS</a:t>
          </a:r>
          <a:r>
            <a:rPr lang="tr-TR" sz="1600" b="1" dirty="0">
              <a:solidFill>
                <a:schemeClr val="tx1"/>
              </a:solidFill>
            </a:rPr>
            <a:t> Uluslararası </a:t>
          </a:r>
          <a:r>
            <a:rPr lang="tr-TR" sz="1600" b="1" dirty="0" err="1">
              <a:solidFill>
                <a:schemeClr val="tx1"/>
              </a:solidFill>
            </a:rPr>
            <a:t>İşbirlikli</a:t>
          </a:r>
          <a:r>
            <a:rPr lang="tr-TR" sz="1600" b="1" dirty="0">
              <a:solidFill>
                <a:schemeClr val="tx1"/>
              </a:solidFill>
            </a:rPr>
            <a:t> Yayın Oranları ve Ortalama Atıf Sayıları (2016-2020)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728468A4-C8F6-4122-86A8-1AB327DA75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0D0E13D7-C750-46B9-809A-C9B98CA1AD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fld id="{5C9549B3-F9DB-4D21-AAEC-079489EDFDC8}" type="datetime1">
              <a:rPr lang="tr-TR"/>
              <a:pPr>
                <a:defRPr/>
              </a:pPr>
              <a:t>30.10.2023</a:t>
            </a:fld>
            <a:endParaRPr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F39D5A2-5CF1-4269-9564-2839713342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9A795B2-F3A5-4918-AA18-CEDA45896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fld id="{8D5FE0DB-AC92-40F5-8345-BC3C59F92F1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560F3433-49CD-4959-8DE8-8AEA91DF2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DC09FFF1-BD4D-4B71-9CAE-22619D2594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fld id="{963C589D-E501-4177-8405-433CA1CEC4D5}" type="datetime1">
              <a:rPr lang="tr-TR"/>
              <a:pPr>
                <a:defRPr/>
              </a:pPr>
              <a:t>30.10.2023</a:t>
            </a:fld>
            <a:endParaRPr dirty="0"/>
          </a:p>
        </p:txBody>
      </p:sp>
      <p:sp>
        <p:nvSpPr>
          <p:cNvPr id="4" name="Slayt Görüntüsü Yer Tutucusu 3">
            <a:extLst>
              <a:ext uri="{FF2B5EF4-FFF2-40B4-BE49-F238E27FC236}">
                <a16:creationId xmlns:a16="http://schemas.microsoft.com/office/drawing/2014/main" id="{E02BF856-DA11-4E1C-9F95-86CCE3ECA6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tr-TR" noProof="0"/>
          </a:p>
        </p:txBody>
      </p:sp>
      <p:sp>
        <p:nvSpPr>
          <p:cNvPr id="5" name="Notlar Yer Tutucusu 4">
            <a:extLst>
              <a:ext uri="{FF2B5EF4-FFF2-40B4-BE49-F238E27FC236}">
                <a16:creationId xmlns:a16="http://schemas.microsoft.com/office/drawing/2014/main" id="{B6007F0E-3282-4896-8283-E0B3CCAC8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96E87E7-4712-4076-9968-992023F430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2F9316A-8BCE-44D1-991E-F92A017D6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tr-TR" sz="1200">
                <a:latin typeface="+mn-lt"/>
              </a:defRPr>
            </a:lvl1pPr>
          </a:lstStyle>
          <a:p>
            <a:pPr>
              <a:defRPr/>
            </a:pPr>
            <a:fld id="{883C9A53-8B01-4E7E-89B9-EEEB15E373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tr-T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tr-T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tr-T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tr-T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tr-T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A50155-8AEE-4257-BACE-65A5EBD9D9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spc="-12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4A009DE-7747-445C-8307-35F45987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894752CA-8CFE-4286-BADD-1B6E1A4E2E94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93B0BE1-9FD0-4319-B103-F8BCB614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E89DE4A-D003-403D-B80B-3E2A57A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3EF406FD-BC9B-4881-BE1F-C85194667A3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589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74E7-8B14-4A66-B53C-983F70E0B5AC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61643-06E6-4B53-80DF-471FA4EEE30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94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E6BC4-A60D-40E3-939E-9A8CEC938ABF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0894B-176D-4D61-B359-FBDF61C8FA0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538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92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1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4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6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57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0F14-50C7-4E04-B29A-B3119DB38495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F0C6-605F-47B8-BAC7-21782302CA4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522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5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99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3654" y="-6855"/>
            <a:ext cx="3760353" cy="35529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76611" y="2359125"/>
            <a:ext cx="6838778" cy="513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3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025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67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204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3654" y="-6855"/>
            <a:ext cx="3760353" cy="35529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3483119"/>
            <a:ext cx="3888567" cy="337488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074" y="288401"/>
            <a:ext cx="1225549" cy="12128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5580" y="242220"/>
            <a:ext cx="6377093" cy="513089"/>
          </a:xfrm>
        </p:spPr>
        <p:txBody>
          <a:bodyPr lIns="0" tIns="0" rIns="0" bIns="0"/>
          <a:lstStyle>
            <a:lvl1pPr>
              <a:defRPr sz="333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1761" y="1047850"/>
            <a:ext cx="5508479" cy="1025987"/>
          </a:xfrm>
        </p:spPr>
        <p:txBody>
          <a:bodyPr lIns="0" tIns="0" rIns="0" bIns="0"/>
          <a:lstStyle>
            <a:lvl1pPr>
              <a:defRPr sz="6667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316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5580" y="242220"/>
            <a:ext cx="6377093" cy="513089"/>
          </a:xfrm>
        </p:spPr>
        <p:txBody>
          <a:bodyPr lIns="0" tIns="0" rIns="0" bIns="0"/>
          <a:lstStyle>
            <a:lvl1pPr>
              <a:defRPr sz="333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272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5580" y="242220"/>
            <a:ext cx="6377093" cy="513089"/>
          </a:xfrm>
        </p:spPr>
        <p:txBody>
          <a:bodyPr lIns="0" tIns="0" rIns="0" bIns="0"/>
          <a:lstStyle>
            <a:lvl1pPr>
              <a:defRPr sz="333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142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0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3200" b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1D858-BAE5-4941-894F-2EDE101DB3E8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5A08-A3E2-453D-850F-6B7A1CEC96E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726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BD79-1C5D-41E3-8637-14082DE6BA82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81A22-44FC-4836-A618-02DDCD2CFE6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126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152B-43DC-474D-A7F4-77437CF12A74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749EA-FFD6-4612-A4B7-CF013CDEFED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34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FBB36-55E1-43D2-ACD4-11530408B5CD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F571-1756-4AA2-8457-B4023C60BA4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62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3E32-5E82-44E2-B1F6-9C2B4C6F1DA2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DE9C7-F6B2-4203-9DE6-22B30990B7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22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49AC54DB-D11F-4A5E-A1D7-FA789C670EC4}"/>
              </a:ext>
            </a:extLst>
          </p:cNvPr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F2885-537B-406A-9509-3649BAEB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55CFC-D79E-4D44-A29E-2A8C600EB1A4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C949299-0D70-46DA-BC71-D917CFE8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4EB219-E689-4A68-BD29-4D7F441F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CA2F1497-22F4-42B6-980B-4040AC2912D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701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28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/>
              <a:t>Resim eklemek için simgeye tıklayın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8A8588F9-E680-4E9F-A24F-B88F7EB6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4485D876-9335-4A15-9C2F-8DB73A97666F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BEF3CA9C-38C2-4F4C-8B08-FC59468A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6B436A4A-1222-4F2B-9C38-8928F4A4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945EEC8F-187A-4714-A1F8-CC32834B819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25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0F15F0-89E4-48C6-A07A-6855BA0B3E71}" type="datetime1">
              <a:rPr lang="tr-TR"/>
              <a:pPr>
                <a:defRPr/>
              </a:pPr>
              <a:t>30.10.2023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50" cap="all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258E0262-A69E-418F-AD1B-C6D4C2E5DDA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6" r:id="rId8"/>
    <p:sldLayoutId id="2147483987" r:id="rId9"/>
    <p:sldLayoutId id="2147483983" r:id="rId10"/>
    <p:sldLayoutId id="2147483984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7074" y="288401"/>
            <a:ext cx="1225549" cy="12128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5580" y="242220"/>
            <a:ext cx="6377093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1761" y="1047850"/>
            <a:ext cx="550847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6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7.png"/><Relationship Id="rId4" Type="http://schemas.openxmlformats.org/officeDocument/2006/relationships/image" Target="../media/image11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0.tm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tmp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tmp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tmp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1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13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D3A9B6A-C2FA-49C4-AF89-E9E02CE2A60A}"/>
              </a:ext>
            </a:extLst>
          </p:cNvPr>
          <p:cNvSpPr txBox="1"/>
          <p:nvPr/>
        </p:nvSpPr>
        <p:spPr>
          <a:xfrm>
            <a:off x="1938337" y="1123950"/>
            <a:ext cx="77247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/>
              <a:t>ANKARA ÜNİVERSİTESİ </a:t>
            </a:r>
          </a:p>
          <a:p>
            <a:pPr algn="ctr"/>
            <a:r>
              <a:rPr lang="tr-TR" sz="4000" b="1" dirty="0"/>
              <a:t>2023 VE 2024 YILI </a:t>
            </a:r>
          </a:p>
          <a:p>
            <a:pPr algn="ctr"/>
            <a:r>
              <a:rPr lang="tr-TR" sz="4000" b="1" dirty="0"/>
              <a:t>ULUSAL ve ULUSLARARASI SIRALAMALAR</a:t>
            </a:r>
          </a:p>
          <a:p>
            <a:pPr algn="ctr"/>
            <a:r>
              <a:rPr lang="tr-TR" sz="4000" b="1" dirty="0"/>
              <a:t>MEVCUT DURUM ANALİZİ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9F19854-5DD3-4592-81F8-675FAAA8A55B}"/>
              </a:ext>
            </a:extLst>
          </p:cNvPr>
          <p:cNvSpPr txBox="1"/>
          <p:nvPr/>
        </p:nvSpPr>
        <p:spPr>
          <a:xfrm>
            <a:off x="2819400" y="4838700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Prof. Dr. Kaan ORHAN</a:t>
            </a:r>
          </a:p>
          <a:p>
            <a:pPr algn="ctr"/>
            <a:r>
              <a:rPr lang="tr-TR" sz="2800" b="1" dirty="0"/>
              <a:t>Ankara Üniversitesi Araştırma Dekanı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8A0DD54-998E-4A15-BE9A-751E4AF7D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" t="-25841" r="50000" b="25841"/>
          <a:stretch/>
        </p:blipFill>
        <p:spPr>
          <a:xfrm>
            <a:off x="424474" y="-541245"/>
            <a:ext cx="2259404" cy="305584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239718E-DA3B-45BD-BECB-68310B156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9314" b="15728"/>
          <a:stretch/>
        </p:blipFill>
        <p:spPr>
          <a:xfrm>
            <a:off x="9195320" y="680174"/>
            <a:ext cx="2370342" cy="23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8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1F5D0D-05E2-44E8-AF51-C6ED1865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/>
              <a:t>URAP 2023-2024 Türkiye genel sıralamasında ilk 20’ye giren üniversitelerimizin 2017/2022 döneminde </a:t>
            </a:r>
            <a:r>
              <a:rPr lang="tr-TR" sz="2800" b="1" dirty="0">
                <a:highlight>
                  <a:srgbClr val="C0C0C0"/>
                </a:highlight>
              </a:rPr>
              <a:t>URAP Dünya sıralamalarında yıllara göre</a:t>
            </a:r>
            <a:r>
              <a:rPr lang="tr-TR" sz="2800" b="1" dirty="0"/>
              <a:t> dünyadaki durumları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5EE88F0-6759-4372-8EEA-8E576B7D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6" y="2152370"/>
            <a:ext cx="5772644" cy="3809159"/>
          </a:xfrm>
          <a:prstGeom prst="rect">
            <a:avLst/>
          </a:prstGeom>
        </p:spPr>
      </p:pic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A4411485-EF49-4BE3-9D6C-4D94B83DDA06}"/>
              </a:ext>
            </a:extLst>
          </p:cNvPr>
          <p:cNvGraphicFramePr>
            <a:graphicFrameLocks/>
          </p:cNvGraphicFramePr>
          <p:nvPr/>
        </p:nvGraphicFramePr>
        <p:xfrm>
          <a:off x="6705600" y="2152370"/>
          <a:ext cx="5082987" cy="3276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4885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0589385" y="6582448"/>
            <a:ext cx="106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3DED1"/>
              </a:buClr>
              <a:buFont typeface="Wingdings" pitchFamily="2" charset="2"/>
              <a:buNone/>
            </a:pPr>
            <a:r>
              <a:rPr lang="tr-T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 Nisan 2022)</a:t>
            </a:r>
          </a:p>
        </p:txBody>
      </p:sp>
      <p:pic>
        <p:nvPicPr>
          <p:cNvPr id="1026" name="Picture 2" descr="incites logo png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566" y="6562003"/>
            <a:ext cx="526819" cy="2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8529D51-528A-4FEC-8661-A1B25634B1CE}"/>
              </a:ext>
            </a:extLst>
          </p:cNvPr>
          <p:cNvSpPr txBox="1"/>
          <p:nvPr/>
        </p:nvSpPr>
        <p:spPr>
          <a:xfrm>
            <a:off x="1843953" y="6505503"/>
            <a:ext cx="7955204" cy="307777"/>
          </a:xfrm>
          <a:prstGeom prst="rect">
            <a:avLst/>
          </a:prstGeom>
          <a:gradFill rotWithShape="1">
            <a:gsLst>
              <a:gs pos="0">
                <a:srgbClr val="1B587C">
                  <a:shade val="45000"/>
                  <a:satMod val="155000"/>
                </a:srgbClr>
              </a:gs>
              <a:gs pos="60000">
                <a:srgbClr val="1B587C">
                  <a:shade val="95000"/>
                  <a:satMod val="150000"/>
                </a:srgbClr>
              </a:gs>
              <a:gs pos="100000">
                <a:srgbClr val="1B587C">
                  <a:tint val="87000"/>
                  <a:satMod val="250000"/>
                </a:srgbClr>
              </a:gs>
            </a:gsLst>
            <a:lin ang="16200000" scaled="0"/>
          </a:gradFill>
          <a:ln w="9525" cap="flat" cmpd="sng" algn="ctr">
            <a:solidFill>
              <a:srgbClr val="1B587C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71450" indent="-171450" algn="just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Symbol" panose="05050102010706020507" pitchFamily="18" charset="2"/>
              <a:buChar char="·"/>
              <a:defRPr/>
            </a:pPr>
            <a:r>
              <a:rPr lang="tr-T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işbirliklerini artırmaya yönelik hedefler belirlenmesi ve stratejiler uygulaması önerilir.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75C39025-8C24-43C6-8B65-8C48F556EDEB}"/>
              </a:ext>
            </a:extLst>
          </p:cNvPr>
          <p:cNvGrpSpPr/>
          <p:nvPr/>
        </p:nvGrpSpPr>
        <p:grpSpPr>
          <a:xfrm>
            <a:off x="528948" y="180000"/>
            <a:ext cx="10952018" cy="6123708"/>
            <a:chOff x="1382885" y="543680"/>
            <a:chExt cx="9691246" cy="5770417"/>
          </a:xfrm>
        </p:grpSpPr>
        <p:graphicFrame>
          <p:nvGraphicFramePr>
            <p:cNvPr id="14" name="Grafik 13">
              <a:extLst>
                <a:ext uri="{FF2B5EF4-FFF2-40B4-BE49-F238E27FC236}">
                  <a16:creationId xmlns:a16="http://schemas.microsoft.com/office/drawing/2014/main" id="{9ADADC57-53A6-4928-8AA5-9405E5978F6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382885" y="543680"/>
            <a:ext cx="9691246" cy="57704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9533C681-02AB-4257-B2FC-A40F76A35BE0}"/>
                </a:ext>
              </a:extLst>
            </p:cNvPr>
            <p:cNvSpPr txBox="1"/>
            <p:nvPr/>
          </p:nvSpPr>
          <p:spPr>
            <a:xfrm>
              <a:off x="4107847" y="2508230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Türkiye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1680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13533" y="1573721"/>
            <a:ext cx="8281048" cy="4452261"/>
            <a:chOff x="0" y="142842"/>
            <a:chExt cx="16562096" cy="8904520"/>
          </a:xfrm>
        </p:grpSpPr>
        <p:sp>
          <p:nvSpPr>
            <p:cNvPr id="7" name="TextBox 7"/>
            <p:cNvSpPr txBox="1"/>
            <p:nvPr/>
          </p:nvSpPr>
          <p:spPr>
            <a:xfrm>
              <a:off x="0" y="4209243"/>
              <a:ext cx="16562096" cy="4838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"/>
                </a:rPr>
                <a:t>2009'dan beri Dünya Üniversitelerinin Akademik Sıralaması (ARWU) ShanghaiRanking Consultancy tarafından yayınlanmakta ve telif hakkı ile korunmaktadır. ARWU, dünya üniversitelerini sıralamak için altı nesnel gösterge kullanır,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 Bold"/>
                </a:rPr>
                <a:t>* Nobel Ödülü ve Fields Madalyası kazanan mezun ve personel sayısı,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 Bold"/>
                </a:rPr>
                <a:t>*Clarivate tarafından seçilen yüksek atıflı araştırmacı sayısı,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 Bold"/>
                </a:rPr>
                <a:t>*Nature and Science dergilerinde yayınlanan makale sayısı,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 Bold"/>
                </a:rPr>
                <a:t>*Web of Science'ta Science Citation Index Expanded ve Social Sciences Citation Index'te indekslenen makalelerin sayısı,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 Bold"/>
                </a:rPr>
                <a:t>*ve bir üniversitenin kişi başına düşen performansı.</a:t>
              </a:r>
            </a:p>
            <a:p>
              <a:pPr algn="ctr" defTabSz="609630" eaLnBrk="1" fontAlgn="auto" hangingPunct="1">
                <a:lnSpc>
                  <a:spcPts val="18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>
                  <a:solidFill>
                    <a:srgbClr val="000000"/>
                  </a:solidFill>
                  <a:latin typeface="IBM Plex Sans"/>
                </a:rPr>
                <a:t>Her yıl 2500'den fazla üniversite ARWU tarafından sıralanmakta ve en iyi 1000 üniversite yayınlanmaktadır.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2842"/>
              <a:ext cx="16562096" cy="361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eaLnBrk="1" fontAlgn="auto" hangingPunct="1">
                <a:lnSpc>
                  <a:spcPts val="466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666">
                  <a:solidFill>
                    <a:srgbClr val="000000"/>
                  </a:solidFill>
                  <a:latin typeface="IBM Plex Sans Bold"/>
                </a:rPr>
                <a:t>Academic Ranking of World Universities</a:t>
              </a:r>
            </a:p>
            <a:p>
              <a:pPr algn="ctr" defTabSz="609630" eaLnBrk="1" fontAlgn="auto" hangingPunct="1">
                <a:lnSpc>
                  <a:spcPts val="466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666">
                  <a:solidFill>
                    <a:srgbClr val="000000"/>
                  </a:solidFill>
                  <a:latin typeface="IBM Plex Sans Bold"/>
                </a:rPr>
                <a:t> 2023</a:t>
              </a:r>
            </a:p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47241" y="3429000"/>
            <a:ext cx="9497519" cy="1596222"/>
          </a:xfrm>
          <a:custGeom>
            <a:avLst/>
            <a:gdLst/>
            <a:ahLst/>
            <a:cxnLst/>
            <a:rect l="l" t="t" r="r" b="b"/>
            <a:pathLst>
              <a:path w="14246279" h="2394333">
                <a:moveTo>
                  <a:pt x="0" y="0"/>
                </a:moveTo>
                <a:lnTo>
                  <a:pt x="14246280" y="0"/>
                </a:lnTo>
                <a:lnTo>
                  <a:pt x="14246280" y="2394333"/>
                </a:lnTo>
                <a:lnTo>
                  <a:pt x="0" y="2394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5476" y="1480074"/>
            <a:ext cx="828104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334">
                <a:solidFill>
                  <a:srgbClr val="000000"/>
                </a:solidFill>
                <a:latin typeface="IBM Plex Sans Bold"/>
              </a:rPr>
              <a:t>Ankara Üniversitesi </a:t>
            </a:r>
          </a:p>
          <a:p>
            <a:pPr algn="ctr" defTabSz="609630" eaLnBrk="1" fontAlgn="auto" hangingPunct="1">
              <a:lnSpc>
                <a:spcPts val="1867"/>
              </a:lnSpc>
              <a:spcBef>
                <a:spcPts val="0"/>
              </a:spcBef>
              <a:spcAft>
                <a:spcPts val="0"/>
              </a:spcAft>
            </a:pPr>
            <a:endParaRPr lang="en-US" sz="5334">
              <a:solidFill>
                <a:srgbClr val="000000"/>
              </a:solidFill>
              <a:latin typeface="IBM Plex Sans Bold"/>
            </a:endParaRPr>
          </a:p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E8223B"/>
                </a:solidFill>
                <a:latin typeface="IBM Plex Sans Bold"/>
              </a:rPr>
              <a:t>(2021-2022-2023 Performansı)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12142" y="1385019"/>
            <a:ext cx="4783511" cy="5250588"/>
          </a:xfrm>
          <a:custGeom>
            <a:avLst/>
            <a:gdLst/>
            <a:ahLst/>
            <a:cxnLst/>
            <a:rect l="l" t="t" r="r" b="b"/>
            <a:pathLst>
              <a:path w="7175267" h="7875882">
                <a:moveTo>
                  <a:pt x="0" y="0"/>
                </a:moveTo>
                <a:lnTo>
                  <a:pt x="7175267" y="0"/>
                </a:lnTo>
                <a:lnTo>
                  <a:pt x="7175267" y="7875882"/>
                </a:lnTo>
                <a:lnTo>
                  <a:pt x="0" y="7875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12142" y="622300"/>
            <a:ext cx="8623005" cy="54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2023 Yılı Türkiye Sıralaması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943253" y="4562950"/>
            <a:ext cx="701859" cy="0"/>
          </a:xfrm>
          <a:prstGeom prst="line">
            <a:avLst/>
          </a:prstGeom>
          <a:ln w="114300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61160" y="2900257"/>
            <a:ext cx="3545262" cy="149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2023 Yılı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Ankara Üniversitesi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Performansı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36843" y="420558"/>
            <a:ext cx="1350345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>
                <a:solidFill>
                  <a:srgbClr val="E8223B"/>
                </a:solidFill>
                <a:latin typeface="IBM Plex Sans Bold"/>
              </a:rPr>
              <a:t>Fizik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36843" y="893002"/>
            <a:ext cx="2077948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 dirty="0">
                <a:solidFill>
                  <a:srgbClr val="E8223B"/>
                </a:solidFill>
                <a:latin typeface="IBM Plex Sans Bold"/>
              </a:rPr>
              <a:t>Diş </a:t>
            </a:r>
            <a:r>
              <a:rPr lang="en-US" sz="2333" dirty="0" err="1">
                <a:solidFill>
                  <a:srgbClr val="E8223B"/>
                </a:solidFill>
                <a:latin typeface="IBM Plex Sans Bold"/>
              </a:rPr>
              <a:t>Hekimliği</a:t>
            </a:r>
            <a:endParaRPr lang="en-US" sz="2333" dirty="0">
              <a:solidFill>
                <a:srgbClr val="E8223B"/>
              </a:solidFill>
              <a:latin typeface="IBM Plex Sans Bold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0885FCE-AC49-4AB7-8F4A-AC3411DF9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41236"/>
            <a:ext cx="3735551" cy="258887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5B19DA3-2F8A-42CF-90C0-CAD8820DB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18" y="1621062"/>
            <a:ext cx="5346189" cy="207760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15588" y="1358221"/>
            <a:ext cx="4896423" cy="5330587"/>
          </a:xfrm>
          <a:custGeom>
            <a:avLst/>
            <a:gdLst/>
            <a:ahLst/>
            <a:cxnLst/>
            <a:rect l="l" t="t" r="r" b="b"/>
            <a:pathLst>
              <a:path w="7344635" h="7995880">
                <a:moveTo>
                  <a:pt x="0" y="0"/>
                </a:moveTo>
                <a:lnTo>
                  <a:pt x="7344635" y="0"/>
                </a:lnTo>
                <a:lnTo>
                  <a:pt x="7344635" y="7995879"/>
                </a:lnTo>
                <a:lnTo>
                  <a:pt x="0" y="799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927"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623644" y="4923516"/>
            <a:ext cx="4414097" cy="1628277"/>
          </a:xfrm>
          <a:custGeom>
            <a:avLst/>
            <a:gdLst/>
            <a:ahLst/>
            <a:cxnLst/>
            <a:rect l="l" t="t" r="r" b="b"/>
            <a:pathLst>
              <a:path w="6621146" h="2442416">
                <a:moveTo>
                  <a:pt x="0" y="0"/>
                </a:moveTo>
                <a:lnTo>
                  <a:pt x="6621146" y="0"/>
                </a:lnTo>
                <a:lnTo>
                  <a:pt x="6621146" y="2442416"/>
                </a:lnTo>
                <a:lnTo>
                  <a:pt x="0" y="244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12142" y="622300"/>
            <a:ext cx="8623005" cy="54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2022 Yılı Türkiye Sıralaması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342161" y="3934614"/>
            <a:ext cx="701859" cy="0"/>
          </a:xfrm>
          <a:prstGeom prst="line">
            <a:avLst/>
          </a:prstGeom>
          <a:ln w="114300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073988" y="1408253"/>
            <a:ext cx="7573675" cy="1720029"/>
          </a:xfrm>
          <a:custGeom>
            <a:avLst/>
            <a:gdLst/>
            <a:ahLst/>
            <a:cxnLst/>
            <a:rect l="l" t="t" r="r" b="b"/>
            <a:pathLst>
              <a:path w="11360513" h="2580043">
                <a:moveTo>
                  <a:pt x="0" y="0"/>
                </a:moveTo>
                <a:lnTo>
                  <a:pt x="11360513" y="0"/>
                </a:lnTo>
                <a:lnTo>
                  <a:pt x="11360513" y="2580043"/>
                </a:lnTo>
                <a:lnTo>
                  <a:pt x="0" y="2580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078115" y="4059976"/>
            <a:ext cx="7569548" cy="1741830"/>
          </a:xfrm>
          <a:custGeom>
            <a:avLst/>
            <a:gdLst/>
            <a:ahLst/>
            <a:cxnLst/>
            <a:rect l="l" t="t" r="r" b="b"/>
            <a:pathLst>
              <a:path w="11354322" h="2612745">
                <a:moveTo>
                  <a:pt x="0" y="0"/>
                </a:moveTo>
                <a:lnTo>
                  <a:pt x="11354321" y="0"/>
                </a:lnTo>
                <a:lnTo>
                  <a:pt x="11354321" y="2612744"/>
                </a:lnTo>
                <a:lnTo>
                  <a:pt x="0" y="261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1160" y="2900257"/>
            <a:ext cx="3545262" cy="149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2022 Yılı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Ankara Üniversitesi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Performansı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73988" y="844550"/>
            <a:ext cx="1350345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>
                <a:solidFill>
                  <a:srgbClr val="E8223B"/>
                </a:solidFill>
                <a:latin typeface="IBM Plex Sans Bold"/>
              </a:rPr>
              <a:t>Fizik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86685" y="3632200"/>
            <a:ext cx="2077948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>
                <a:solidFill>
                  <a:srgbClr val="E8223B"/>
                </a:solidFill>
                <a:latin typeface="IBM Plex Sans Bold"/>
              </a:rPr>
              <a:t>Diş Hekimliği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19197" y="1344817"/>
            <a:ext cx="4953606" cy="5325936"/>
          </a:xfrm>
          <a:custGeom>
            <a:avLst/>
            <a:gdLst/>
            <a:ahLst/>
            <a:cxnLst/>
            <a:rect l="l" t="t" r="r" b="b"/>
            <a:pathLst>
              <a:path w="7430409" h="7988904">
                <a:moveTo>
                  <a:pt x="0" y="0"/>
                </a:moveTo>
                <a:lnTo>
                  <a:pt x="7430410" y="0"/>
                </a:lnTo>
                <a:lnTo>
                  <a:pt x="7430410" y="7988904"/>
                </a:lnTo>
                <a:lnTo>
                  <a:pt x="0" y="7988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12142" y="622300"/>
            <a:ext cx="8623005" cy="54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2021 Yılı Türkiye Sıralaması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361574" y="3988735"/>
            <a:ext cx="701859" cy="0"/>
          </a:xfrm>
          <a:prstGeom prst="line">
            <a:avLst/>
          </a:prstGeom>
          <a:ln w="114300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35912" y="1207976"/>
            <a:ext cx="7571613" cy="1749431"/>
          </a:xfrm>
          <a:custGeom>
            <a:avLst/>
            <a:gdLst/>
            <a:ahLst/>
            <a:cxnLst/>
            <a:rect l="l" t="t" r="r" b="b"/>
            <a:pathLst>
              <a:path w="11357419" h="2624147">
                <a:moveTo>
                  <a:pt x="0" y="0"/>
                </a:moveTo>
                <a:lnTo>
                  <a:pt x="11357418" y="0"/>
                </a:lnTo>
                <a:lnTo>
                  <a:pt x="11357418" y="2624147"/>
                </a:lnTo>
                <a:lnTo>
                  <a:pt x="0" y="2624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25637" y="4291782"/>
            <a:ext cx="7592161" cy="1742163"/>
          </a:xfrm>
          <a:custGeom>
            <a:avLst/>
            <a:gdLst/>
            <a:ahLst/>
            <a:cxnLst/>
            <a:rect l="l" t="t" r="r" b="b"/>
            <a:pathLst>
              <a:path w="11388242" h="2613244">
                <a:moveTo>
                  <a:pt x="0" y="0"/>
                </a:moveTo>
                <a:lnTo>
                  <a:pt x="11388242" y="0"/>
                </a:lnTo>
                <a:lnTo>
                  <a:pt x="11388242" y="2613244"/>
                </a:lnTo>
                <a:lnTo>
                  <a:pt x="0" y="2613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1160" y="2900257"/>
            <a:ext cx="3545262" cy="149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2021 Yılı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Ankara Üniversitesi </a:t>
            </a:r>
          </a:p>
          <a:p>
            <a:pPr algn="just" defTabSz="609630" eaLnBrk="1" fontAlgn="auto" hangingPunct="1">
              <a:lnSpc>
                <a:spcPts val="401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67">
                <a:solidFill>
                  <a:srgbClr val="000000"/>
                </a:solidFill>
                <a:latin typeface="IBM Plex Sans Bold"/>
              </a:rPr>
              <a:t>Performansı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5912" y="663882"/>
            <a:ext cx="1350345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>
                <a:solidFill>
                  <a:srgbClr val="E8223B"/>
                </a:solidFill>
                <a:latin typeface="IBM Plex Sans Bold"/>
              </a:rPr>
              <a:t>Fizik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35911" y="3748171"/>
            <a:ext cx="2077948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3267"/>
              </a:lnSpc>
              <a:spcAft>
                <a:spcPts val="0"/>
              </a:spcAft>
            </a:pPr>
            <a:r>
              <a:rPr lang="en-US" sz="2333">
                <a:solidFill>
                  <a:srgbClr val="E8223B"/>
                </a:solidFill>
                <a:latin typeface="IBM Plex Sans Bold"/>
              </a:rPr>
              <a:t>Diş Hekimliği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5476" y="1181709"/>
            <a:ext cx="8281048" cy="4617118"/>
            <a:chOff x="0" y="199992"/>
            <a:chExt cx="16562096" cy="9234238"/>
          </a:xfrm>
        </p:grpSpPr>
        <p:sp>
          <p:nvSpPr>
            <p:cNvPr id="7" name="TextBox 7"/>
            <p:cNvSpPr txBox="1"/>
            <p:nvPr/>
          </p:nvSpPr>
          <p:spPr>
            <a:xfrm>
              <a:off x="0" y="4107643"/>
              <a:ext cx="16562096" cy="5326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endParaRPr/>
            </a:p>
            <a:p>
              <a:pPr algn="ctr">
                <a:lnSpc>
                  <a:spcPts val="3547"/>
                </a:lnSpc>
              </a:pPr>
              <a:r>
                <a:rPr lang="en-US" sz="2533">
                  <a:solidFill>
                    <a:srgbClr val="000000"/>
                  </a:solidFill>
                  <a:latin typeface="IBM Plex Sans"/>
                </a:rPr>
                <a:t>Leiden Üniversitesi'nin yaptığı bu çalışma dünyadaki 1318 üniversitenin bilimsel yayınlarının analizine dayanmaktadır. 2023 yılı analizi verileri 2018-2021 yılına ait verilerdir. Veriler 4 adet göstergenin analizine dayanmaktadır.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992"/>
              <a:ext cx="16562096" cy="3436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6"/>
                </a:lnSpc>
              </a:pPr>
              <a:r>
                <a:rPr lang="en-US" sz="6666">
                  <a:solidFill>
                    <a:srgbClr val="000000"/>
                  </a:solidFill>
                  <a:latin typeface="IBM Plex Sans Bold"/>
                </a:rPr>
                <a:t>CWTS Leiden Ranking 2023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BD851A-5F2E-446C-A1F0-2796B478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Araştırma Üniversitelerinin </a:t>
            </a:r>
            <a:r>
              <a:rPr lang="tr-TR" b="1" dirty="0">
                <a:highlight>
                  <a:srgbClr val="C0C0C0"/>
                </a:highlight>
              </a:rPr>
              <a:t>URAP 2023-2024 Türkiye Genel Sıralamasındaki </a:t>
            </a:r>
            <a:r>
              <a:rPr lang="tr-TR" b="1" dirty="0"/>
              <a:t>Puan Durumları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D58C06-F06A-4AF9-B70B-1B3B726A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58" y="1659312"/>
            <a:ext cx="5914034" cy="5137361"/>
          </a:xfrm>
          <a:prstGeom prst="rect">
            <a:avLst/>
          </a:prstGeom>
        </p:spPr>
      </p:pic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C72955D-F626-42E0-8E7F-AAB9AD0CF2E0}"/>
              </a:ext>
            </a:extLst>
          </p:cNvPr>
          <p:cNvCxnSpPr/>
          <p:nvPr/>
        </p:nvCxnSpPr>
        <p:spPr>
          <a:xfrm flipV="1">
            <a:off x="889551" y="3061448"/>
            <a:ext cx="368607" cy="25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13946DD0-A26E-4342-AAE1-00756D1CFE2F}"/>
              </a:ext>
            </a:extLst>
          </p:cNvPr>
          <p:cNvSpPr txBox="1"/>
          <p:nvPr/>
        </p:nvSpPr>
        <p:spPr>
          <a:xfrm>
            <a:off x="9251576" y="2115671"/>
            <a:ext cx="232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EC46587-F209-4D2B-B0DB-4A752715FED4}"/>
              </a:ext>
            </a:extLst>
          </p:cNvPr>
          <p:cNvSpPr txBox="1"/>
          <p:nvPr/>
        </p:nvSpPr>
        <p:spPr>
          <a:xfrm>
            <a:off x="7540799" y="1725795"/>
            <a:ext cx="398929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Öğretim üyesi başına düşen öğrenci sayısından alınan puan diğer üniversitelere göre kıyasla düşüktür.</a:t>
            </a:r>
            <a:endParaRPr lang="tr-TR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A629555-9D9D-4C03-BEDE-857EBF7E38DB}"/>
              </a:ext>
            </a:extLst>
          </p:cNvPr>
          <p:cNvSpPr txBox="1"/>
          <p:nvPr/>
        </p:nvSpPr>
        <p:spPr>
          <a:xfrm>
            <a:off x="7584141" y="4184551"/>
            <a:ext cx="398929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Makale puanında gösterilecek artış toplam puana etki edecektir. Bunun için Q1 ve Q2 dergilerde yayınlanan yayın sayısının artırılması gerekmektedir.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3868506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5476" y="2492984"/>
            <a:ext cx="8281048" cy="1977205"/>
            <a:chOff x="0" y="199992"/>
            <a:chExt cx="16562096" cy="3954412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8543"/>
              <a:ext cx="16562096" cy="1735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endParaRPr/>
            </a:p>
            <a:p>
              <a:pPr algn="ctr">
                <a:lnSpc>
                  <a:spcPts val="3547"/>
                </a:lnSpc>
              </a:pPr>
              <a:r>
                <a:rPr lang="en-US" sz="2533">
                  <a:solidFill>
                    <a:srgbClr val="000000"/>
                  </a:solidFill>
                  <a:latin typeface="IBM Plex Sans"/>
                </a:rPr>
                <a:t>Bilimsel Etki göstergesine göre CWTS Leiden Sıralaması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992"/>
              <a:ext cx="16562096" cy="1718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6"/>
                </a:lnSpc>
              </a:pPr>
              <a:r>
                <a:rPr lang="en-US" sz="6666">
                  <a:solidFill>
                    <a:srgbClr val="000000"/>
                  </a:solidFill>
                  <a:latin typeface="IBM Plex Sans Bold"/>
                </a:rPr>
                <a:t>Scientific Impact</a:t>
              </a:r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Genel sıralama  (Tüm bilimsel alanlar)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2506 puanla dünyada 630. sıradadır.</a:t>
            </a:r>
          </a:p>
        </p:txBody>
      </p:sp>
      <p:sp>
        <p:nvSpPr>
          <p:cNvPr id="4" name="Freeform 4"/>
          <p:cNvSpPr/>
          <p:nvPr/>
        </p:nvSpPr>
        <p:spPr>
          <a:xfrm>
            <a:off x="1776937" y="1605192"/>
            <a:ext cx="9196983" cy="4761975"/>
          </a:xfrm>
          <a:custGeom>
            <a:avLst/>
            <a:gdLst/>
            <a:ahLst/>
            <a:cxnLst/>
            <a:rect l="l" t="t" r="r" b="b"/>
            <a:pathLst>
              <a:path w="13795475" h="7142963">
                <a:moveTo>
                  <a:pt x="0" y="0"/>
                </a:moveTo>
                <a:lnTo>
                  <a:pt x="13795475" y="0"/>
                </a:lnTo>
                <a:lnTo>
                  <a:pt x="13795475" y="7142962"/>
                </a:lnTo>
                <a:lnTo>
                  <a:pt x="0" y="714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638303"/>
            <a:ext cx="9763303" cy="4894953"/>
          </a:xfrm>
          <a:custGeom>
            <a:avLst/>
            <a:gdLst/>
            <a:ahLst/>
            <a:cxnLst/>
            <a:rect l="l" t="t" r="r" b="b"/>
            <a:pathLst>
              <a:path w="14644954" h="7342429">
                <a:moveTo>
                  <a:pt x="0" y="0"/>
                </a:moveTo>
                <a:lnTo>
                  <a:pt x="14644954" y="0"/>
                </a:lnTo>
                <a:lnTo>
                  <a:pt x="14644954" y="7342430"/>
                </a:lnTo>
                <a:lnTo>
                  <a:pt x="0" y="7342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Biyomedikal ve Sağlık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1243 puanla dünyada 425.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502299"/>
            <a:ext cx="9864680" cy="4950276"/>
          </a:xfrm>
          <a:custGeom>
            <a:avLst/>
            <a:gdLst/>
            <a:ahLst/>
            <a:cxnLst/>
            <a:rect l="l" t="t" r="r" b="b"/>
            <a:pathLst>
              <a:path w="14797020" h="7425414">
                <a:moveTo>
                  <a:pt x="0" y="0"/>
                </a:moveTo>
                <a:lnTo>
                  <a:pt x="14797019" y="0"/>
                </a:lnTo>
                <a:lnTo>
                  <a:pt x="14797019" y="7425413"/>
                </a:lnTo>
                <a:lnTo>
                  <a:pt x="0" y="7425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64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Yaşam ve Yer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3.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476 puanla dünyada 480. sıradadır.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E8223B"/>
              </a:solidFill>
              <a:latin typeface="IBM Plex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7197" y="1680486"/>
            <a:ext cx="9600607" cy="4928685"/>
          </a:xfrm>
          <a:custGeom>
            <a:avLst/>
            <a:gdLst/>
            <a:ahLst/>
            <a:cxnLst/>
            <a:rect l="l" t="t" r="r" b="b"/>
            <a:pathLst>
              <a:path w="14400910" h="7393028">
                <a:moveTo>
                  <a:pt x="0" y="0"/>
                </a:moveTo>
                <a:lnTo>
                  <a:pt x="14400911" y="0"/>
                </a:lnTo>
                <a:lnTo>
                  <a:pt x="14400911" y="7393029"/>
                </a:lnTo>
                <a:lnTo>
                  <a:pt x="0" y="7393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88" t="-60795" r="-33046" b="-21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Matematik ve Bilgisayar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13.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186 puanla dünyada 831.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658172" y="1749182"/>
            <a:ext cx="9575010" cy="4815485"/>
          </a:xfrm>
          <a:custGeom>
            <a:avLst/>
            <a:gdLst/>
            <a:ahLst/>
            <a:cxnLst/>
            <a:rect l="l" t="t" r="r" b="b"/>
            <a:pathLst>
              <a:path w="14362515" h="7223228">
                <a:moveTo>
                  <a:pt x="0" y="0"/>
                </a:moveTo>
                <a:lnTo>
                  <a:pt x="14362515" y="0"/>
                </a:lnTo>
                <a:lnTo>
                  <a:pt x="14362515" y="7223229"/>
                </a:lnTo>
                <a:lnTo>
                  <a:pt x="0" y="7223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041" t="-61999" r="-33556" b="-2657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Fizik ve Mühendislik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10.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481 puanla dünyada 838.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502299"/>
            <a:ext cx="9655106" cy="5004711"/>
          </a:xfrm>
          <a:custGeom>
            <a:avLst/>
            <a:gdLst/>
            <a:ahLst/>
            <a:cxnLst/>
            <a:rect l="l" t="t" r="r" b="b"/>
            <a:pathLst>
              <a:path w="14482659" h="7507066">
                <a:moveTo>
                  <a:pt x="0" y="0"/>
                </a:moveTo>
                <a:lnTo>
                  <a:pt x="14482659" y="0"/>
                </a:lnTo>
                <a:lnTo>
                  <a:pt x="14482659" y="7507066"/>
                </a:lnTo>
                <a:lnTo>
                  <a:pt x="0" y="7507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Sosyal ve Beşeri Bilimler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9.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120 puanla dünyada 759.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5476" y="2492984"/>
            <a:ext cx="8281048" cy="1977205"/>
            <a:chOff x="0" y="199992"/>
            <a:chExt cx="16562096" cy="3954412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8543"/>
              <a:ext cx="16562096" cy="1735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endParaRPr/>
            </a:p>
            <a:p>
              <a:pPr algn="ctr">
                <a:lnSpc>
                  <a:spcPts val="3547"/>
                </a:lnSpc>
              </a:pPr>
              <a:r>
                <a:rPr lang="en-US" sz="2533">
                  <a:solidFill>
                    <a:srgbClr val="000000"/>
                  </a:solidFill>
                  <a:latin typeface="IBM Plex Sans"/>
                </a:rPr>
                <a:t>İşbirliği göstergesine göre CWTS Leiden Sıralaması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992"/>
              <a:ext cx="16562096" cy="1718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6"/>
                </a:lnSpc>
              </a:pPr>
              <a:r>
                <a:rPr lang="en-US" sz="6666">
                  <a:solidFill>
                    <a:srgbClr val="000000"/>
                  </a:solidFill>
                  <a:latin typeface="IBM Plex Sans Bold"/>
                </a:rPr>
                <a:t>Collaboration </a:t>
              </a:r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18009" y="1802161"/>
            <a:ext cx="9796251" cy="5055839"/>
          </a:xfrm>
          <a:custGeom>
            <a:avLst/>
            <a:gdLst/>
            <a:ahLst/>
            <a:cxnLst/>
            <a:rect l="l" t="t" r="r" b="b"/>
            <a:pathLst>
              <a:path w="14694376" h="7583758">
                <a:moveTo>
                  <a:pt x="0" y="0"/>
                </a:moveTo>
                <a:lnTo>
                  <a:pt x="14694376" y="0"/>
                </a:lnTo>
                <a:lnTo>
                  <a:pt x="14694376" y="7583758"/>
                </a:lnTo>
                <a:lnTo>
                  <a:pt x="0" y="7583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Genel sıralama  (Tüm bilimsel alanlar)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5635 puanla dünyada 624.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70485" y="1737891"/>
            <a:ext cx="9651031" cy="4954255"/>
          </a:xfrm>
          <a:custGeom>
            <a:avLst/>
            <a:gdLst/>
            <a:ahLst/>
            <a:cxnLst/>
            <a:rect l="l" t="t" r="r" b="b"/>
            <a:pathLst>
              <a:path w="14476547" h="7431383">
                <a:moveTo>
                  <a:pt x="0" y="0"/>
                </a:moveTo>
                <a:lnTo>
                  <a:pt x="14476548" y="0"/>
                </a:lnTo>
                <a:lnTo>
                  <a:pt x="14476548" y="7431383"/>
                </a:lnTo>
                <a:lnTo>
                  <a:pt x="0" y="743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Biyomedikal ve Sağlık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2655 puanla dünyada 482.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BD851A-5F2E-446C-A1F0-2796B478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 </a:t>
            </a:r>
            <a:r>
              <a:rPr lang="tr-TR" b="1" dirty="0">
                <a:highlight>
                  <a:srgbClr val="C0C0C0"/>
                </a:highlight>
              </a:rPr>
              <a:t>Tıp Fakültesi olan </a:t>
            </a:r>
            <a:r>
              <a:rPr lang="tr-TR" b="1" dirty="0"/>
              <a:t>üniversitelerin 2023-2024 URAP Türkiye sıralaması </a:t>
            </a:r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C72955D-F626-42E0-8E7F-AAB9AD0CF2E0}"/>
              </a:ext>
            </a:extLst>
          </p:cNvPr>
          <p:cNvCxnSpPr/>
          <p:nvPr/>
        </p:nvCxnSpPr>
        <p:spPr>
          <a:xfrm flipV="1">
            <a:off x="653896" y="3525818"/>
            <a:ext cx="368607" cy="25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9CE1D8E3-CCC2-4A7D-81F0-B08FD95E0AE8}"/>
              </a:ext>
            </a:extLst>
          </p:cNvPr>
          <p:cNvSpPr txBox="1"/>
          <p:nvPr/>
        </p:nvSpPr>
        <p:spPr>
          <a:xfrm>
            <a:off x="4575102" y="5952565"/>
            <a:ext cx="447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Ankara Üniversitesi 3. sırada yer almaktadır.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65A741C-29A6-4172-BAC2-9D4910553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03" y="1626141"/>
            <a:ext cx="6369323" cy="425475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B8C80BD-9CA2-4CE5-939E-3C2958C8D586}"/>
              </a:ext>
            </a:extLst>
          </p:cNvPr>
          <p:cNvSpPr txBox="1"/>
          <p:nvPr/>
        </p:nvSpPr>
        <p:spPr>
          <a:xfrm>
            <a:off x="7684235" y="2778643"/>
            <a:ext cx="398929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Tıp Fakültesi olan üniversiteler arasında Ankara Üniversitesi ile Hacettepe Üniversitesi arasında 40 puanlık fark bulunmaktadır. </a:t>
            </a:r>
            <a:r>
              <a:rPr lang="tr-TR" b="1" dirty="0"/>
              <a:t>Artan öğrenci kontenjanı sayısının düşürülmesi bile bu farkın kapatılması mümkündür.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75900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721797"/>
            <a:ext cx="9635568" cy="4901380"/>
          </a:xfrm>
          <a:custGeom>
            <a:avLst/>
            <a:gdLst/>
            <a:ahLst/>
            <a:cxnLst/>
            <a:rect l="l" t="t" r="r" b="b"/>
            <a:pathLst>
              <a:path w="14453352" h="7352070">
                <a:moveTo>
                  <a:pt x="0" y="0"/>
                </a:moveTo>
                <a:lnTo>
                  <a:pt x="14453351" y="0"/>
                </a:lnTo>
                <a:lnTo>
                  <a:pt x="14453351" y="7352070"/>
                </a:lnTo>
                <a:lnTo>
                  <a:pt x="0" y="7352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64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Yaşam ve Yer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2.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949 puanla dünyada 578. sıradadır.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E8223B"/>
              </a:solidFill>
              <a:latin typeface="IBM Plex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906620"/>
            <a:ext cx="9585591" cy="4951381"/>
          </a:xfrm>
          <a:custGeom>
            <a:avLst/>
            <a:gdLst/>
            <a:ahLst/>
            <a:cxnLst/>
            <a:rect l="l" t="t" r="r" b="b"/>
            <a:pathLst>
              <a:path w="14378386" h="7427071">
                <a:moveTo>
                  <a:pt x="0" y="0"/>
                </a:moveTo>
                <a:lnTo>
                  <a:pt x="14378386" y="0"/>
                </a:lnTo>
                <a:lnTo>
                  <a:pt x="14378386" y="7427071"/>
                </a:lnTo>
                <a:lnTo>
                  <a:pt x="0" y="742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Matematik ve Bilgisayar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10.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329 puanla dünyada 897.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0774" y="1885492"/>
            <a:ext cx="9330452" cy="4845420"/>
          </a:xfrm>
          <a:custGeom>
            <a:avLst/>
            <a:gdLst/>
            <a:ahLst/>
            <a:cxnLst/>
            <a:rect l="l" t="t" r="r" b="b"/>
            <a:pathLst>
              <a:path w="13995678" h="7268130">
                <a:moveTo>
                  <a:pt x="0" y="0"/>
                </a:moveTo>
                <a:lnTo>
                  <a:pt x="13995678" y="0"/>
                </a:lnTo>
                <a:lnTo>
                  <a:pt x="13995678" y="7268130"/>
                </a:lnTo>
                <a:lnTo>
                  <a:pt x="0" y="7268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550" t="-60794" r="-34550" b="-2236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Fizik ve Mühendislik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5.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1473 puanla dünyada 663.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602313" y="1803216"/>
            <a:ext cx="9554016" cy="4719813"/>
          </a:xfrm>
          <a:custGeom>
            <a:avLst/>
            <a:gdLst/>
            <a:ahLst/>
            <a:cxnLst/>
            <a:rect l="l" t="t" r="r" b="b"/>
            <a:pathLst>
              <a:path w="14331024" h="7079719">
                <a:moveTo>
                  <a:pt x="0" y="0"/>
                </a:moveTo>
                <a:lnTo>
                  <a:pt x="14331025" y="0"/>
                </a:lnTo>
                <a:lnTo>
                  <a:pt x="14331025" y="7079719"/>
                </a:lnTo>
                <a:lnTo>
                  <a:pt x="0" y="70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47" t="-67325" r="-34150" b="-2464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Sosyal ve Beşeri Bilimler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7.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230 puanla dünyada 773.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5476" y="2492984"/>
            <a:ext cx="8281048" cy="1977205"/>
            <a:chOff x="0" y="199992"/>
            <a:chExt cx="16562096" cy="3954412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8543"/>
              <a:ext cx="16562096" cy="1735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endParaRPr/>
            </a:p>
            <a:p>
              <a:pPr algn="ctr">
                <a:lnSpc>
                  <a:spcPts val="3547"/>
                </a:lnSpc>
              </a:pPr>
              <a:r>
                <a:rPr lang="en-US" sz="2533">
                  <a:solidFill>
                    <a:srgbClr val="000000"/>
                  </a:solidFill>
                  <a:latin typeface="IBM Plex Sans"/>
                </a:rPr>
                <a:t>Açık Erişim göstergesine göre CWTS Leiden Sıralaması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992"/>
              <a:ext cx="16562096" cy="1718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6"/>
                </a:lnSpc>
              </a:pPr>
              <a:r>
                <a:rPr lang="en-US" sz="6666">
                  <a:solidFill>
                    <a:srgbClr val="000000"/>
                  </a:solidFill>
                  <a:latin typeface="IBM Plex Sans Bold"/>
                </a:rPr>
                <a:t>Open Access</a:t>
              </a:r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367881" y="1861111"/>
            <a:ext cx="9456238" cy="4800991"/>
          </a:xfrm>
          <a:custGeom>
            <a:avLst/>
            <a:gdLst/>
            <a:ahLst/>
            <a:cxnLst/>
            <a:rect l="l" t="t" r="r" b="b"/>
            <a:pathLst>
              <a:path w="14184357" h="7201487">
                <a:moveTo>
                  <a:pt x="0" y="0"/>
                </a:moveTo>
                <a:lnTo>
                  <a:pt x="14184358" y="0"/>
                </a:lnTo>
                <a:lnTo>
                  <a:pt x="14184358" y="7201487"/>
                </a:lnTo>
                <a:lnTo>
                  <a:pt x="0" y="7201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Genel sıralama  (Tüm bilimsel alanlar)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5635 puanla dünyada 624.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630536" y="1913942"/>
            <a:ext cx="9232429" cy="4629525"/>
          </a:xfrm>
          <a:custGeom>
            <a:avLst/>
            <a:gdLst/>
            <a:ahLst/>
            <a:cxnLst/>
            <a:rect l="l" t="t" r="r" b="b"/>
            <a:pathLst>
              <a:path w="13848643" h="6944288">
                <a:moveTo>
                  <a:pt x="0" y="0"/>
                </a:moveTo>
                <a:lnTo>
                  <a:pt x="13848642" y="0"/>
                </a:lnTo>
                <a:lnTo>
                  <a:pt x="13848642" y="6944288"/>
                </a:lnTo>
                <a:lnTo>
                  <a:pt x="0" y="694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47" t="-64149" r="-34252" b="-2554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Biyomedikal ve Sağlık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2655 puanla dünyada 482.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43585" y="1714747"/>
            <a:ext cx="9704831" cy="4909711"/>
          </a:xfrm>
          <a:custGeom>
            <a:avLst/>
            <a:gdLst/>
            <a:ahLst/>
            <a:cxnLst/>
            <a:rect l="l" t="t" r="r" b="b"/>
            <a:pathLst>
              <a:path w="14557247" h="7364566">
                <a:moveTo>
                  <a:pt x="0" y="0"/>
                </a:moveTo>
                <a:lnTo>
                  <a:pt x="14557248" y="0"/>
                </a:lnTo>
                <a:lnTo>
                  <a:pt x="14557248" y="7364566"/>
                </a:lnTo>
                <a:lnTo>
                  <a:pt x="0" y="7364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64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Yaşam ve Yer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2.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949 puanla dünyada 578. sıradadır.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E8223B"/>
              </a:solidFill>
              <a:latin typeface="IBM Plex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7197" y="1849476"/>
            <a:ext cx="9604468" cy="4901901"/>
          </a:xfrm>
          <a:custGeom>
            <a:avLst/>
            <a:gdLst/>
            <a:ahLst/>
            <a:cxnLst/>
            <a:rect l="l" t="t" r="r" b="b"/>
            <a:pathLst>
              <a:path w="14406702" h="7352851">
                <a:moveTo>
                  <a:pt x="0" y="0"/>
                </a:moveTo>
                <a:lnTo>
                  <a:pt x="14406702" y="0"/>
                </a:lnTo>
                <a:lnTo>
                  <a:pt x="14406702" y="7352850"/>
                </a:lnTo>
                <a:lnTo>
                  <a:pt x="0" y="735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47" t="-63610" r="-34252" b="-2275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Matematik ve Bilgisayar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10.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329 puanla dünyada 897.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808588"/>
            <a:ext cx="9615366" cy="4834003"/>
          </a:xfrm>
          <a:custGeom>
            <a:avLst/>
            <a:gdLst/>
            <a:ahLst/>
            <a:cxnLst/>
            <a:rect l="l" t="t" r="r" b="b"/>
            <a:pathLst>
              <a:path w="14423049" h="7251004">
                <a:moveTo>
                  <a:pt x="0" y="0"/>
                </a:moveTo>
                <a:lnTo>
                  <a:pt x="14423049" y="0"/>
                </a:lnTo>
                <a:lnTo>
                  <a:pt x="14423049" y="7251004"/>
                </a:lnTo>
                <a:lnTo>
                  <a:pt x="0" y="725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Fizik ve Mühendislik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5.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1473 puanla dünyada 663.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BD851A-5F2E-446C-A1F0-2796B478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 </a:t>
            </a:r>
            <a:r>
              <a:rPr lang="tr-TR" b="1" dirty="0">
                <a:highlight>
                  <a:srgbClr val="C0C0C0"/>
                </a:highlight>
              </a:rPr>
              <a:t>Tıp Fakültesi olan </a:t>
            </a:r>
            <a:r>
              <a:rPr lang="tr-TR" b="1" dirty="0"/>
              <a:t>üniversitelerin 2023-2024 URAP Türkiye sıralaması </a:t>
            </a:r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C72955D-F626-42E0-8E7F-AAB9AD0CF2E0}"/>
              </a:ext>
            </a:extLst>
          </p:cNvPr>
          <p:cNvCxnSpPr/>
          <p:nvPr/>
        </p:nvCxnSpPr>
        <p:spPr>
          <a:xfrm flipV="1">
            <a:off x="1475302" y="3411071"/>
            <a:ext cx="368607" cy="25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212A646F-4B32-4F8D-8B23-C342AE2E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09" y="1920784"/>
            <a:ext cx="9376801" cy="354765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CE1D8E3-CCC2-4A7D-81F0-B08FD95E0AE8}"/>
              </a:ext>
            </a:extLst>
          </p:cNvPr>
          <p:cNvSpPr txBox="1"/>
          <p:nvPr/>
        </p:nvSpPr>
        <p:spPr>
          <a:xfrm>
            <a:off x="971290" y="5827059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Ankara Üniversitesi 3. sırada yer almaktadır.</a:t>
            </a:r>
          </a:p>
        </p:txBody>
      </p:sp>
    </p:spTree>
    <p:extLst>
      <p:ext uri="{BB962C8B-B14F-4D97-AF65-F5344CB8AC3E}">
        <p14:creationId xmlns:p14="http://schemas.microsoft.com/office/powerpoint/2010/main" val="41993044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44727" y="1761078"/>
            <a:ext cx="9702547" cy="4952987"/>
          </a:xfrm>
          <a:custGeom>
            <a:avLst/>
            <a:gdLst/>
            <a:ahLst/>
            <a:cxnLst/>
            <a:rect l="l" t="t" r="r" b="b"/>
            <a:pathLst>
              <a:path w="14553821" h="7429480">
                <a:moveTo>
                  <a:pt x="0" y="0"/>
                </a:moveTo>
                <a:lnTo>
                  <a:pt x="14553820" y="0"/>
                </a:lnTo>
                <a:lnTo>
                  <a:pt x="14553820" y="7429480"/>
                </a:lnTo>
                <a:lnTo>
                  <a:pt x="0" y="7429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Sosyal ve Beşeri Bilimler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7.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230 puanla dünyada 773.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5476" y="2492984"/>
            <a:ext cx="8281048" cy="1977205"/>
            <a:chOff x="0" y="199992"/>
            <a:chExt cx="16562096" cy="3954412"/>
          </a:xfrm>
        </p:grpSpPr>
        <p:sp>
          <p:nvSpPr>
            <p:cNvPr id="7" name="TextBox 7"/>
            <p:cNvSpPr txBox="1"/>
            <p:nvPr/>
          </p:nvSpPr>
          <p:spPr>
            <a:xfrm>
              <a:off x="0" y="2418543"/>
              <a:ext cx="16562096" cy="1735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3">
                  <a:solidFill>
                    <a:srgbClr val="000000"/>
                  </a:solidFill>
                  <a:latin typeface="IBM Plex Sans"/>
                </a:rPr>
                <a:t>Cinsiyet (Yayınlarda yer alan bilim insanlarının cinsiyet oranı) göstergesine göre CWTS Leiden Sıralaması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992"/>
              <a:ext cx="16562096" cy="1718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66"/>
                </a:lnSpc>
              </a:pPr>
              <a:r>
                <a:rPr lang="en-US" sz="6666">
                  <a:solidFill>
                    <a:srgbClr val="000000"/>
                  </a:solidFill>
                  <a:latin typeface="IBM Plex Sans Bold"/>
                </a:rPr>
                <a:t>Gender</a:t>
              </a:r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20594" y="1751763"/>
            <a:ext cx="9620886" cy="4907357"/>
          </a:xfrm>
          <a:custGeom>
            <a:avLst/>
            <a:gdLst/>
            <a:ahLst/>
            <a:cxnLst/>
            <a:rect l="l" t="t" r="r" b="b"/>
            <a:pathLst>
              <a:path w="14431329" h="7361035">
                <a:moveTo>
                  <a:pt x="0" y="0"/>
                </a:moveTo>
                <a:lnTo>
                  <a:pt x="14431328" y="0"/>
                </a:lnTo>
                <a:lnTo>
                  <a:pt x="14431328" y="7361035"/>
                </a:lnTo>
                <a:lnTo>
                  <a:pt x="0" y="736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Genel sıralama  (Tüm bilimsel alanlar)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12283 puanla dünyada 587.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88054" y="1814667"/>
            <a:ext cx="9398862" cy="4825038"/>
          </a:xfrm>
          <a:custGeom>
            <a:avLst/>
            <a:gdLst/>
            <a:ahLst/>
            <a:cxnLst/>
            <a:rect l="l" t="t" r="r" b="b"/>
            <a:pathLst>
              <a:path w="14098293" h="7237557">
                <a:moveTo>
                  <a:pt x="0" y="0"/>
                </a:moveTo>
                <a:lnTo>
                  <a:pt x="14098294" y="0"/>
                </a:lnTo>
                <a:lnTo>
                  <a:pt x="14098294" y="7237558"/>
                </a:lnTo>
                <a:lnTo>
                  <a:pt x="0" y="7237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Biyomedikal ve Sağlık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4.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7118 puanla dünyada 455.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5784" y="1659625"/>
            <a:ext cx="10140433" cy="5074821"/>
          </a:xfrm>
          <a:custGeom>
            <a:avLst/>
            <a:gdLst/>
            <a:ahLst/>
            <a:cxnLst/>
            <a:rect l="l" t="t" r="r" b="b"/>
            <a:pathLst>
              <a:path w="15210649" h="7612232">
                <a:moveTo>
                  <a:pt x="0" y="0"/>
                </a:moveTo>
                <a:lnTo>
                  <a:pt x="15210650" y="0"/>
                </a:lnTo>
                <a:lnTo>
                  <a:pt x="15210650" y="7612232"/>
                </a:lnTo>
                <a:lnTo>
                  <a:pt x="0" y="7612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648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Yaşam ve Yer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3.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1967 puanla dünyada 553. sıradadır.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E8223B"/>
              </a:solidFill>
              <a:latin typeface="IBM Plex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11654" y="1865305"/>
            <a:ext cx="9428219" cy="4789603"/>
          </a:xfrm>
          <a:custGeom>
            <a:avLst/>
            <a:gdLst/>
            <a:ahLst/>
            <a:cxnLst/>
            <a:rect l="l" t="t" r="r" b="b"/>
            <a:pathLst>
              <a:path w="14142328" h="7184404">
                <a:moveTo>
                  <a:pt x="0" y="0"/>
                </a:moveTo>
                <a:lnTo>
                  <a:pt x="14142328" y="0"/>
                </a:lnTo>
                <a:lnTo>
                  <a:pt x="14142328" y="7184404"/>
                </a:lnTo>
                <a:lnTo>
                  <a:pt x="0" y="7184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151" t="-64445" r="-34806" b="-2374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Matematik ve Bilgisayar Bilimleri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12.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519 puanla dünyada 813.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7198" y="1639883"/>
            <a:ext cx="9958015" cy="5029117"/>
          </a:xfrm>
          <a:custGeom>
            <a:avLst/>
            <a:gdLst/>
            <a:ahLst/>
            <a:cxnLst/>
            <a:rect l="l" t="t" r="r" b="b"/>
            <a:pathLst>
              <a:path w="14937023" h="7543675">
                <a:moveTo>
                  <a:pt x="0" y="0"/>
                </a:moveTo>
                <a:lnTo>
                  <a:pt x="14937024" y="0"/>
                </a:lnTo>
                <a:lnTo>
                  <a:pt x="14937024" y="7543675"/>
                </a:lnTo>
                <a:lnTo>
                  <a:pt x="0" y="7543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Fizik ve Mühendislik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6.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2301 puanla dünyada 736.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6738" y="1639883"/>
            <a:ext cx="9938525" cy="5064563"/>
          </a:xfrm>
          <a:custGeom>
            <a:avLst/>
            <a:gdLst/>
            <a:ahLst/>
            <a:cxnLst/>
            <a:rect l="l" t="t" r="r" b="b"/>
            <a:pathLst>
              <a:path w="14907788" h="7596845">
                <a:moveTo>
                  <a:pt x="0" y="0"/>
                </a:moveTo>
                <a:lnTo>
                  <a:pt x="14907788" y="0"/>
                </a:lnTo>
                <a:lnTo>
                  <a:pt x="14907788" y="7596845"/>
                </a:lnTo>
                <a:lnTo>
                  <a:pt x="0" y="7596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294047" y="342366"/>
            <a:ext cx="8623005" cy="12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Sosyal ve Beşeri Bilimler Alanı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Ülke sıralamasında Ankara Üniversitesi 7. sıradadır.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23B"/>
                </a:solidFill>
                <a:latin typeface="IBM Plex Sans Bold"/>
              </a:rPr>
              <a:t>378 puanla dünyada 734. sıradadır.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5192DE-5573-471B-A93A-8B63DE302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8"/>
            <a:ext cx="12192000" cy="68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26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684FFA-9915-4C42-989E-B8B030FE9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1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BD851A-5F2E-446C-A1F0-2796B4787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90" y="4159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/>
              <a:t> </a:t>
            </a:r>
            <a:r>
              <a:rPr lang="tr-TR" b="1" dirty="0">
                <a:highlight>
                  <a:srgbClr val="C0C0C0"/>
                </a:highlight>
              </a:rPr>
              <a:t> </a:t>
            </a:r>
            <a:r>
              <a:rPr lang="tr-TR" sz="4000" b="1" dirty="0">
                <a:highlight>
                  <a:srgbClr val="C0C0C0"/>
                </a:highlight>
              </a:rPr>
              <a:t>URAP 2022-2023 dünya sıralamasında en yüksek puan alan 10 üniversitemiz ve göstergeler bazında puanları </a:t>
            </a:r>
            <a:endParaRPr lang="tr-TR" b="1" dirty="0"/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C72955D-F626-42E0-8E7F-AAB9AD0CF2E0}"/>
              </a:ext>
            </a:extLst>
          </p:cNvPr>
          <p:cNvCxnSpPr/>
          <p:nvPr/>
        </p:nvCxnSpPr>
        <p:spPr>
          <a:xfrm flipV="1">
            <a:off x="2031217" y="3299012"/>
            <a:ext cx="368607" cy="25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9CE1D8E3-CCC2-4A7D-81F0-B08FD95E0AE8}"/>
              </a:ext>
            </a:extLst>
          </p:cNvPr>
          <p:cNvSpPr txBox="1"/>
          <p:nvPr/>
        </p:nvSpPr>
        <p:spPr>
          <a:xfrm>
            <a:off x="971290" y="582705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Ankara Üniversitesi 3. sırada yer almaktadır.</a:t>
            </a:r>
          </a:p>
          <a:p>
            <a:r>
              <a:rPr lang="tr-TR" dirty="0"/>
              <a:t>Puanlama 600 puan üzerinden yapılmaktadır.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896E35-C54C-4EAE-B33B-5DC91B03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24" y="1870844"/>
            <a:ext cx="8114068" cy="33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8976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05D826-56EB-4964-B388-8D02C7BB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56"/>
            <a:ext cx="12192000" cy="66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3496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9B67358-DC6F-4078-88A5-60E622F9E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" y="0"/>
            <a:ext cx="1215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E6C1CE0-5F10-44C6-914C-E274E162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95" y="647498"/>
            <a:ext cx="9244809" cy="5690549"/>
          </a:xfrm>
          <a:prstGeom prst="rect">
            <a:avLst/>
          </a:prstGeom>
        </p:spPr>
      </p:pic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D84C7ED1-15F1-4EB0-949F-991329D754CD}"/>
              </a:ext>
            </a:extLst>
          </p:cNvPr>
          <p:cNvCxnSpPr>
            <a:cxnSpLocks/>
          </p:cNvCxnSpPr>
          <p:nvPr/>
        </p:nvCxnSpPr>
        <p:spPr>
          <a:xfrm>
            <a:off x="4034118" y="4500282"/>
            <a:ext cx="1882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1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3D5704B-3B09-4C7D-8C26-1175C17A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3" y="541065"/>
            <a:ext cx="10506635" cy="861774"/>
          </a:xfrm>
        </p:spPr>
        <p:txBody>
          <a:bodyPr>
            <a:normAutofit/>
          </a:bodyPr>
          <a:lstStyle/>
          <a:p>
            <a:r>
              <a:rPr lang="tr-TR" b="1" dirty="0"/>
              <a:t>URAP Dünya Bilim Alanı Sıralamasında </a:t>
            </a:r>
            <a:br>
              <a:rPr lang="tr-TR" b="1" dirty="0"/>
            </a:br>
            <a:r>
              <a:rPr lang="tr-TR" b="1" dirty="0"/>
              <a:t>Ankara Üniversitesi’nin yıllara göre karşılaştırması</a:t>
            </a:r>
            <a:endParaRPr lang="en-US" b="1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48EDEB-C871-4E37-AAF9-802AFFF9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581816-640A-4621-B9E5-2B333114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8" name="İçerik Yer Tutucusu 7">
            <a:extLst>
              <a:ext uri="{FF2B5EF4-FFF2-40B4-BE49-F238E27FC236}">
                <a16:creationId xmlns:a16="http://schemas.microsoft.com/office/drawing/2014/main" id="{63208BE5-360C-40F8-8B1C-6E6A96FB0A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4" y="1958677"/>
          <a:ext cx="5271247" cy="4824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18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2743873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941478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  <a:gridCol w="941478">
                  <a:extLst>
                    <a:ext uri="{9D8B030D-6E8A-4147-A177-3AD203B41FA5}">
                      <a16:colId xmlns:a16="http://schemas.microsoft.com/office/drawing/2014/main" val="106569297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Bilim alanı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2020-2021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2022-2023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Mühendislik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1093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1134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Teknoloji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1055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1074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Kimya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918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898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Tıp Bilimleri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494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484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Biyoloji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827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806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Matematik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804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854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Fizik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741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770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  <p:graphicFrame>
        <p:nvGraphicFramePr>
          <p:cNvPr id="9" name="İçerik Yer Tutucusu 7">
            <a:extLst>
              <a:ext uri="{FF2B5EF4-FFF2-40B4-BE49-F238E27FC236}">
                <a16:creationId xmlns:a16="http://schemas.microsoft.com/office/drawing/2014/main" id="{F3B77B62-D0EF-4CB5-A114-D6233C05C34E}"/>
              </a:ext>
            </a:extLst>
          </p:cNvPr>
          <p:cNvGraphicFramePr>
            <a:graphicFrameLocks/>
          </p:cNvGraphicFramePr>
          <p:nvPr/>
        </p:nvGraphicFramePr>
        <p:xfrm>
          <a:off x="6312025" y="1958677"/>
          <a:ext cx="5458632" cy="416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753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3066141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868369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  <a:gridCol w="868369">
                  <a:extLst>
                    <a:ext uri="{9D8B030D-6E8A-4147-A177-3AD203B41FA5}">
                      <a16:colId xmlns:a16="http://schemas.microsoft.com/office/drawing/2014/main" val="936588656"/>
                    </a:ext>
                  </a:extLst>
                </a:gridCol>
              </a:tblGrid>
              <a:tr h="986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2020-2021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2022-2023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Cerrahi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401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405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Ziraat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895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876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Gıda Müh.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434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344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Farmakoloji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438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Diş Hekimliği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235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00B050"/>
                          </a:solidFill>
                        </a:rPr>
                        <a:t>194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err="1"/>
                        <a:t>Mol</a:t>
                      </a:r>
                      <a:r>
                        <a:rPr lang="tr-TR" b="1" dirty="0"/>
                        <a:t>. Biyoloji Genetik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729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-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453949">
                <a:tc>
                  <a:txBody>
                    <a:bodyPr/>
                    <a:lstStyle/>
                    <a:p>
                      <a:r>
                        <a:rPr lang="tr-TR" b="1" dirty="0"/>
                        <a:t>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Veterinerlik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455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rgbClr val="FF0000"/>
                          </a:solidFill>
                        </a:rPr>
                        <a:t>462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98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0246" y="622862"/>
            <a:ext cx="8158163" cy="7143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 b="1" i="0" dirty="0">
                <a:effectLst/>
                <a:latin typeface="-apple-system"/>
              </a:rPr>
              <a:t>2022-2023 yılı URAP Dünya Alan Sıralaması</a:t>
            </a:r>
            <a:endParaRPr lang="tr-TR" sz="4000" b="1" dirty="0">
              <a:solidFill>
                <a:srgbClr val="0070C0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D4A5B67-34D9-CE15-04CB-284E8E5E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" y="2062842"/>
            <a:ext cx="2732315" cy="273231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5B62332-463D-509C-C06A-522C5E69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013" y="2062842"/>
            <a:ext cx="2732315" cy="273231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70609D9-781F-2415-999A-37A35BEE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67" y="2062842"/>
            <a:ext cx="2732315" cy="273231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ABDF1DA-BD43-8266-97B3-F4AFAA63D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921" y="2062842"/>
            <a:ext cx="2732315" cy="2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1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918" y="504402"/>
            <a:ext cx="8158163" cy="7143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 b="1" i="0" dirty="0">
                <a:effectLst/>
                <a:latin typeface="-apple-system"/>
              </a:rPr>
              <a:t>2022-2023 yılı URAP Dünya Alan Sıralaması</a:t>
            </a:r>
            <a:endParaRPr lang="tr-TR" sz="4000" b="1" dirty="0">
              <a:solidFill>
                <a:srgbClr val="0070C0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D4A5B67-34D9-CE15-04CB-284E8E5E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88" y="1337238"/>
            <a:ext cx="2284504" cy="228450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5B62332-463D-509C-C06A-522C5E69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8" y="3740202"/>
            <a:ext cx="2284504" cy="228450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70609D9-781F-2415-999A-37A35BEE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25" y="1337237"/>
            <a:ext cx="2141605" cy="214160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ABDF1DA-BD43-8266-97B3-F4AFAA63D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549" y="3704076"/>
            <a:ext cx="2249182" cy="224918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8966D45-F37A-442A-8A33-840CBDEC9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663" y="1341930"/>
            <a:ext cx="6352440" cy="450775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C650CA8-2059-43C4-8AC9-D82326BDC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730" y="3048089"/>
            <a:ext cx="493819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3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55641" y="5866116"/>
            <a:ext cx="7200799" cy="571500"/>
          </a:xfrm>
          <a:prstGeom prst="rect">
            <a:avLst/>
          </a:prstGeom>
        </p:spPr>
        <p:txBody>
          <a:bodyPr anchor="b"/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tr-TR" sz="2800" b="1" spc="-12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A.Ü. Girişimci ve Yenilikçi Üniversite Endeksi</a:t>
            </a: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00000000-0008-0000-0100-0000E4050000}"/>
              </a:ext>
            </a:extLst>
          </p:cNvPr>
          <p:cNvGraphicFramePr>
            <a:graphicFrameLocks/>
          </p:cNvGraphicFramePr>
          <p:nvPr/>
        </p:nvGraphicFramePr>
        <p:xfrm>
          <a:off x="1648692" y="526473"/>
          <a:ext cx="9628908" cy="525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324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3C95B8-9B43-3483-27F8-AF4B2DF6D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ULUSAL SIRALAMALAR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CC90AA4-E222-51FE-6A48-7AF74CB7D0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0057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66998" y="6260209"/>
            <a:ext cx="6408711" cy="4634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b="1" spc="-12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A.Ü. GYÜE 2018 - 2022 Sonuçları</a:t>
            </a: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1808018" y="202190"/>
          <a:ext cx="8021781" cy="311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939635" y="3487016"/>
          <a:ext cx="7890163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411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3C95B8-9B43-3483-27F8-AF4B2DF6D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ULUSLARARASI SIRALAMALAR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CC90AA4-E222-51FE-6A48-7AF74CB7D0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024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983C21-C276-C610-04CF-9D81BEF6A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THE World </a:t>
            </a:r>
            <a:r>
              <a:rPr lang="tr-TR" dirty="0" err="1"/>
              <a:t>University</a:t>
            </a:r>
            <a:r>
              <a:rPr lang="tr-TR" dirty="0"/>
              <a:t> </a:t>
            </a:r>
            <a:r>
              <a:rPr lang="tr-TR" dirty="0" err="1"/>
              <a:t>Rankings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Subjects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E08CB7F-E581-1E1A-4D08-B6F281A5F8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2023 – 2024 Yılı Karşılaştırması</a:t>
            </a:r>
          </a:p>
        </p:txBody>
      </p:sp>
    </p:spTree>
    <p:extLst>
      <p:ext uri="{BB962C8B-B14F-4D97-AF65-F5344CB8AC3E}">
        <p14:creationId xmlns:p14="http://schemas.microsoft.com/office/powerpoint/2010/main" val="257229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015318" y="2205318"/>
            <a:ext cx="5405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SANAT ve BEŞERİ BİLİMLER</a:t>
            </a:r>
          </a:p>
          <a:p>
            <a:endParaRPr lang="tr-TR" sz="3600" b="1" dirty="0"/>
          </a:p>
          <a:p>
            <a:r>
              <a:rPr lang="tr-TR" sz="3600" b="1" dirty="0"/>
              <a:t>Türkiye Sıralaması 2024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59F25D6-DAC7-4BA6-8237-5A491B4F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98" y="179957"/>
            <a:ext cx="4053772" cy="6498085"/>
          </a:xfrm>
          <a:prstGeom prst="rect">
            <a:avLst/>
          </a:prstGeom>
        </p:spPr>
      </p:pic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349624" y="4159624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55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59480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49" y="3491822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929718" y="2232212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SANAT ve BEŞERİ BİLİMLER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A7B25F2-A9E6-4E8C-8ABA-8AB000C1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53" y="973014"/>
            <a:ext cx="6046850" cy="221027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83C8B68-932D-4085-87C4-C2573590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4" y="4127288"/>
            <a:ext cx="6046850" cy="211321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EB9638C-2348-47D6-AD69-CCF52021B3B1}"/>
              </a:ext>
            </a:extLst>
          </p:cNvPr>
          <p:cNvSpPr txBox="1"/>
          <p:nvPr/>
        </p:nvSpPr>
        <p:spPr>
          <a:xfrm>
            <a:off x="7189694" y="3012141"/>
            <a:ext cx="3307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-Arkeoloji</a:t>
            </a:r>
          </a:p>
          <a:p>
            <a:r>
              <a:rPr lang="tr-TR" dirty="0"/>
              <a:t>-Mimarlık</a:t>
            </a:r>
          </a:p>
          <a:p>
            <a:r>
              <a:rPr lang="tr-TR" dirty="0"/>
              <a:t>-Sahne sanatları ve performansı</a:t>
            </a:r>
          </a:p>
          <a:p>
            <a:r>
              <a:rPr lang="tr-TR" dirty="0"/>
              <a:t>-Tarih, felsefe ve din</a:t>
            </a:r>
          </a:p>
          <a:p>
            <a:r>
              <a:rPr lang="tr-TR" dirty="0"/>
              <a:t>-Dilbilim ve edebiyat</a:t>
            </a:r>
          </a:p>
        </p:txBody>
      </p:sp>
      <p:sp>
        <p:nvSpPr>
          <p:cNvPr id="5" name="Eşittir 4">
            <a:extLst>
              <a:ext uri="{FF2B5EF4-FFF2-40B4-BE49-F238E27FC236}">
                <a16:creationId xmlns:a16="http://schemas.microsoft.com/office/drawing/2014/main" id="{FADC8500-8DF3-416E-B631-67E44F33E074}"/>
              </a:ext>
            </a:extLst>
          </p:cNvPr>
          <p:cNvSpPr/>
          <p:nvPr/>
        </p:nvSpPr>
        <p:spPr>
          <a:xfrm>
            <a:off x="2742345" y="3303349"/>
            <a:ext cx="1497106" cy="5782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50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5800165" y="4867835"/>
            <a:ext cx="5405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İŞLETME ve EKONOMİ</a:t>
            </a:r>
          </a:p>
          <a:p>
            <a:endParaRPr lang="tr-TR" sz="3600" b="1" dirty="0"/>
          </a:p>
          <a:p>
            <a:r>
              <a:rPr lang="tr-TR" sz="36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6644573" y="3429000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F37E0045-CA93-49A9-AC46-BA6F8614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74" y="112708"/>
            <a:ext cx="3963002" cy="636121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BF6DEE4-0DE9-4B6E-ADED-C7293006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847" y="745058"/>
            <a:ext cx="3596952" cy="41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2555376"/>
            <a:ext cx="244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yılında sıralamaya girilememiştir.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49" y="3491822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929718" y="2232212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İŞLETME ve EKONOMİ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EB9638C-2348-47D6-AD69-CCF52021B3B1}"/>
              </a:ext>
            </a:extLst>
          </p:cNvPr>
          <p:cNvSpPr txBox="1"/>
          <p:nvPr/>
        </p:nvSpPr>
        <p:spPr>
          <a:xfrm>
            <a:off x="7189694" y="3012141"/>
            <a:ext cx="330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-Muhasebe ve Finans</a:t>
            </a:r>
          </a:p>
          <a:p>
            <a:r>
              <a:rPr lang="tr-TR" dirty="0"/>
              <a:t>-İşletme ve Yönetim</a:t>
            </a:r>
          </a:p>
          <a:p>
            <a:r>
              <a:rPr lang="tr-TR" dirty="0"/>
              <a:t>-Ekonomi ve Ekonometri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6B1874E-8A1D-4A8A-95F9-997B39694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9" y="3979458"/>
            <a:ext cx="6108439" cy="21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54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284262" y="4670611"/>
            <a:ext cx="5405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KLİNİK BİLİMLER ve SAĞLIK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6669743" y="1730189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488EC58A-9682-41CD-9DCA-C058C012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75" y="153982"/>
            <a:ext cx="4639165" cy="631800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1D33371-B0D1-4E12-AAD3-48F55F0D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017" y="599374"/>
            <a:ext cx="4026878" cy="3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34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49" y="384144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929718" y="2232212"/>
            <a:ext cx="540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KLİNİK BİLİMLER ve SAĞLIK BİLİMLERİ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EB9638C-2348-47D6-AD69-CCF52021B3B1}"/>
              </a:ext>
            </a:extLst>
          </p:cNvPr>
          <p:cNvSpPr txBox="1"/>
          <p:nvPr/>
        </p:nvSpPr>
        <p:spPr>
          <a:xfrm>
            <a:off x="7028330" y="3612777"/>
            <a:ext cx="3307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-Tıp ve Diş Hekimliği</a:t>
            </a:r>
          </a:p>
          <a:p>
            <a:r>
              <a:rPr lang="tr-TR" dirty="0"/>
              <a:t>-Diğer sağlık alanı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7583649-D6BF-451D-8747-2F76A3D26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53" y="4402549"/>
            <a:ext cx="5931518" cy="221027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78231D6D-4341-45A8-AACC-16707E292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3" y="786696"/>
            <a:ext cx="6108868" cy="2393164"/>
          </a:xfrm>
          <a:prstGeom prst="rect">
            <a:avLst/>
          </a:prstGeom>
        </p:spPr>
      </p:pic>
      <p:sp>
        <p:nvSpPr>
          <p:cNvPr id="13" name="Ok: Aşağı 12">
            <a:extLst>
              <a:ext uri="{FF2B5EF4-FFF2-40B4-BE49-F238E27FC236}">
                <a16:creationId xmlns:a16="http://schemas.microsoft.com/office/drawing/2014/main" id="{EC2DF691-3BD1-40D6-A557-9FFE22D656A6}"/>
              </a:ext>
            </a:extLst>
          </p:cNvPr>
          <p:cNvSpPr/>
          <p:nvPr/>
        </p:nvSpPr>
        <p:spPr>
          <a:xfrm>
            <a:off x="179294" y="5682228"/>
            <a:ext cx="412376" cy="8301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790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915839" y="726140"/>
            <a:ext cx="5405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BİLGİSAYAR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E15BE51-14E5-4AFB-B2ED-B67BCB0F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2" y="383047"/>
            <a:ext cx="3635055" cy="449619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D530348-4454-4501-91A9-B3BCEB67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008" y="3023606"/>
            <a:ext cx="3543607" cy="371126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0054FB9-5C4E-4B87-9C09-25FDFF0D486C}"/>
              </a:ext>
            </a:extLst>
          </p:cNvPr>
          <p:cNvSpPr txBox="1"/>
          <p:nvPr/>
        </p:nvSpPr>
        <p:spPr>
          <a:xfrm>
            <a:off x="7978592" y="3909741"/>
            <a:ext cx="394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/>
              <a:t>Bu alanda üniversitemiz 2018’den beri sıralamaya girememiştir.</a:t>
            </a:r>
          </a:p>
        </p:txBody>
      </p:sp>
    </p:spTree>
    <p:extLst>
      <p:ext uri="{BB962C8B-B14F-4D97-AF65-F5344CB8AC3E}">
        <p14:creationId xmlns:p14="http://schemas.microsoft.com/office/powerpoint/2010/main" val="409863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459607"/>
              </p:ext>
            </p:extLst>
          </p:nvPr>
        </p:nvGraphicFramePr>
        <p:xfrm>
          <a:off x="1510510" y="655921"/>
          <a:ext cx="829783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374">
                  <a:extLst>
                    <a:ext uri="{9D8B030D-6E8A-4147-A177-3AD203B41FA5}">
                      <a16:colId xmlns:a16="http://schemas.microsoft.com/office/drawing/2014/main" val="1012710640"/>
                    </a:ext>
                  </a:extLst>
                </a:gridCol>
                <a:gridCol w="2473614">
                  <a:extLst>
                    <a:ext uri="{9D8B030D-6E8A-4147-A177-3AD203B41FA5}">
                      <a16:colId xmlns:a16="http://schemas.microsoft.com/office/drawing/2014/main" val="2839225556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3541700781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438359333"/>
                    </a:ext>
                  </a:extLst>
                </a:gridCol>
                <a:gridCol w="1157034">
                  <a:extLst>
                    <a:ext uri="{9D8B030D-6E8A-4147-A177-3AD203B41FA5}">
                      <a16:colId xmlns:a16="http://schemas.microsoft.com/office/drawing/2014/main" val="1634324859"/>
                    </a:ext>
                  </a:extLst>
                </a:gridCol>
                <a:gridCol w="977646">
                  <a:extLst>
                    <a:ext uri="{9D8B030D-6E8A-4147-A177-3AD203B41FA5}">
                      <a16:colId xmlns:a16="http://schemas.microsoft.com/office/drawing/2014/main" val="2840754273"/>
                    </a:ext>
                  </a:extLst>
                </a:gridCol>
                <a:gridCol w="1132370">
                  <a:extLst>
                    <a:ext uri="{9D8B030D-6E8A-4147-A177-3AD203B41FA5}">
                      <a16:colId xmlns:a16="http://schemas.microsoft.com/office/drawing/2014/main" val="2991217548"/>
                    </a:ext>
                  </a:extLst>
                </a:gridCol>
              </a:tblGrid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Üniversite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Kategori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 [100]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Kapasite [%25]</a:t>
                      </a:r>
                    </a:p>
                  </a:txBody>
                  <a:tcPr>
                    <a:solidFill>
                      <a:srgbClr val="B02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 [%40]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İşbirliği [%35]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107703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85,40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21,39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35,86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28,15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76153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76,24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19,78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32,83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23,62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87627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70,34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14,59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27,5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28,24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0262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60,87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15,98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24,95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19,94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18300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54,11</a:t>
                      </a: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16,2</a:t>
                      </a: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23,33</a:t>
                      </a: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14,58</a:t>
                      </a: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342450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53,07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13,29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20,52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19,26</a:t>
                      </a: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13743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50,06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15,03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16,29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18,74</a:t>
                      </a: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95844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48,65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9,00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20,57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19,09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79900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48,49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15,89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20,91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11,69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51320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44,06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13,98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16,05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14,03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94471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38,85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14,58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14,94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9,32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920552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İSTANBUL ÜNİVERSİTESİ-CERRAHPAŞA 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37,36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11,81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5,63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19,91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23956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MARMARA ÜNİVERSİTESİ</a:t>
                      </a:r>
                    </a:p>
                  </a:txBody>
                  <a:tcPr marL="7620" marR="7620" marT="7620" marB="0" anchor="ctr"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32,74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55437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32,27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63576263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DOKUZ EYLÜL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7,22</a:t>
                      </a:r>
                    </a:p>
                  </a:txBody>
                  <a:tcPr marL="7620" marR="7620" marT="762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11,82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81083974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ATATÜRK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28,03</a:t>
                      </a:r>
                    </a:p>
                  </a:txBody>
                  <a:tcPr marL="7620" marR="7620" marT="762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14,94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8,82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49258483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11,4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5610319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86788665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FIRAT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99845885"/>
                  </a:ext>
                </a:extLst>
              </a:tr>
              <a:tr h="244764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KARADENİZ TEKNİK ÜNİVERSİTESİ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7,15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8257697"/>
                  </a:ext>
                </a:extLst>
              </a:tr>
            </a:tbl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369219" y="6525492"/>
            <a:ext cx="3108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A1: Üst düzey araştırma performansı gösteren üniversite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495994" y="6525492"/>
            <a:ext cx="3371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A2: Yüksek düzey araştırma performansı gösteren üniversite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046209" y="6525492"/>
            <a:ext cx="1685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A2: Orta düzey APGÜ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C8665D28-DD99-4E39-BE17-C88AA1E84927}"/>
              </a:ext>
            </a:extLst>
          </p:cNvPr>
          <p:cNvSpPr txBox="1">
            <a:spLocks/>
          </p:cNvSpPr>
          <p:nvPr/>
        </p:nvSpPr>
        <p:spPr>
          <a:xfrm>
            <a:off x="1795462" y="112713"/>
            <a:ext cx="8601075" cy="534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 spc="-12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9pPr>
          </a:lstStyle>
          <a:p>
            <a:pPr algn="just" defTabSz="914400"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70C0"/>
                </a:solidFill>
              </a:rPr>
              <a:t>Araştırma Üniversiteleri Performans Sıralaması, Aralık 2021</a:t>
            </a:r>
          </a:p>
        </p:txBody>
      </p:sp>
    </p:spTree>
    <p:extLst>
      <p:ext uri="{BB962C8B-B14F-4D97-AF65-F5344CB8AC3E}">
        <p14:creationId xmlns:p14="http://schemas.microsoft.com/office/powerpoint/2010/main" val="145881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284262" y="2690336"/>
            <a:ext cx="5405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EĞİTİM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851452" y="5593977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AAB81B91-4F96-43AE-A180-0A7928B3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23" y="356542"/>
            <a:ext cx="4102405" cy="61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0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252447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EĞİTİM BİLİMLERİ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A1BEB70-85C7-453F-824A-5178B500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54" y="4023621"/>
            <a:ext cx="6108867" cy="237003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7026D98-8297-4C59-8822-E1472885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9" y="723874"/>
            <a:ext cx="6159564" cy="2370037"/>
          </a:xfrm>
          <a:prstGeom prst="rect">
            <a:avLst/>
          </a:prstGeom>
        </p:spPr>
      </p:pic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2958353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48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3866549" y="5380672"/>
            <a:ext cx="475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MÜHENDİSLİK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6B0CE60-A7E7-4B75-8BC3-05686AF2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6" y="177509"/>
            <a:ext cx="3826966" cy="524495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7867152-9871-403B-B439-CC4B54A4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430" y="840015"/>
            <a:ext cx="3346255" cy="45824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C600229-F7B0-4473-A4A5-E7C962EF4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703" y="840015"/>
            <a:ext cx="3596952" cy="4359018"/>
          </a:xfrm>
          <a:prstGeom prst="rect">
            <a:avLst/>
          </a:prstGeom>
        </p:spPr>
      </p:pic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7207459" y="1990661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07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055224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MÜHENDİSLİK BİLİMLERİ</a:t>
            </a:r>
          </a:p>
        </p:txBody>
      </p:sp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2958353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9F66ED-8B35-425E-91E7-F909D9B6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30" y="4250289"/>
            <a:ext cx="5994801" cy="237003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05698D6-F493-4493-B7F9-980F0A0C0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30" y="854747"/>
            <a:ext cx="6045494" cy="237003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4CDDD2E-8409-4EC2-89B9-B1DC2BDA4DC8}"/>
              </a:ext>
            </a:extLst>
          </p:cNvPr>
          <p:cNvSpPr txBox="1"/>
          <p:nvPr/>
        </p:nvSpPr>
        <p:spPr>
          <a:xfrm>
            <a:off x="7377953" y="4052261"/>
            <a:ext cx="4383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-Kimya Mühendisliği</a:t>
            </a:r>
          </a:p>
          <a:p>
            <a:r>
              <a:rPr lang="tr-TR" dirty="0"/>
              <a:t>-Endüstri Mühendisliği</a:t>
            </a:r>
          </a:p>
          <a:p>
            <a:r>
              <a:rPr lang="tr-TR" dirty="0"/>
              <a:t>-Elektrik ve Elektronik Mühendisliği</a:t>
            </a:r>
          </a:p>
          <a:p>
            <a:r>
              <a:rPr lang="tr-TR" dirty="0"/>
              <a:t>-Genel mühendislik alanı </a:t>
            </a:r>
          </a:p>
          <a:p>
            <a:r>
              <a:rPr lang="tr-TR" dirty="0"/>
              <a:t>-Makine Mühendisliği ve Uzay Teknolojileri</a:t>
            </a:r>
          </a:p>
        </p:txBody>
      </p:sp>
    </p:spTree>
    <p:extLst>
      <p:ext uri="{BB962C8B-B14F-4D97-AF65-F5344CB8AC3E}">
        <p14:creationId xmlns:p14="http://schemas.microsoft.com/office/powerpoint/2010/main" val="543139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1048870" y="1516884"/>
            <a:ext cx="7046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HUKUK</a:t>
            </a:r>
          </a:p>
          <a:p>
            <a:endParaRPr lang="tr-TR" sz="3000" b="1" dirty="0"/>
          </a:p>
          <a:p>
            <a:r>
              <a:rPr lang="tr-TR" sz="3000" b="1" dirty="0"/>
              <a:t>Bu alanda ülkemizden hiçbir üniversiteye dünya sıralamasına girememiştir.</a:t>
            </a:r>
          </a:p>
        </p:txBody>
      </p:sp>
    </p:spTree>
    <p:extLst>
      <p:ext uri="{BB962C8B-B14F-4D97-AF65-F5344CB8AC3E}">
        <p14:creationId xmlns:p14="http://schemas.microsoft.com/office/powerpoint/2010/main" val="3712124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564926" y="2870555"/>
            <a:ext cx="475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YAŞAM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115954" y="5486896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ECECF2B9-7C0F-42E6-8DA5-3925B519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1" y="0"/>
            <a:ext cx="4757498" cy="662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31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055224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YAŞAM BİLİMLERİ</a:t>
            </a:r>
          </a:p>
        </p:txBody>
      </p:sp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3170405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4CDDD2E-8409-4EC2-89B9-B1DC2BDA4DC8}"/>
              </a:ext>
            </a:extLst>
          </p:cNvPr>
          <p:cNvSpPr txBox="1"/>
          <p:nvPr/>
        </p:nvSpPr>
        <p:spPr>
          <a:xfrm>
            <a:off x="7377953" y="4052261"/>
            <a:ext cx="438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-Tarım ve Ormancılık</a:t>
            </a:r>
          </a:p>
          <a:p>
            <a:r>
              <a:rPr lang="tr-TR" dirty="0"/>
              <a:t>-Biyolojik Bilimler</a:t>
            </a:r>
          </a:p>
          <a:p>
            <a:r>
              <a:rPr lang="tr-TR" dirty="0"/>
              <a:t>-Spor Bilimleri</a:t>
            </a:r>
          </a:p>
          <a:p>
            <a:r>
              <a:rPr lang="tr-TR" dirty="0"/>
              <a:t>-Veteriner Bilimleri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4E30BD-E100-4F7A-B02D-1EA1A78B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18" y="4186521"/>
            <a:ext cx="6083517" cy="237003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25AE798-9602-41BF-9F5F-39D68206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13" y="799615"/>
            <a:ext cx="6177634" cy="23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7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6511138" y="4909596"/>
            <a:ext cx="475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DOĞA BİLİMLERİ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6096000" y="3092998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C99CF009-9C16-4AEA-998D-C199A2C1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164" y="252098"/>
            <a:ext cx="3778554" cy="632725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DAE77E9-008B-470F-B0BA-21775DC0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33" y="2255249"/>
            <a:ext cx="4286033" cy="12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9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055224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DOĞA BİLİMLERİ</a:t>
            </a:r>
          </a:p>
        </p:txBody>
      </p:sp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3170405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4CDDD2E-8409-4EC2-89B9-B1DC2BDA4DC8}"/>
              </a:ext>
            </a:extLst>
          </p:cNvPr>
          <p:cNvSpPr txBox="1"/>
          <p:nvPr/>
        </p:nvSpPr>
        <p:spPr>
          <a:xfrm>
            <a:off x="7377953" y="4052261"/>
            <a:ext cx="438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-Kimya</a:t>
            </a:r>
          </a:p>
          <a:p>
            <a:r>
              <a:rPr lang="tr-TR" dirty="0"/>
              <a:t>-Yer Bilimleri</a:t>
            </a:r>
          </a:p>
          <a:p>
            <a:r>
              <a:rPr lang="tr-TR" dirty="0"/>
              <a:t>-Matematik ve İstatistik</a:t>
            </a:r>
          </a:p>
          <a:p>
            <a:r>
              <a:rPr lang="tr-TR" dirty="0"/>
              <a:t>-Fizik ve Astronomi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5593302-CDFA-4CC4-A1C7-6FF478F89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9" y="4455562"/>
            <a:ext cx="6267898" cy="188037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BDFA387-99B6-4EBF-B625-19E439CDF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75" y="776066"/>
            <a:ext cx="6423738" cy="20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0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3401354" y="4909596"/>
            <a:ext cx="475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PSİKOLOJİ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2554942" y="4106183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F3EF0868-CADB-4617-90CA-7D73CA63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354" y="789331"/>
            <a:ext cx="5389291" cy="363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9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825372"/>
              </p:ext>
            </p:extLst>
          </p:nvPr>
        </p:nvGraphicFramePr>
        <p:xfrm>
          <a:off x="490603" y="534987"/>
          <a:ext cx="8297838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374">
                  <a:extLst>
                    <a:ext uri="{9D8B030D-6E8A-4147-A177-3AD203B41FA5}">
                      <a16:colId xmlns:a16="http://schemas.microsoft.com/office/drawing/2014/main" val="1012710640"/>
                    </a:ext>
                  </a:extLst>
                </a:gridCol>
                <a:gridCol w="2473614">
                  <a:extLst>
                    <a:ext uri="{9D8B030D-6E8A-4147-A177-3AD203B41FA5}">
                      <a16:colId xmlns:a16="http://schemas.microsoft.com/office/drawing/2014/main" val="2839225556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3541700781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438359333"/>
                    </a:ext>
                  </a:extLst>
                </a:gridCol>
                <a:gridCol w="1157034">
                  <a:extLst>
                    <a:ext uri="{9D8B030D-6E8A-4147-A177-3AD203B41FA5}">
                      <a16:colId xmlns:a16="http://schemas.microsoft.com/office/drawing/2014/main" val="1634324859"/>
                    </a:ext>
                  </a:extLst>
                </a:gridCol>
                <a:gridCol w="977646">
                  <a:extLst>
                    <a:ext uri="{9D8B030D-6E8A-4147-A177-3AD203B41FA5}">
                      <a16:colId xmlns:a16="http://schemas.microsoft.com/office/drawing/2014/main" val="2840754273"/>
                    </a:ext>
                  </a:extLst>
                </a:gridCol>
                <a:gridCol w="1132370">
                  <a:extLst>
                    <a:ext uri="{9D8B030D-6E8A-4147-A177-3AD203B41FA5}">
                      <a16:colId xmlns:a16="http://schemas.microsoft.com/office/drawing/2014/main" val="2991217548"/>
                    </a:ext>
                  </a:extLst>
                </a:gridCol>
              </a:tblGrid>
              <a:tr h="174696"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Kategori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Üniversite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 [100]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Kapasite [%40]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 [%40]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İşbirliği [%20]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107703"/>
                  </a:ext>
                </a:extLst>
              </a:tr>
              <a:tr h="184972">
                <a:tc rowSpan="6"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85,87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32,57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36,54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16,76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76153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KOÇ ÜNİVERSİTESİ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87627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SABANCİ ÜNİVERSİTESİ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69,03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15,59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37,15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16,29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0262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68,63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27,75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27,18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18300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/>
                    </a:p>
                  </a:txBody>
                  <a:tcPr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İHSAN DOĞRAMACİ BİLKENT ÜNİVERSİTESİ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100" dirty="0"/>
                    </a:p>
                  </a:txBody>
                  <a:tcPr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66,33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23,93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27,61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14,79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79148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63,25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21,29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28,82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13,14</a:t>
                      </a:r>
                    </a:p>
                  </a:txBody>
                  <a:tcPr marL="9525" marR="9525" marT="9525" marB="0" anchor="ctr">
                    <a:solidFill>
                      <a:srgbClr val="B5C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13743"/>
                  </a:ext>
                </a:extLst>
              </a:tr>
              <a:tr h="184972">
                <a:tc rowSpan="10"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57,94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95844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799009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YİLDİZ TEKNİK ÜNİVERSİTESİ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513201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94471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50,14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20,35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19,69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920552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45,17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18,1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9,47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23956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20,76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14,42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5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554379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44,85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15,45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21,36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8,04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576263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ÜNİVERSİTESİ-CERRAHPAŞA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43,47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20,88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13,53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9,06</a:t>
                      </a:r>
                    </a:p>
                  </a:txBody>
                  <a:tcPr marL="9525" marR="9525" marT="9525" marB="0" anchor="ctr">
                    <a:solidFill>
                      <a:srgbClr val="D9D5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83974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41,06</a:t>
                      </a: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5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258483"/>
                  </a:ext>
                </a:extLst>
              </a:tr>
              <a:tr h="184972">
                <a:tc rowSpan="7"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FIRAT ÜNİVERSİTESİ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5610319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MARMARA ÜNİVERSİTESİ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86788665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DOKUZ EYLÜL ÜNİVERSİTESİ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9845885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ATATÜRK ÜNİVERSİTESİ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7501948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7363401"/>
                  </a:ext>
                </a:extLst>
              </a:tr>
              <a:tr h="173310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KARADENİZ TEKNİK ÜNİVERSİTESİ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1287175"/>
                  </a:ext>
                </a:extLst>
              </a:tr>
              <a:tr h="184972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6766058"/>
                  </a:ext>
                </a:extLst>
              </a:tr>
            </a:tbl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8883081" y="6005585"/>
            <a:ext cx="33089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A1: Üst düzey araştırma performansı gösteren üniversite</a:t>
            </a:r>
          </a:p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A2: Yüksek düzey araştırma performansı gösteren üniversite</a:t>
            </a:r>
          </a:p>
          <a:p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A2: Orta düzey araştırma performansı gösteren üniversite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C8665D28-DD99-4E39-BE17-C88AA1E84927}"/>
              </a:ext>
            </a:extLst>
          </p:cNvPr>
          <p:cNvSpPr txBox="1">
            <a:spLocks/>
          </p:cNvSpPr>
          <p:nvPr/>
        </p:nvSpPr>
        <p:spPr>
          <a:xfrm>
            <a:off x="670047" y="-56271"/>
            <a:ext cx="8601075" cy="534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 spc="-12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9pPr>
          </a:lstStyle>
          <a:p>
            <a:pPr algn="just" defTabSz="914400"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70C0"/>
                </a:solidFill>
              </a:rPr>
              <a:t>Araştırma Üniversiteleri Performans Sıralaması, Kasım 2022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9C63AFA-4A19-490E-9740-88105705A805}"/>
              </a:ext>
            </a:extLst>
          </p:cNvPr>
          <p:cNvSpPr txBox="1"/>
          <p:nvPr/>
        </p:nvSpPr>
        <p:spPr>
          <a:xfrm>
            <a:off x="9144000" y="4617353"/>
            <a:ext cx="277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Özellikle İşbirliği boyutunun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önceliklenmesi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önerilir.</a:t>
            </a:r>
          </a:p>
        </p:txBody>
      </p:sp>
    </p:spTree>
    <p:extLst>
      <p:ext uri="{BB962C8B-B14F-4D97-AF65-F5344CB8AC3E}">
        <p14:creationId xmlns:p14="http://schemas.microsoft.com/office/powerpoint/2010/main" val="3818949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055224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PSİKOLOJİ</a:t>
            </a:r>
          </a:p>
        </p:txBody>
      </p:sp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3170405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4C7334-D7DC-4BD5-8518-2CCDE5DEE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96" y="4097967"/>
            <a:ext cx="6354709" cy="255787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97678F3-B24E-46BF-AC3A-EA540DA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9" y="769580"/>
            <a:ext cx="6488422" cy="22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57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5925170" y="5103758"/>
            <a:ext cx="475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 dirty="0">
                <a:solidFill>
                  <a:srgbClr val="FF0000"/>
                </a:solidFill>
              </a:rPr>
              <a:t>SOSYAL BİLİMLER</a:t>
            </a:r>
          </a:p>
          <a:p>
            <a:endParaRPr lang="tr-TR" sz="3000" b="1" dirty="0"/>
          </a:p>
          <a:p>
            <a:r>
              <a:rPr lang="tr-TR" sz="3000" b="1" dirty="0"/>
              <a:t>Türkiye Sıralaması 2024</a:t>
            </a:r>
          </a:p>
        </p:txBody>
      </p: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48AD1EF1-6F69-48F2-8703-B91023A97D48}"/>
              </a:ext>
            </a:extLst>
          </p:cNvPr>
          <p:cNvCxnSpPr/>
          <p:nvPr/>
        </p:nvCxnSpPr>
        <p:spPr>
          <a:xfrm flipV="1">
            <a:off x="5164896" y="1541492"/>
            <a:ext cx="760274" cy="322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540419C1-736B-4C3D-A98D-9B7DB458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6" y="209710"/>
            <a:ext cx="3662062" cy="618168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9D64FBC-EB6A-468D-BA8B-FA09A91F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309" y="336287"/>
            <a:ext cx="3581710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18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AA0353F1-B8FF-8FC1-8A14-D7F4EDCB54F9}"/>
              </a:ext>
            </a:extLst>
          </p:cNvPr>
          <p:cNvSpPr txBox="1"/>
          <p:nvPr/>
        </p:nvSpPr>
        <p:spPr>
          <a:xfrm>
            <a:off x="656949" y="345664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2023 Yılı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5FEAA-158E-CA2C-703A-5EFF063C1F90}"/>
              </a:ext>
            </a:extLst>
          </p:cNvPr>
          <p:cNvSpPr txBox="1"/>
          <p:nvPr/>
        </p:nvSpPr>
        <p:spPr>
          <a:xfrm>
            <a:off x="656951" y="3463236"/>
            <a:ext cx="2441359" cy="37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2024 Yılı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A060222-9660-40B3-B256-4C4A4FE509A6}"/>
              </a:ext>
            </a:extLst>
          </p:cNvPr>
          <p:cNvSpPr txBox="1"/>
          <p:nvPr/>
        </p:nvSpPr>
        <p:spPr>
          <a:xfrm>
            <a:off x="7055224" y="3235600"/>
            <a:ext cx="54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SOSYAL BİLİMLER</a:t>
            </a:r>
          </a:p>
        </p:txBody>
      </p:sp>
      <p:sp>
        <p:nvSpPr>
          <p:cNvPr id="11" name="Eşittir 10">
            <a:extLst>
              <a:ext uri="{FF2B5EF4-FFF2-40B4-BE49-F238E27FC236}">
                <a16:creationId xmlns:a16="http://schemas.microsoft.com/office/drawing/2014/main" id="{9A666D65-232C-409A-91DB-14DC4825B051}"/>
              </a:ext>
            </a:extLst>
          </p:cNvPr>
          <p:cNvSpPr/>
          <p:nvPr/>
        </p:nvSpPr>
        <p:spPr>
          <a:xfrm>
            <a:off x="3170405" y="3065271"/>
            <a:ext cx="1183341" cy="9869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4CDDD2E-8409-4EC2-89B9-B1DC2BDA4DC8}"/>
              </a:ext>
            </a:extLst>
          </p:cNvPr>
          <p:cNvSpPr txBox="1"/>
          <p:nvPr/>
        </p:nvSpPr>
        <p:spPr>
          <a:xfrm>
            <a:off x="7377953" y="4052261"/>
            <a:ext cx="438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-İletişim ve Medya Çalışmaları</a:t>
            </a:r>
          </a:p>
          <a:p>
            <a:r>
              <a:rPr lang="tr-TR" dirty="0"/>
              <a:t>-Coğrafya</a:t>
            </a:r>
          </a:p>
          <a:p>
            <a:r>
              <a:rPr lang="tr-TR" dirty="0"/>
              <a:t>-Politika ve Uluslararası İlişkiler</a:t>
            </a:r>
          </a:p>
          <a:p>
            <a:r>
              <a:rPr lang="tr-TR" dirty="0"/>
              <a:t>-Sosyoloji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6019A29-E7BB-44F8-9947-C253CC9F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5" y="4070404"/>
            <a:ext cx="6310525" cy="226764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431B946-618B-45B3-9AD6-B7E5E78B0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43" y="773431"/>
            <a:ext cx="6180945" cy="22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2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983C21-C276-C610-04CF-9D81BEF6A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THE World </a:t>
            </a:r>
            <a:r>
              <a:rPr lang="tr-TR" dirty="0" err="1"/>
              <a:t>University</a:t>
            </a:r>
            <a:r>
              <a:rPr lang="tr-TR" dirty="0"/>
              <a:t> </a:t>
            </a:r>
            <a:r>
              <a:rPr lang="tr-TR" dirty="0" err="1"/>
              <a:t>Rankings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E08CB7F-E581-1E1A-4D08-B6F281A5F8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2024 Yılı Karşılaştırması</a:t>
            </a:r>
          </a:p>
          <a:p>
            <a:r>
              <a:rPr lang="tr-TR" dirty="0"/>
              <a:t>Ankara Üniversitesi</a:t>
            </a:r>
          </a:p>
        </p:txBody>
      </p:sp>
    </p:spTree>
    <p:extLst>
      <p:ext uri="{BB962C8B-B14F-4D97-AF65-F5344CB8AC3E}">
        <p14:creationId xmlns:p14="http://schemas.microsoft.com/office/powerpoint/2010/main" val="660669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E49CE2-CB5D-B549-DE72-574E72A6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Ankara Üniversitesi - ODTÜ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FF32E16-28AE-5C53-D88E-78C43A71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5525"/>
            <a:ext cx="6753225" cy="20669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CB52EEF-C81D-3426-FD1D-257EC0AD7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08036"/>
            <a:ext cx="6734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61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045148-7D36-0251-BE27-D15DED11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380172"/>
            <a:ext cx="3640857" cy="3033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ODTÜ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E9CE48E-3ECB-AA27-C166-4E9D5B4F2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78" y="3516764"/>
            <a:ext cx="3129933" cy="334123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516B8C7-7974-784F-6D37-C4CF2DB46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613" y="470517"/>
            <a:ext cx="3656554" cy="294295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6F97E21-DFEF-0264-68AD-727142D4E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13" y="3429000"/>
            <a:ext cx="3154609" cy="3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11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ODTÜ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B2A56D-E2E2-7FE8-38A0-60CB44CB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470517"/>
            <a:ext cx="3467119" cy="281980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62B4BE2-5B5A-099D-CD6B-619F6DBB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78" y="3429000"/>
            <a:ext cx="3241362" cy="335647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D237468-6645-5D66-AF64-ED9155784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566" y="470517"/>
            <a:ext cx="3683468" cy="295848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91C472CB-F1D5-96D3-F778-3E2423AF7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66" y="3429000"/>
            <a:ext cx="3116063" cy="33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37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ODTÜ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C21C04-3770-BFA6-27A0-6DEB8CC2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11" y="280039"/>
            <a:ext cx="3778298" cy="304644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9BED5DC-F190-EA50-909B-A4581606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11" y="3429000"/>
            <a:ext cx="3097907" cy="320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0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D573BC-CEE6-F63D-EF32-096879BA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Ankara Üniversitesi – Hacettepe Üniversitesi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F631B5C-C30F-2DBD-C155-61AA0E66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6042"/>
            <a:ext cx="6753225" cy="20669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79D7887-29C2-645F-9C12-9E4A4093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4368321"/>
            <a:ext cx="67627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31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045148-7D36-0251-BE27-D15DED11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380172"/>
            <a:ext cx="3640857" cy="3033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64633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Hacettepe Üniversitesi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516B8C7-7974-784F-6D37-C4CF2DB4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613" y="470517"/>
            <a:ext cx="3656554" cy="294295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4B529A6-C564-33C8-AFAC-00966B76E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36" y="3444531"/>
            <a:ext cx="3784599" cy="303329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CD84A20-5E8C-6652-07BD-3A46FAA20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13" y="3588555"/>
            <a:ext cx="3784600" cy="30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2271"/>
              </p:ext>
            </p:extLst>
          </p:nvPr>
        </p:nvGraphicFramePr>
        <p:xfrm>
          <a:off x="1517275" y="2136243"/>
          <a:ext cx="8406521" cy="1363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057">
                  <a:extLst>
                    <a:ext uri="{9D8B030D-6E8A-4147-A177-3AD203B41FA5}">
                      <a16:colId xmlns:a16="http://schemas.microsoft.com/office/drawing/2014/main" val="1012710640"/>
                    </a:ext>
                  </a:extLst>
                </a:gridCol>
                <a:gridCol w="1613123">
                  <a:extLst>
                    <a:ext uri="{9D8B030D-6E8A-4147-A177-3AD203B41FA5}">
                      <a16:colId xmlns:a16="http://schemas.microsoft.com/office/drawing/2014/main" val="2839225556"/>
                    </a:ext>
                  </a:extLst>
                </a:gridCol>
                <a:gridCol w="860491">
                  <a:extLst>
                    <a:ext uri="{9D8B030D-6E8A-4147-A177-3AD203B41FA5}">
                      <a16:colId xmlns:a16="http://schemas.microsoft.com/office/drawing/2014/main" val="2135786107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3541700781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438359333"/>
                    </a:ext>
                  </a:extLst>
                </a:gridCol>
                <a:gridCol w="1157034">
                  <a:extLst>
                    <a:ext uri="{9D8B030D-6E8A-4147-A177-3AD203B41FA5}">
                      <a16:colId xmlns:a16="http://schemas.microsoft.com/office/drawing/2014/main" val="1634324859"/>
                    </a:ext>
                  </a:extLst>
                </a:gridCol>
                <a:gridCol w="977646">
                  <a:extLst>
                    <a:ext uri="{9D8B030D-6E8A-4147-A177-3AD203B41FA5}">
                      <a16:colId xmlns:a16="http://schemas.microsoft.com/office/drawing/2014/main" val="2840754273"/>
                    </a:ext>
                  </a:extLst>
                </a:gridCol>
                <a:gridCol w="1132370">
                  <a:extLst>
                    <a:ext uri="{9D8B030D-6E8A-4147-A177-3AD203B41FA5}">
                      <a16:colId xmlns:a16="http://schemas.microsoft.com/office/drawing/2014/main" val="2991217548"/>
                    </a:ext>
                  </a:extLst>
                </a:gridCol>
              </a:tblGrid>
              <a:tr h="17469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Kategori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Üniversite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Kapasite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İşbirliği</a:t>
                      </a:r>
                    </a:p>
                  </a:txBody>
                  <a:tcPr>
                    <a:solidFill>
                      <a:srgbClr val="50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107703"/>
                  </a:ext>
                </a:extLst>
              </a:tr>
              <a:tr h="572304">
                <a:tc rowSpan="2"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53,07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13,29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20,52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19,26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95844"/>
                  </a:ext>
                </a:extLst>
              </a:tr>
              <a:tr h="486773">
                <a:tc vMerge="1">
                  <a:txBody>
                    <a:bodyPr/>
                    <a:lstStyle/>
                    <a:p>
                      <a:pPr algn="ctr"/>
                      <a:endParaRPr lang="tr-T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45,17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18,1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9,47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23956"/>
                  </a:ext>
                </a:extLst>
              </a:tr>
            </a:tbl>
          </a:graphicData>
        </a:graphic>
      </p:graphicFrame>
      <p:sp>
        <p:nvSpPr>
          <p:cNvPr id="8" name="Unvan 1">
            <a:extLst>
              <a:ext uri="{FF2B5EF4-FFF2-40B4-BE49-F238E27FC236}">
                <a16:creationId xmlns:a16="http://schemas.microsoft.com/office/drawing/2014/main" id="{C8665D28-DD99-4E39-BE17-C88AA1E84927}"/>
              </a:ext>
            </a:extLst>
          </p:cNvPr>
          <p:cNvSpPr txBox="1">
            <a:spLocks/>
          </p:cNvSpPr>
          <p:nvPr/>
        </p:nvSpPr>
        <p:spPr>
          <a:xfrm>
            <a:off x="1419999" y="496179"/>
            <a:ext cx="8601075" cy="534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 spc="-12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accent1"/>
                </a:solidFill>
                <a:latin typeface="Calibri Light" panose="020F0302020204030204" pitchFamily="34" charset="0"/>
              </a:defRPr>
            </a:lvl9pPr>
          </a:lstStyle>
          <a:p>
            <a:pPr algn="just" defTabSz="914400"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tr-TR" b="1" dirty="0">
                <a:solidFill>
                  <a:srgbClr val="0070C0"/>
                </a:solidFill>
              </a:rPr>
              <a:t>Araştırma Üniversiteleri Performans Sıralaması</a:t>
            </a:r>
          </a:p>
        </p:txBody>
      </p:sp>
    </p:spTree>
    <p:extLst>
      <p:ext uri="{BB962C8B-B14F-4D97-AF65-F5344CB8AC3E}">
        <p14:creationId xmlns:p14="http://schemas.microsoft.com/office/powerpoint/2010/main" val="571047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Hacettepe Üniversitesi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B2A56D-E2E2-7FE8-38A0-60CB44CB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470517"/>
            <a:ext cx="3467119" cy="281980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D237468-6645-5D66-AF64-ED915578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66" y="470517"/>
            <a:ext cx="3683468" cy="295848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04DDB8B-713E-577A-8D24-8F12F2F6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26" y="3429000"/>
            <a:ext cx="3764132" cy="305218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6B30D9C-4502-5509-37FC-B28294D7E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66" y="3572063"/>
            <a:ext cx="3597953" cy="29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6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Hacettepe Üniversitesi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C21C04-3770-BFA6-27A0-6DEB8CC2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11" y="280039"/>
            <a:ext cx="3778298" cy="304644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61CC28-E60A-3803-CC30-8C12DCD4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68" y="3573647"/>
            <a:ext cx="3778298" cy="30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6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64978B-3AD3-964F-1B7F-65EA522E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Ankara Üniversitesi – Akdeniz Üniversitesi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B1885C-ABEF-A92B-5847-14165798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2776"/>
            <a:ext cx="6753225" cy="20669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1C6998F-D375-B3ED-A6FC-56CB7B4C5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261789"/>
            <a:ext cx="67532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7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DAE3EF-E1B4-0A8E-CC69-BBB22A15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Ankara Üniversitesi – Gazi Üniversitesi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EF8E5FB-96D7-1844-5C1A-15A79B08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4818"/>
            <a:ext cx="6753225" cy="20669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5C4BD20-8B7C-EE85-976D-1954FF1D6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27402"/>
            <a:ext cx="67246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43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045148-7D36-0251-BE27-D15DED11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380172"/>
            <a:ext cx="3640857" cy="3033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Gazi Üniversitesi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516B8C7-7974-784F-6D37-C4CF2DB4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613" y="470517"/>
            <a:ext cx="3656554" cy="294295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E035689-8249-33CA-0BDF-AF0C4E10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870" y="3598455"/>
            <a:ext cx="3908672" cy="316762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6E39AE9-E4A0-183F-03DC-C53F95E39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13" y="3544482"/>
            <a:ext cx="4036426" cy="32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92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Gazi Üniversitesi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B2A56D-E2E2-7FE8-38A0-60CB44CB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778" y="470517"/>
            <a:ext cx="3467119" cy="281980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D237468-6645-5D66-AF64-ED915578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66" y="470517"/>
            <a:ext cx="3683468" cy="295848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A286828-497D-83E4-94C8-3BB3BC3C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015" y="3429000"/>
            <a:ext cx="3799742" cy="32203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3ECEBBF-0F2D-C8CC-4AFF-4A29CA895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66" y="3542424"/>
            <a:ext cx="3950564" cy="31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AF04C2-ADFF-4EB6-663C-CEEA42D57EC1}"/>
              </a:ext>
            </a:extLst>
          </p:cNvPr>
          <p:cNvSpPr txBox="1"/>
          <p:nvPr/>
        </p:nvSpPr>
        <p:spPr>
          <a:xfrm>
            <a:off x="230819" y="1970843"/>
            <a:ext cx="206849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Ankara Üniversitesi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7B10B3-299B-6AA5-7375-8D5C4445CCE8}"/>
              </a:ext>
            </a:extLst>
          </p:cNvPr>
          <p:cNvSpPr txBox="1"/>
          <p:nvPr/>
        </p:nvSpPr>
        <p:spPr>
          <a:xfrm>
            <a:off x="294442" y="4517826"/>
            <a:ext cx="206849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Gazi Üniversitesi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C21C04-3770-BFA6-27A0-6DEB8CC2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11" y="280039"/>
            <a:ext cx="3778298" cy="304644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E62D9CD-62D0-773C-9663-3C34DB52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11" y="3531517"/>
            <a:ext cx="3875334" cy="30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97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8731" y="670983"/>
            <a:ext cx="1580303" cy="447281"/>
          </a:xfrm>
          <a:prstGeom prst="rect">
            <a:avLst/>
          </a:prstGeom>
        </p:spPr>
        <p:txBody>
          <a:bodyPr vert="horz" wrap="square" lIns="0" tIns="18203" rIns="0" bIns="0" rtlCol="0">
            <a:spAutoFit/>
          </a:bodyPr>
          <a:lstStyle/>
          <a:p>
            <a:pPr marL="8467" marR="3387" defTabSz="609630" eaLnBrk="1" fontAlgn="auto" hangingPunct="1">
              <a:lnSpc>
                <a:spcPts val="1653"/>
              </a:lnSpc>
              <a:spcBef>
                <a:spcPts val="143"/>
              </a:spcBef>
              <a:spcAft>
                <a:spcPts val="0"/>
              </a:spcAft>
            </a:pPr>
            <a:r>
              <a:rPr sz="1400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Ankara</a:t>
            </a:r>
            <a:r>
              <a:rPr sz="1400" kern="0" spc="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0" kern="0" spc="47" dirty="0">
                <a:solidFill>
                  <a:sysClr val="windowText" lastClr="000000"/>
                </a:solidFill>
                <a:latin typeface="Calibri"/>
                <a:cs typeface="Calibri"/>
              </a:rPr>
              <a:t>Üniversitesi </a:t>
            </a:r>
            <a:r>
              <a:rPr sz="1400" kern="0" spc="60" dirty="0">
                <a:solidFill>
                  <a:sysClr val="windowText" lastClr="000000"/>
                </a:solidFill>
                <a:latin typeface="Calibri"/>
                <a:cs typeface="Calibri"/>
              </a:rPr>
              <a:t>Araştırma</a:t>
            </a:r>
            <a:r>
              <a:rPr sz="1400" kern="0" spc="2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400" kern="0" spc="53" dirty="0">
                <a:solidFill>
                  <a:sysClr val="windowText" lastClr="000000"/>
                </a:solidFill>
                <a:latin typeface="Calibri"/>
                <a:cs typeface="Calibri"/>
              </a:rPr>
              <a:t>Dekanlığı</a:t>
            </a:r>
            <a:endParaRPr sz="1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4443" y="3049405"/>
            <a:ext cx="9820315" cy="314575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 defTabSz="609630" eaLnBrk="1" fontAlgn="auto" hangingPunct="1">
              <a:lnSpc>
                <a:spcPct val="115100"/>
              </a:lnSpc>
              <a:spcBef>
                <a:spcPts val="67"/>
              </a:spcBef>
              <a:spcAft>
                <a:spcPts val="0"/>
              </a:spcAft>
            </a:pPr>
            <a:r>
              <a:rPr lang="tr-TR" sz="2533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QS Dünya Üniversite </a:t>
            </a:r>
            <a:r>
              <a:rPr lang="tr-TR" sz="2533" kern="0" spc="100" dirty="0" err="1">
                <a:solidFill>
                  <a:sysClr val="windowText" lastClr="000000"/>
                </a:solidFill>
                <a:latin typeface="Calibri"/>
                <a:cs typeface="Calibri"/>
              </a:rPr>
              <a:t>Sıralaması'nın</a:t>
            </a:r>
            <a:r>
              <a:rPr lang="tr-TR" sz="2533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 20.si , 104 ülkeden 1.500 üniversiteye içeren ve sıralamalarda istihdam edilebilirliği ve sürdürülebilirliği vurgulayan tek sıralamasıdır.</a:t>
            </a:r>
          </a:p>
          <a:p>
            <a:pPr marL="8044" marR="3387" indent="-423" algn="ctr" defTabSz="609630" eaLnBrk="1" fontAlgn="auto" hangingPunct="1">
              <a:lnSpc>
                <a:spcPct val="115100"/>
              </a:lnSpc>
              <a:spcBef>
                <a:spcPts val="67"/>
              </a:spcBef>
              <a:spcAft>
                <a:spcPts val="0"/>
              </a:spcAft>
            </a:pPr>
            <a:endParaRPr lang="tr-TR" sz="2533" kern="0" spc="10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44" marR="3387" indent="-423" algn="ctr" defTabSz="609630" eaLnBrk="1" fontAlgn="auto" hangingPunct="1">
              <a:lnSpc>
                <a:spcPct val="115100"/>
              </a:lnSpc>
              <a:spcBef>
                <a:spcPts val="67"/>
              </a:spcBef>
              <a:spcAft>
                <a:spcPts val="0"/>
              </a:spcAft>
            </a:pPr>
            <a:r>
              <a:rPr lang="tr-TR" sz="2533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Bu yıl, şimdiye kadarki en büyük metodolojik geliştirme yapıldı ve üç yeni metriği kullanıma sunuldu: Sürdürülebilirlik, İstihdam Çıktıları ve Uluslararası Araştırma Ağı.</a:t>
            </a:r>
            <a:endParaRPr sz="2533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590800" y="1498600"/>
            <a:ext cx="7467600" cy="1050929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8467" marR="3387" indent="115576">
              <a:lnSpc>
                <a:spcPts val="6654"/>
              </a:lnSpc>
              <a:spcBef>
                <a:spcPts val="1410"/>
              </a:spcBef>
            </a:pPr>
            <a:r>
              <a:rPr lang="tr-TR" spc="687" dirty="0"/>
              <a:t>QS </a:t>
            </a:r>
            <a:r>
              <a:rPr spc="483" dirty="0"/>
              <a:t>Ranking</a:t>
            </a:r>
            <a:r>
              <a:rPr spc="63" dirty="0"/>
              <a:t> </a:t>
            </a:r>
            <a:r>
              <a:rPr spc="590" dirty="0"/>
              <a:t>202</a:t>
            </a:r>
            <a:r>
              <a:rPr lang="tr-TR" spc="590" dirty="0"/>
              <a:t>4</a:t>
            </a:r>
            <a:endParaRPr spc="59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18EF68C8-C74E-428F-8730-C0D2A3389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2"/>
            <a:ext cx="12192000" cy="67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50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3D129D8-5D67-4730-A2C5-99A19FF4A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-11624"/>
            <a:ext cx="6966981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3913936-F4F1-4C62-A919-2CA624E607C1}"/>
              </a:ext>
            </a:extLst>
          </p:cNvPr>
          <p:cNvSpPr/>
          <p:nvPr/>
        </p:nvSpPr>
        <p:spPr>
          <a:xfrm>
            <a:off x="3454400" y="5562600"/>
            <a:ext cx="5029200" cy="55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3785C5E-7E3C-4F44-83E7-CBC152E1F1BA}"/>
              </a:ext>
            </a:extLst>
          </p:cNvPr>
          <p:cNvSpPr txBox="1"/>
          <p:nvPr/>
        </p:nvSpPr>
        <p:spPr>
          <a:xfrm>
            <a:off x="8636001" y="3417376"/>
            <a:ext cx="25834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sıralmasında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Ankara Üniversitesi Türkiye’de sıralamaya giren 25 Üniversite içinden  ilk 10 Üniversite içinde 901-950 bandına yükselmiştir.</a:t>
            </a:r>
          </a:p>
        </p:txBody>
      </p:sp>
    </p:spTree>
    <p:extLst>
      <p:ext uri="{BB962C8B-B14F-4D97-AF65-F5344CB8AC3E}">
        <p14:creationId xmlns:p14="http://schemas.microsoft.com/office/powerpoint/2010/main" val="306057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84870" y="193653"/>
            <a:ext cx="8158163" cy="7143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URAP 2018-2022 Sıralamaları</a:t>
            </a:r>
          </a:p>
        </p:txBody>
      </p:sp>
      <p:graphicFrame>
        <p:nvGraphicFramePr>
          <p:cNvPr id="9" name="Grafik 8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341561"/>
              </p:ext>
            </p:extLst>
          </p:nvPr>
        </p:nvGraphicFramePr>
        <p:xfrm>
          <a:off x="1600199" y="775855"/>
          <a:ext cx="9088583" cy="311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915803"/>
              </p:ext>
            </p:extLst>
          </p:nvPr>
        </p:nvGraphicFramePr>
        <p:xfrm>
          <a:off x="1600200" y="3940197"/>
          <a:ext cx="9088582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ACBBAEA9-FEC2-4C69-B7E7-4451213A0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275541"/>
              </p:ext>
            </p:extLst>
          </p:nvPr>
        </p:nvGraphicFramePr>
        <p:xfrm>
          <a:off x="1620980" y="3893127"/>
          <a:ext cx="9067801" cy="277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369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A682394-BCE2-4CEA-9BF1-0795E0FA4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20949" r="29167"/>
          <a:stretch/>
        </p:blipFill>
        <p:spPr>
          <a:xfrm>
            <a:off x="1473200" y="635001"/>
            <a:ext cx="5334000" cy="511453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D2A286F-7F06-45EA-B4E4-120E1A25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17" t="28800" r="29167" b="26444"/>
          <a:stretch/>
        </p:blipFill>
        <p:spPr>
          <a:xfrm>
            <a:off x="6959600" y="2057400"/>
            <a:ext cx="4013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8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0EF5075-09C5-4BAE-BA3A-D3935A367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93" y="0"/>
            <a:ext cx="6255414" cy="6858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AA71FE4-FF08-4CF0-9510-072395676FE1}"/>
              </a:ext>
            </a:extLst>
          </p:cNvPr>
          <p:cNvSpPr txBox="1"/>
          <p:nvPr/>
        </p:nvSpPr>
        <p:spPr>
          <a:xfrm>
            <a:off x="9448801" y="3733800"/>
            <a:ext cx="2583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sıralmasında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Ankara Üniversitesi Türkiye’de sıralamaya giren ilk 10 Üniversite içinde 1001-1200 bandında idi.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738277A-A9D9-471C-99FD-C58708E8AECF}"/>
              </a:ext>
            </a:extLst>
          </p:cNvPr>
          <p:cNvSpPr/>
          <p:nvPr/>
        </p:nvSpPr>
        <p:spPr>
          <a:xfrm>
            <a:off x="4521200" y="5816600"/>
            <a:ext cx="5029200" cy="55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134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911E417-1AFF-424F-9770-126B195DA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28015" r="29584" b="6815"/>
          <a:stretch/>
        </p:blipFill>
        <p:spPr>
          <a:xfrm>
            <a:off x="6799638" y="431800"/>
            <a:ext cx="5372559" cy="57912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822B0FD-E45B-4580-9598-9E7E6E896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26445" r="29583" b="5245"/>
          <a:stretch/>
        </p:blipFill>
        <p:spPr>
          <a:xfrm>
            <a:off x="1330221" y="431800"/>
            <a:ext cx="52586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6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35CDBC7-BDD4-455F-87B0-36D2EE244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4529" y="1752601"/>
            <a:ext cx="4470400" cy="2625847"/>
          </a:xfrm>
        </p:spPr>
        <p:txBody>
          <a:bodyPr/>
          <a:lstStyle/>
          <a:p>
            <a:pPr algn="just"/>
            <a:r>
              <a:rPr lang="tr-TR" sz="2133" b="0" dirty="0">
                <a:solidFill>
                  <a:srgbClr val="202124"/>
                </a:solidFill>
                <a:latin typeface="Google Sans"/>
              </a:rPr>
              <a:t>QS EECA Üniversite Sıralaması, </a:t>
            </a:r>
            <a:r>
              <a:rPr lang="tr-TR" sz="2133" b="0" dirty="0">
                <a:solidFill>
                  <a:srgbClr val="040C28"/>
                </a:solidFill>
                <a:latin typeface="Google Sans"/>
              </a:rPr>
              <a:t>gelişmekte olan Avrupa ve Orta Asya'daki en iyi 350 üniversiteyi değerlendirmeye almaktadır</a:t>
            </a:r>
            <a:r>
              <a:rPr lang="tr-TR" sz="2133" b="0" dirty="0">
                <a:solidFill>
                  <a:srgbClr val="202124"/>
                </a:solidFill>
                <a:latin typeface="Google Sans"/>
              </a:rPr>
              <a:t>. Sıralamada QS World </a:t>
            </a:r>
            <a:r>
              <a:rPr lang="tr-TR" sz="2133" b="0" dirty="0" err="1">
                <a:solidFill>
                  <a:srgbClr val="202124"/>
                </a:solidFill>
                <a:latin typeface="Google Sans"/>
              </a:rPr>
              <a:t>University</a:t>
            </a:r>
            <a:r>
              <a:rPr lang="tr-TR" sz="2133" b="0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tr-TR" sz="2133" b="0" dirty="0" err="1">
                <a:solidFill>
                  <a:srgbClr val="202124"/>
                </a:solidFill>
                <a:latin typeface="Google Sans"/>
              </a:rPr>
              <a:t>Rankings</a:t>
            </a:r>
            <a:r>
              <a:rPr lang="tr-TR" sz="2133" b="0" dirty="0">
                <a:solidFill>
                  <a:srgbClr val="202124"/>
                </a:solidFill>
                <a:latin typeface="Google Sans"/>
              </a:rPr>
              <a:t>' te kullanılan metodoloji uyarlanarak üniversiteler 9 gösterge ile karşılaştırılmaktadır.</a:t>
            </a:r>
            <a:endParaRPr lang="tr-TR" sz="2133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D4B67E-3C49-46DE-8BD2-00D8A9522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3511" r="30000"/>
          <a:stretch/>
        </p:blipFill>
        <p:spPr>
          <a:xfrm>
            <a:off x="1219200" y="468066"/>
            <a:ext cx="5384800" cy="59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2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58A4E341-3ED9-4D9B-9E36-21889230BAAD}"/>
              </a:ext>
            </a:extLst>
          </p:cNvPr>
          <p:cNvSpPr txBox="1"/>
          <p:nvPr/>
        </p:nvSpPr>
        <p:spPr>
          <a:xfrm>
            <a:off x="6117526" y="431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İlahiyat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5FBB6EE-B512-4FF7-86BD-8BBD6FC23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8222" r="35417"/>
          <a:stretch/>
        </p:blipFill>
        <p:spPr>
          <a:xfrm>
            <a:off x="1270000" y="350434"/>
            <a:ext cx="5008354" cy="6157132"/>
          </a:xfrm>
          <a:prstGeom prst="rect">
            <a:avLst/>
          </a:prstGeom>
        </p:spPr>
      </p:pic>
      <p:pic>
        <p:nvPicPr>
          <p:cNvPr id="1026" name="Picture 2" descr="Bu resim için alternatif metin açıklaması yok">
            <a:extLst>
              <a:ext uri="{FF2B5EF4-FFF2-40B4-BE49-F238E27FC236}">
                <a16:creationId xmlns:a16="http://schemas.microsoft.com/office/drawing/2014/main" id="{33FC9A70-E13D-16E0-EBD0-6754E481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84" y="2056881"/>
            <a:ext cx="3933371" cy="39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070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2DCBA9F-50FC-4E57-9DB9-E7D75E146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3" t="38222" r="34584"/>
          <a:stretch/>
        </p:blipFill>
        <p:spPr>
          <a:xfrm>
            <a:off x="2743200" y="228600"/>
            <a:ext cx="5312447" cy="61468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8478697-178A-449C-90E0-CF9E8CBD3E7B}"/>
              </a:ext>
            </a:extLst>
          </p:cNvPr>
          <p:cNvSpPr txBox="1"/>
          <p:nvPr/>
        </p:nvSpPr>
        <p:spPr>
          <a:xfrm>
            <a:off x="5842001" y="350434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 bilimleri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A7A0F1E-8185-2C75-3BFC-29FBBE15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032" y="257991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137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82017FD-63BA-4741-83BE-E9545219A02A}"/>
              </a:ext>
            </a:extLst>
          </p:cNvPr>
          <p:cNvSpPr txBox="1"/>
          <p:nvPr/>
        </p:nvSpPr>
        <p:spPr>
          <a:xfrm>
            <a:off x="65024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EFE17E7-68CD-4448-A70E-5979712C2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4296" r="35833" b="2417"/>
          <a:stretch/>
        </p:blipFill>
        <p:spPr>
          <a:xfrm>
            <a:off x="1574800" y="177800"/>
            <a:ext cx="5221387" cy="66802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16648015-261C-3D31-0BE4-8D13A381B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780" y="2399522"/>
            <a:ext cx="3646714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2C2A481-176A-4769-8CB3-01CE1525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4" t="34295" r="35833" b="2105"/>
          <a:stretch/>
        </p:blipFill>
        <p:spPr>
          <a:xfrm>
            <a:off x="1879600" y="279400"/>
            <a:ext cx="4549422" cy="59436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DDA8E4C-744C-47E4-94EA-2C2269E8D4AB}"/>
              </a:ext>
            </a:extLst>
          </p:cNvPr>
          <p:cNvSpPr txBox="1"/>
          <p:nvPr/>
        </p:nvSpPr>
        <p:spPr>
          <a:xfrm>
            <a:off x="69088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Ziraat Bilimleri</a:t>
            </a:r>
          </a:p>
        </p:txBody>
      </p:sp>
      <p:pic>
        <p:nvPicPr>
          <p:cNvPr id="2050" name="Picture 2" descr="Bu resim için alternatif metin açıklaması yok">
            <a:extLst>
              <a:ext uri="{FF2B5EF4-FFF2-40B4-BE49-F238E27FC236}">
                <a16:creationId xmlns:a16="http://schemas.microsoft.com/office/drawing/2014/main" id="{5DD76B75-0D01-58C2-95AB-92E1B17C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2" y="2446175"/>
            <a:ext cx="3879980" cy="38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00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DC1904F-6D51-4A46-A572-DF1E95460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4" t="33511" r="35833" b="2104"/>
          <a:stretch/>
        </p:blipFill>
        <p:spPr>
          <a:xfrm>
            <a:off x="2032000" y="279400"/>
            <a:ext cx="4762810" cy="62992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7C08712-84A0-4028-9263-296AEB6538FA}"/>
              </a:ext>
            </a:extLst>
          </p:cNvPr>
          <p:cNvSpPr txBox="1"/>
          <p:nvPr/>
        </p:nvSpPr>
        <p:spPr>
          <a:xfrm>
            <a:off x="69088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Diller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638C494-BB9E-D1C2-8A6C-B5023D72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71" y="26545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9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BAA3D67-86CF-452A-B6D2-65FB822B8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4295" r="35417" b="2105"/>
          <a:stretch/>
        </p:blipFill>
        <p:spPr>
          <a:xfrm>
            <a:off x="1981200" y="381000"/>
            <a:ext cx="4856731" cy="61468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7BC9CF0-514D-49C0-87F4-0C9EE5A663AA}"/>
              </a:ext>
            </a:extLst>
          </p:cNvPr>
          <p:cNvSpPr txBox="1"/>
          <p:nvPr/>
        </p:nvSpPr>
        <p:spPr>
          <a:xfrm>
            <a:off x="69088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 Bilimleri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0DCB167-65BF-7A99-2F4D-B97EE182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331" y="2575249"/>
            <a:ext cx="3750906" cy="37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1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7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6588CDC-E436-42E5-9634-AAE169E0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77" y="908821"/>
            <a:ext cx="6805250" cy="291109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CD0C54-BF1F-45B9-93F9-19CBC183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22" y="3819913"/>
            <a:ext cx="6751905" cy="2232853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293713-F510-42D8-8CB8-5BE2E9745D46}"/>
              </a:ext>
            </a:extLst>
          </p:cNvPr>
          <p:cNvSpPr txBox="1"/>
          <p:nvPr/>
        </p:nvSpPr>
        <p:spPr>
          <a:xfrm>
            <a:off x="622528" y="1843950"/>
            <a:ext cx="34065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/>
              <a:t>Ankara Üniversitesi 6. sıradan </a:t>
            </a:r>
          </a:p>
          <a:p>
            <a:r>
              <a:rPr lang="tr-TR" sz="4000" dirty="0"/>
              <a:t>4. Sıraya yükselmiştir</a:t>
            </a:r>
          </a:p>
        </p:txBody>
      </p:sp>
    </p:spTree>
    <p:extLst>
      <p:ext uri="{BB962C8B-B14F-4D97-AF65-F5344CB8AC3E}">
        <p14:creationId xmlns:p14="http://schemas.microsoft.com/office/powerpoint/2010/main" val="3205333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89140E1-55F8-4655-9D05-459581377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4295" r="35417" b="2105"/>
          <a:stretch/>
        </p:blipFill>
        <p:spPr>
          <a:xfrm>
            <a:off x="1879600" y="330200"/>
            <a:ext cx="4876800" cy="61722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C6CCD75-C8CA-4854-BE13-500A55480DEC}"/>
              </a:ext>
            </a:extLst>
          </p:cNvPr>
          <p:cNvSpPr txBox="1"/>
          <p:nvPr/>
        </p:nvSpPr>
        <p:spPr>
          <a:xfrm>
            <a:off x="69088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Tıp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4DF15C5-B58F-EA3D-B2E7-AFE4440B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305" y="2360643"/>
            <a:ext cx="3610947" cy="36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4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25C1E87-EFF4-40BC-AB2A-953EC883B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4295" r="34584" b="2105"/>
          <a:stretch/>
        </p:blipFill>
        <p:spPr>
          <a:xfrm>
            <a:off x="2133600" y="431800"/>
            <a:ext cx="5008504" cy="61468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5457E6B-6EFF-45F4-93E9-45A0F7020143}"/>
              </a:ext>
            </a:extLst>
          </p:cNvPr>
          <p:cNvSpPr txBox="1"/>
          <p:nvPr/>
        </p:nvSpPr>
        <p:spPr>
          <a:xfrm>
            <a:off x="6807201" y="1447800"/>
            <a:ext cx="2583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Sağlık Bilimleri (Tıp, Diş,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Vetreinerlik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Sağlık Bilimleri)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C75DDFD-29C5-E51B-3A67-201C037C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2940698"/>
            <a:ext cx="3301482" cy="33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592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E17EBFF-F6B1-453A-AC88-07906B30A6FA}"/>
              </a:ext>
            </a:extLst>
          </p:cNvPr>
          <p:cNvSpPr txBox="1"/>
          <p:nvPr/>
        </p:nvSpPr>
        <p:spPr>
          <a:xfrm>
            <a:off x="68072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 Bilimleri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EA8E2F2-F291-47EE-B565-2D2CD6C9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34887" r="39167" b="2104"/>
          <a:stretch/>
        </p:blipFill>
        <p:spPr>
          <a:xfrm>
            <a:off x="1930400" y="177800"/>
            <a:ext cx="4318000" cy="630017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C547E00-96CD-D97C-6A26-F968F9B4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78" y="2632786"/>
            <a:ext cx="3684037" cy="36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85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0CD702F-1FEB-42FB-9E50-44CF891C4E0F}"/>
              </a:ext>
            </a:extLst>
          </p:cNvPr>
          <p:cNvSpPr txBox="1"/>
          <p:nvPr/>
        </p:nvSpPr>
        <p:spPr>
          <a:xfrm>
            <a:off x="68072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Biyoloji Bilimleri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BA2848D-9ECB-4484-BB2B-1397DF0C2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34295" r="35417" b="2105"/>
          <a:stretch/>
        </p:blipFill>
        <p:spPr>
          <a:xfrm>
            <a:off x="1625600" y="293915"/>
            <a:ext cx="4876800" cy="6270171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92349151-6A63-FABE-1638-E91ECFE0D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649" y="255192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1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477465C-A0E0-4066-A753-DF8BD15A323F}"/>
              </a:ext>
            </a:extLst>
          </p:cNvPr>
          <p:cNvSpPr txBox="1"/>
          <p:nvPr/>
        </p:nvSpPr>
        <p:spPr>
          <a:xfrm>
            <a:off x="6807201" y="1447800"/>
            <a:ext cx="258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bazlı sıralamalar (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6096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ve Astronomi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DF485D5-61B4-491B-83AC-672982F0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35082" r="35417" b="2104"/>
          <a:stretch/>
        </p:blipFill>
        <p:spPr>
          <a:xfrm>
            <a:off x="1930400" y="228600"/>
            <a:ext cx="4876800" cy="619276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966171BF-E85E-FBD0-DF05-C82CB1B64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347" y="2649894"/>
            <a:ext cx="3629608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61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5648F43-F638-43BA-A26F-7F94523A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54" y="62609"/>
            <a:ext cx="6377093" cy="1025922"/>
          </a:xfrm>
        </p:spPr>
        <p:txBody>
          <a:bodyPr/>
          <a:lstStyle/>
          <a:p>
            <a:r>
              <a:rPr lang="tr-TR" dirty="0"/>
              <a:t>1. olarak sıralanan ODTÜ-Ankara Üniversitesi Karşılaştırması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4C88E7-2D54-47E9-B89D-3DD6C347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72690"/>
            <a:ext cx="5181600" cy="558531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30BF42B-C6DB-4E92-8959-DF7D799F1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27230" r="30833" b="6030"/>
          <a:stretch/>
        </p:blipFill>
        <p:spPr>
          <a:xfrm>
            <a:off x="1163260" y="1172234"/>
            <a:ext cx="4949961" cy="56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80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E6B43199-F10B-421D-A326-F220E1B9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97" y="941145"/>
            <a:ext cx="5181600" cy="558531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EB0A7D8C-BE07-4BF3-8D1B-A05009EF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54" y="62609"/>
            <a:ext cx="6377093" cy="1025922"/>
          </a:xfrm>
        </p:spPr>
        <p:txBody>
          <a:bodyPr/>
          <a:lstStyle/>
          <a:p>
            <a:r>
              <a:rPr lang="tr-TR" dirty="0"/>
              <a:t>2. Olarak sıralanan İTÜ-Ankara Üniversitesi Karşılaştırması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0089DA1-08B5-4DAC-9377-AC95D130C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35865" r="28750" b="6817"/>
          <a:stretch/>
        </p:blipFill>
        <p:spPr>
          <a:xfrm>
            <a:off x="1603331" y="1447800"/>
            <a:ext cx="5057731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8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D7A5D2F-7855-484F-9022-463222D88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28015" r="29584" b="14667"/>
          <a:stretch/>
        </p:blipFill>
        <p:spPr>
          <a:xfrm>
            <a:off x="1167162" y="1014655"/>
            <a:ext cx="5658981" cy="5435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B50811B-2985-4C0B-AC29-0BDD0090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939800"/>
            <a:ext cx="5181600" cy="558531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83645A6E-5E75-42F4-B3D2-3E593BE3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54" y="62609"/>
            <a:ext cx="6377093" cy="1025922"/>
          </a:xfrm>
        </p:spPr>
        <p:txBody>
          <a:bodyPr/>
          <a:lstStyle/>
          <a:p>
            <a:r>
              <a:rPr lang="tr-TR" dirty="0"/>
              <a:t>3. Olarak sıralanan Koç-Ankara Üniversitesi Karşılaştırması </a:t>
            </a:r>
          </a:p>
        </p:txBody>
      </p:sp>
    </p:spTree>
    <p:extLst>
      <p:ext uri="{BB962C8B-B14F-4D97-AF65-F5344CB8AC3E}">
        <p14:creationId xmlns:p14="http://schemas.microsoft.com/office/powerpoint/2010/main" val="2484239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29D5162-62F7-435E-95A2-0AC454FD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7" t="24874" r="30000" b="18593"/>
          <a:stretch/>
        </p:blipFill>
        <p:spPr>
          <a:xfrm>
            <a:off x="1009626" y="1057716"/>
            <a:ext cx="5813072" cy="5435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645EFEF-1C28-43AB-88CA-D45B5D251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939800"/>
            <a:ext cx="5181600" cy="558531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729F1CD1-7A9E-4799-B779-7FD1A9FA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6377093" cy="1025922"/>
          </a:xfrm>
        </p:spPr>
        <p:txBody>
          <a:bodyPr/>
          <a:lstStyle/>
          <a:p>
            <a:r>
              <a:rPr lang="tr-TR" dirty="0"/>
              <a:t>4. Olarak sıralanan Bilkent-Ankara Üniversitesi Karşılaştırması </a:t>
            </a:r>
          </a:p>
        </p:txBody>
      </p:sp>
    </p:spTree>
    <p:extLst>
      <p:ext uri="{BB962C8B-B14F-4D97-AF65-F5344CB8AC3E}">
        <p14:creationId xmlns:p14="http://schemas.microsoft.com/office/powerpoint/2010/main" val="20542652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B8FC8A5-9D08-4B18-82BA-A49B606F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27230" r="30000" b="6030"/>
          <a:stretch/>
        </p:blipFill>
        <p:spPr>
          <a:xfrm>
            <a:off x="1473200" y="1005579"/>
            <a:ext cx="4927601" cy="536982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0D8E814-E5E6-41E9-94DA-CEFD5F59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939800"/>
            <a:ext cx="5181600" cy="5585310"/>
          </a:xfrm>
          <a:prstGeom prst="rect">
            <a:avLst/>
          </a:prstGeom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BE613341-42FE-46FC-BA09-A8F6217B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6377093" cy="1025922"/>
          </a:xfrm>
        </p:spPr>
        <p:txBody>
          <a:bodyPr/>
          <a:lstStyle/>
          <a:p>
            <a:r>
              <a:rPr lang="tr-TR" dirty="0"/>
              <a:t>5. Olarak sıralanan Boğaziçi-Ankara Üniversitesi Karşılaştırması </a:t>
            </a:r>
          </a:p>
        </p:txBody>
      </p:sp>
    </p:spTree>
    <p:extLst>
      <p:ext uri="{BB962C8B-B14F-4D97-AF65-F5344CB8AC3E}">
        <p14:creationId xmlns:p14="http://schemas.microsoft.com/office/powerpoint/2010/main" val="296945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4984464-4BC0-4D74-A718-7D6BB2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22" y="5840445"/>
            <a:ext cx="10377889" cy="898786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URAP 2022-2023 </a:t>
            </a:r>
            <a:r>
              <a:rPr lang="tr-TR" sz="2400" b="1" dirty="0">
                <a:solidFill>
                  <a:srgbClr val="FF0000"/>
                </a:solidFill>
                <a:highlight>
                  <a:srgbClr val="C0C0C0"/>
                </a:highlight>
              </a:rPr>
              <a:t>Türkiye genel sıralamasında </a:t>
            </a:r>
            <a:r>
              <a:rPr lang="tr-TR" sz="2400" b="1" dirty="0">
                <a:solidFill>
                  <a:srgbClr val="FF0000"/>
                </a:solidFill>
              </a:rPr>
              <a:t>ilk 20’ye giren üniversitelerin geçmiş yıllardaki durumlarının karşılaştırılması </a:t>
            </a:r>
            <a:br>
              <a:rPr lang="tr-TR" sz="2400" b="1" dirty="0">
                <a:solidFill>
                  <a:srgbClr val="FFFF00"/>
                </a:solidFill>
              </a:rPr>
            </a:br>
            <a:endParaRPr lang="tr-TR" sz="24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8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6588CDC-E436-42E5-9634-AAE169E0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793" y="1766307"/>
            <a:ext cx="4667823" cy="199676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CD0C54-BF1F-45B9-93F9-19CBC183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3" y="3763069"/>
            <a:ext cx="4631233" cy="1531547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293713-F510-42D8-8CB8-5BE2E9745D46}"/>
              </a:ext>
            </a:extLst>
          </p:cNvPr>
          <p:cNvSpPr txBox="1"/>
          <p:nvPr/>
        </p:nvSpPr>
        <p:spPr>
          <a:xfrm>
            <a:off x="572658" y="622612"/>
            <a:ext cx="1139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/>
              <a:t>Ankara Üniversitesi 6. sıradan 4. Sıraya yükselmiştir</a:t>
            </a:r>
          </a:p>
        </p:txBody>
      </p:sp>
      <p:graphicFrame>
        <p:nvGraphicFramePr>
          <p:cNvPr id="10" name="Grafik 9">
            <a:extLst>
              <a:ext uri="{FF2B5EF4-FFF2-40B4-BE49-F238E27FC236}">
                <a16:creationId xmlns:a16="http://schemas.microsoft.com/office/drawing/2014/main" id="{7FA94C4D-90E3-4F9E-A7DD-8232ED3A91A5}"/>
              </a:ext>
            </a:extLst>
          </p:cNvPr>
          <p:cNvGraphicFramePr>
            <a:graphicFrameLocks/>
          </p:cNvGraphicFramePr>
          <p:nvPr/>
        </p:nvGraphicFramePr>
        <p:xfrm>
          <a:off x="876800" y="2057399"/>
          <a:ext cx="5120587" cy="321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69047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173321A-55DF-4CA2-984D-179FE9B9A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28015" r="30833" b="6030"/>
          <a:stretch/>
        </p:blipFill>
        <p:spPr>
          <a:xfrm>
            <a:off x="1473200" y="1092200"/>
            <a:ext cx="4609495" cy="52324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62C91E0-8BB2-40F7-9CAE-6F2658D3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939800"/>
            <a:ext cx="5181600" cy="558531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A2A716F7-B8A2-4C97-8912-8DA36507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6377093" cy="1025922"/>
          </a:xfrm>
        </p:spPr>
        <p:txBody>
          <a:bodyPr/>
          <a:lstStyle/>
          <a:p>
            <a:r>
              <a:rPr lang="tr-TR" dirty="0"/>
              <a:t>6. Olarak sıralanan Sabancı-Ankara Üniversitesi Karşılaştırması </a:t>
            </a:r>
          </a:p>
        </p:txBody>
      </p:sp>
    </p:spTree>
    <p:extLst>
      <p:ext uri="{BB962C8B-B14F-4D97-AF65-F5344CB8AC3E}">
        <p14:creationId xmlns:p14="http://schemas.microsoft.com/office/powerpoint/2010/main" val="28040855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46CAC24-C717-44B6-9C14-AB4A379B9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12" t="25652" r="29188" b="18593"/>
          <a:stretch/>
        </p:blipFill>
        <p:spPr>
          <a:xfrm>
            <a:off x="1270000" y="935495"/>
            <a:ext cx="5970740" cy="5435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1966B48-0444-47F4-B7F3-805DE624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636345"/>
            <a:ext cx="5181600" cy="558531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568C3621-A1B9-4204-BE08-2AF78B6E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6377093" cy="1025922"/>
          </a:xfrm>
        </p:spPr>
        <p:txBody>
          <a:bodyPr/>
          <a:lstStyle/>
          <a:p>
            <a:r>
              <a:rPr lang="tr-TR" dirty="0"/>
              <a:t>6. Olarak sıralanan </a:t>
            </a:r>
            <a:r>
              <a:rPr lang="tr-TR" dirty="0" err="1"/>
              <a:t>Istanbul</a:t>
            </a:r>
            <a:r>
              <a:rPr lang="tr-TR" dirty="0"/>
              <a:t>-Ankara Üniversitesi Karşılaştırması </a:t>
            </a:r>
          </a:p>
        </p:txBody>
      </p:sp>
    </p:spTree>
    <p:extLst>
      <p:ext uri="{BB962C8B-B14F-4D97-AF65-F5344CB8AC3E}">
        <p14:creationId xmlns:p14="http://schemas.microsoft.com/office/powerpoint/2010/main" val="14626740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8AFEFF-84EC-447E-8765-C4DD0263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54" y="62609"/>
            <a:ext cx="6377093" cy="1538883"/>
          </a:xfrm>
        </p:spPr>
        <p:txBody>
          <a:bodyPr/>
          <a:lstStyle/>
          <a:p>
            <a:r>
              <a:rPr lang="tr-TR" dirty="0"/>
              <a:t>Bir önümüzdeki 8. Olarak sıralanan Hacettepe-Ankara Üniversitesi Karşılaştırması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60605E1-2FE7-402E-9CBF-29E7C824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72690"/>
            <a:ext cx="5181600" cy="558531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8BE358A-EE41-467F-AE5A-9AA38F917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27230" r="29167" b="7600"/>
          <a:stretch/>
        </p:blipFill>
        <p:spPr>
          <a:xfrm>
            <a:off x="1016001" y="1696438"/>
            <a:ext cx="4775200" cy="50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0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8AFEFF-84EC-447E-8765-C4DD0263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54" y="62609"/>
            <a:ext cx="6377093" cy="1538883"/>
          </a:xfrm>
        </p:spPr>
        <p:txBody>
          <a:bodyPr/>
          <a:lstStyle/>
          <a:p>
            <a:r>
              <a:rPr lang="tr-TR" dirty="0"/>
              <a:t>Bir arkamızdaki 10. Olarak sıralanan Yıldız Teknik-Ankara Üniversitesi Karşılaştırması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60605E1-2FE7-402E-9CBF-29E7C824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72690"/>
            <a:ext cx="5181600" cy="558531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628AA6E-CD69-48D0-B282-8415E1F41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30371" r="29680" b="534"/>
          <a:stretch/>
        </p:blipFill>
        <p:spPr>
          <a:xfrm>
            <a:off x="863600" y="1603644"/>
            <a:ext cx="4673600" cy="52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79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24FEBA-507C-4244-8EA4-EC035A09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580" y="242220"/>
            <a:ext cx="6377093" cy="512961"/>
          </a:xfrm>
        </p:spPr>
        <p:txBody>
          <a:bodyPr/>
          <a:lstStyle/>
          <a:p>
            <a:r>
              <a:rPr lang="tr-TR" dirty="0"/>
              <a:t>SONUÇ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3B4467-0B6A-45DB-9708-09513DBD7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800" y="1905001"/>
            <a:ext cx="9550400" cy="4431983"/>
          </a:xfrm>
        </p:spPr>
        <p:txBody>
          <a:bodyPr/>
          <a:lstStyle/>
          <a:p>
            <a:pPr marL="381019" indent="-381019">
              <a:buFontTx/>
              <a:buChar char="-"/>
            </a:pPr>
            <a:r>
              <a:rPr lang="tr-TR" sz="2400" dirty="0"/>
              <a:t>Ankara Üniversitesi Genel Değerlendirme de 1001-1200 bandından 900-951 bandına yükselmiştir.</a:t>
            </a:r>
          </a:p>
          <a:p>
            <a:pPr marL="381019" indent="-381019">
              <a:buFontTx/>
              <a:buChar char="-"/>
            </a:pPr>
            <a:r>
              <a:rPr lang="tr-TR" sz="2400" dirty="0"/>
              <a:t>En önemli artış faktörü bu yıl QS sıralamasına eklenen «Uluslararası Araştırma Ağı» faktörü olduğu görülmektedir. Türkiye’den sıralamaya giren ilk 10 Üniversitesi içinde bu faktör  İTÜ; ODTÜ ile birlikte Üniversitemizde en yüksek oranda olarak belirlenmiştir.</a:t>
            </a:r>
          </a:p>
          <a:p>
            <a:pPr marL="381019" indent="-381019">
              <a:buFontTx/>
              <a:buChar char="-"/>
            </a:pPr>
            <a:r>
              <a:rPr lang="tr-TR" sz="2400" dirty="0"/>
              <a:t>Uluslararası öğretim üyesi istihdamı ve uluslararası öğrenci seviyesinde geri kalındığı görülmektedir. Bu amaçla </a:t>
            </a:r>
            <a:r>
              <a:rPr lang="tr-TR" sz="2400" dirty="0" err="1"/>
              <a:t>ivedikle</a:t>
            </a:r>
            <a:r>
              <a:rPr lang="tr-TR" sz="2400" dirty="0"/>
              <a:t> bu iki faktör üstünde çalışılması gerekliliği ortaya çıkmaktadır.</a:t>
            </a:r>
          </a:p>
          <a:p>
            <a:endParaRPr lang="tr-TR" sz="2400" dirty="0"/>
          </a:p>
          <a:p>
            <a:pPr marL="762038" indent="-762038">
              <a:buFont typeface="Arial" panose="020B0604020202020204" pitchFamily="34" charset="0"/>
              <a:buChar char="•"/>
            </a:pPr>
            <a:endParaRPr lang="tr-TR" sz="2400" dirty="0"/>
          </a:p>
          <a:p>
            <a:pPr marL="762038" indent="-762038">
              <a:buFont typeface="Arial" panose="020B0604020202020204" pitchFamily="34" charset="0"/>
              <a:buChar char="•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700460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44495" y="1332082"/>
            <a:ext cx="8281048" cy="5104953"/>
            <a:chOff x="0" y="19017"/>
            <a:chExt cx="16562096" cy="10209904"/>
          </a:xfrm>
        </p:grpSpPr>
        <p:sp>
          <p:nvSpPr>
            <p:cNvPr id="7" name="TextBox 7"/>
            <p:cNvSpPr txBox="1"/>
            <p:nvPr/>
          </p:nvSpPr>
          <p:spPr>
            <a:xfrm>
              <a:off x="0" y="4634058"/>
              <a:ext cx="16562096" cy="559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"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Dünya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Üniversitelerinin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Webometrics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Sıralaması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",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İspanya'nın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en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büyük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kamu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araştırma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kuruluşu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olan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Consejo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Superior de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Investigaciones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Científicas'a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(CSIC)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ait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bir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araştırma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grubu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olan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Cybermetrics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Lab'ın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bir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girişimidir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.  </a:t>
              </a: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Sıralamanın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temel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amacı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Üniversite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tarafından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üretilen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bilgiye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Açık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Erişimi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teşvik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etmektir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.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Sıralamayı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iyileştirmenin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en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iyi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stratejisi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, web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içeriklerinin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miktarını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ve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kalitesini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artırmaktır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.</a:t>
              </a: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Değerlendirme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"/>
                </a:rPr>
                <a:t>kriterleri</a:t>
              </a:r>
              <a:r>
                <a:rPr lang="en-US" sz="1599" dirty="0">
                  <a:solidFill>
                    <a:srgbClr val="000000"/>
                  </a:solidFill>
                  <a:latin typeface="IBM Plex Sans"/>
                </a:rPr>
                <a:t>:</a:t>
              </a: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IMPACT : Web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içerikleri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etkisi</a:t>
              </a:r>
              <a:endParaRPr lang="en-US" sz="1599" dirty="0">
                <a:solidFill>
                  <a:srgbClr val="000000"/>
                </a:solidFill>
                <a:latin typeface="IBM Plex Sans Bold"/>
              </a:endParaRP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OPENNESS: En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çok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alıntı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yapılan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araştırmacılar</a:t>
              </a:r>
              <a:endParaRPr lang="en-US" sz="1599" dirty="0">
                <a:solidFill>
                  <a:srgbClr val="000000"/>
                </a:solidFill>
                <a:latin typeface="IBM Plex Sans Bold"/>
              </a:endParaRP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EXCELLENCE: En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çok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alıntı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yapılan</a:t>
              </a:r>
              <a:r>
                <a:rPr lang="en-US" sz="1599" dirty="0">
                  <a:solidFill>
                    <a:srgbClr val="000000"/>
                  </a:solidFill>
                  <a:latin typeface="IBM Plex Sa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BM Plex Sans Bold"/>
                </a:rPr>
                <a:t>makaleler</a:t>
              </a:r>
              <a:endParaRPr lang="en-US" sz="1599" dirty="0">
                <a:solidFill>
                  <a:srgbClr val="000000"/>
                </a:solidFill>
                <a:latin typeface="IBM Plex Sans Bold"/>
              </a:endParaRPr>
            </a:p>
            <a:p>
              <a:pPr algn="ctr" defTabSz="609630" eaLnBrk="1" fontAlgn="auto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599" dirty="0">
                <a:solidFill>
                  <a:srgbClr val="000000"/>
                </a:solidFill>
                <a:latin typeface="IBM Plex Sans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17"/>
              <a:ext cx="16562096" cy="4231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eaLnBrk="1" fontAlgn="auto" hangingPunct="1">
                <a:lnSpc>
                  <a:spcPts val="550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666">
                  <a:solidFill>
                    <a:srgbClr val="000000"/>
                  </a:solidFill>
                  <a:latin typeface="IBM Plex Sans Bold"/>
                </a:rPr>
                <a:t>Webometrics Ranking of World Universities</a:t>
              </a:r>
            </a:p>
            <a:p>
              <a:pPr algn="ctr" defTabSz="609630" eaLnBrk="1" fontAlgn="auto" hangingPunct="1">
                <a:lnSpc>
                  <a:spcPts val="550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666">
                  <a:solidFill>
                    <a:srgbClr val="000000"/>
                  </a:solidFill>
                  <a:latin typeface="IBM Plex Sans Bold"/>
                </a:rPr>
                <a:t>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14404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571500"/>
            <a:ext cx="8158163" cy="714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Webometrics (Ranking Web of World </a:t>
            </a:r>
            <a:r>
              <a:rPr lang="tr-TR" sz="2800" b="1" dirty="0" err="1">
                <a:solidFill>
                  <a:srgbClr val="0070C0"/>
                </a:solidFill>
              </a:rPr>
              <a:t>Universities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graphicFrame>
        <p:nvGraphicFramePr>
          <p:cNvPr id="5" name="Grafik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857872"/>
              </p:ext>
            </p:extLst>
          </p:nvPr>
        </p:nvGraphicFramePr>
        <p:xfrm>
          <a:off x="884959" y="1276350"/>
          <a:ext cx="59055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886350"/>
              </p:ext>
            </p:extLst>
          </p:nvPr>
        </p:nvGraphicFramePr>
        <p:xfrm>
          <a:off x="7058890" y="1285874"/>
          <a:ext cx="4731327" cy="517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65444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70487" y="2145616"/>
            <a:ext cx="8444352" cy="4475773"/>
          </a:xfrm>
          <a:custGeom>
            <a:avLst/>
            <a:gdLst/>
            <a:ahLst/>
            <a:cxnLst/>
            <a:rect l="l" t="t" r="r" b="b"/>
            <a:pathLst>
              <a:path w="12666528" h="6713660">
                <a:moveTo>
                  <a:pt x="0" y="0"/>
                </a:moveTo>
                <a:lnTo>
                  <a:pt x="12666528" y="0"/>
                </a:lnTo>
                <a:lnTo>
                  <a:pt x="12666528" y="6713661"/>
                </a:lnTo>
                <a:lnTo>
                  <a:pt x="0" y="671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791" y="1168400"/>
            <a:ext cx="828104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Türkiye'deki İlk 10 Üniversitenin </a:t>
            </a:r>
          </a:p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E8223B"/>
                </a:solidFill>
                <a:latin typeface="IBM Plex Sans Bold"/>
              </a:rPr>
              <a:t>Genel Sıralaması</a:t>
            </a:r>
          </a:p>
        </p:txBody>
      </p:sp>
      <p:sp>
        <p:nvSpPr>
          <p:cNvPr id="8" name="AutoShape 8"/>
          <p:cNvSpPr/>
          <p:nvPr/>
        </p:nvSpPr>
        <p:spPr>
          <a:xfrm>
            <a:off x="1087586" y="4961611"/>
            <a:ext cx="1046205" cy="0"/>
          </a:xfrm>
          <a:prstGeom prst="line">
            <a:avLst/>
          </a:prstGeom>
          <a:ln w="85725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1463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83299" y="2140103"/>
            <a:ext cx="8382031" cy="4407411"/>
          </a:xfrm>
          <a:custGeom>
            <a:avLst/>
            <a:gdLst/>
            <a:ahLst/>
            <a:cxnLst/>
            <a:rect l="l" t="t" r="r" b="b"/>
            <a:pathLst>
              <a:path w="12573046" h="6611117">
                <a:moveTo>
                  <a:pt x="0" y="0"/>
                </a:moveTo>
                <a:lnTo>
                  <a:pt x="12573046" y="0"/>
                </a:lnTo>
                <a:lnTo>
                  <a:pt x="12573046" y="6611117"/>
                </a:lnTo>
                <a:lnTo>
                  <a:pt x="0" y="6611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237198" y="5222173"/>
            <a:ext cx="1046205" cy="0"/>
          </a:xfrm>
          <a:prstGeom prst="line">
            <a:avLst/>
          </a:prstGeom>
          <a:ln w="85725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3791" y="1168400"/>
            <a:ext cx="828104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Türkiye'deki İlk 10 Üniversitenin </a:t>
            </a:r>
          </a:p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E8223B"/>
                </a:solidFill>
                <a:latin typeface="IBM Plex Sans Bold"/>
              </a:rPr>
              <a:t>Etki Sıralaması</a:t>
            </a:r>
          </a:p>
        </p:txBody>
      </p:sp>
    </p:spTree>
    <p:extLst>
      <p:ext uri="{BB962C8B-B14F-4D97-AF65-F5344CB8AC3E}">
        <p14:creationId xmlns:p14="http://schemas.microsoft.com/office/powerpoint/2010/main" val="8901495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60300" y="2027767"/>
            <a:ext cx="8775176" cy="4628257"/>
          </a:xfrm>
          <a:custGeom>
            <a:avLst/>
            <a:gdLst/>
            <a:ahLst/>
            <a:cxnLst/>
            <a:rect l="l" t="t" r="r" b="b"/>
            <a:pathLst>
              <a:path w="13162764" h="6942386">
                <a:moveTo>
                  <a:pt x="0" y="0"/>
                </a:moveTo>
                <a:lnTo>
                  <a:pt x="13162764" y="0"/>
                </a:lnTo>
                <a:lnTo>
                  <a:pt x="13162764" y="6942386"/>
                </a:lnTo>
                <a:lnTo>
                  <a:pt x="0" y="6942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97492" y="5258363"/>
            <a:ext cx="1046205" cy="0"/>
          </a:xfrm>
          <a:prstGeom prst="line">
            <a:avLst/>
          </a:prstGeom>
          <a:ln w="85725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3791" y="1168400"/>
            <a:ext cx="828104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Türkiye'deki İlk 10 Üniversitenin </a:t>
            </a:r>
          </a:p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E8223B"/>
                </a:solidFill>
                <a:latin typeface="IBM Plex Sans Bold"/>
              </a:rPr>
              <a:t>Şeffaflık Sıralaması</a:t>
            </a:r>
          </a:p>
        </p:txBody>
      </p:sp>
    </p:spTree>
    <p:extLst>
      <p:ext uri="{BB962C8B-B14F-4D97-AF65-F5344CB8AC3E}">
        <p14:creationId xmlns:p14="http://schemas.microsoft.com/office/powerpoint/2010/main" val="121920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1F5D0D-05E2-44E8-AF51-C6ED1865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66" y="28856"/>
            <a:ext cx="10772775" cy="1657350"/>
          </a:xfrm>
        </p:spPr>
        <p:txBody>
          <a:bodyPr>
            <a:noAutofit/>
          </a:bodyPr>
          <a:lstStyle/>
          <a:p>
            <a:r>
              <a:rPr lang="tr-TR" sz="2800" b="1" dirty="0"/>
              <a:t>URAP 2023-2024 Türkiye genel sıralamasında ilk 20’ye giren üniversitelerimizin 2017/2022 döneminde </a:t>
            </a:r>
            <a:r>
              <a:rPr lang="tr-TR" sz="2800" b="1" dirty="0">
                <a:highlight>
                  <a:srgbClr val="C0C0C0"/>
                </a:highlight>
              </a:rPr>
              <a:t>URAP Dünya sıralamalarında yıllara göre</a:t>
            </a:r>
            <a:r>
              <a:rPr lang="tr-TR" sz="2800" b="1" dirty="0"/>
              <a:t> dünyadaki durumları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5EE88F0-6759-4372-8EEA-8E576B7D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89" y="1686206"/>
            <a:ext cx="6721422" cy="443522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D9B546F-EFC8-4E78-89B6-2C8EBC21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909" y="6143842"/>
            <a:ext cx="6713802" cy="472481"/>
          </a:xfrm>
          <a:prstGeom prst="rect">
            <a:avLst/>
          </a:prstGeom>
        </p:spPr>
      </p:pic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4C20B3BC-E070-45BE-8B62-A16C535D68F1}"/>
              </a:ext>
            </a:extLst>
          </p:cNvPr>
          <p:cNvCxnSpPr/>
          <p:nvPr/>
        </p:nvCxnSpPr>
        <p:spPr>
          <a:xfrm flipV="1">
            <a:off x="2366682" y="2779059"/>
            <a:ext cx="368607" cy="259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742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15939" y="2161856"/>
            <a:ext cx="8516751" cy="4498911"/>
          </a:xfrm>
          <a:custGeom>
            <a:avLst/>
            <a:gdLst/>
            <a:ahLst/>
            <a:cxnLst/>
            <a:rect l="l" t="t" r="r" b="b"/>
            <a:pathLst>
              <a:path w="12775126" h="6748367">
                <a:moveTo>
                  <a:pt x="0" y="0"/>
                </a:moveTo>
                <a:lnTo>
                  <a:pt x="12775126" y="0"/>
                </a:lnTo>
                <a:lnTo>
                  <a:pt x="12775126" y="6748367"/>
                </a:lnTo>
                <a:lnTo>
                  <a:pt x="0" y="6748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237198" y="4751701"/>
            <a:ext cx="1046205" cy="0"/>
          </a:xfrm>
          <a:prstGeom prst="line">
            <a:avLst/>
          </a:prstGeom>
          <a:ln w="85725" cap="flat">
            <a:solidFill>
              <a:srgbClr val="E8223B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3791" y="1168400"/>
            <a:ext cx="828104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000000"/>
                </a:solidFill>
                <a:latin typeface="IBM Plex Sans Bold"/>
              </a:rPr>
              <a:t>Türkiye'deki İlk 10 Üniversitenin </a:t>
            </a:r>
          </a:p>
          <a:p>
            <a:pPr algn="ctr" defTabSz="609630" eaLnBrk="1" fontAlgn="auto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34">
                <a:solidFill>
                  <a:srgbClr val="E8223B"/>
                </a:solidFill>
                <a:latin typeface="IBM Plex Sans Bold"/>
              </a:rPr>
              <a:t>Mükemmelik Sıralaması</a:t>
            </a:r>
          </a:p>
        </p:txBody>
      </p:sp>
    </p:spTree>
    <p:extLst>
      <p:ext uri="{BB962C8B-B14F-4D97-AF65-F5344CB8AC3E}">
        <p14:creationId xmlns:p14="http://schemas.microsoft.com/office/powerpoint/2010/main" val="3429673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1761">
            <a:off x="7275022" y="-2771688"/>
            <a:ext cx="6969603" cy="5081474"/>
          </a:xfrm>
          <a:custGeom>
            <a:avLst/>
            <a:gdLst/>
            <a:ahLst/>
            <a:cxnLst/>
            <a:rect l="l" t="t" r="r" b="b"/>
            <a:pathLst>
              <a:path w="10454404" h="7622211">
                <a:moveTo>
                  <a:pt x="0" y="0"/>
                </a:moveTo>
                <a:lnTo>
                  <a:pt x="10454404" y="0"/>
                </a:lnTo>
                <a:lnTo>
                  <a:pt x="10454404" y="7622212"/>
                </a:lnTo>
                <a:lnTo>
                  <a:pt x="0" y="762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700000">
            <a:off x="-3292734" y="4474785"/>
            <a:ext cx="7615075" cy="5552082"/>
          </a:xfrm>
          <a:custGeom>
            <a:avLst/>
            <a:gdLst/>
            <a:ahLst/>
            <a:cxnLst/>
            <a:rect l="l" t="t" r="r" b="b"/>
            <a:pathLst>
              <a:path w="11422613" h="8328123">
                <a:moveTo>
                  <a:pt x="0" y="0"/>
                </a:moveTo>
                <a:lnTo>
                  <a:pt x="11422613" y="0"/>
                </a:lnTo>
                <a:lnTo>
                  <a:pt x="11422613" y="8328123"/>
                </a:lnTo>
                <a:lnTo>
                  <a:pt x="0" y="83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7074" y="288401"/>
            <a:ext cx="1223520" cy="1213899"/>
          </a:xfrm>
          <a:custGeom>
            <a:avLst/>
            <a:gdLst/>
            <a:ahLst/>
            <a:cxnLst/>
            <a:rect l="l" t="t" r="r" b="b"/>
            <a:pathLst>
              <a:path w="1835280" h="1820848">
                <a:moveTo>
                  <a:pt x="0" y="0"/>
                </a:moveTo>
                <a:lnTo>
                  <a:pt x="1835280" y="0"/>
                </a:lnTo>
                <a:lnTo>
                  <a:pt x="1835280" y="1820848"/>
                </a:lnTo>
                <a:lnTo>
                  <a:pt x="0" y="182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738763" y="1951656"/>
            <a:ext cx="6714475" cy="4614174"/>
          </a:xfrm>
          <a:custGeom>
            <a:avLst/>
            <a:gdLst/>
            <a:ahLst/>
            <a:cxnLst/>
            <a:rect l="l" t="t" r="r" b="b"/>
            <a:pathLst>
              <a:path w="10071712" h="6921261">
                <a:moveTo>
                  <a:pt x="0" y="0"/>
                </a:moveTo>
                <a:lnTo>
                  <a:pt x="10071712" y="0"/>
                </a:lnTo>
                <a:lnTo>
                  <a:pt x="10071712" y="6921261"/>
                </a:lnTo>
                <a:lnTo>
                  <a:pt x="0" y="6921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7198" y="679450"/>
            <a:ext cx="1793186" cy="42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eaLnBrk="1" fontAlgn="auto" hangingPunct="1">
              <a:lnSpc>
                <a:spcPts val="1680"/>
              </a:lnSpc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IBM Plex Sans"/>
              </a:rPr>
              <a:t>Ankara Üniversitesi Araştırma Dekanlığı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31629" y="1140350"/>
            <a:ext cx="828104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>
                <a:solidFill>
                  <a:srgbClr val="000000"/>
                </a:solidFill>
                <a:latin typeface="IBM Plex Sans Bold"/>
              </a:rPr>
              <a:t>Ankara Üniversitesi Webometrics Performansı (Son 10 Yıl)</a:t>
            </a:r>
          </a:p>
        </p:txBody>
      </p:sp>
    </p:spTree>
    <p:extLst>
      <p:ext uri="{BB962C8B-B14F-4D97-AF65-F5344CB8AC3E}">
        <p14:creationId xmlns:p14="http://schemas.microsoft.com/office/powerpoint/2010/main" val="38872457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ağ Ok 8"/>
          <p:cNvSpPr/>
          <p:nvPr/>
        </p:nvSpPr>
        <p:spPr>
          <a:xfrm>
            <a:off x="9975258" y="2595992"/>
            <a:ext cx="792000" cy="212682"/>
          </a:xfrm>
          <a:prstGeom prst="rightArrow">
            <a:avLst>
              <a:gd name="adj1" fmla="val 50000"/>
              <a:gd name="adj2" fmla="val 79038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A43FB95B-C8A7-4FC5-A41A-C992B17A0F60}"/>
              </a:ext>
            </a:extLst>
          </p:cNvPr>
          <p:cNvSpPr/>
          <p:nvPr/>
        </p:nvSpPr>
        <p:spPr>
          <a:xfrm>
            <a:off x="5008419" y="2248325"/>
            <a:ext cx="4925291" cy="9243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9" name="Metin kutusu 18"/>
          <p:cNvSpPr txBox="1"/>
          <p:nvPr/>
        </p:nvSpPr>
        <p:spPr>
          <a:xfrm>
            <a:off x="4528914" y="24818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tr-TR" b="1" dirty="0"/>
              <a:t>18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46" y="2303345"/>
            <a:ext cx="4787864" cy="797977"/>
          </a:xfrm>
          <a:prstGeom prst="rect">
            <a:avLst/>
          </a:prstGeom>
        </p:spPr>
      </p:pic>
      <p:grpSp>
        <p:nvGrpSpPr>
          <p:cNvPr id="27" name="Grup 26"/>
          <p:cNvGrpSpPr/>
          <p:nvPr/>
        </p:nvGrpSpPr>
        <p:grpSpPr>
          <a:xfrm>
            <a:off x="10759354" y="2180886"/>
            <a:ext cx="1148191" cy="4470604"/>
            <a:chOff x="7329459" y="977925"/>
            <a:chExt cx="1148191" cy="4470604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9459" y="4347896"/>
              <a:ext cx="1148191" cy="1100633"/>
            </a:xfrm>
            <a:prstGeom prst="rect">
              <a:avLst/>
            </a:prstGeom>
          </p:spPr>
        </p:pic>
        <p:pic>
          <p:nvPicPr>
            <p:cNvPr id="29" name="Resim 28">
              <a:extLst>
                <a:ext uri="{FF2B5EF4-FFF2-40B4-BE49-F238E27FC236}">
                  <a16:creationId xmlns:a16="http://schemas.microsoft.com/office/drawing/2014/main" id="{FDF97389-0FCF-494F-9D8E-6219C6995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5082" y="977925"/>
              <a:ext cx="1132324" cy="1138685"/>
            </a:xfrm>
            <a:prstGeom prst="rect">
              <a:avLst/>
            </a:prstGeom>
          </p:spPr>
        </p:pic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7363" y="2116610"/>
              <a:ext cx="1130043" cy="1116346"/>
            </a:xfrm>
            <a:prstGeom prst="rect">
              <a:avLst/>
            </a:prstGeom>
          </p:spPr>
        </p:pic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9459" y="3206741"/>
              <a:ext cx="1137947" cy="1151657"/>
            </a:xfrm>
            <a:prstGeom prst="rect">
              <a:avLst/>
            </a:prstGeom>
          </p:spPr>
        </p:pic>
      </p:grp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476250"/>
            <a:ext cx="8158163" cy="714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THE </a:t>
            </a:r>
            <a:r>
              <a:rPr lang="tr-TR" sz="2800" b="1" dirty="0" err="1">
                <a:solidFill>
                  <a:srgbClr val="0070C0"/>
                </a:solidFill>
              </a:rPr>
              <a:t>Impact</a:t>
            </a:r>
            <a:r>
              <a:rPr lang="tr-TR" sz="2800" b="1" dirty="0">
                <a:solidFill>
                  <a:srgbClr val="0070C0"/>
                </a:solidFill>
              </a:rPr>
              <a:t> Ranking 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8155626-0C5A-40B9-B9AA-04C90A54EAB9}"/>
              </a:ext>
            </a:extLst>
          </p:cNvPr>
          <p:cNvSpPr txBox="1"/>
          <p:nvPr/>
        </p:nvSpPr>
        <p:spPr>
          <a:xfrm>
            <a:off x="7438151" y="18254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tr-TR" b="1" dirty="0"/>
              <a:t>2021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E0D3838-2CBA-4AAA-86D3-2704271B6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400" y="3880127"/>
            <a:ext cx="4791509" cy="809635"/>
          </a:xfrm>
          <a:prstGeom prst="rect">
            <a:avLst/>
          </a:prstGeom>
        </p:spPr>
      </p:pic>
      <p:sp>
        <p:nvSpPr>
          <p:cNvPr id="22" name="Dikdörtgen 21">
            <a:extLst>
              <a:ext uri="{FF2B5EF4-FFF2-40B4-BE49-F238E27FC236}">
                <a16:creationId xmlns:a16="http://schemas.microsoft.com/office/drawing/2014/main" id="{8C12077A-41F6-476B-8955-E8DE00E6FFC1}"/>
              </a:ext>
            </a:extLst>
          </p:cNvPr>
          <p:cNvSpPr/>
          <p:nvPr/>
        </p:nvSpPr>
        <p:spPr>
          <a:xfrm>
            <a:off x="5008419" y="3822762"/>
            <a:ext cx="4925291" cy="9243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DDAB430-F8BD-4578-865C-64BC7D8952BD}"/>
              </a:ext>
            </a:extLst>
          </p:cNvPr>
          <p:cNvSpPr txBox="1"/>
          <p:nvPr/>
        </p:nvSpPr>
        <p:spPr>
          <a:xfrm>
            <a:off x="4530517" y="410027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tr-TR" b="1" dirty="0"/>
              <a:t>15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DF1E89D4-26B9-4C16-9E49-9E4268E69704}"/>
              </a:ext>
            </a:extLst>
          </p:cNvPr>
          <p:cNvSpPr txBox="1"/>
          <p:nvPr/>
        </p:nvSpPr>
        <p:spPr>
          <a:xfrm>
            <a:off x="7375500" y="48490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tr-TR" b="1" dirty="0"/>
              <a:t>2023</a:t>
            </a:r>
          </a:p>
        </p:txBody>
      </p:sp>
      <p:pic>
        <p:nvPicPr>
          <p:cNvPr id="35" name="Resim 4">
            <a:extLst>
              <a:ext uri="{FF2B5EF4-FFF2-40B4-BE49-F238E27FC236}">
                <a16:creationId xmlns:a16="http://schemas.microsoft.com/office/drawing/2014/main" id="{6E66D422-63F3-4754-9082-3FF124F3E1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3" y="2194742"/>
            <a:ext cx="4167196" cy="2552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">
            <a:extLst>
              <a:ext uri="{FF2B5EF4-FFF2-40B4-BE49-F238E27FC236}">
                <a16:creationId xmlns:a16="http://schemas.microsoft.com/office/drawing/2014/main" id="{51F595CC-97B6-4478-8E2C-A718EFE5E6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035188"/>
            <a:ext cx="8229600" cy="1020907"/>
          </a:xfrm>
        </p:spPr>
        <p:txBody>
          <a:bodyPr/>
          <a:lstStyle/>
          <a:p>
            <a:pPr marL="185738" indent="-185738" eaLnBrk="1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·"/>
              <a:defRPr/>
            </a:pPr>
            <a:r>
              <a:rPr lang="tr-TR" sz="1600" dirty="0"/>
              <a:t>Üniversiteler Birleşmiş Milletler Sürdürülebilir Kalkınma Amaçlarına (</a:t>
            </a:r>
            <a:r>
              <a:rPr lang="tr-TR" sz="1600" dirty="0" err="1"/>
              <a:t>SDG'ler</a:t>
            </a:r>
            <a:r>
              <a:rPr lang="tr-TR" sz="1600" dirty="0"/>
              <a:t>) yaptığı katkılara göre değerlendirilmektedir.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D146D3B-E8AF-438F-A99F-7A9ADE3241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418" y="5218336"/>
            <a:ext cx="4966839" cy="80196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8A7F1A72-CAA0-42DE-AEE3-6C74D99346D9}"/>
              </a:ext>
            </a:extLst>
          </p:cNvPr>
          <p:cNvSpPr txBox="1"/>
          <p:nvPr/>
        </p:nvSpPr>
        <p:spPr>
          <a:xfrm>
            <a:off x="4530517" y="5461925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tr-TR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73539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etin kutusu 12"/>
          <p:cNvSpPr txBox="1"/>
          <p:nvPr/>
        </p:nvSpPr>
        <p:spPr>
          <a:xfrm>
            <a:off x="1205345" y="6523909"/>
            <a:ext cx="2903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 </a:t>
            </a: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türü yayınlar dikkate alınmıştır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909" y="190295"/>
            <a:ext cx="9525000" cy="4320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</a:rPr>
              <a:t>Ankara Üniversitesi Öğretim Üyesi Başına Yayın Sayısı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D3C0F84-351A-4EE2-B103-7738E7EFCFB9}"/>
              </a:ext>
            </a:extLst>
          </p:cNvPr>
          <p:cNvSpPr txBox="1"/>
          <p:nvPr/>
        </p:nvSpPr>
        <p:spPr>
          <a:xfrm>
            <a:off x="10337800" y="6513411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 Eylül 2023)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E4E0DC1-55E9-4E2F-BC39-CBFFF41B7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08" y="6515278"/>
            <a:ext cx="557379" cy="278690"/>
          </a:xfrm>
          <a:prstGeom prst="rect">
            <a:avLst/>
          </a:prstGeom>
        </p:spPr>
      </p:pic>
      <p:grpSp>
        <p:nvGrpSpPr>
          <p:cNvPr id="17" name="Grup 16">
            <a:extLst>
              <a:ext uri="{FF2B5EF4-FFF2-40B4-BE49-F238E27FC236}">
                <a16:creationId xmlns:a16="http://schemas.microsoft.com/office/drawing/2014/main" id="{2E0FCA88-9213-4C1B-A214-458B10E9453B}"/>
              </a:ext>
            </a:extLst>
          </p:cNvPr>
          <p:cNvGrpSpPr/>
          <p:nvPr/>
        </p:nvGrpSpPr>
        <p:grpSpPr>
          <a:xfrm>
            <a:off x="9081266" y="6515944"/>
            <a:ext cx="1256534" cy="277359"/>
            <a:chOff x="6864760" y="6036499"/>
            <a:chExt cx="1523664" cy="336323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FA03EBFF-FABB-4FF2-BBB4-AD3200E1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4760" y="6036499"/>
              <a:ext cx="344460" cy="336323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826C408A-002A-4A7B-995B-1593B5E2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6114248"/>
              <a:ext cx="1152128" cy="180827"/>
            </a:xfrm>
            <a:prstGeom prst="rect">
              <a:avLst/>
            </a:prstGeom>
          </p:spPr>
        </p:pic>
      </p:grp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00000000-0008-0000-0A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871480"/>
              </p:ext>
            </p:extLst>
          </p:nvPr>
        </p:nvGraphicFramePr>
        <p:xfrm>
          <a:off x="1129146" y="865909"/>
          <a:ext cx="10135754" cy="5361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Ok: Sağ 3">
            <a:extLst>
              <a:ext uri="{FF2B5EF4-FFF2-40B4-BE49-F238E27FC236}">
                <a16:creationId xmlns:a16="http://schemas.microsoft.com/office/drawing/2014/main" id="{FB3FB01C-A462-458C-973A-E37B4D2C9499}"/>
              </a:ext>
            </a:extLst>
          </p:cNvPr>
          <p:cNvSpPr/>
          <p:nvPr/>
        </p:nvSpPr>
        <p:spPr>
          <a:xfrm rot="21265275">
            <a:off x="6389986" y="2598976"/>
            <a:ext cx="3780000" cy="175479"/>
          </a:xfrm>
          <a:prstGeom prst="rightArrow">
            <a:avLst>
              <a:gd name="adj1" fmla="val 50000"/>
              <a:gd name="adj2" fmla="val 164372"/>
            </a:avLst>
          </a:prstGeom>
          <a:gradFill>
            <a:gsLst>
              <a:gs pos="0">
                <a:srgbClr val="00682F"/>
              </a:gs>
              <a:gs pos="57000">
                <a:srgbClr val="009E47"/>
              </a:gs>
              <a:gs pos="100000">
                <a:srgbClr val="00C057"/>
              </a:gs>
            </a:gsLst>
            <a:lin ang="162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BCAC1CB-8F01-4017-82DB-845AACB6570E}"/>
              </a:ext>
            </a:extLst>
          </p:cNvPr>
          <p:cNvSpPr txBox="1"/>
          <p:nvPr/>
        </p:nvSpPr>
        <p:spPr>
          <a:xfrm>
            <a:off x="7893501" y="223099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%42</a:t>
            </a:r>
          </a:p>
        </p:txBody>
      </p:sp>
    </p:spTree>
    <p:extLst>
      <p:ext uri="{BB962C8B-B14F-4D97-AF65-F5344CB8AC3E}">
        <p14:creationId xmlns:p14="http://schemas.microsoft.com/office/powerpoint/2010/main" val="37375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afik 21">
            <a:extLst>
              <a:ext uri="{FF2B5EF4-FFF2-40B4-BE49-F238E27FC236}">
                <a16:creationId xmlns:a16="http://schemas.microsoft.com/office/drawing/2014/main" id="{00000000-0008-0000-0A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048584"/>
              </p:ext>
            </p:extLst>
          </p:nvPr>
        </p:nvGraphicFramePr>
        <p:xfrm>
          <a:off x="1228208" y="789844"/>
          <a:ext cx="10063247" cy="5475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Metin kutusu 15"/>
          <p:cNvSpPr txBox="1"/>
          <p:nvPr/>
        </p:nvSpPr>
        <p:spPr>
          <a:xfrm>
            <a:off x="10360129" y="6531513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 Eylül 2023)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08" y="6515278"/>
            <a:ext cx="557379" cy="278690"/>
          </a:xfrm>
          <a:prstGeom prst="rect">
            <a:avLst/>
          </a:prstGeom>
        </p:spPr>
      </p:pic>
      <p:grpSp>
        <p:nvGrpSpPr>
          <p:cNvPr id="12" name="Grup 11"/>
          <p:cNvGrpSpPr/>
          <p:nvPr/>
        </p:nvGrpSpPr>
        <p:grpSpPr>
          <a:xfrm>
            <a:off x="9081266" y="6515944"/>
            <a:ext cx="1256534" cy="277359"/>
            <a:chOff x="6864760" y="6036499"/>
            <a:chExt cx="1523664" cy="336323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4760" y="6036499"/>
              <a:ext cx="344460" cy="336323"/>
            </a:xfrm>
            <a:prstGeom prst="rect">
              <a:avLst/>
            </a:prstGeom>
          </p:spPr>
        </p:pic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6296" y="6114248"/>
              <a:ext cx="1152128" cy="180827"/>
            </a:xfrm>
            <a:prstGeom prst="rect">
              <a:avLst/>
            </a:prstGeom>
          </p:spPr>
        </p:pic>
      </p:grpSp>
      <p:sp>
        <p:nvSpPr>
          <p:cNvPr id="15" name="Metin kutusu 14"/>
          <p:cNvSpPr txBox="1"/>
          <p:nvPr/>
        </p:nvSpPr>
        <p:spPr>
          <a:xfrm>
            <a:off x="1205345" y="6523909"/>
            <a:ext cx="2903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 </a:t>
            </a: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türü yayınlar dikkate alınmıştır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6406" y="190237"/>
            <a:ext cx="9086850" cy="4320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</a:rPr>
              <a:t>Öğretim Üyesi Başına Yayın Sayıları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C97EE20-69E3-4E4D-BB8F-90F0E4CD9793}"/>
              </a:ext>
            </a:extLst>
          </p:cNvPr>
          <p:cNvSpPr txBox="1"/>
          <p:nvPr/>
        </p:nvSpPr>
        <p:spPr>
          <a:xfrm>
            <a:off x="10676558" y="4138841"/>
            <a:ext cx="85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Ankara</a:t>
            </a:r>
          </a:p>
        </p:txBody>
      </p:sp>
    </p:spTree>
    <p:extLst>
      <p:ext uri="{BB962C8B-B14F-4D97-AF65-F5344CB8AC3E}">
        <p14:creationId xmlns:p14="http://schemas.microsoft.com/office/powerpoint/2010/main" val="11320935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0396139" y="6437430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 Eylül 2023)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349398"/>
            <a:ext cx="7272808" cy="4320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tr-TR" sz="2000" b="1" dirty="0" err="1">
                <a:solidFill>
                  <a:srgbClr val="0070C0"/>
                </a:solidFill>
              </a:rPr>
              <a:t>Incites</a:t>
            </a:r>
            <a:r>
              <a:rPr lang="tr-TR" sz="2000" b="1" dirty="0">
                <a:solidFill>
                  <a:srgbClr val="0070C0"/>
                </a:solidFill>
              </a:rPr>
              <a:t> Yayın Analizi, 2018- 2022</a:t>
            </a:r>
          </a:p>
        </p:txBody>
      </p:sp>
      <p:pic>
        <p:nvPicPr>
          <p:cNvPr id="8" name="Picture 2" descr="incites logo png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016" y="6360432"/>
            <a:ext cx="727671" cy="4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14039B88-C018-46C7-B75E-7D152D033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564" y="972606"/>
            <a:ext cx="4923870" cy="4471463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F50241A3-A9AA-44C0-AB6B-1C0FBF8EC6C9}"/>
              </a:ext>
            </a:extLst>
          </p:cNvPr>
          <p:cNvSpPr txBox="1"/>
          <p:nvPr/>
        </p:nvSpPr>
        <p:spPr>
          <a:xfrm>
            <a:off x="7992575" y="276659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%31,58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1048CFFD-66E2-4C31-8ED5-ECE4A1EB61F2}"/>
              </a:ext>
            </a:extLst>
          </p:cNvPr>
          <p:cNvSpPr txBox="1"/>
          <p:nvPr/>
        </p:nvSpPr>
        <p:spPr>
          <a:xfrm>
            <a:off x="8030392" y="400975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441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%23,39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A9D8281-1D91-41E3-B57E-1B12408B4436}"/>
              </a:ext>
            </a:extLst>
          </p:cNvPr>
          <p:cNvSpPr txBox="1"/>
          <p:nvPr/>
        </p:nvSpPr>
        <p:spPr>
          <a:xfrm>
            <a:off x="7981483" y="257543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%31,97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E74C7024-2EFD-45F0-966F-1171D2CFA7F5}"/>
              </a:ext>
            </a:extLst>
          </p:cNvPr>
          <p:cNvSpPr txBox="1"/>
          <p:nvPr/>
        </p:nvSpPr>
        <p:spPr>
          <a:xfrm>
            <a:off x="6798548" y="2249228"/>
            <a:ext cx="86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3A9F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Ankara Ü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68DA326-6575-49EA-9A6D-FCF42B0F12DD}"/>
              </a:ext>
            </a:extLst>
          </p:cNvPr>
          <p:cNvSpPr txBox="1"/>
          <p:nvPr/>
        </p:nvSpPr>
        <p:spPr>
          <a:xfrm>
            <a:off x="6664080" y="2806473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Türkiye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2B59A85-458A-41A0-8CF6-FBD9E9FBAE71}"/>
              </a:ext>
            </a:extLst>
          </p:cNvPr>
          <p:cNvSpPr txBox="1"/>
          <p:nvPr/>
        </p:nvSpPr>
        <p:spPr>
          <a:xfrm>
            <a:off x="6997577" y="3701973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F443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</a:t>
            </a:r>
          </a:p>
        </p:txBody>
      </p:sp>
      <p:sp>
        <p:nvSpPr>
          <p:cNvPr id="25" name="Sağ Ok 1">
            <a:extLst>
              <a:ext uri="{FF2B5EF4-FFF2-40B4-BE49-F238E27FC236}">
                <a16:creationId xmlns:a16="http://schemas.microsoft.com/office/drawing/2014/main" id="{3595164C-EF2B-4CF5-BEA9-D98D282E4C41}"/>
              </a:ext>
            </a:extLst>
          </p:cNvPr>
          <p:cNvSpPr/>
          <p:nvPr/>
        </p:nvSpPr>
        <p:spPr>
          <a:xfrm rot="667889">
            <a:off x="5408505" y="2600012"/>
            <a:ext cx="2052000" cy="125968"/>
          </a:xfrm>
          <a:prstGeom prst="rightArrow">
            <a:avLst>
              <a:gd name="adj1" fmla="val 50000"/>
              <a:gd name="adj2" fmla="val 122450"/>
            </a:avLst>
          </a:prstGeom>
          <a:gradFill>
            <a:gsLst>
              <a:gs pos="0">
                <a:srgbClr val="C00000"/>
              </a:gs>
              <a:gs pos="43000">
                <a:srgbClr val="EA0000"/>
              </a:gs>
              <a:gs pos="100000">
                <a:srgbClr val="FF3B3B"/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7241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0396139" y="6437430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(13 Eylül 2022)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349398"/>
            <a:ext cx="7272808" cy="4320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tr-TR" sz="2000" b="1" dirty="0" err="1">
                <a:solidFill>
                  <a:srgbClr val="0070C0"/>
                </a:solidFill>
              </a:rPr>
              <a:t>Incites</a:t>
            </a:r>
            <a:r>
              <a:rPr lang="tr-TR" sz="2000" b="1" dirty="0">
                <a:solidFill>
                  <a:srgbClr val="0070C0"/>
                </a:solidFill>
              </a:rPr>
              <a:t> Yayın Analizi, 2017- 2021</a:t>
            </a:r>
          </a:p>
        </p:txBody>
      </p:sp>
      <p:pic>
        <p:nvPicPr>
          <p:cNvPr id="8" name="Picture 2" descr="incites logo png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016" y="6360432"/>
            <a:ext cx="727671" cy="4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7897475" y="5618924"/>
            <a:ext cx="2207977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Ankara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Q1 + Q2 Oranı %55,53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2370684" y="5700161"/>
            <a:ext cx="2207977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ODTÜ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Q1 + Q2 Oranı %75,50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D7CDC5-DBE7-42EE-BA5B-C68C0D16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15" y="1341937"/>
            <a:ext cx="4505197" cy="4230370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CE9C0DB4-E2EF-43CE-A706-352071E9EAA6}"/>
              </a:ext>
            </a:extLst>
          </p:cNvPr>
          <p:cNvSpPr txBox="1"/>
          <p:nvPr/>
        </p:nvSpPr>
        <p:spPr>
          <a:xfrm>
            <a:off x="5236778" y="1968488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45A2A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1AE9DEF3-23C6-4E18-A58C-89DE1EB96F45}"/>
              </a:ext>
            </a:extLst>
          </p:cNvPr>
          <p:cNvSpPr txBox="1"/>
          <p:nvPr/>
        </p:nvSpPr>
        <p:spPr>
          <a:xfrm>
            <a:off x="5236778" y="2524249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36567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4D70B33-1E7E-4697-8347-25FB54460B1C}"/>
              </a:ext>
            </a:extLst>
          </p:cNvPr>
          <p:cNvSpPr txBox="1"/>
          <p:nvPr/>
        </p:nvSpPr>
        <p:spPr>
          <a:xfrm>
            <a:off x="5242848" y="3955522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3F87C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F7723B5-2BB1-4366-BDFB-C0ACA9149E2B}"/>
              </a:ext>
            </a:extLst>
          </p:cNvPr>
          <p:cNvSpPr txBox="1"/>
          <p:nvPr/>
        </p:nvSpPr>
        <p:spPr>
          <a:xfrm>
            <a:off x="5240966" y="4395019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Q4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3596B58-B7B7-466F-889C-9657B765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399" y="1236844"/>
            <a:ext cx="4277322" cy="408679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65BDCE6-5A81-4D81-B925-C9A42877BA2E}"/>
              </a:ext>
            </a:extLst>
          </p:cNvPr>
          <p:cNvSpPr txBox="1"/>
          <p:nvPr/>
        </p:nvSpPr>
        <p:spPr>
          <a:xfrm>
            <a:off x="10400515" y="1938507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45A2A2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E656AA4-8B5C-4658-855B-CD47A59D1A89}"/>
              </a:ext>
            </a:extLst>
          </p:cNvPr>
          <p:cNvSpPr txBox="1"/>
          <p:nvPr/>
        </p:nvSpPr>
        <p:spPr>
          <a:xfrm>
            <a:off x="10400515" y="2122376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36567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DC2F50E-201C-4726-B669-8E56F1287A74}"/>
              </a:ext>
            </a:extLst>
          </p:cNvPr>
          <p:cNvSpPr txBox="1"/>
          <p:nvPr/>
        </p:nvSpPr>
        <p:spPr>
          <a:xfrm>
            <a:off x="10400515" y="2524249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Q4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2FC5D46-42E1-429C-B84C-59BEE248064F}"/>
              </a:ext>
            </a:extLst>
          </p:cNvPr>
          <p:cNvSpPr txBox="1"/>
          <p:nvPr/>
        </p:nvSpPr>
        <p:spPr>
          <a:xfrm>
            <a:off x="10400515" y="2979647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3F87C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2" name="Oval 1"/>
          <p:cNvSpPr/>
          <p:nvPr/>
        </p:nvSpPr>
        <p:spPr>
          <a:xfrm>
            <a:off x="9891486" y="1836074"/>
            <a:ext cx="1291772" cy="1727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Yukarı Ok 17">
            <a:extLst>
              <a:ext uri="{FF2B5EF4-FFF2-40B4-BE49-F238E27FC236}">
                <a16:creationId xmlns:a16="http://schemas.microsoft.com/office/drawing/2014/main" id="{8B86768C-4FE5-442A-B1F2-332467AEA585}"/>
              </a:ext>
            </a:extLst>
          </p:cNvPr>
          <p:cNvSpPr/>
          <p:nvPr/>
        </p:nvSpPr>
        <p:spPr>
          <a:xfrm flipV="1">
            <a:off x="10288139" y="5922869"/>
            <a:ext cx="108000" cy="216024"/>
          </a:xfrm>
          <a:prstGeom prst="upArrow">
            <a:avLst/>
          </a:prstGeom>
          <a:gradFill rotWithShape="1">
            <a:gsLst>
              <a:gs pos="0">
                <a:srgbClr val="9F2936">
                  <a:shade val="45000"/>
                  <a:satMod val="155000"/>
                </a:srgbClr>
              </a:gs>
              <a:gs pos="60000">
                <a:srgbClr val="9F2936">
                  <a:shade val="95000"/>
                  <a:satMod val="150000"/>
                </a:srgbClr>
              </a:gs>
              <a:gs pos="100000">
                <a:srgbClr val="9F2936">
                  <a:tint val="87000"/>
                  <a:satMod val="250000"/>
                </a:srgbClr>
              </a:gs>
            </a:gsLst>
            <a:lin ang="16200000" scaled="0"/>
          </a:gradFill>
          <a:ln w="9525" cap="flat" cmpd="sng" algn="ctr">
            <a:solidFill>
              <a:srgbClr val="9F2936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DED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tr-T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11150" y="1886340"/>
            <a:ext cx="988451" cy="119967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636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CAA9EA00-9B58-448D-86BD-FFAADC642C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39526" y="1671249"/>
            <a:ext cx="4014045" cy="3960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54264C1-C0BB-4FD7-81CD-0456B58FF915}"/>
              </a:ext>
            </a:extLst>
          </p:cNvPr>
          <p:cNvSpPr txBox="1"/>
          <p:nvPr/>
        </p:nvSpPr>
        <p:spPr>
          <a:xfrm>
            <a:off x="6945573" y="5800950"/>
            <a:ext cx="216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Ankara </a:t>
            </a:r>
            <a:r>
              <a:rPr lang="tr-TR" b="1" dirty="0" err="1"/>
              <a:t>University</a:t>
            </a:r>
            <a:endParaRPr lang="tr-TR" b="1" dirty="0"/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9BDF695-61DD-4FD4-A534-07B866DA5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843" b="6322"/>
          <a:stretch/>
        </p:blipFill>
        <p:spPr>
          <a:xfrm>
            <a:off x="1216850" y="1671249"/>
            <a:ext cx="4067565" cy="396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261B4E2-97BD-4628-B4CB-12A6A13C0A6F}"/>
              </a:ext>
            </a:extLst>
          </p:cNvPr>
          <p:cNvSpPr txBox="1"/>
          <p:nvPr/>
        </p:nvSpPr>
        <p:spPr>
          <a:xfrm>
            <a:off x="1106906" y="5891081"/>
            <a:ext cx="326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Middle</a:t>
            </a:r>
            <a:r>
              <a:rPr lang="tr-TR" b="1" dirty="0"/>
              <a:t> East Technical </a:t>
            </a:r>
            <a:r>
              <a:rPr lang="tr-TR" b="1" dirty="0" err="1"/>
              <a:t>University</a:t>
            </a:r>
            <a:endParaRPr lang="tr-TR" b="1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0FE0FC21-4DA9-4502-98D7-BBB6866CE2EB}"/>
              </a:ext>
            </a:extLst>
          </p:cNvPr>
          <p:cNvSpPr/>
          <p:nvPr/>
        </p:nvSpPr>
        <p:spPr>
          <a:xfrm>
            <a:off x="962503" y="857419"/>
            <a:ext cx="1926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Incites</a:t>
            </a:r>
            <a:r>
              <a:rPr lang="tr-TR" b="1" dirty="0"/>
              <a:t>, 2018- 2022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6412232-93B5-4E1A-B4CC-304D08088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724" y="6246096"/>
            <a:ext cx="725487" cy="402371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1464DE3F-F1B2-47E9-A150-52CDE2D53A3F}"/>
              </a:ext>
            </a:extLst>
          </p:cNvPr>
          <p:cNvSpPr txBox="1"/>
          <p:nvPr/>
        </p:nvSpPr>
        <p:spPr>
          <a:xfrm>
            <a:off x="10010274" y="6299286"/>
            <a:ext cx="1243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21 Eylül 2023</a:t>
            </a:r>
          </a:p>
        </p:txBody>
      </p:sp>
    </p:spTree>
    <p:extLst>
      <p:ext uri="{BB962C8B-B14F-4D97-AF65-F5344CB8AC3E}">
        <p14:creationId xmlns:p14="http://schemas.microsoft.com/office/powerpoint/2010/main" val="30154450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5E1BFFE-E7FE-467D-B60D-818D25CD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107" y="1232484"/>
            <a:ext cx="4267200" cy="42005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4056E51-AC88-42AB-AA60-D2FD1590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397016"/>
            <a:ext cx="4514850" cy="437197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52BA6BF-9F56-419A-8A22-F952675D090E}"/>
              </a:ext>
            </a:extLst>
          </p:cNvPr>
          <p:cNvSpPr/>
          <p:nvPr/>
        </p:nvSpPr>
        <p:spPr>
          <a:xfrm>
            <a:off x="1412602" y="5810182"/>
            <a:ext cx="314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Middle</a:t>
            </a:r>
            <a:r>
              <a:rPr lang="tr-TR" dirty="0"/>
              <a:t> East Technical </a:t>
            </a:r>
            <a:r>
              <a:rPr lang="tr-TR" dirty="0" err="1"/>
              <a:t>University</a:t>
            </a:r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81395FB-3EBB-4066-9D97-97F503101EDC}"/>
              </a:ext>
            </a:extLst>
          </p:cNvPr>
          <p:cNvSpPr/>
          <p:nvPr/>
        </p:nvSpPr>
        <p:spPr>
          <a:xfrm>
            <a:off x="7505602" y="5937622"/>
            <a:ext cx="180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Ankara </a:t>
            </a:r>
            <a:r>
              <a:rPr lang="tr-TR" dirty="0" err="1"/>
              <a:t>University</a:t>
            </a:r>
            <a:endParaRPr lang="tr-TR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DBDDB10-85D3-4C35-A84E-5F7EBD9461F0}"/>
              </a:ext>
            </a:extLst>
          </p:cNvPr>
          <p:cNvSpPr/>
          <p:nvPr/>
        </p:nvSpPr>
        <p:spPr>
          <a:xfrm>
            <a:off x="1412602" y="863152"/>
            <a:ext cx="195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Incites</a:t>
            </a:r>
            <a:r>
              <a:rPr lang="tr-TR" b="1" dirty="0"/>
              <a:t>, 2018- 2022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29FBDBD-C1DC-49DC-89EC-00827016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165" y="6306954"/>
            <a:ext cx="725487" cy="402371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88270FD-C6AA-40BB-A131-E7C502B6C3D3}"/>
              </a:ext>
            </a:extLst>
          </p:cNvPr>
          <p:cNvSpPr/>
          <p:nvPr/>
        </p:nvSpPr>
        <p:spPr>
          <a:xfrm>
            <a:off x="10311652" y="6306954"/>
            <a:ext cx="1423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21 Eylül 2023</a:t>
            </a:r>
          </a:p>
        </p:txBody>
      </p:sp>
    </p:spTree>
    <p:extLst>
      <p:ext uri="{BB962C8B-B14F-4D97-AF65-F5344CB8AC3E}">
        <p14:creationId xmlns:p14="http://schemas.microsoft.com/office/powerpoint/2010/main" val="22752680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EB98D84-53CB-4B1A-8E57-76A93FD3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15" y="935111"/>
            <a:ext cx="5216169" cy="463535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0396139" y="6437430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DED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 Eylül 2023)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349398"/>
            <a:ext cx="7272808" cy="4320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tr-TR" sz="2000" b="1" dirty="0" err="1">
                <a:solidFill>
                  <a:srgbClr val="0070C0"/>
                </a:solidFill>
              </a:rPr>
              <a:t>Incites</a:t>
            </a:r>
            <a:r>
              <a:rPr lang="tr-TR" sz="2000" b="1" dirty="0">
                <a:solidFill>
                  <a:srgbClr val="0070C0"/>
                </a:solidFill>
              </a:rPr>
              <a:t> Yayın Analizi, 2018- 2022</a:t>
            </a:r>
          </a:p>
        </p:txBody>
      </p:sp>
      <p:pic>
        <p:nvPicPr>
          <p:cNvPr id="8" name="Picture 2" descr="incites logo png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016" y="6360432"/>
            <a:ext cx="727671" cy="4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etin kutusu 18"/>
          <p:cNvSpPr txBox="1"/>
          <p:nvPr/>
        </p:nvSpPr>
        <p:spPr>
          <a:xfrm>
            <a:off x="5045103" y="6160414"/>
            <a:ext cx="221721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Dünya ortalaması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  <a:sym typeface="Symbol" panose="05050102010706020507" pitchFamily="18" charset="2"/>
              </a:rPr>
              <a:t>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1,0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07D2169-3F46-4208-A73F-2A256A2386AF}"/>
              </a:ext>
            </a:extLst>
          </p:cNvPr>
          <p:cNvSpPr txBox="1"/>
          <p:nvPr/>
        </p:nvSpPr>
        <p:spPr>
          <a:xfrm>
            <a:off x="8199319" y="189883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3A9F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1,20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126BA8C4-347F-41D3-9075-66199FEB8583}"/>
              </a:ext>
            </a:extLst>
          </p:cNvPr>
          <p:cNvSpPr txBox="1"/>
          <p:nvPr/>
        </p:nvSpPr>
        <p:spPr>
          <a:xfrm>
            <a:off x="8206246" y="301362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673AB7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1,01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D8B1960-DC09-492A-805A-09F62F00EFA3}"/>
              </a:ext>
            </a:extLst>
          </p:cNvPr>
          <p:cNvSpPr txBox="1"/>
          <p:nvPr/>
        </p:nvSpPr>
        <p:spPr>
          <a:xfrm>
            <a:off x="7028042" y="2268163"/>
            <a:ext cx="86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3A9F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Ankara Ü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C7269CD3-B0FF-4362-90CE-4FABBF63CD67}"/>
              </a:ext>
            </a:extLst>
          </p:cNvPr>
          <p:cNvSpPr txBox="1"/>
          <p:nvPr/>
        </p:nvSpPr>
        <p:spPr>
          <a:xfrm>
            <a:off x="6664000" y="3632583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673AB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Türkiye</a:t>
            </a:r>
          </a:p>
        </p:txBody>
      </p:sp>
    </p:spTree>
    <p:extLst>
      <p:ext uri="{BB962C8B-B14F-4D97-AF65-F5344CB8AC3E}">
        <p14:creationId xmlns:p14="http://schemas.microsoft.com/office/powerpoint/2010/main" val="374517938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FC5151-73AF-4992-B300-816A43C7C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2B51E4D-4664-4043-BCAF-1B651D96AB6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0</TotalTime>
  <Words>2756</Words>
  <Application>Microsoft Office PowerPoint</Application>
  <PresentationFormat>Geniş ekran</PresentationFormat>
  <Paragraphs>808</Paragraphs>
  <Slides>141</Slides>
  <Notes>0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141</vt:i4>
      </vt:variant>
    </vt:vector>
  </HeadingPairs>
  <TitlesOfParts>
    <vt:vector size="154" baseType="lpstr">
      <vt:lpstr>-apple-system</vt:lpstr>
      <vt:lpstr>Arial</vt:lpstr>
      <vt:lpstr>Calibri</vt:lpstr>
      <vt:lpstr>Calibri Light</vt:lpstr>
      <vt:lpstr>Google Sans</vt:lpstr>
      <vt:lpstr>IBM Plex Sans</vt:lpstr>
      <vt:lpstr>IBM Plex Sans Bold</vt:lpstr>
      <vt:lpstr>Symbol</vt:lpstr>
      <vt:lpstr>Verdana</vt:lpstr>
      <vt:lpstr>Wingdings</vt:lpstr>
      <vt:lpstr>Metropolitan</vt:lpstr>
      <vt:lpstr>Office Theme</vt:lpstr>
      <vt:lpstr>1_Office Theme</vt:lpstr>
      <vt:lpstr>PowerPoint Sunusu</vt:lpstr>
      <vt:lpstr>ULUSAL SIRALAMALAR</vt:lpstr>
      <vt:lpstr>PowerPoint Sunusu</vt:lpstr>
      <vt:lpstr>PowerPoint Sunusu</vt:lpstr>
      <vt:lpstr>PowerPoint Sunusu</vt:lpstr>
      <vt:lpstr>URAP 2018-2022 Sıralamaları</vt:lpstr>
      <vt:lpstr>PowerPoint Sunusu</vt:lpstr>
      <vt:lpstr>URAP 2022-2023 Türkiye genel sıralamasında ilk 20’ye giren üniversitelerin geçmiş yıllardaki durumlarının karşılaştırılması  </vt:lpstr>
      <vt:lpstr>URAP 2023-2024 Türkiye genel sıralamasında ilk 20’ye giren üniversitelerimizin 2017/2022 döneminde URAP Dünya sıralamalarında yıllara göre dünyadaki durumları </vt:lpstr>
      <vt:lpstr>URAP 2023-2024 Türkiye genel sıralamasında ilk 20’ye giren üniversitelerimizin 2017/2022 döneminde URAP Dünya sıralamalarında yıllara göre dünyadaki durumları </vt:lpstr>
      <vt:lpstr>Araştırma Üniversitelerinin URAP 2023-2024 Türkiye Genel Sıralamasındaki Puan Durumları </vt:lpstr>
      <vt:lpstr> Tıp Fakültesi olan üniversitelerin 2023-2024 URAP Türkiye sıralaması </vt:lpstr>
      <vt:lpstr> Tıp Fakültesi olan üniversitelerin 2023-2024 URAP Türkiye sıralaması </vt:lpstr>
      <vt:lpstr>  URAP 2022-2023 dünya sıralamasında en yüksek puan alan 10 üniversitemiz ve göstergeler bazında puanları </vt:lpstr>
      <vt:lpstr>PowerPoint Sunusu</vt:lpstr>
      <vt:lpstr>URAP Dünya Bilim Alanı Sıralamasında  Ankara Üniversitesi’nin yıllara göre karşılaştırması</vt:lpstr>
      <vt:lpstr>2022-2023 yılı URAP Dünya Alan Sıralaması</vt:lpstr>
      <vt:lpstr>2022-2023 yılı URAP Dünya Alan Sıralaması</vt:lpstr>
      <vt:lpstr>PowerPoint Sunusu</vt:lpstr>
      <vt:lpstr>PowerPoint Sunusu</vt:lpstr>
      <vt:lpstr>ULUSLARARASI SIRALAMALAR</vt:lpstr>
      <vt:lpstr>THE World University Rankings By Subjects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World University Rankings</vt:lpstr>
      <vt:lpstr>Ankara Üniversitesi - ODTÜ</vt:lpstr>
      <vt:lpstr>PowerPoint Sunusu</vt:lpstr>
      <vt:lpstr>PowerPoint Sunusu</vt:lpstr>
      <vt:lpstr>PowerPoint Sunusu</vt:lpstr>
      <vt:lpstr>Ankara Üniversitesi – Hacettepe Üniversitesi</vt:lpstr>
      <vt:lpstr>PowerPoint Sunusu</vt:lpstr>
      <vt:lpstr>PowerPoint Sunusu</vt:lpstr>
      <vt:lpstr>PowerPoint Sunusu</vt:lpstr>
      <vt:lpstr>Ankara Üniversitesi – Akdeniz Üniversitesi</vt:lpstr>
      <vt:lpstr>Ankara Üniversitesi – Gazi Üniversitesi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1. olarak sıralanan ODTÜ-Ankara Üniversitesi Karşılaştırması </vt:lpstr>
      <vt:lpstr>2. Olarak sıralanan İTÜ-Ankara Üniversitesi Karşılaştırması </vt:lpstr>
      <vt:lpstr>3. Olarak sıralanan Koç-Ankara Üniversitesi Karşılaştırması </vt:lpstr>
      <vt:lpstr>4. Olarak sıralanan Bilkent-Ankara Üniversitesi Karşılaştırması </vt:lpstr>
      <vt:lpstr>5. Olarak sıralanan Boğaziçi-Ankara Üniversitesi Karşılaştırması </vt:lpstr>
      <vt:lpstr>6. Olarak sıralanan Sabancı-Ankara Üniversitesi Karşılaştırması </vt:lpstr>
      <vt:lpstr>6. Olarak sıralanan Istanbul-Ankara Üniversitesi Karşılaştırması </vt:lpstr>
      <vt:lpstr>Bir önümüzdeki 8. Olarak sıralanan Hacettepe-Ankara Üniversitesi Karşılaştırması </vt:lpstr>
      <vt:lpstr>Bir arkamızdaki 10. Olarak sıralanan Yıldız Teknik-Ankara Üniversitesi Karşılaştırması </vt:lpstr>
      <vt:lpstr>SONUÇ</vt:lpstr>
      <vt:lpstr>PowerPoint Sunusu</vt:lpstr>
      <vt:lpstr>Webometrics (Ranking Web of World Universities)</vt:lpstr>
      <vt:lpstr>PowerPoint Sunusu</vt:lpstr>
      <vt:lpstr>PowerPoint Sunusu</vt:lpstr>
      <vt:lpstr>PowerPoint Sunusu</vt:lpstr>
      <vt:lpstr>PowerPoint Sunusu</vt:lpstr>
      <vt:lpstr>PowerPoint Sunusu</vt:lpstr>
      <vt:lpstr>THE Impact Ranking </vt:lpstr>
      <vt:lpstr>Ankara Üniversitesi Öğretim Üyesi Başına Yayın Sayısı</vt:lpstr>
      <vt:lpstr>Öğretim Üyesi Başına Yayın Sayıları</vt:lpstr>
      <vt:lpstr>Incites Yayın Analizi, 2018- 2022</vt:lpstr>
      <vt:lpstr>Incites Yayın Analizi, 2017- 2021</vt:lpstr>
      <vt:lpstr>PowerPoint Sunusu</vt:lpstr>
      <vt:lpstr>PowerPoint Sunusu</vt:lpstr>
      <vt:lpstr>Incites Yayın Analizi, 2018- 2022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2013-07-30T14:48:57Z</dcterms:created>
  <dcterms:modified xsi:type="dcterms:W3CDTF">2023-10-30T11:57:39Z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