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268" r:id="rId4"/>
    <p:sldId id="300" r:id="rId5"/>
    <p:sldId id="289" r:id="rId6"/>
    <p:sldId id="292" r:id="rId7"/>
    <p:sldId id="293" r:id="rId8"/>
    <p:sldId id="286" r:id="rId9"/>
    <p:sldId id="304" r:id="rId10"/>
    <p:sldId id="302" r:id="rId11"/>
    <p:sldId id="28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5F5F5"/>
    <a:srgbClr val="F1F1F1"/>
    <a:srgbClr val="1A3576"/>
    <a:srgbClr val="F1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/>
    <p:restoredTop sz="93596"/>
  </p:normalViewPr>
  <p:slideViewPr>
    <p:cSldViewPr snapToGrid="0" snapToObjects="1">
      <p:cViewPr>
        <p:scale>
          <a:sx n="100" d="100"/>
          <a:sy n="100" d="100"/>
        </p:scale>
        <p:origin x="-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395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249930-3AF5-B41A-4719-2B9B42F16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C1E50-6973-8964-8F97-48025C346F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D7CD-0145-6C4F-8CF6-7CCBDFC521F5}" type="datetimeFigureOut">
              <a:rPr lang="tr-TR" smtClean="0"/>
              <a:t>1.11.2023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01144-33A6-B57D-7CF2-18EE26730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5674E-E7AE-00E0-B239-8043B28ABD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6BEA-84D0-8345-B5D2-A8497314D2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02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0E987-7587-6742-8961-6C179480E0DD}" type="datetimeFigureOut">
              <a:rPr lang="tr-TR" smtClean="0"/>
              <a:t>1.11.2023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278B-8AD6-8F4F-B27E-86A6E860E0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2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Repütasyon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(itibar) yönetimi aşağıdaki modelde görüleceği şekilde 7 ana alanda gerçekleşmektedir.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 aktiviteleri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 </a:t>
            </a:r>
            <a:r>
              <a:rPr lang="tr-TR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Portalı</a:t>
            </a:r>
            <a:endParaRPr lang="en-TR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 Çıktıları</a:t>
            </a:r>
            <a:endParaRPr lang="en-TR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Bülten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Rapor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Yıllık, almanak vb.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Mentörlük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faaliyetleri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Ticarileşme faaliyetleri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Yenilikçilik faaliyetleri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Akademisyenlerin </a:t>
            </a: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scientometrik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göstergeleri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Akademik itibar komisyonlarının varlığı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Akademik veri toplama sistemi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Ranking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verileri izleme ve değerlendirme sistemi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 proje yönetim sistemi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Performans sistemi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Uluslararası aktiviteler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Uluslararası öğrenciler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 olanakları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Uluslararası üniversitelerle etkileşim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ortak eğitim programları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 programlarının akreditasyonu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uluslararası ajanslar ve dernekler ile ortaklıklar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Türk dili merkezlerinin oluşturulması ve üniversite öncesi eğitim, uzmanlık sınıfları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uluslararası organizasyon ve yarışmalar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ağ üniversiteleri ile işbirliği (EELISA)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akademik hareketlilik programlarının oluşturulması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Ortak araştırma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uluslararası kuruluşlara üyelik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Yabancı akademisyenlerle sürekli etkileşim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Finansal ve ekonomik aktiviteler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Öğrenci projelerine destek (</a:t>
            </a: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TeknoFest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vb.)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Sürdürebilir malzeme ve teknik destek altyapısı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Dış fonlara erişim için platformun varlığı (Finansmana Erişim Platformu)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Sosyal çevre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Medya, pazarlama ve reklam çalışmaları</a:t>
            </a:r>
            <a:endParaRPr lang="en-TR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Sosyal Medya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Dijital Pazarlama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Yeniden Hedefleme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Bilimsel konferanslar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Yardım/STK etkinliklerine katılım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Geleneksel etkinliklerin organizasyonu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Personel ve dış paydaşlarla etkileşim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Toplantı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Çalıştay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Seminer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Kariyer planlama/kariyer fuarları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Firma temsilcileri ile anket uygulamaları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Staj faaliyetlerinden elde edilecek temsilci verileri (işveren – öğrenci)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Akademik personel referans verileri</a:t>
            </a:r>
            <a:endParaRPr lang="en-TR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 aktiviteleri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 eğitim programların açılması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Öğretim kadrosunun niteliği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 bilgi teknolojisinin kullanılması 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5.0 (</a:t>
            </a:r>
            <a:r>
              <a:rPr lang="tr-T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://www.university5dot0.com/)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Üniversite kabul (lisans, lisansüstü)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iyi öğrencilerin kabulü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Burs imkanları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Adaylar için kariyer rehberliği faaliyetlerinin organizasyonu vb.</a:t>
            </a:r>
            <a:endParaRPr lang="en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E278B-8AD6-8F4F-B27E-86A6E860E09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08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E278B-8AD6-8F4F-B27E-86A6E860E09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73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3F4A4A-A4D5-2348-AF7C-7E54CE817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87E272F-3BF2-4349-A1C8-8864BE80A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6C6B9C-F5EF-EE43-A46D-5B7E7B5C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3F61-D33F-8F43-8AD5-EA24A0381785}" type="datetime1">
              <a:rPr lang="tr-TR" smtClean="0"/>
              <a:t>1.11.2023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082823-60A0-494E-B48E-7C9DA5B5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D18C82-31A6-EE46-B9A5-1E72C4BD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6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9564D5-ED48-F44D-8EE0-A54246FD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6D74B02-F2E3-E84A-9A4A-64F013C9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5FE059-7CAA-0149-93B7-31FE9927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9E-2ABA-E74C-8CB6-59300AFA12A5}" type="datetime1">
              <a:rPr lang="tr-TR" smtClean="0"/>
              <a:t>1.11.2023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9BC4D6-20B0-7747-BD50-AF8FDD7C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6A132B-85C1-094F-9189-84F8B5D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6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580AAE4-80E2-4D45-9811-5E16BDE2F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33B41A-75E7-B74E-B780-0471E44BA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ED6A13-101D-8747-A9DE-B6ADD71A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2C3-48A6-8643-85F7-FB19C3CA64D0}" type="datetime1">
              <a:rPr lang="tr-TR" smtClean="0"/>
              <a:t>1.11.2023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D85D4D-8BD3-F34D-8427-451653BD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B8B85C-D259-D44A-BA44-723C6333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1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53073D-EA45-E844-8CA7-1FE24465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5C4C20-6C8E-D742-94A9-4A2B5E31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236B8C-2DC7-4346-AC02-D7713F61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CAC-7C65-5A44-B238-C69DCD0CCF79}" type="datetime1">
              <a:rPr lang="tr-TR" smtClean="0"/>
              <a:t>1.11.2023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749EEB-EBE3-C045-8B52-B46449C8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3D07D5-7374-D74A-A335-FB9E6EA2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27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2861F-E5B6-D74A-B21D-B4C10698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BC0046-3115-9C4A-9072-DBD032DE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14A859-917C-3E46-8F51-46E7BA78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DD4-F9DF-B84D-A81A-3A3CF2576A5C}" type="datetime1">
              <a:rPr lang="tr-TR" smtClean="0"/>
              <a:t>1.11.2023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272CCF-0B32-0B41-A8C6-E205FEBC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FFBE48-17D9-6B45-B47A-23B3C833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7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C4ABE0-5E7B-834F-A117-21EC6154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0ACD98-CCD6-CB49-8458-7C7A00D8F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CD88308-8553-6A4F-818F-7C17D3951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BCCB16-44DD-C744-826B-D4023C68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5-4CA2-DB49-A0D6-3726BE49E2B8}" type="datetime1">
              <a:rPr lang="tr-TR" smtClean="0"/>
              <a:t>1.11.2023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FF57A8-0B80-B34B-B85A-C5DB04EE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4B1C411-02CB-0649-8CCD-C60E1453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82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E52CCF-5497-3848-B390-A15DC8F9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3D357E-AE4C-D14E-BEF2-FEAC3CD9B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23D610-31F3-E54D-B092-01398470F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19756F-357D-B246-9E5B-434C45E5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0B2CDEF-B858-034C-95C5-EC3BFD9C5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83240D0-257D-D844-AC51-7FBEBDCE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2FFD-EE01-2C4C-B28A-F0D98304A66E}" type="datetime1">
              <a:rPr lang="tr-TR" smtClean="0"/>
              <a:t>1.11.2023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F7A015E-8CA9-BE40-B59C-6603CB46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8BAB5A1-9228-2741-8BBE-69E2868D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48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B825E4-3607-4447-9F25-A2D170E1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1AE2729-79A7-1D4F-977D-50BC5F08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C64-C17B-1A4F-80C7-830CE1E6B865}" type="datetime1">
              <a:rPr lang="tr-TR" smtClean="0"/>
              <a:t>1.11.2023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324995-868D-0849-B0AA-1DB4E343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08F884-A1C4-B04C-9B34-FBE18787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27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E2F1A0B-F52F-9645-B559-B8283B8E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2A3-9EC9-CE4B-BF72-AF4B3BBB0DF8}" type="datetime1">
              <a:rPr lang="tr-TR" smtClean="0"/>
              <a:t>1.11.2023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903E908-DBFF-E64C-A906-4F486534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140A32-DD55-104C-B1FF-D6037454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84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FD8BF8-063C-2844-9AA2-DDBE7938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A11773-C3CF-934B-A31B-C240FB30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2ECAF38-B6EE-E34D-8D46-7F01F75BB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977596-1539-3341-9E4E-8928EF93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9B4-611F-404A-AB2D-D47D4ED30B77}" type="datetime1">
              <a:rPr lang="tr-TR" smtClean="0"/>
              <a:t>1.11.2023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7E0F70-F249-7640-B9D2-BB52ECB7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C40570-05FD-AF40-9E0C-DE018622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67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5470A8-3894-5C46-B4D8-7A302C3C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B16B0B-E8FB-CE4B-8EA8-FD018CB17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117EA4F-9FFA-E247-929F-0FA88CCC0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502F7F-E948-F24E-ABD2-9DBB138A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52C0-6DBA-0447-A4AD-F068BAA21987}" type="datetime1">
              <a:rPr lang="tr-TR" smtClean="0"/>
              <a:t>1.11.2023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7D5AD8-2327-CE4D-B001-54AE826E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5B43F6-AFF9-F041-8CCB-6410061F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90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FB68439-F63B-4848-8EF6-9A2174FE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E85429-904D-324C-A725-F22B5858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9E7243-BE71-AD47-8F4D-03EC72D93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F6A6-E573-8944-BA9E-228A1FC81334}" type="datetime1">
              <a:rPr lang="tr-TR" smtClean="0"/>
              <a:t>1.11.2023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2A28BB-6808-B449-B538-E8B4375A1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57A172-07F4-A64D-9AF2-F9E50D857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B622-B21C-244C-8EBB-55E4427D51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67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support.qs.com/hc/en-gb/articles/360021859279-Survey-Contacts-Submission-Procedure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hite 3D rendering of a honeycomb">
            <a:extLst>
              <a:ext uri="{FF2B5EF4-FFF2-40B4-BE49-F238E27FC236}">
                <a16:creationId xmlns:a16="http://schemas.microsoft.com/office/drawing/2014/main" id="{5395A013-8B32-9552-3BA7-A3B0729E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58" y="-3266"/>
            <a:ext cx="10291898" cy="68612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F85F12-9BF7-09FA-694A-280F3FDA66B3}"/>
              </a:ext>
            </a:extLst>
          </p:cNvPr>
          <p:cNvGrpSpPr/>
          <p:nvPr/>
        </p:nvGrpSpPr>
        <p:grpSpPr>
          <a:xfrm>
            <a:off x="320077" y="307497"/>
            <a:ext cx="11551846" cy="6120000"/>
            <a:chOff x="320077" y="307497"/>
            <a:chExt cx="11551846" cy="61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2B84BC-0DC9-D1E0-7D12-B7EC6E7010F6}"/>
                </a:ext>
              </a:extLst>
            </p:cNvPr>
            <p:cNvSpPr/>
            <p:nvPr/>
          </p:nvSpPr>
          <p:spPr>
            <a:xfrm>
              <a:off x="320077" y="307497"/>
              <a:ext cx="3779446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8" name="Picture 7" descr="A group of people standing around a computer&#10;&#10;Description automatically generated">
              <a:extLst>
                <a:ext uri="{FF2B5EF4-FFF2-40B4-BE49-F238E27FC236}">
                  <a16:creationId xmlns:a16="http://schemas.microsoft.com/office/drawing/2014/main" id="{DF41AFC9-FBE4-49AB-41B6-C536A08E2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99523" y="307497"/>
              <a:ext cx="7772400" cy="6120000"/>
            </a:xfrm>
            <a:prstGeom prst="rect">
              <a:avLst/>
            </a:prstGeom>
          </p:spPr>
        </p:pic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E4860CD6-88DC-8A44-AD57-1F6AD35F2FAB}"/>
              </a:ext>
            </a:extLst>
          </p:cNvPr>
          <p:cNvSpPr txBox="1">
            <a:spLocks/>
          </p:cNvSpPr>
          <p:nvPr/>
        </p:nvSpPr>
        <p:spPr>
          <a:xfrm>
            <a:off x="613745" y="3289801"/>
            <a:ext cx="5119143" cy="99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3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tr-TR" sz="2800" b="1" dirty="0">
                <a:solidFill>
                  <a:srgbClr val="1A3576"/>
                </a:solidFill>
                <a:latin typeface="SF Pro Display Light" pitchFamily="2" charset="0"/>
                <a:ea typeface="SF Pro Display Light" pitchFamily="2" charset="0"/>
                <a:cs typeface="SF Pro Display Light" pitchFamily="2" charset="0"/>
              </a:rPr>
              <a:t>RANKING SİSTEMLERİ</a:t>
            </a:r>
          </a:p>
          <a:p>
            <a:pPr algn="l">
              <a:lnSpc>
                <a:spcPct val="100000"/>
              </a:lnSpc>
            </a:pPr>
            <a:r>
              <a:rPr lang="tr-TR" sz="2800" b="1" dirty="0">
                <a:solidFill>
                  <a:srgbClr val="1A3576"/>
                </a:solidFill>
                <a:latin typeface="SF Pro Display Light" pitchFamily="2" charset="0"/>
                <a:ea typeface="SF Pro Display Light" pitchFamily="2" charset="0"/>
                <a:cs typeface="SF Pro Display Light" pitchFamily="2" charset="0"/>
              </a:rPr>
              <a:t>İTİBAR YÖNETİMİ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FF7AD-7A82-12A1-C771-A0CA27F5AE29}"/>
              </a:ext>
            </a:extLst>
          </p:cNvPr>
          <p:cNvSpPr txBox="1"/>
          <p:nvPr/>
        </p:nvSpPr>
        <p:spPr>
          <a:xfrm>
            <a:off x="672913" y="5449950"/>
            <a:ext cx="3130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HARUN ELKIRAN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03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.10.2023</a:t>
            </a:r>
            <a:endParaRPr lang="tr-TR" sz="4400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C0FA6-0415-6D16-5308-9333736D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5" y="1073850"/>
            <a:ext cx="1449599" cy="14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6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10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İTİBAR YÖNETİMİ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914D39-933F-E654-66B8-3EB82D6D9636}"/>
              </a:ext>
            </a:extLst>
          </p:cNvPr>
          <p:cNvSpPr txBox="1">
            <a:spLocks/>
          </p:cNvSpPr>
          <p:nvPr/>
        </p:nvSpPr>
        <p:spPr>
          <a:xfrm>
            <a:off x="838200" y="1550561"/>
            <a:ext cx="10515600" cy="4714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dirty="0"/>
              <a:t>İtibar Anketleri, her yıl yüz binlerce akademisyene gönderilmektedir.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dirty="0"/>
              <a:t>Zaman içinde ilgi duyulan akademik temalara bağlı olarak bazı değişikliklerle birlikte, başlangıcından bu yana büyük ölçüde aynı ilkeleri izlemektedir.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dirty="0"/>
              <a:t>Anketlerde temel olarak akademisyenler kendi alan uzmanlıklarını ve hangi bölgede etkin olduklarını belirtiyorlar.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b="1" dirty="0"/>
              <a:t>En İyi Yerli Kurumlar: </a:t>
            </a:r>
            <a:r>
              <a:rPr lang="tr-TR" dirty="0"/>
              <a:t>Akademisyenlerden, kendi alanlarında en iyi araştırmaları ürettiğini düşündükleri ulusal üniversitelerden en fazla 10 kurumu aday göstermeleri istenir. Kendi kurumlarını seçemezler.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b="1" dirty="0"/>
              <a:t>En İyi Uluslararası Kurumlar: </a:t>
            </a:r>
            <a:r>
              <a:rPr lang="tr-TR" dirty="0"/>
              <a:t>Akademisyenlerden, kendi alanlarında en iyi araştırmaları ürettiğini düşündükleri kendi alanları dışında uluslararası kurumu aday göstermeleri istenir. Kendi kurumlarını seçemezler.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0100C6-617E-BEAC-0F6B-CEDC0ACE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7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11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ÖNERİLER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1928E-C373-C960-ED25-692D11412D73}"/>
              </a:ext>
            </a:extLst>
          </p:cNvPr>
          <p:cNvSpPr txBox="1"/>
          <p:nvPr/>
        </p:nvSpPr>
        <p:spPr>
          <a:xfrm>
            <a:off x="481104" y="1607205"/>
            <a:ext cx="1137893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Araştırma web sitesinin bilgi olarak zenginleştirilmesi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Bülten gönderimlerinin düzenli yapılması (tüm paydaşlara)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1. Seviye sosyal medya postlarının gönderimi (Aralık-Nisan aylarında yoğunluk verilmeli)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 err="1"/>
              <a:t>Linkedin</a:t>
            </a:r>
            <a:r>
              <a:rPr lang="tr-TR" sz="2100" dirty="0"/>
              <a:t> üzerinde tüm işveren / çalışan verilerinin toplanılmaya başlanılması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 err="1"/>
              <a:t>Scival</a:t>
            </a:r>
            <a:r>
              <a:rPr lang="tr-TR" sz="2100" dirty="0"/>
              <a:t> üzerinden tüm uluslararası yayın ortaklığı bulunan akademisyenlerin listesinin hazırlanması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Her sene </a:t>
            </a:r>
            <a:r>
              <a:rPr lang="tr-TR" sz="2100" dirty="0" err="1"/>
              <a:t>QS’e</a:t>
            </a:r>
            <a:r>
              <a:rPr lang="tr-TR" sz="2100" dirty="0"/>
              <a:t> gönderilen 400 akademisyen + 400 işveren listeleri yerine form modelleri yerine </a:t>
            </a:r>
            <a:r>
              <a:rPr lang="tr-TR" sz="2100" dirty="0" err="1"/>
              <a:t>min</a:t>
            </a:r>
            <a:r>
              <a:rPr lang="tr-TR" sz="2100" dirty="0"/>
              <a:t> 2500’er kişilik anket katılımcısının sağlanması için hazırlıkların yapılması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Veri toplama platformunun aktif kullanımı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Akademisyen araştırma alanlarının analizi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tr-TR" sz="2100" dirty="0"/>
              <a:t>Paydaşlarla çok yönlü rapor paylaşımı (Araştırma, iklim eylem, sürdürülebilirlik ..)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5F9301-B390-080F-5283-62DF4C10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7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2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İTİBAR (REPÜTASYON)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8E8E0-6BC0-80F5-F2A4-AC58F226047B}"/>
              </a:ext>
            </a:extLst>
          </p:cNvPr>
          <p:cNvSpPr txBox="1"/>
          <p:nvPr/>
        </p:nvSpPr>
        <p:spPr>
          <a:xfrm>
            <a:off x="578205" y="1480458"/>
            <a:ext cx="109138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sz="2200" dirty="0"/>
              <a:t>Akademik İtibar Endeksi bir çok derecelendirme sistemi tarafından aktif kullanılmaktadır. 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sz="2200" dirty="0"/>
              <a:t>%45 ağırlık oranı ile QS World </a:t>
            </a:r>
            <a:r>
              <a:rPr lang="tr-TR" sz="2200" dirty="0" err="1"/>
              <a:t>University</a:t>
            </a:r>
            <a:r>
              <a:rPr lang="tr-TR" sz="2200" dirty="0"/>
              <a:t> </a:t>
            </a:r>
            <a:r>
              <a:rPr lang="tr-TR" sz="2200" dirty="0" err="1"/>
              <a:t>Rankings</a:t>
            </a:r>
            <a:r>
              <a:rPr lang="tr-TR" sz="2200" dirty="0"/>
              <a:t> ve %33 ağırlık oranı ile THE World </a:t>
            </a:r>
            <a:r>
              <a:rPr lang="tr-TR" sz="2200" dirty="0" err="1"/>
              <a:t>University</a:t>
            </a:r>
            <a:r>
              <a:rPr lang="tr-TR" sz="2200" dirty="0"/>
              <a:t> </a:t>
            </a:r>
            <a:r>
              <a:rPr lang="tr-TR" sz="2200" dirty="0" err="1"/>
              <a:t>Rankings’in</a:t>
            </a:r>
            <a:r>
              <a:rPr lang="tr-TR" sz="2200" dirty="0"/>
              <a:t> en önemli parçasıdır.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sz="2200" dirty="0"/>
              <a:t>Uluslararası üniversite değerlendirmesine yönelik bir yaklaşımdır ve sıralamalar için en kritik bileşendir.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sz="2200" dirty="0"/>
              <a:t>Hangi üniversitelerin dünya standartlarında araştırma yaptığına dair güçlü bir değerlendirme aracıdır.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sz="2200" dirty="0"/>
              <a:t>Yapılan anket çalışmaları sadece araştırmanın kalitesini değil, aynı zamanda üniversitenin bu araştırmayı iletme gücünü ve araştırmanın dünya çapında oluşturduğu etkiyi de ölçmektedir.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r-TR" sz="2200" dirty="0"/>
              <a:t>İşveren İtibar Endeksi de ilgili derecelendirmelerde sıralamaları etkileyen açık bir göstergedir.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F11AB9-75A0-927C-E146-D76F4DB1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3</a:t>
            </a:fld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66038-43E3-D8B5-7302-919BF497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323915"/>
            <a:ext cx="9000000" cy="5208837"/>
          </a:xfrm>
          <a:prstGeom prst="rect">
            <a:avLst/>
          </a:prstGeom>
        </p:spPr>
      </p:pic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QS 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5D509-90F8-091F-CEA1-51158780AFEC}"/>
              </a:ext>
            </a:extLst>
          </p:cNvPr>
          <p:cNvSpPr/>
          <p:nvPr/>
        </p:nvSpPr>
        <p:spPr>
          <a:xfrm>
            <a:off x="1666959" y="1869260"/>
            <a:ext cx="8868872" cy="2387151"/>
          </a:xfrm>
          <a:prstGeom prst="rect">
            <a:avLst/>
          </a:prstGeom>
          <a:solidFill>
            <a:srgbClr val="FF0000">
              <a:alpha val="1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QS World University Rankings 2024: Top Global Universities | Top  Universities">
            <a:extLst>
              <a:ext uri="{FF2B5EF4-FFF2-40B4-BE49-F238E27FC236}">
                <a16:creationId xmlns:a16="http://schemas.microsoft.com/office/drawing/2014/main" id="{9485924B-BF39-89AE-119B-CC28D4AA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34" y="1301907"/>
            <a:ext cx="2054466" cy="4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31D543C-0DC6-346C-5DB0-D2D3C980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7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4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THE METHODOLOGY 3.0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A929BC-DD91-6786-69D2-ACFBC2B6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42" y="600051"/>
            <a:ext cx="8041300" cy="5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65D509-90F8-091F-CEA1-51158780AFEC}"/>
              </a:ext>
            </a:extLst>
          </p:cNvPr>
          <p:cNvSpPr/>
          <p:nvPr/>
        </p:nvSpPr>
        <p:spPr>
          <a:xfrm>
            <a:off x="2494529" y="2326741"/>
            <a:ext cx="2041257" cy="706170"/>
          </a:xfrm>
          <a:prstGeom prst="rect">
            <a:avLst/>
          </a:prstGeom>
          <a:solidFill>
            <a:srgbClr val="FF0000">
              <a:alpha val="1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CC46CF-FF4F-EACF-6E34-D3EE87AE02F2}"/>
              </a:ext>
            </a:extLst>
          </p:cNvPr>
          <p:cNvSpPr/>
          <p:nvPr/>
        </p:nvSpPr>
        <p:spPr>
          <a:xfrm>
            <a:off x="2479328" y="524356"/>
            <a:ext cx="2041257" cy="706170"/>
          </a:xfrm>
          <a:prstGeom prst="rect">
            <a:avLst/>
          </a:prstGeom>
          <a:solidFill>
            <a:srgbClr val="FF0000">
              <a:alpha val="1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Times Higher Education - Partners - Education World Forum">
            <a:extLst>
              <a:ext uri="{FF2B5EF4-FFF2-40B4-BE49-F238E27FC236}">
                <a16:creationId xmlns:a16="http://schemas.microsoft.com/office/drawing/2014/main" id="{7B2F471C-E677-8A92-13B8-A7CACC69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952" y="5454722"/>
            <a:ext cx="1948624" cy="8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4955686-35A0-0E3A-17AA-D3815F3D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0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5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ULUSLARARASILAŞMA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B436F6-C366-D296-0513-51B45110BC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İlk 100’de bulunan ve “global” olarak nitelendirebileceğimiz üniversiteler (genellikle) dünyanın her ülkesinde bilinen üniversitelerdir.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Bu üniversitelerin ortak noktaları uluslararasılaşma konusunda çok yol kat etmiş olmalarıdır.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Örneğin, Amerikan üniversiteleri aldıkları uluslararası lisansüstü öğrenciler ve doktora sonrası araştırmacılar sayesinde dünyanın dört bir yanında etkili olmaktadırlar.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Bu üniversiteleri ziyaret eden öğrenci ve akademisyenler gittikleri ülkelerde ortak çalışmaları devam ettirmekte ve Amerikan üniversitelerinin etki alanını genişletmektedirler.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BA35C3-E95F-C620-8072-DFD28068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8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6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ULUSLARARASILAŞMA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48F9E5-40BE-9E78-BE54-DC3ECF565ED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Her uluslararası öğrenci / akademisyen bir nevi o üniversitenin o ülkedeki fahri temsilcisi konumuna geçmektedir. Üniversitelerimizin görünürlüğünün artması açısından uluslararasılaşma büyük önem taşımaktadır.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Uluslararası öğrenciler / akademisyenlerin şu gibi faydaları olmaktadır: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/>
              <a:t>Bir çok derecelendirme kuruluşu uluslararası öğrenci ve akademisyen sayısını sıralamalara direkt olarak etki ettirmektedir.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/>
              <a:t>Bu akademisyenler / öğrenciler ülkelerine döndüklerinde ortak çalışmalar yaparak ziyaret ettikleri üniversitelere uluslararası işbirliğinden puan getirmektedir.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/>
              <a:t>Bu üniversitelerden mezun her akademisyen, gittiği ülkede kendi üniversitesinin etki alanını genişletmekte ve dünyadaki imajına (reputation) olumlu katkıda bulunmaktadır.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Dolayısıyla, uluslararasılaşabilmiş bir üniversite yalnızca tek kriterde değil, üç kriterde birden yüksek puanlar alabilmektedir. Bu da elde ettikleri sıralamalara oldukça olumlu tesir etmektedir.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588BF9-8DB9-016D-0FA8-4CAFE134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6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7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ULUSLARARASILAŞMA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914D39-933F-E654-66B8-3EB82D6D9636}"/>
              </a:ext>
            </a:extLst>
          </p:cNvPr>
          <p:cNvSpPr txBox="1">
            <a:spLocks/>
          </p:cNvSpPr>
          <p:nvPr/>
        </p:nvSpPr>
        <p:spPr>
          <a:xfrm>
            <a:off x="838200" y="22295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Öncelikle, bölgesel olarak güçlü olmayan bir üniversitenin global ölçekte tanınır olması beklenemez.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Üniversitelerimiz daha çok Avrupa ve Amerikan üniversiteleriyle entegredir. Bilimsel gelişim açısından buradaki öncü üniversiteleri takip etmek oldukça faydalı olmaktadır.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Ancak üniversitelerimiz bir yandan da kendi bölgesinde etki alanını artırmalıdır.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Üniversitelerimiz işbirliklerini genellikle Avrupa ve Amerika’daki üniversitelerle yapmaya çalışmaktadır. Ancak bu işbirliklerinin Türk Üniversitelerine geri dönüşü çok sınırlıdır.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BC640-7935-3A5F-0015-C003CBD6A577}"/>
              </a:ext>
            </a:extLst>
          </p:cNvPr>
          <p:cNvSpPr txBox="1"/>
          <p:nvPr/>
        </p:nvSpPr>
        <p:spPr>
          <a:xfrm>
            <a:off x="5630167" y="1480458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b="1" i="1" dirty="0"/>
              <a:t>Peki Türk Üniversiteleri nasıl global olabilir?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11E2F9-40BE-B569-5A36-E9CAD03C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4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8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İTİBAR YÖNETİMİ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53075-3AD2-CBC5-7A7F-CF0156B92009}"/>
              </a:ext>
            </a:extLst>
          </p:cNvPr>
          <p:cNvSpPr txBox="1"/>
          <p:nvPr/>
        </p:nvSpPr>
        <p:spPr>
          <a:xfrm>
            <a:off x="356853" y="1480458"/>
            <a:ext cx="527440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r-TR" sz="2400" dirty="0" err="1"/>
              <a:t>Repütasyon</a:t>
            </a:r>
            <a:r>
              <a:rPr lang="tr-TR" sz="2400" dirty="0"/>
              <a:t> (itibar) yönetimi aşağıda görüleceği şekilde 7 ana alanda gerçekleşmektedir.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Araştırma Aktiviteleri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Eğitim Aktiviteleri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Uluslararası Aktiviteler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Finansal ve Ekonomik Aktiviteler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Sosyal Çevre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İç ve Dış Paydaşlarla Etkileşim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tr-TR" sz="2400" dirty="0"/>
              <a:t>Üniversite Tanıtım Aktiviteleri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2CD3D-589A-BDC7-0D09-D0D8A0D34E71}"/>
              </a:ext>
            </a:extLst>
          </p:cNvPr>
          <p:cNvSpPr txBox="1"/>
          <p:nvPr/>
        </p:nvSpPr>
        <p:spPr>
          <a:xfrm>
            <a:off x="7151449" y="4623500"/>
            <a:ext cx="4143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Devam eden çalışmaların tamamı </a:t>
            </a:r>
            <a:r>
              <a:rPr lang="tr-TR" sz="3200" b="1" dirty="0">
                <a:solidFill>
                  <a:srgbClr val="FF0000"/>
                </a:solidFill>
              </a:rPr>
              <a:t>itibar temelli </a:t>
            </a:r>
            <a:r>
              <a:rPr lang="tr-TR" sz="2800" dirty="0">
                <a:solidFill>
                  <a:srgbClr val="FF0000"/>
                </a:solidFill>
              </a:rPr>
              <a:t>yürütülmelidir.</a:t>
            </a:r>
          </a:p>
        </p:txBody>
      </p:sp>
      <p:pic>
        <p:nvPicPr>
          <p:cNvPr id="4098" name="Picture 2" descr="TOP Reputation Management Agency — TOP Agency">
            <a:extLst>
              <a:ext uri="{FF2B5EF4-FFF2-40B4-BE49-F238E27FC236}">
                <a16:creationId xmlns:a16="http://schemas.microsoft.com/office/drawing/2014/main" id="{A97D0B39-9EA4-CFF4-E3B1-8D7B06D3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29" y="1558192"/>
            <a:ext cx="5517161" cy="27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7B47D83-9719-610E-0290-309429AF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2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16BF4B-CEE0-E3C6-3EDD-CF8E6B31129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497235B-D5FE-0641-9EC7-1CA40D8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24874"/>
            <a:ext cx="2743200" cy="365125"/>
          </a:xfrm>
        </p:spPr>
        <p:txBody>
          <a:bodyPr/>
          <a:lstStyle/>
          <a:p>
            <a:pPr algn="ctr"/>
            <a:fld id="{711EB622-B21C-244C-8EBB-55E4427D51C7}" type="slidenum">
              <a:rPr lang="tr-TR" smtClean="0"/>
              <a:pPr algn="ctr"/>
              <a:t>9</a:t>
            </a:fld>
            <a:endParaRPr lang="tr-TR" dirty="0"/>
          </a:p>
        </p:txBody>
      </p:sp>
      <p:pic>
        <p:nvPicPr>
          <p:cNvPr id="7" name="Picture 6" descr="White 3D rendering of a honeycomb">
            <a:extLst>
              <a:ext uri="{FF2B5EF4-FFF2-40B4-BE49-F238E27FC236}">
                <a16:creationId xmlns:a16="http://schemas.microsoft.com/office/drawing/2014/main" id="{11774120-1709-F443-3179-F65C0303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82414"/>
          <a:stretch/>
        </p:blipFill>
        <p:spPr>
          <a:xfrm>
            <a:off x="1876258" y="-3265"/>
            <a:ext cx="10291898" cy="1206632"/>
          </a:xfrm>
          <a:prstGeom prst="rect">
            <a:avLst/>
          </a:prstGeom>
        </p:spPr>
      </p:pic>
      <p:sp>
        <p:nvSpPr>
          <p:cNvPr id="2" name="Başlık 3">
            <a:extLst>
              <a:ext uri="{FF2B5EF4-FFF2-40B4-BE49-F238E27FC236}">
                <a16:creationId xmlns:a16="http://schemas.microsoft.com/office/drawing/2014/main" id="{D0ABA630-B0EC-2F42-ACB2-66BDF194EE28}"/>
              </a:ext>
            </a:extLst>
          </p:cNvPr>
          <p:cNvSpPr txBox="1">
            <a:spLocks/>
          </p:cNvSpPr>
          <p:nvPr/>
        </p:nvSpPr>
        <p:spPr>
          <a:xfrm>
            <a:off x="3949830" y="277091"/>
            <a:ext cx="7833675" cy="7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  <a:cs typeface="Calibri" charset="0"/>
              </a:rPr>
              <a:t>QS ADAY LİSTESİ HAZIRLAMA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DBC28B-4BC1-DACE-E5F8-9731683AC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5" t="8430"/>
          <a:stretch/>
        </p:blipFill>
        <p:spPr bwMode="auto">
          <a:xfrm>
            <a:off x="6763017" y="1339859"/>
            <a:ext cx="5158178" cy="50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A1053-3686-2FFE-7276-587BFFCCA9D9}"/>
              </a:ext>
            </a:extLst>
          </p:cNvPr>
          <p:cNvSpPr txBox="1"/>
          <p:nvPr/>
        </p:nvSpPr>
        <p:spPr>
          <a:xfrm>
            <a:off x="0" y="547447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Here, we use a 5 year aggregation of nominations, where the earlier two years count for 25% (year 5) and 50% (year 4), and the most recent three years at full 100% weight.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14EBB-1F74-AEB6-2883-395B095E0911}"/>
              </a:ext>
            </a:extLst>
          </p:cNvPr>
          <p:cNvSpPr txBox="1"/>
          <p:nvPr/>
        </p:nvSpPr>
        <p:spPr>
          <a:xfrm>
            <a:off x="556550" y="14804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Adaylar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aşağıdaki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iki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yöntemden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biriyle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kabul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edilir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.*</a:t>
            </a:r>
            <a:endParaRPr lang="tr-T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8E9A3-C2E8-2F61-A98A-31A1D27E05B8}"/>
              </a:ext>
            </a:extLst>
          </p:cNvPr>
          <p:cNvSpPr txBox="1"/>
          <p:nvPr/>
        </p:nvSpPr>
        <p:spPr>
          <a:xfrm>
            <a:off x="556550" y="2008950"/>
            <a:ext cx="6390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QS HUB </a:t>
            </a: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platformuna</a:t>
            </a: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yüklenen</a:t>
            </a: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bir</a:t>
            </a: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 CSV </a:t>
            </a: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aracılığıyla</a:t>
            </a: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. 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Kayıt</a:t>
            </a: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formu</a:t>
            </a:r>
            <a:r>
              <a:rPr lang="en-US" b="1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1D1D1B"/>
                </a:solidFill>
                <a:effectLst/>
                <a:latin typeface="-apple-system"/>
              </a:rPr>
              <a:t>aracılığıyla</a:t>
            </a:r>
            <a:endParaRPr lang="en-US" b="1" i="0" dirty="0">
              <a:solidFill>
                <a:srgbClr val="1D1D1B"/>
              </a:solidFill>
              <a:effectLst/>
              <a:latin typeface="-apple-syste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D2461-6A5C-D395-EF56-F80C1307E22C}"/>
              </a:ext>
            </a:extLst>
          </p:cNvPr>
          <p:cNvSpPr txBox="1"/>
          <p:nvPr/>
        </p:nvSpPr>
        <p:spPr>
          <a:xfrm>
            <a:off x="556550" y="279312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dirty="0">
                <a:solidFill>
                  <a:srgbClr val="1D1D1B"/>
                </a:solidFill>
                <a:effectLst/>
                <a:latin typeface="-apple-system"/>
              </a:rPr>
              <a:t>* </a:t>
            </a:r>
            <a:r>
              <a:rPr lang="en-US" sz="1200" b="0" i="0" dirty="0" err="1">
                <a:solidFill>
                  <a:srgbClr val="1D1D1B"/>
                </a:solidFill>
                <a:effectLst/>
                <a:latin typeface="-apple-system"/>
              </a:rPr>
              <a:t>Üniversiteler</a:t>
            </a:r>
            <a:r>
              <a:rPr lang="en-US" sz="1200" b="0" i="0" dirty="0">
                <a:solidFill>
                  <a:srgbClr val="1D1D1B"/>
                </a:solidFill>
                <a:effectLst/>
                <a:latin typeface="-apple-system"/>
              </a:rPr>
              <a:t> her </a:t>
            </a:r>
            <a:r>
              <a:rPr lang="en-US" sz="1200" b="0" i="0" dirty="0" err="1">
                <a:solidFill>
                  <a:srgbClr val="1D1D1B"/>
                </a:solidFill>
                <a:effectLst/>
                <a:latin typeface="-apple-system"/>
              </a:rPr>
              <a:t>iki</a:t>
            </a:r>
            <a:r>
              <a:rPr lang="en-US" sz="1200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1D1D1B"/>
                </a:solidFill>
                <a:effectLst/>
                <a:latin typeface="-apple-system"/>
              </a:rPr>
              <a:t>yöntemi</a:t>
            </a:r>
            <a:r>
              <a:rPr lang="en-US" sz="1200" b="0" i="0" dirty="0">
                <a:solidFill>
                  <a:srgbClr val="1D1D1B"/>
                </a:solidFill>
                <a:effectLst/>
                <a:latin typeface="-apple-system"/>
              </a:rPr>
              <a:t> de </a:t>
            </a:r>
            <a:r>
              <a:rPr lang="en-US" sz="1200" b="0" i="0" dirty="0" err="1">
                <a:solidFill>
                  <a:srgbClr val="1D1D1B"/>
                </a:solidFill>
                <a:effectLst/>
                <a:latin typeface="-apple-system"/>
              </a:rPr>
              <a:t>kullanamaz</a:t>
            </a:r>
            <a:r>
              <a:rPr lang="en-US" sz="1200" b="0" i="0" dirty="0">
                <a:solidFill>
                  <a:srgbClr val="1D1D1B"/>
                </a:solidFill>
                <a:effectLst/>
                <a:latin typeface="-apple-system"/>
              </a:rPr>
              <a:t>.</a:t>
            </a:r>
            <a:endParaRPr lang="tr-TR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82954-F68C-879C-69C4-1417EF7AD7CA}"/>
              </a:ext>
            </a:extLst>
          </p:cNvPr>
          <p:cNvSpPr txBox="1"/>
          <p:nvPr/>
        </p:nvSpPr>
        <p:spPr>
          <a:xfrm>
            <a:off x="472965" y="360781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Potansiyel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adaylardan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izin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alırken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veya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kayıt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platformunu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onlarla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paylaşırken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QS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tarafından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hazırlanan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şablon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e-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postalar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1D1D1B"/>
                </a:solidFill>
                <a:effectLst/>
                <a:latin typeface="-apple-system"/>
              </a:rPr>
              <a:t>kullanılmalıdır</a:t>
            </a:r>
            <a:r>
              <a:rPr lang="en-US" b="0" i="0" dirty="0">
                <a:solidFill>
                  <a:srgbClr val="1D1D1B"/>
                </a:solidFill>
                <a:effectLst/>
                <a:latin typeface="-apple-system"/>
              </a:rPr>
              <a:t>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85B75A-CC7D-278D-68C0-A9C08483707F}"/>
              </a:ext>
            </a:extLst>
          </p:cNvPr>
          <p:cNvSpPr txBox="1"/>
          <p:nvPr/>
        </p:nvSpPr>
        <p:spPr>
          <a:xfrm>
            <a:off x="472965" y="46551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hlinkClick r:id="rId5"/>
              </a:rPr>
              <a:t>https://support.qs.com/hc/en-gb/articles/360021859279-Survey-Contacts-Submission-Procedure</a:t>
            </a:r>
            <a:endParaRPr lang="tr-TR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5B10DD-90F8-B687-BF3C-54FE660A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" y="146614"/>
            <a:ext cx="913402" cy="9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973</Words>
  <Application>Microsoft Office PowerPoint</Application>
  <PresentationFormat>Geniş ekran</PresentationFormat>
  <Paragraphs>139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SF Pro Display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Evrim AĞAÇDELEN</cp:lastModifiedBy>
  <cp:revision>103</cp:revision>
  <dcterms:created xsi:type="dcterms:W3CDTF">2019-12-04T11:18:45Z</dcterms:created>
  <dcterms:modified xsi:type="dcterms:W3CDTF">2023-11-01T11:39:24Z</dcterms:modified>
</cp:coreProperties>
</file>