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9" r:id="rId42"/>
    <p:sldId id="301" r:id="rId43"/>
    <p:sldId id="302" r:id="rId44"/>
    <p:sldId id="303" r:id="rId45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BM Plex Sans" panose="020B0503050203000203" pitchFamily="34" charset="0"/>
      <p:regular r:id="rId50"/>
    </p:embeddedFont>
    <p:embeddedFont>
      <p:font typeface="IBM Plex Sans Bold" panose="020B0604020202020204" charset="0"/>
      <p:regular r:id="rId51"/>
    </p:embeddedFont>
    <p:embeddedFont>
      <p:font typeface="IBM Plex Sans Bold Italics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co/U05o9bd2bH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10912533" y="-4157532"/>
            <a:ext cx="10454404" cy="7622211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4939101" y="6712177"/>
            <a:ext cx="11422613" cy="8328123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80956" y="2234399"/>
            <a:ext cx="14859243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49"/>
              </a:lnSpc>
            </a:pPr>
            <a:r>
              <a:rPr lang="en-US" sz="8073" dirty="0">
                <a:solidFill>
                  <a:srgbClr val="000000"/>
                </a:solidFill>
                <a:latin typeface="IBM Plex Sans Bold"/>
              </a:rPr>
              <a:t>Ankara </a:t>
            </a:r>
            <a:r>
              <a:rPr lang="en-US" sz="8073" dirty="0" err="1">
                <a:solidFill>
                  <a:srgbClr val="000000"/>
                </a:solidFill>
                <a:latin typeface="IBM Plex Sans Bold"/>
              </a:rPr>
              <a:t>Üniversitesi</a:t>
            </a:r>
            <a:endParaRPr lang="en-US" sz="8073" dirty="0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9849"/>
              </a:lnSpc>
            </a:pPr>
            <a:r>
              <a:rPr lang="en-US" sz="8073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8073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8073" dirty="0" err="1">
                <a:solidFill>
                  <a:srgbClr val="000000"/>
                </a:solidFill>
                <a:latin typeface="IBM Plex Sans Bold"/>
              </a:rPr>
              <a:t>Dekanlığı</a:t>
            </a:r>
            <a:r>
              <a:rPr lang="en-US" sz="8073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8073" dirty="0" err="1">
                <a:solidFill>
                  <a:srgbClr val="000000"/>
                </a:solidFill>
                <a:latin typeface="IBM Plex Sans Bold"/>
              </a:rPr>
              <a:t>Performans</a:t>
            </a:r>
            <a:r>
              <a:rPr lang="en-US" sz="8073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8073" dirty="0" err="1">
                <a:solidFill>
                  <a:srgbClr val="000000"/>
                </a:solidFill>
                <a:latin typeface="IBM Plex Sans Bold"/>
              </a:rPr>
              <a:t>Sunumu</a:t>
            </a:r>
            <a:endParaRPr lang="en-US" sz="8073" dirty="0">
              <a:solidFill>
                <a:srgbClr val="000000"/>
              </a:solidFill>
              <a:latin typeface="IBM Plex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419600" y="7444360"/>
            <a:ext cx="1036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Prof. Dr. E.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Ebru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ONBAŞILAR</a:t>
            </a:r>
          </a:p>
          <a:p>
            <a:pPr lvl="0" algn="ctr"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IBM Plex Sans Bold"/>
            </a:endParaRPr>
          </a:p>
          <a:p>
            <a:pPr lvl="0" algn="ctr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Dekan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Yardımcısı</a:t>
            </a:r>
            <a:endParaRPr lang="en-US" sz="3999" dirty="0">
              <a:solidFill>
                <a:srgbClr val="000000"/>
              </a:solidFill>
              <a:latin typeface="IBM Plex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6030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7" y="0"/>
                </a:lnTo>
                <a:lnTo>
                  <a:pt x="6133287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26013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7" y="0"/>
                </a:lnTo>
                <a:lnTo>
                  <a:pt x="6133287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84249" y="4068323"/>
            <a:ext cx="3926833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BM Plex Sans Bold"/>
              </a:rPr>
              <a:t>Enstitülerimizi ziyaret ederek araştırma kapasitemizin güçlendirilmesi konusunda fikir alış verişi yaptık.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Enstitü ziyaretlerimiz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1887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7" y="0"/>
                </a:lnTo>
                <a:lnTo>
                  <a:pt x="6133287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4173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7" y="0"/>
                </a:lnTo>
                <a:lnTo>
                  <a:pt x="6133287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80583" y="4068323"/>
            <a:ext cx="3926833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BM Plex Sans Bold"/>
              </a:rPr>
              <a:t>Ziyaretler sonucunda </a:t>
            </a:r>
            <a:r>
              <a:rPr lang="en-US" sz="3000">
                <a:solidFill>
                  <a:srgbClr val="F24300"/>
                </a:solidFill>
                <a:latin typeface="IBM Plex Sans Bold"/>
              </a:rPr>
              <a:t>“Araştırma Performansının Geliştirilmesi ve Güçlendirilmesi”</a:t>
            </a:r>
            <a:r>
              <a:rPr lang="en-US" sz="3000">
                <a:solidFill>
                  <a:srgbClr val="000000"/>
                </a:solidFill>
                <a:latin typeface="IBM Plex Sans Bold"/>
              </a:rPr>
              <a:t> hakkında yol haritamızı belirledik.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Enstitü ziyaretlerimiz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173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7" y="0"/>
                </a:lnTo>
                <a:lnTo>
                  <a:pt x="6133287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99657" y="2601880"/>
            <a:ext cx="6133287" cy="6133287"/>
          </a:xfrm>
          <a:custGeom>
            <a:avLst/>
            <a:gdLst/>
            <a:ahLst/>
            <a:cxnLst/>
            <a:rect l="l" t="t" r="r" b="b"/>
            <a:pathLst>
              <a:path w="6133287" h="6133287">
                <a:moveTo>
                  <a:pt x="0" y="0"/>
                </a:moveTo>
                <a:lnTo>
                  <a:pt x="6133286" y="0"/>
                </a:lnTo>
                <a:lnTo>
                  <a:pt x="6133286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80583" y="4068323"/>
            <a:ext cx="3926833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BM Plex Sans Bold"/>
              </a:rPr>
              <a:t>2024 yılı itibari ile her bir Enstitümüz ile proje ve yayın konularında bire bir çalışmalar ve atölyeler gerçekleştireceğiz.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Enstitü ziyaretlerimiz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21366" y="2253449"/>
            <a:ext cx="7730195" cy="7730195"/>
          </a:xfrm>
          <a:custGeom>
            <a:avLst/>
            <a:gdLst/>
            <a:ahLst/>
            <a:cxnLst/>
            <a:rect l="l" t="t" r="r" b="b"/>
            <a:pathLst>
              <a:path w="7730195" h="7730195">
                <a:moveTo>
                  <a:pt x="0" y="0"/>
                </a:moveTo>
                <a:lnTo>
                  <a:pt x="7730194" y="0"/>
                </a:lnTo>
                <a:lnTo>
                  <a:pt x="7730194" y="7730194"/>
                </a:lnTo>
                <a:lnTo>
                  <a:pt x="0" y="7730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41957" y="2741830"/>
            <a:ext cx="5199183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Sakarya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Üniversitesi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Dekanlığı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Proje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Destek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Ofisimize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ziyaret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gerçekleştirdi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ctr">
              <a:lnSpc>
                <a:spcPts val="3600"/>
              </a:lnSpc>
            </a:pPr>
            <a:endParaRPr lang="en-US" sz="3000" dirty="0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Ziyarette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proje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destek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yönetim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süreçlerinin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dekanlığı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bünyesinde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sürdürülmesi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araştırmaların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planlanması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konusunda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görüşler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IBM Plex Sans Bold"/>
              </a:rPr>
              <a:t>paylaşıldı</a:t>
            </a:r>
            <a:r>
              <a:rPr lang="en-US" sz="3000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IBM Plex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Süreç ortaklıklarımız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8543" y="1907810"/>
            <a:ext cx="8163335" cy="8163335"/>
          </a:xfrm>
          <a:custGeom>
            <a:avLst/>
            <a:gdLst/>
            <a:ahLst/>
            <a:cxnLst/>
            <a:rect l="l" t="t" r="r" b="b"/>
            <a:pathLst>
              <a:path w="8163335" h="8163335">
                <a:moveTo>
                  <a:pt x="0" y="0"/>
                </a:moveTo>
                <a:lnTo>
                  <a:pt x="8163335" y="0"/>
                </a:lnTo>
                <a:lnTo>
                  <a:pt x="8163335" y="8163335"/>
                </a:lnTo>
                <a:lnTo>
                  <a:pt x="0" y="816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41957" y="2584592"/>
            <a:ext cx="5199183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BM Plex Sans Bold"/>
              </a:rPr>
              <a:t>Ankara Üniversitesi Araştırma Dekanlığı olarak ev sahipliğimizde İstanbul Teknik Üniversitesi Araştırma Dekanlığı , Sakarya Üniversitesi Araştırma Dekanlığı  ve Erciyes Üniversitesi Araştırma Dekanlığı'nın katılımı ile "Araştırma Dekanlıkları Koordinasyon Toplantıları"nın ilkini gerçekleştirdik.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Süreç ortaklıklarımız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15543" y="1657350"/>
            <a:ext cx="5956986" cy="8346040"/>
          </a:xfrm>
          <a:custGeom>
            <a:avLst/>
            <a:gdLst/>
            <a:ahLst/>
            <a:cxnLst/>
            <a:rect l="l" t="t" r="r" b="b"/>
            <a:pathLst>
              <a:path w="5956986" h="8346040">
                <a:moveTo>
                  <a:pt x="0" y="0"/>
                </a:moveTo>
                <a:lnTo>
                  <a:pt x="5956986" y="0"/>
                </a:lnTo>
                <a:lnTo>
                  <a:pt x="5956986" y="8346040"/>
                </a:lnTo>
                <a:lnTo>
                  <a:pt x="0" y="8346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41957" y="3523722"/>
            <a:ext cx="6093563" cy="428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IBM Plex Sans Bold"/>
              </a:rPr>
              <a:t>Erciyes Üniversitesi tarafından gerçekleştirilecek olan Çalıştay’da farklı üniversitelerin araştırma dekanları ile bir araya gelerek iş birliği süreçlerini ve ortak çalışma stratejilerini belirleyeceğiz.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Süreç ortaklıklarımız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9874" y="1934881"/>
            <a:ext cx="7996542" cy="7996542"/>
          </a:xfrm>
          <a:custGeom>
            <a:avLst/>
            <a:gdLst/>
            <a:ahLst/>
            <a:cxnLst/>
            <a:rect l="l" t="t" r="r" b="b"/>
            <a:pathLst>
              <a:path w="7996542" h="7996542">
                <a:moveTo>
                  <a:pt x="0" y="0"/>
                </a:moveTo>
                <a:lnTo>
                  <a:pt x="7996542" y="0"/>
                </a:lnTo>
                <a:lnTo>
                  <a:pt x="7996542" y="7996542"/>
                </a:lnTo>
                <a:lnTo>
                  <a:pt x="0" y="799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14886" y="3000104"/>
            <a:ext cx="609356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Nisan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ayında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10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hafta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tr-TR" sz="3516" dirty="0">
                <a:solidFill>
                  <a:srgbClr val="000000"/>
                </a:solidFill>
                <a:latin typeface="IBM Plex Sans Bold"/>
              </a:rPr>
              <a:t>süren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"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Temel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Seviye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Proje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Yazım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Yönetimi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Eğitim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Programı"na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Hizmet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İçi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Eğitim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Koordinatörlüğü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koordinasyonu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başla</a:t>
            </a:r>
            <a:r>
              <a:rPr lang="tr-TR" sz="3516" dirty="0" err="1">
                <a:solidFill>
                  <a:srgbClr val="000000"/>
                </a:solidFill>
                <a:latin typeface="IBM Plex Sans Bold"/>
              </a:rPr>
              <a:t>ndı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44173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Kurum içi desteklerimiz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8543" y="1934881"/>
            <a:ext cx="7797873" cy="7797873"/>
          </a:xfrm>
          <a:custGeom>
            <a:avLst/>
            <a:gdLst/>
            <a:ahLst/>
            <a:cxnLst/>
            <a:rect l="l" t="t" r="r" b="b"/>
            <a:pathLst>
              <a:path w="7797873" h="7797873">
                <a:moveTo>
                  <a:pt x="0" y="0"/>
                </a:moveTo>
                <a:lnTo>
                  <a:pt x="7797873" y="0"/>
                </a:lnTo>
                <a:lnTo>
                  <a:pt x="7797873" y="7797873"/>
                </a:lnTo>
                <a:lnTo>
                  <a:pt x="0" y="7797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601" y="2537509"/>
            <a:ext cx="6093563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</a:pPr>
            <a:r>
              <a:rPr lang="tr-TR" sz="3516" dirty="0">
                <a:solidFill>
                  <a:srgbClr val="000000"/>
                </a:solidFill>
                <a:latin typeface="IBM Plex Sans Bold"/>
              </a:rPr>
              <a:t>Bu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eğitimde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; </a:t>
            </a:r>
            <a:endParaRPr lang="tr-TR" sz="3516" dirty="0">
              <a:solidFill>
                <a:srgbClr val="000000"/>
              </a:solidFill>
              <a:latin typeface="IBM Plex Sans Bold"/>
            </a:endParaRPr>
          </a:p>
          <a:p>
            <a:pPr marL="571500" indent="-571500" algn="just">
              <a:lnSpc>
                <a:spcPts val="4219"/>
              </a:lnSpc>
              <a:spcBef>
                <a:spcPct val="0"/>
              </a:spcBef>
              <a:buFontTx/>
              <a:buChar char="-"/>
            </a:pP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bir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projenin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başından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sonuna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kadar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nasıl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tasarlanacağı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tr-TR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hazırlanacağı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; </a:t>
            </a:r>
            <a:endParaRPr lang="tr-TR" sz="3516" dirty="0">
              <a:solidFill>
                <a:srgbClr val="000000"/>
              </a:solidFill>
              <a:latin typeface="IBM Plex Sans Bold"/>
            </a:endParaRPr>
          </a:p>
          <a:p>
            <a:pPr marL="571500" indent="-571500" algn="just">
              <a:lnSpc>
                <a:spcPts val="4219"/>
              </a:lnSpc>
              <a:spcBef>
                <a:spcPct val="0"/>
              </a:spcBef>
              <a:buFontTx/>
              <a:buChar char="-"/>
            </a:pP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projenin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sonunda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ortaya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çıkan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bulguların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nasıl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sunulacağı</a:t>
            </a:r>
            <a:r>
              <a:rPr lang="tr-TR" sz="3516" dirty="0">
                <a:solidFill>
                  <a:srgbClr val="000000"/>
                </a:solidFill>
                <a:latin typeface="IBM Plex Sans Bold"/>
              </a:rPr>
              <a:t> hakkında bilgiler verildi.</a:t>
            </a:r>
            <a:endParaRPr lang="en-US" sz="3516" dirty="0">
              <a:solidFill>
                <a:srgbClr val="000000"/>
              </a:solidFill>
              <a:latin typeface="IBM Plex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904899" y="1057275"/>
            <a:ext cx="549696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Kurum içi desteklerimiz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8543" y="1934881"/>
            <a:ext cx="7797873" cy="7797873"/>
          </a:xfrm>
          <a:custGeom>
            <a:avLst/>
            <a:gdLst/>
            <a:ahLst/>
            <a:cxnLst/>
            <a:rect l="l" t="t" r="r" b="b"/>
            <a:pathLst>
              <a:path w="7797873" h="7797873">
                <a:moveTo>
                  <a:pt x="0" y="0"/>
                </a:moveTo>
                <a:lnTo>
                  <a:pt x="7797873" y="0"/>
                </a:lnTo>
                <a:lnTo>
                  <a:pt x="7797873" y="7797873"/>
                </a:lnTo>
                <a:lnTo>
                  <a:pt x="0" y="7797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601" y="1934881"/>
            <a:ext cx="6093563" cy="800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</a:pP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Verilen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bu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eğitimden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100'den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fazla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Ankara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Üniversiteli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yararlandı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başta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TÜBİTAK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programları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olmak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üzere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uluslararası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hibe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programları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için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başvuru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süreci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başlatıldı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ctr">
              <a:lnSpc>
                <a:spcPts val="4219"/>
              </a:lnSpc>
            </a:pPr>
            <a:endParaRPr lang="en-US" sz="3516" dirty="0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219"/>
              </a:lnSpc>
            </a:pP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Eğitim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sonunda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4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araştırmacı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TÜBİTAK 1001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programına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başvurusunu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000000"/>
                </a:solidFill>
                <a:latin typeface="IBM Plex Sans Bold"/>
              </a:rPr>
              <a:t>tamamladı</a:t>
            </a:r>
            <a:r>
              <a:rPr lang="en-US" sz="3516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ctr">
              <a:lnSpc>
                <a:spcPts val="4219"/>
              </a:lnSpc>
            </a:pPr>
            <a:endParaRPr lang="en-US" sz="3516" dirty="0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2024 </a:t>
            </a:r>
            <a:r>
              <a:rPr lang="en-US" sz="3516" dirty="0" err="1">
                <a:solidFill>
                  <a:srgbClr val="F24300"/>
                </a:solidFill>
                <a:latin typeface="IBM Plex Sans Bold"/>
              </a:rPr>
              <a:t>yılı</a:t>
            </a: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F24300"/>
                </a:solidFill>
                <a:latin typeface="IBM Plex Sans Bold"/>
              </a:rPr>
              <a:t>itibari</a:t>
            </a: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F24300"/>
                </a:solidFill>
                <a:latin typeface="IBM Plex Sans Bold"/>
              </a:rPr>
              <a:t>ile</a:t>
            </a: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516" dirty="0" err="1">
                <a:solidFill>
                  <a:srgbClr val="F24300"/>
                </a:solidFill>
                <a:latin typeface="IBM Plex Sans Bold"/>
              </a:rPr>
              <a:t>eğitimin</a:t>
            </a: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 2.’si </a:t>
            </a:r>
            <a:r>
              <a:rPr lang="en-US" sz="3516" dirty="0" err="1">
                <a:solidFill>
                  <a:srgbClr val="F24300"/>
                </a:solidFill>
                <a:latin typeface="IBM Plex Sans Bold"/>
              </a:rPr>
              <a:t>düzenlenecektir</a:t>
            </a:r>
            <a:r>
              <a:rPr lang="en-US" sz="3516" dirty="0">
                <a:solidFill>
                  <a:srgbClr val="F243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51472" y="1934881"/>
            <a:ext cx="8001000" cy="8001000"/>
          </a:xfrm>
          <a:custGeom>
            <a:avLst/>
            <a:gdLst/>
            <a:ahLst/>
            <a:cxnLst/>
            <a:rect l="l" t="t" r="r" b="b"/>
            <a:pathLst>
              <a:path w="8001000" h="8001000">
                <a:moveTo>
                  <a:pt x="0" y="0"/>
                </a:moveTo>
                <a:lnTo>
                  <a:pt x="8001000" y="0"/>
                </a:lnTo>
                <a:lnTo>
                  <a:pt x="8001000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601" y="2468281"/>
            <a:ext cx="6093563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</a:pPr>
            <a:r>
              <a:rPr lang="en-US" sz="3516">
                <a:solidFill>
                  <a:srgbClr val="000000"/>
                </a:solidFill>
                <a:latin typeface="IBM Plex Sans Bold"/>
              </a:rPr>
              <a:t>Ankara Üniversitesi Araştırma Dekanlığı olarak CORENA Dış Tic. A.Ş. ile eğitim ve araştırmada iş birliği protokolü imzaladık</a:t>
            </a:r>
          </a:p>
          <a:p>
            <a:pPr algn="ctr">
              <a:lnSpc>
                <a:spcPts val="4219"/>
              </a:lnSpc>
            </a:pPr>
            <a:endParaRPr lang="en-US" sz="3516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IBM Plex Sans Bold"/>
              </a:rPr>
              <a:t>Uluslararası fonlarda üniversitemiz ile iş birliği içerisinde yol alacak olan CORENA Dış Tic. A.Ş.'ye ve Yönetim Kurulu Başkanı Sayın Nihal Aygün'e teşekkür ederiz.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03197" y="734731"/>
            <a:ext cx="5496967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Kurum dışı iş birliklerimiz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29675" y="429228"/>
            <a:ext cx="12529625" cy="9428543"/>
          </a:xfrm>
          <a:custGeom>
            <a:avLst/>
            <a:gdLst/>
            <a:ahLst/>
            <a:cxnLst/>
            <a:rect l="l" t="t" r="r" b="b"/>
            <a:pathLst>
              <a:path w="12529625" h="9428543">
                <a:moveTo>
                  <a:pt x="0" y="0"/>
                </a:moveTo>
                <a:lnTo>
                  <a:pt x="12529625" y="0"/>
                </a:lnTo>
                <a:lnTo>
                  <a:pt x="12529625" y="9428544"/>
                </a:lnTo>
                <a:lnTo>
                  <a:pt x="0" y="942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70475" y="1937110"/>
            <a:ext cx="7996542" cy="7996542"/>
          </a:xfrm>
          <a:custGeom>
            <a:avLst/>
            <a:gdLst/>
            <a:ahLst/>
            <a:cxnLst/>
            <a:rect l="l" t="t" r="r" b="b"/>
            <a:pathLst>
              <a:path w="7996542" h="7996542">
                <a:moveTo>
                  <a:pt x="0" y="0"/>
                </a:moveTo>
                <a:lnTo>
                  <a:pt x="7996542" y="0"/>
                </a:lnTo>
                <a:lnTo>
                  <a:pt x="7996542" y="7996542"/>
                </a:lnTo>
                <a:lnTo>
                  <a:pt x="0" y="799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6601" y="2468281"/>
            <a:ext cx="6093563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9"/>
              </a:lnSpc>
            </a:pPr>
            <a:r>
              <a:rPr lang="en-US" sz="3516">
                <a:solidFill>
                  <a:srgbClr val="000000"/>
                </a:solidFill>
                <a:latin typeface="IBM Plex Sans Bold"/>
              </a:rPr>
              <a:t>Ankara Üniversitesi ve İzmir Yüksek Teknoloji Enstitüsü Araştırmada İş Birliği Odak Grup Toplantısı Gerçekleştirildi</a:t>
            </a:r>
          </a:p>
          <a:p>
            <a:pPr algn="ctr">
              <a:lnSpc>
                <a:spcPts val="4219"/>
              </a:lnSpc>
            </a:pPr>
            <a:endParaRPr lang="en-US" sz="3516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IBM Plex Sans Bold"/>
              </a:rPr>
              <a:t>30 Eylül 2023 tarihinde iki kurum arasında imzalanan iş birliği protokolü dahilinde araştırmacılar bir araya gelerek çalışma alanlarını tanıttı ve potansiyel iş birliği kurguları ele alındı.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03197" y="734731"/>
            <a:ext cx="5496967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 Italics"/>
              </a:rPr>
              <a:t>Kurum dışı iş birliklerimiz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40318" y="1947498"/>
            <a:ext cx="13285742" cy="7473230"/>
          </a:xfrm>
          <a:custGeom>
            <a:avLst/>
            <a:gdLst/>
            <a:ahLst/>
            <a:cxnLst/>
            <a:rect l="l" t="t" r="r" b="b"/>
            <a:pathLst>
              <a:path w="13285742" h="7473230">
                <a:moveTo>
                  <a:pt x="0" y="0"/>
                </a:moveTo>
                <a:lnTo>
                  <a:pt x="13285742" y="0"/>
                </a:lnTo>
                <a:lnTo>
                  <a:pt x="13285742" y="7473230"/>
                </a:lnTo>
                <a:lnTo>
                  <a:pt x="0" y="7473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5272" y="2567255"/>
            <a:ext cx="7086449" cy="4724299"/>
          </a:xfrm>
          <a:custGeom>
            <a:avLst/>
            <a:gdLst/>
            <a:ahLst/>
            <a:cxnLst/>
            <a:rect l="l" t="t" r="r" b="b"/>
            <a:pathLst>
              <a:path w="7086449" h="4724299">
                <a:moveTo>
                  <a:pt x="0" y="0"/>
                </a:moveTo>
                <a:lnTo>
                  <a:pt x="7086449" y="0"/>
                </a:lnTo>
                <a:lnTo>
                  <a:pt x="7086449" y="4724299"/>
                </a:lnTo>
                <a:lnTo>
                  <a:pt x="0" y="472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262" y="2567255"/>
            <a:ext cx="7090880" cy="4724299"/>
          </a:xfrm>
          <a:custGeom>
            <a:avLst/>
            <a:gdLst/>
            <a:ahLst/>
            <a:cxnLst/>
            <a:rect l="l" t="t" r="r" b="b"/>
            <a:pathLst>
              <a:path w="7090880" h="4724299">
                <a:moveTo>
                  <a:pt x="0" y="0"/>
                </a:moveTo>
                <a:lnTo>
                  <a:pt x="7090880" y="0"/>
                </a:lnTo>
                <a:lnTo>
                  <a:pt x="7090880" y="4724299"/>
                </a:lnTo>
                <a:lnTo>
                  <a:pt x="0" y="4724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29621"/>
            <a:ext cx="1828800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IBM Plex Sans"/>
              </a:rPr>
              <a:t>6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Haziran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2023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tarihinde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Rektörümüz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Sayın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Prof. Dr.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Necdet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Ünüvar’ın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teşrifleri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ile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ilk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Kahve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Günü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Etkinliğimizi</a:t>
            </a:r>
            <a:r>
              <a:rPr lang="en-US" sz="3999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"/>
              </a:rPr>
              <a:t>düzenledik</a:t>
            </a:r>
            <a:endParaRPr lang="en-US" sz="3999" dirty="0">
              <a:solidFill>
                <a:srgbClr val="000000"/>
              </a:solidFill>
              <a:latin typeface="IBM Plex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88" y="2398430"/>
            <a:ext cx="7320186" cy="5490139"/>
          </a:xfrm>
          <a:custGeom>
            <a:avLst/>
            <a:gdLst/>
            <a:ahLst/>
            <a:cxnLst/>
            <a:rect l="l" t="t" r="r" b="b"/>
            <a:pathLst>
              <a:path w="7320186" h="5490139">
                <a:moveTo>
                  <a:pt x="0" y="0"/>
                </a:moveTo>
                <a:lnTo>
                  <a:pt x="7320185" y="0"/>
                </a:lnTo>
                <a:lnTo>
                  <a:pt x="7320185" y="5490140"/>
                </a:lnTo>
                <a:lnTo>
                  <a:pt x="0" y="5490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79860" y="2398430"/>
            <a:ext cx="8235209" cy="5490139"/>
          </a:xfrm>
          <a:custGeom>
            <a:avLst/>
            <a:gdLst/>
            <a:ahLst/>
            <a:cxnLst/>
            <a:rect l="l" t="t" r="r" b="b"/>
            <a:pathLst>
              <a:path w="8235209" h="5490139">
                <a:moveTo>
                  <a:pt x="0" y="0"/>
                </a:moveTo>
                <a:lnTo>
                  <a:pt x="8235209" y="0"/>
                </a:lnTo>
                <a:lnTo>
                  <a:pt x="8235209" y="5490140"/>
                </a:lnTo>
                <a:lnTo>
                  <a:pt x="0" y="5490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29621"/>
            <a:ext cx="1828800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IBM Plex Sans"/>
              </a:rPr>
              <a:t>21 araştırmacı sunumu ve 100'den fazla katılımcı ile etkinliğimizi başarıyla tamamladık ve kurum içi iş birliklerini hızlandırdık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3398" y="1880739"/>
            <a:ext cx="8109192" cy="8109192"/>
          </a:xfrm>
          <a:custGeom>
            <a:avLst/>
            <a:gdLst/>
            <a:ahLst/>
            <a:cxnLst/>
            <a:rect l="l" t="t" r="r" b="b"/>
            <a:pathLst>
              <a:path w="8109192" h="8109192">
                <a:moveTo>
                  <a:pt x="0" y="0"/>
                </a:moveTo>
                <a:lnTo>
                  <a:pt x="8109193" y="0"/>
                </a:lnTo>
                <a:lnTo>
                  <a:pt x="8109193" y="8109192"/>
                </a:lnTo>
                <a:lnTo>
                  <a:pt x="0" y="8109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83303" y="2964285"/>
            <a:ext cx="6815198" cy="540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IBM Plex Sans Bold"/>
              </a:rPr>
              <a:t>İş birliklerini sürekli kılmak ve kurum içi iletişimi artırmak amacıyla Etkinliğimizi yıl içinde periyodik olarak düzenleme kararı aldık.</a:t>
            </a:r>
          </a:p>
          <a:p>
            <a:pPr algn="ctr">
              <a:lnSpc>
                <a:spcPts val="4799"/>
              </a:lnSpc>
            </a:pPr>
            <a:endParaRPr lang="en-US" sz="3999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24300"/>
                </a:solidFill>
                <a:latin typeface="IBM Plex Sans Bold"/>
              </a:rPr>
              <a:t>Etkinliğimizin 2.’si 14 Kasım tarihinde gerçekleşecektir.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3398" y="1880739"/>
            <a:ext cx="8109192" cy="8109192"/>
          </a:xfrm>
          <a:custGeom>
            <a:avLst/>
            <a:gdLst/>
            <a:ahLst/>
            <a:cxnLst/>
            <a:rect l="l" t="t" r="r" b="b"/>
            <a:pathLst>
              <a:path w="8109192" h="8109192">
                <a:moveTo>
                  <a:pt x="0" y="0"/>
                </a:moveTo>
                <a:lnTo>
                  <a:pt x="8109193" y="0"/>
                </a:lnTo>
                <a:lnTo>
                  <a:pt x="8109193" y="8109192"/>
                </a:lnTo>
                <a:lnTo>
                  <a:pt x="0" y="8109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10375" y="2253449"/>
            <a:ext cx="6815198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endParaRPr dirty="0"/>
          </a:p>
          <a:p>
            <a:pPr algn="ctr">
              <a:lnSpc>
                <a:spcPts val="4799"/>
              </a:lnSpc>
            </a:pPr>
            <a:endParaRPr lang="en-US" sz="3999" dirty="0">
              <a:solidFill>
                <a:srgbClr val="F24300"/>
              </a:solidFill>
              <a:latin typeface="IBM Plex Sans Bold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Fakültelerimizin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iş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birliklerini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artırmasını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hedefliyoruz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tüm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fakültelerimizi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Dil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Tarih-Coğrafya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Fakültemizde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gerçekleşecek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etkinliğe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davet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IBM Plex Sans Bold"/>
              </a:rPr>
              <a:t>ediyoruz</a:t>
            </a:r>
            <a:r>
              <a:rPr lang="en-US" sz="3999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9526" y="2253449"/>
            <a:ext cx="9565561" cy="6130002"/>
          </a:xfrm>
          <a:custGeom>
            <a:avLst/>
            <a:gdLst/>
            <a:ahLst/>
            <a:cxnLst/>
            <a:rect l="l" t="t" r="r" b="b"/>
            <a:pathLst>
              <a:path w="9565561" h="6130002">
                <a:moveTo>
                  <a:pt x="0" y="0"/>
                </a:moveTo>
                <a:lnTo>
                  <a:pt x="9565561" y="0"/>
                </a:lnTo>
                <a:lnTo>
                  <a:pt x="9565561" y="6130002"/>
                </a:lnTo>
                <a:lnTo>
                  <a:pt x="0" y="613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713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7298" y="3099125"/>
            <a:ext cx="6757031" cy="363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endParaRPr dirty="0"/>
          </a:p>
          <a:p>
            <a:pPr algn="just">
              <a:lnSpc>
                <a:spcPts val="3480"/>
              </a:lnSpc>
            </a:pPr>
            <a:endParaRPr dirty="0"/>
          </a:p>
          <a:p>
            <a:pPr algn="just">
              <a:lnSpc>
                <a:spcPts val="3480"/>
              </a:lnSpc>
            </a:pP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Ufuk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Avrupa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Programı’nın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en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yüksek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bütçeli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fonu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olan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ERC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programına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üniversitemizden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başvuru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yapılmasını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teşvik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etmek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amacıyla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TÜBİTAK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yetkilileri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bir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araya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IBM Plex Sans Bold"/>
              </a:rPr>
              <a:t>geldik</a:t>
            </a:r>
            <a:r>
              <a:rPr lang="en-US" sz="2900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just">
              <a:lnSpc>
                <a:spcPts val="348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IBM Plex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49526" y="8701088"/>
            <a:ext cx="956556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IBM Plex Sans"/>
              </a:rPr>
              <a:t>13.06.2023 tarihli ERC Odak Grup Toplantısı </a:t>
            </a:r>
          </a:p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IBM Plex Sans"/>
              </a:rPr>
              <a:t>TÜBİTAK Ulusal İrtibat Noktası Aslı Vural'ın 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IBM Plex Sans"/>
              </a:rPr>
              <a:t>katılımı ile tamamlandı.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0570" y="1343025"/>
            <a:ext cx="8190406" cy="8190406"/>
          </a:xfrm>
          <a:custGeom>
            <a:avLst/>
            <a:gdLst/>
            <a:ahLst/>
            <a:cxnLst/>
            <a:rect l="l" t="t" r="r" b="b"/>
            <a:pathLst>
              <a:path w="8190406" h="8190406">
                <a:moveTo>
                  <a:pt x="0" y="0"/>
                </a:moveTo>
                <a:lnTo>
                  <a:pt x="8190407" y="0"/>
                </a:lnTo>
                <a:lnTo>
                  <a:pt x="8190407" y="8190406"/>
                </a:lnTo>
                <a:lnTo>
                  <a:pt x="0" y="8190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55" y="2356341"/>
            <a:ext cx="8106369" cy="490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0"/>
              </a:lnSpc>
            </a:pPr>
            <a:endParaRPr dirty="0"/>
          </a:p>
          <a:p>
            <a:pPr algn="just">
              <a:lnSpc>
                <a:spcPts val="4174"/>
              </a:lnSpc>
            </a:pPr>
            <a:endParaRPr dirty="0"/>
          </a:p>
          <a:p>
            <a:pPr algn="just">
              <a:lnSpc>
                <a:spcPts val="4174"/>
              </a:lnSpc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Horizon Europe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çağrılarında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ortak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bulma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projelere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dahil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olma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imkanı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sağlayan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dünyanın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en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büyük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akademik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partner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bulma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ağı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Crowdhelix'e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Ankara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Üniversitesi'nin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üyeliği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F0000"/>
                </a:solidFill>
                <a:latin typeface="IBM Plex Sans Bold"/>
              </a:rPr>
              <a:t>tanımlanmıştır</a:t>
            </a:r>
            <a:r>
              <a:rPr lang="en-US" sz="3479" dirty="0">
                <a:solidFill>
                  <a:srgbClr val="FF0000"/>
                </a:solidFill>
                <a:latin typeface="IBM Plex Sans Bold"/>
              </a:rPr>
              <a:t>. </a:t>
            </a:r>
          </a:p>
          <a:p>
            <a:pPr algn="just">
              <a:lnSpc>
                <a:spcPts val="4174"/>
              </a:lnSpc>
            </a:pPr>
            <a:endParaRPr lang="en-US" sz="3479" dirty="0">
              <a:solidFill>
                <a:srgbClr val="000000"/>
              </a:solidFill>
              <a:latin typeface="IBM Plex Sans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0570" y="1343025"/>
            <a:ext cx="8190406" cy="8190406"/>
          </a:xfrm>
          <a:custGeom>
            <a:avLst/>
            <a:gdLst/>
            <a:ahLst/>
            <a:cxnLst/>
            <a:rect l="l" t="t" r="r" b="b"/>
            <a:pathLst>
              <a:path w="8190406" h="8190406">
                <a:moveTo>
                  <a:pt x="0" y="0"/>
                </a:moveTo>
                <a:lnTo>
                  <a:pt x="8190407" y="0"/>
                </a:lnTo>
                <a:lnTo>
                  <a:pt x="8190407" y="8190406"/>
                </a:lnTo>
                <a:lnTo>
                  <a:pt x="0" y="8190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55" y="2627054"/>
            <a:ext cx="8106369" cy="428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4"/>
              </a:lnSpc>
            </a:pPr>
            <a:endParaRPr lang="en-US" sz="3479" dirty="0">
              <a:solidFill>
                <a:srgbClr val="F24300"/>
              </a:solidFill>
              <a:latin typeface="IBM Plex Sans Bold"/>
            </a:endParaRPr>
          </a:p>
          <a:p>
            <a:pPr algn="just">
              <a:lnSpc>
                <a:spcPts val="4174"/>
              </a:lnSpc>
              <a:spcBef>
                <a:spcPct val="0"/>
              </a:spcBef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Ankara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Üniversitesi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araştırmacıları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u="sng" dirty="0">
                <a:solidFill>
                  <a:srgbClr val="000000"/>
                </a:solidFill>
                <a:latin typeface="IBM Plex Sans Bold"/>
                <a:hlinkClick r:id="rId6" tooltip="https://t.co/U05o9bd2bH"/>
              </a:rPr>
              <a:t>http://ankara.edu.tr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uzantılı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e-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posta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adresleri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sisteme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kayıt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işlemlerini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tamamladıktan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sonra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ORCID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hesaplarını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ilişkilendirip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sisteme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giriş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yaparak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Crowdhelix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ağını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kullanmaya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başlayabilmektedir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59241" y="827114"/>
            <a:ext cx="7633199" cy="7799351"/>
          </a:xfrm>
          <a:custGeom>
            <a:avLst/>
            <a:gdLst/>
            <a:ahLst/>
            <a:cxnLst/>
            <a:rect l="l" t="t" r="r" b="b"/>
            <a:pathLst>
              <a:path w="7633199" h="7799351">
                <a:moveTo>
                  <a:pt x="0" y="0"/>
                </a:moveTo>
                <a:lnTo>
                  <a:pt x="7633199" y="0"/>
                </a:lnTo>
                <a:lnTo>
                  <a:pt x="7633199" y="7799351"/>
                </a:lnTo>
                <a:lnTo>
                  <a:pt x="0" y="779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391" y="2599982"/>
            <a:ext cx="8106369" cy="751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4"/>
              </a:lnSpc>
            </a:pPr>
            <a:r>
              <a:rPr lang="en-US" sz="3479" dirty="0" err="1">
                <a:latin typeface="IBM Plex Sans Bold"/>
              </a:rPr>
              <a:t>DAPSİS’i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(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Dış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Kaynaklı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Proje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Süreçleri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Yönetim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Sistemi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)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aktive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ettik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.</a:t>
            </a:r>
          </a:p>
          <a:p>
            <a:pPr algn="just">
              <a:lnSpc>
                <a:spcPts val="4174"/>
              </a:lnSpc>
            </a:pPr>
            <a:endParaRPr lang="en-US" sz="3479" dirty="0">
              <a:solidFill>
                <a:srgbClr val="F24300"/>
              </a:solidFill>
              <a:latin typeface="IBM Plex Sans Bold"/>
            </a:endParaRPr>
          </a:p>
          <a:p>
            <a:pPr algn="just">
              <a:lnSpc>
                <a:spcPts val="4174"/>
              </a:lnSpc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Bu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sayede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;</a:t>
            </a:r>
          </a:p>
          <a:p>
            <a:pPr algn="just">
              <a:lnSpc>
                <a:spcPts val="4174"/>
              </a:lnSpc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-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Dış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kaynaklı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projelerin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kaydı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tutulabilmekte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araştırmacıların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çalışma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alanlarına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yönelik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fon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eşleştirmesi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yapılması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kolaylaşmaktadır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just">
              <a:lnSpc>
                <a:spcPts val="4174"/>
              </a:lnSpc>
            </a:pPr>
            <a:endParaRPr lang="en-US" sz="3479" dirty="0">
              <a:solidFill>
                <a:srgbClr val="000000"/>
              </a:solidFill>
              <a:latin typeface="IBM Plex Sans Bold"/>
            </a:endParaRPr>
          </a:p>
          <a:p>
            <a:pPr algn="just">
              <a:lnSpc>
                <a:spcPts val="4174"/>
              </a:lnSpc>
              <a:spcBef>
                <a:spcPct val="0"/>
              </a:spcBef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-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Kurum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içi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mail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ağı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sayesinde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tüm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Üniversiteye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eş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zamanlı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proje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destek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bilgilendirme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duyuruları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yapılabilmektedir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9478" y="2478921"/>
            <a:ext cx="15769822" cy="6779379"/>
          </a:xfrm>
          <a:custGeom>
            <a:avLst/>
            <a:gdLst/>
            <a:ahLst/>
            <a:cxnLst/>
            <a:rect l="l" t="t" r="r" b="b"/>
            <a:pathLst>
              <a:path w="15769822" h="6779379">
                <a:moveTo>
                  <a:pt x="0" y="0"/>
                </a:moveTo>
                <a:lnTo>
                  <a:pt x="15769822" y="0"/>
                </a:lnTo>
                <a:lnTo>
                  <a:pt x="15769822" y="6779379"/>
                </a:lnTo>
                <a:lnTo>
                  <a:pt x="0" y="67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59241" y="827114"/>
            <a:ext cx="7633199" cy="7799351"/>
          </a:xfrm>
          <a:custGeom>
            <a:avLst/>
            <a:gdLst/>
            <a:ahLst/>
            <a:cxnLst/>
            <a:rect l="l" t="t" r="r" b="b"/>
            <a:pathLst>
              <a:path w="7633199" h="7799351">
                <a:moveTo>
                  <a:pt x="0" y="0"/>
                </a:moveTo>
                <a:lnTo>
                  <a:pt x="7633199" y="0"/>
                </a:lnTo>
                <a:lnTo>
                  <a:pt x="7633199" y="7799351"/>
                </a:lnTo>
                <a:lnTo>
                  <a:pt x="0" y="779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391" y="2599982"/>
            <a:ext cx="8106369" cy="590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4"/>
              </a:lnSpc>
            </a:pPr>
            <a:endParaRPr lang="en-US" sz="3479" dirty="0">
              <a:solidFill>
                <a:srgbClr val="F24300"/>
              </a:solidFill>
              <a:latin typeface="IBM Plex Sans Bold"/>
            </a:endParaRPr>
          </a:p>
          <a:p>
            <a:pPr algn="just">
              <a:lnSpc>
                <a:spcPts val="4174"/>
              </a:lnSpc>
            </a:pP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Nisan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ayından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bugüne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DAPSİS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üzerinden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191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bilgilendirme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ve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ortak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arama</a:t>
            </a:r>
            <a:r>
              <a:rPr lang="en-US" sz="347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F24300"/>
                </a:solidFill>
                <a:latin typeface="IBM Plex Sans Bold"/>
              </a:rPr>
              <a:t>maili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Ankara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Üniversitelilere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gönderilmiştir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 algn="just">
              <a:lnSpc>
                <a:spcPts val="4174"/>
              </a:lnSpc>
            </a:pPr>
            <a:endParaRPr lang="en-US" sz="3479" dirty="0">
              <a:solidFill>
                <a:srgbClr val="000000"/>
              </a:solidFill>
              <a:latin typeface="IBM Plex Sans Bold"/>
            </a:endParaRPr>
          </a:p>
          <a:p>
            <a:pPr algn="just">
              <a:lnSpc>
                <a:spcPts val="4174"/>
              </a:lnSpc>
              <a:spcBef>
                <a:spcPct val="0"/>
              </a:spcBef>
            </a:pP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Kurum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içi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ortak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arayan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araştırmacılar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PDO’ne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ulaşarak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ortaklık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beyanlarını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DAPSİS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üzerinden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yayınlanması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üzerine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iletebilmekte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kurum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içi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ortaklık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süreçleri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geliştirilmektedir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20820" y="1657350"/>
            <a:ext cx="7838480" cy="7838480"/>
          </a:xfrm>
          <a:custGeom>
            <a:avLst/>
            <a:gdLst/>
            <a:ahLst/>
            <a:cxnLst/>
            <a:rect l="l" t="t" r="r" b="b"/>
            <a:pathLst>
              <a:path w="7838480" h="7838480">
                <a:moveTo>
                  <a:pt x="0" y="0"/>
                </a:moveTo>
                <a:lnTo>
                  <a:pt x="7838480" y="0"/>
                </a:lnTo>
                <a:lnTo>
                  <a:pt x="7838480" y="7838480"/>
                </a:lnTo>
                <a:lnTo>
                  <a:pt x="0" y="7838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391" y="4726790"/>
            <a:ext cx="810636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4"/>
              </a:lnSpc>
              <a:spcBef>
                <a:spcPct val="0"/>
              </a:spcBef>
            </a:pPr>
            <a:r>
              <a:rPr lang="en-US" sz="3479">
                <a:solidFill>
                  <a:srgbClr val="F24300"/>
                </a:solidFill>
                <a:latin typeface="IBM Plex Sans Bold"/>
              </a:rPr>
              <a:t>Başvuru süreçlerini hızlandırmak için TÜBİTAK yetkililerinin de katıldığı KUTUP-1001 Bilgi Günü düzenledik.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10865" y="1989024"/>
            <a:ext cx="7648981" cy="7648981"/>
          </a:xfrm>
          <a:custGeom>
            <a:avLst/>
            <a:gdLst/>
            <a:ahLst/>
            <a:cxnLst/>
            <a:rect l="l" t="t" r="r" b="b"/>
            <a:pathLst>
              <a:path w="7648981" h="7648981">
                <a:moveTo>
                  <a:pt x="0" y="0"/>
                </a:moveTo>
                <a:lnTo>
                  <a:pt x="7648981" y="0"/>
                </a:lnTo>
                <a:lnTo>
                  <a:pt x="7648981" y="7648980"/>
                </a:lnTo>
                <a:lnTo>
                  <a:pt x="0" y="7648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09556" y="3292012"/>
            <a:ext cx="6806948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4"/>
              </a:lnSpc>
            </a:pP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Eczacılık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Fakültemiz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Eczacılık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İşletmeciliği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Anabilim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Dalı'nın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genç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araştırmacıları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tezlerinin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projelendirilmesi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noktasında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479" dirty="0" err="1">
                <a:solidFill>
                  <a:srgbClr val="000000"/>
                </a:solidFill>
                <a:latin typeface="IBM Plex Sans Bold"/>
              </a:rPr>
              <a:t>destek</a:t>
            </a:r>
            <a:r>
              <a:rPr lang="en-US" sz="3479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tr-TR" sz="3479" dirty="0">
                <a:solidFill>
                  <a:srgbClr val="000000"/>
                </a:solidFill>
                <a:latin typeface="IBM Plex Sans Bold"/>
              </a:rPr>
              <a:t>verildi.</a:t>
            </a:r>
            <a:endParaRPr lang="en-US" sz="3479" dirty="0">
              <a:solidFill>
                <a:srgbClr val="000000"/>
              </a:solidFill>
              <a:latin typeface="IBM Plex Sans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97009" y="1447058"/>
            <a:ext cx="8543400" cy="7811242"/>
          </a:xfrm>
          <a:custGeom>
            <a:avLst/>
            <a:gdLst/>
            <a:ahLst/>
            <a:cxnLst/>
            <a:rect l="l" t="t" r="r" b="b"/>
            <a:pathLst>
              <a:path w="8543400" h="7811242">
                <a:moveTo>
                  <a:pt x="0" y="0"/>
                </a:moveTo>
                <a:lnTo>
                  <a:pt x="8543399" y="0"/>
                </a:lnTo>
                <a:lnTo>
                  <a:pt x="8543399" y="7811242"/>
                </a:lnTo>
                <a:lnTo>
                  <a:pt x="0" y="7811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16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9257" y="2837404"/>
            <a:ext cx="6718694" cy="659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5"/>
              </a:lnSpc>
            </a:pPr>
            <a:r>
              <a:rPr lang="en-US" sz="4096">
                <a:solidFill>
                  <a:srgbClr val="F24300"/>
                </a:solidFill>
                <a:latin typeface="IBM Plex Sans Bold"/>
              </a:rPr>
              <a:t>ULUSLARASILAŞMA FAALİYETLERİMİZ</a:t>
            </a:r>
          </a:p>
          <a:p>
            <a:pPr>
              <a:lnSpc>
                <a:spcPts val="4915"/>
              </a:lnSpc>
            </a:pPr>
            <a:endParaRPr lang="en-US" sz="4096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675"/>
              </a:lnSpc>
              <a:spcBef>
                <a:spcPct val="0"/>
              </a:spcBef>
            </a:pPr>
            <a:r>
              <a:rPr lang="en-US" sz="3896">
                <a:solidFill>
                  <a:srgbClr val="000000"/>
                </a:solidFill>
                <a:latin typeface="IBM Plex Sans Bold"/>
              </a:rPr>
              <a:t>Sağlık alanında çalışmalar yürüten kurumlar arasında iş birliği ve araştırma ağı olan ECHAlliance (European Connected Health Alliance)'a üniversitemiz Türkiye'den dahil edilen ilk üniversite oldu!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617862"/>
            <a:ext cx="7574770" cy="5911007"/>
          </a:xfrm>
          <a:custGeom>
            <a:avLst/>
            <a:gdLst/>
            <a:ahLst/>
            <a:cxnLst/>
            <a:rect l="l" t="t" r="r" b="b"/>
            <a:pathLst>
              <a:path w="7574770" h="5911007">
                <a:moveTo>
                  <a:pt x="0" y="0"/>
                </a:moveTo>
                <a:lnTo>
                  <a:pt x="7574770" y="0"/>
                </a:lnTo>
                <a:lnTo>
                  <a:pt x="7574770" y="5911008"/>
                </a:lnTo>
                <a:lnTo>
                  <a:pt x="0" y="591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16565" y="6792960"/>
            <a:ext cx="9629640" cy="3494040"/>
          </a:xfrm>
          <a:custGeom>
            <a:avLst/>
            <a:gdLst/>
            <a:ahLst/>
            <a:cxnLst/>
            <a:rect l="l" t="t" r="r" b="b"/>
            <a:pathLst>
              <a:path w="9629640" h="3494040">
                <a:moveTo>
                  <a:pt x="0" y="0"/>
                </a:moveTo>
                <a:lnTo>
                  <a:pt x="9629640" y="0"/>
                </a:lnTo>
                <a:lnTo>
                  <a:pt x="9629640" y="3494040"/>
                </a:lnTo>
                <a:lnTo>
                  <a:pt x="0" y="3494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257" y="2837404"/>
            <a:ext cx="6718694" cy="422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5"/>
              </a:lnSpc>
            </a:pPr>
            <a:endParaRPr lang="en-US" sz="4096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675"/>
              </a:lnSpc>
              <a:spcBef>
                <a:spcPct val="0"/>
              </a:spcBef>
            </a:pP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ECHAlliance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ağı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Diş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Hekimliği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Fakültemiz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MicroCT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Laboratuvarını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NADİR’i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uluslararası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arenada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tanıtma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imkanı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896" dirty="0" err="1">
                <a:solidFill>
                  <a:srgbClr val="000000"/>
                </a:solidFill>
                <a:latin typeface="IBM Plex Sans Bold"/>
              </a:rPr>
              <a:t>bulduk</a:t>
            </a:r>
            <a:r>
              <a:rPr lang="en-US" sz="3896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2581" y="6515100"/>
            <a:ext cx="5063971" cy="2553979"/>
          </a:xfrm>
          <a:custGeom>
            <a:avLst/>
            <a:gdLst/>
            <a:ahLst/>
            <a:cxnLst/>
            <a:rect l="l" t="t" r="r" b="b"/>
            <a:pathLst>
              <a:path w="5063971" h="5063971">
                <a:moveTo>
                  <a:pt x="0" y="0"/>
                </a:moveTo>
                <a:lnTo>
                  <a:pt x="5063972" y="0"/>
                </a:lnTo>
                <a:lnTo>
                  <a:pt x="5063972" y="5063972"/>
                </a:lnTo>
                <a:lnTo>
                  <a:pt x="0" y="5063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5600" y="6057900"/>
            <a:ext cx="5064996" cy="3200400"/>
          </a:xfrm>
          <a:custGeom>
            <a:avLst/>
            <a:gdLst/>
            <a:ahLst/>
            <a:cxnLst/>
            <a:rect l="l" t="t" r="r" b="b"/>
            <a:pathLst>
              <a:path w="5253192" h="5253192">
                <a:moveTo>
                  <a:pt x="0" y="0"/>
                </a:moveTo>
                <a:lnTo>
                  <a:pt x="5253192" y="0"/>
                </a:lnTo>
                <a:lnTo>
                  <a:pt x="5253192" y="5253192"/>
                </a:lnTo>
                <a:lnTo>
                  <a:pt x="0" y="5253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8199" y="5934162"/>
            <a:ext cx="5139705" cy="3324137"/>
          </a:xfrm>
          <a:custGeom>
            <a:avLst/>
            <a:gdLst/>
            <a:ahLst/>
            <a:cxnLst/>
            <a:rect l="l" t="t" r="r" b="b"/>
            <a:pathLst>
              <a:path w="5253192" h="5253192">
                <a:moveTo>
                  <a:pt x="0" y="0"/>
                </a:moveTo>
                <a:lnTo>
                  <a:pt x="5253192" y="0"/>
                </a:lnTo>
                <a:lnTo>
                  <a:pt x="5253192" y="5253192"/>
                </a:lnTo>
                <a:lnTo>
                  <a:pt x="0" y="5253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581" y="2462058"/>
            <a:ext cx="16446719" cy="266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  <a:spcBef>
                <a:spcPct val="0"/>
              </a:spcBef>
            </a:pP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Araştırmacılarımızın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ulusal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ve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uluslararası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başarılarını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düzenli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olarak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sosyal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medya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hesaplarımızda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paylaş</a:t>
            </a:r>
            <a:r>
              <a:rPr lang="tr-TR" sz="4352" dirty="0">
                <a:solidFill>
                  <a:srgbClr val="000000"/>
                </a:solidFill>
                <a:latin typeface="IBM Plex Sans Bold Italics"/>
              </a:rPr>
              <a:t>arak onların başarılarını duyurmak, farkındalık yaratmak ve diğer akademisyenlerimizi teşvik etmeyi amaçladık. </a:t>
            </a:r>
            <a:endParaRPr lang="en-US" sz="4352" dirty="0">
              <a:solidFill>
                <a:srgbClr val="000000"/>
              </a:solidFill>
              <a:latin typeface="IBM Plex Sans Bold Itali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2581" y="6057900"/>
            <a:ext cx="5162289" cy="3200400"/>
          </a:xfrm>
          <a:custGeom>
            <a:avLst/>
            <a:gdLst/>
            <a:ahLst/>
            <a:cxnLst/>
            <a:rect l="l" t="t" r="r" b="b"/>
            <a:pathLst>
              <a:path w="5162289" h="5162289">
                <a:moveTo>
                  <a:pt x="0" y="0"/>
                </a:moveTo>
                <a:lnTo>
                  <a:pt x="5162289" y="0"/>
                </a:lnTo>
                <a:lnTo>
                  <a:pt x="5162289" y="5162289"/>
                </a:lnTo>
                <a:lnTo>
                  <a:pt x="0" y="5162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4600" y="6057900"/>
            <a:ext cx="5358379" cy="3332188"/>
          </a:xfrm>
          <a:custGeom>
            <a:avLst/>
            <a:gdLst/>
            <a:ahLst/>
            <a:cxnLst/>
            <a:rect l="l" t="t" r="r" b="b"/>
            <a:pathLst>
              <a:path w="5294077" h="5294077">
                <a:moveTo>
                  <a:pt x="0" y="0"/>
                </a:moveTo>
                <a:lnTo>
                  <a:pt x="5294077" y="0"/>
                </a:lnTo>
                <a:lnTo>
                  <a:pt x="5294077" y="5294077"/>
                </a:lnTo>
                <a:lnTo>
                  <a:pt x="0" y="52940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23610" y="6057899"/>
            <a:ext cx="5135689" cy="3204857"/>
          </a:xfrm>
          <a:custGeom>
            <a:avLst/>
            <a:gdLst/>
            <a:ahLst/>
            <a:cxnLst/>
            <a:rect l="l" t="t" r="r" b="b"/>
            <a:pathLst>
              <a:path w="5166746" h="5166746">
                <a:moveTo>
                  <a:pt x="0" y="0"/>
                </a:moveTo>
                <a:lnTo>
                  <a:pt x="5166746" y="0"/>
                </a:lnTo>
                <a:lnTo>
                  <a:pt x="5166746" y="5166746"/>
                </a:lnTo>
                <a:lnTo>
                  <a:pt x="0" y="5166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2581" y="2462058"/>
            <a:ext cx="1644671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  <a:spcBef>
                <a:spcPct val="0"/>
              </a:spcBef>
            </a:pP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Başarıları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tr-TR" sz="4352" dirty="0">
                <a:solidFill>
                  <a:srgbClr val="000000"/>
                </a:solidFill>
                <a:latin typeface="IBM Plex Sans Bold Italics"/>
              </a:rPr>
              <a:t>ve çalışmaları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ile</a:t>
            </a:r>
            <a:r>
              <a:rPr lang="tr-TR" sz="4352" dirty="0">
                <a:solidFill>
                  <a:srgbClr val="000000"/>
                </a:solidFill>
                <a:latin typeface="IBM Plex Sans Bold Italics"/>
              </a:rPr>
              <a:t> Üniversitemizi  daha ileriye taşıyan tüm akademisyenlerimize teşekkür ederiz.</a:t>
            </a:r>
            <a:endParaRPr lang="en-US" sz="4352" dirty="0">
              <a:solidFill>
                <a:srgbClr val="000000"/>
              </a:solidFill>
              <a:latin typeface="IBM Plex Sans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8458" y="3612740"/>
            <a:ext cx="4942151" cy="4942151"/>
          </a:xfrm>
          <a:custGeom>
            <a:avLst/>
            <a:gdLst/>
            <a:ahLst/>
            <a:cxnLst/>
            <a:rect l="l" t="t" r="r" b="b"/>
            <a:pathLst>
              <a:path w="4942151" h="4942151">
                <a:moveTo>
                  <a:pt x="0" y="0"/>
                </a:moveTo>
                <a:lnTo>
                  <a:pt x="4942150" y="0"/>
                </a:lnTo>
                <a:lnTo>
                  <a:pt x="4942150" y="4942151"/>
                </a:lnTo>
                <a:lnTo>
                  <a:pt x="0" y="4942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62424" y="3612740"/>
            <a:ext cx="4942151" cy="4942151"/>
          </a:xfrm>
          <a:custGeom>
            <a:avLst/>
            <a:gdLst/>
            <a:ahLst/>
            <a:cxnLst/>
            <a:rect l="l" t="t" r="r" b="b"/>
            <a:pathLst>
              <a:path w="4942151" h="4942151">
                <a:moveTo>
                  <a:pt x="0" y="0"/>
                </a:moveTo>
                <a:lnTo>
                  <a:pt x="4942150" y="0"/>
                </a:lnTo>
                <a:lnTo>
                  <a:pt x="4942150" y="4942151"/>
                </a:lnTo>
                <a:lnTo>
                  <a:pt x="0" y="4942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25426" y="3612740"/>
            <a:ext cx="5104587" cy="5104587"/>
          </a:xfrm>
          <a:custGeom>
            <a:avLst/>
            <a:gdLst/>
            <a:ahLst/>
            <a:cxnLst/>
            <a:rect l="l" t="t" r="r" b="b"/>
            <a:pathLst>
              <a:path w="5104587" h="5104587">
                <a:moveTo>
                  <a:pt x="0" y="0"/>
                </a:moveTo>
                <a:lnTo>
                  <a:pt x="5104587" y="0"/>
                </a:lnTo>
                <a:lnTo>
                  <a:pt x="5104587" y="5104587"/>
                </a:lnTo>
                <a:lnTo>
                  <a:pt x="0" y="5104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05610" y="837782"/>
            <a:ext cx="11573889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  <a:spcBef>
                <a:spcPct val="0"/>
              </a:spcBef>
            </a:pPr>
            <a:r>
              <a:rPr lang="en-US" sz="4352">
                <a:solidFill>
                  <a:srgbClr val="000000"/>
                </a:solidFill>
                <a:latin typeface="IBM Plex Sans Bold Italics"/>
              </a:rPr>
              <a:t>Proje duyurularını ve ortak arama ilanlarını sosyal medya hesaplarımızdan düzenli olarak paylaşmaya devam ediyoruz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3410" y="3788538"/>
            <a:ext cx="10541115" cy="5771233"/>
          </a:xfrm>
          <a:custGeom>
            <a:avLst/>
            <a:gdLst/>
            <a:ahLst/>
            <a:cxnLst/>
            <a:rect l="l" t="t" r="r" b="b"/>
            <a:pathLst>
              <a:path w="10541115" h="5771233">
                <a:moveTo>
                  <a:pt x="0" y="0"/>
                </a:moveTo>
                <a:lnTo>
                  <a:pt x="10541115" y="0"/>
                </a:lnTo>
                <a:lnTo>
                  <a:pt x="10541115" y="5771233"/>
                </a:lnTo>
                <a:lnTo>
                  <a:pt x="0" y="5771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58340" y="1019175"/>
            <a:ext cx="1208448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  <a:spcBef>
                <a:spcPct val="0"/>
              </a:spcBef>
            </a:pP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Proje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destek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süreçlerinin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yanı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sıra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“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Bilimsel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Yazım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ve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Makale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Destek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Birimimiz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”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ile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Ankara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Üniversitelilere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destek</a:t>
            </a:r>
            <a:r>
              <a:rPr lang="en-US" sz="4352" dirty="0">
                <a:solidFill>
                  <a:srgbClr val="000000"/>
                </a:solidFill>
                <a:latin typeface="IBM Plex Sans Bold Italics"/>
              </a:rPr>
              <a:t> </a:t>
            </a:r>
            <a:r>
              <a:rPr lang="en-US" sz="4352" dirty="0" err="1">
                <a:solidFill>
                  <a:srgbClr val="000000"/>
                </a:solidFill>
                <a:latin typeface="IBM Plex Sans Bold Italics"/>
              </a:rPr>
              <a:t>ol</a:t>
            </a:r>
            <a:r>
              <a:rPr lang="tr-TR" sz="4352" dirty="0">
                <a:solidFill>
                  <a:srgbClr val="000000"/>
                </a:solidFill>
                <a:latin typeface="IBM Plex Sans Bold Italics"/>
              </a:rPr>
              <a:t>maya başladık. </a:t>
            </a:r>
            <a:endParaRPr lang="en-US" sz="4352" dirty="0">
              <a:solidFill>
                <a:srgbClr val="000000"/>
              </a:solidFill>
              <a:latin typeface="IBM Plex Sans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11340" y="4402442"/>
            <a:ext cx="5030103" cy="454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3359">
                <a:solidFill>
                  <a:srgbClr val="000000"/>
                </a:solidFill>
                <a:latin typeface="IBM Plex Sans Bold"/>
              </a:rPr>
              <a:t>10 Fakülte ve 1 Meslek Yüksekokulundan toplam 33 araştırmacıya destek sağladık</a:t>
            </a:r>
          </a:p>
          <a:p>
            <a:pPr algn="ctr">
              <a:lnSpc>
                <a:spcPts val="4030"/>
              </a:lnSpc>
            </a:pPr>
            <a:endParaRPr lang="en-US" sz="3359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3359">
                <a:solidFill>
                  <a:srgbClr val="F24300"/>
                </a:solidFill>
                <a:latin typeface="IBM Plex Sans Bold"/>
              </a:rPr>
              <a:t>En çok destek talebinde bulunan Fakülte ise Veteriner Fakültemiz oldu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83968" y="-1087706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28834" y="3630994"/>
            <a:ext cx="10743495" cy="5244856"/>
          </a:xfrm>
          <a:custGeom>
            <a:avLst/>
            <a:gdLst/>
            <a:ahLst/>
            <a:cxnLst/>
            <a:rect l="l" t="t" r="r" b="b"/>
            <a:pathLst>
              <a:path w="10743495" h="5244856">
                <a:moveTo>
                  <a:pt x="0" y="0"/>
                </a:moveTo>
                <a:lnTo>
                  <a:pt x="10743495" y="0"/>
                </a:lnTo>
                <a:lnTo>
                  <a:pt x="10743495" y="5244856"/>
                </a:lnTo>
                <a:lnTo>
                  <a:pt x="0" y="5244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58340" y="1019175"/>
            <a:ext cx="12084485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2"/>
              </a:lnSpc>
              <a:spcBef>
                <a:spcPct val="0"/>
              </a:spcBef>
            </a:pPr>
            <a:r>
              <a:rPr lang="en-US" sz="4352">
                <a:solidFill>
                  <a:srgbClr val="000000"/>
                </a:solidFill>
                <a:latin typeface="IBM Plex Sans Bold Italics"/>
              </a:rPr>
              <a:t>Proje destek süreçlerinin yanı sıra “Bilimsel Yazım ve Makale Destek Birimimiz” ile Ankara Üniversitelilere destek oluyoruz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8237" y="3464727"/>
            <a:ext cx="5030103" cy="504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endParaRPr/>
          </a:p>
          <a:p>
            <a:pPr algn="ctr">
              <a:lnSpc>
                <a:spcPts val="4030"/>
              </a:lnSpc>
            </a:pPr>
            <a:r>
              <a:rPr lang="en-US" sz="3359">
                <a:solidFill>
                  <a:srgbClr val="000000"/>
                </a:solidFill>
                <a:latin typeface="IBM Plex Sans Bold"/>
              </a:rPr>
              <a:t>En çok destek talebinde bulunan Fakülte ise Veteriner Fakültemiz oldu.</a:t>
            </a:r>
          </a:p>
          <a:p>
            <a:pPr algn="ctr">
              <a:lnSpc>
                <a:spcPts val="4030"/>
              </a:lnSpc>
            </a:pPr>
            <a:endParaRPr lang="en-US" sz="3359">
              <a:solidFill>
                <a:srgbClr val="000000"/>
              </a:solidFill>
              <a:latin typeface="IBM Plex Sans Bold"/>
            </a:endParaRPr>
          </a:p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3359">
                <a:solidFill>
                  <a:srgbClr val="F24300"/>
                </a:solidFill>
                <a:latin typeface="IBM Plex Sans Bold"/>
              </a:rPr>
              <a:t>Desteğimiz ile kabul süreci hızlanan bilimsel yayın Q1 dergide yayınlandı.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47590" y="1852663"/>
            <a:ext cx="7405637" cy="7405637"/>
          </a:xfrm>
          <a:custGeom>
            <a:avLst/>
            <a:gdLst/>
            <a:ahLst/>
            <a:cxnLst/>
            <a:rect l="l" t="t" r="r" b="b"/>
            <a:pathLst>
              <a:path w="7405637" h="7405637">
                <a:moveTo>
                  <a:pt x="0" y="0"/>
                </a:moveTo>
                <a:lnTo>
                  <a:pt x="7405636" y="0"/>
                </a:lnTo>
                <a:lnTo>
                  <a:pt x="7405636" y="7405637"/>
                </a:lnTo>
                <a:lnTo>
                  <a:pt x="0" y="7405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62903" y="3069457"/>
            <a:ext cx="7405637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  <a:spcBef>
                <a:spcPct val="0"/>
              </a:spcBef>
            </a:pPr>
            <a:r>
              <a:rPr lang="en-US" sz="4096">
                <a:solidFill>
                  <a:srgbClr val="000000"/>
                </a:solidFill>
                <a:latin typeface="IBM Plex Sans Bold"/>
              </a:rPr>
              <a:t>5 Ocak 2023 tarihinde TÜBİTAK Başkanı Sayın Prof. Dr. Hasan MANDAL’ı ziyaret ederek Dekanlığımız ve çalışmalarımız hakkında bilgi vererek görüş alış verişinde bulanarak yol haritası oluşturduk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6830" y="4082683"/>
            <a:ext cx="6718694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5"/>
              </a:lnSpc>
            </a:pPr>
            <a:r>
              <a:rPr lang="en-US" sz="4096" dirty="0">
                <a:solidFill>
                  <a:srgbClr val="F24300"/>
                </a:solidFill>
                <a:latin typeface="IBM Plex Sans Bold"/>
              </a:rPr>
              <a:t>İYİ ÖRNEK UYGULAMAMIZ</a:t>
            </a:r>
          </a:p>
          <a:p>
            <a:pPr>
              <a:lnSpc>
                <a:spcPts val="4915"/>
              </a:lnSpc>
            </a:pPr>
            <a:endParaRPr lang="en-US" sz="4096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915"/>
              </a:lnSpc>
            </a:pP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Diş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Hekimliği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Fakültesi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</a:p>
          <a:p>
            <a:pPr>
              <a:lnSpc>
                <a:spcPts val="4915"/>
              </a:lnSpc>
            </a:pPr>
            <a:endParaRPr lang="en-US" sz="4096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4915"/>
              </a:lnSpc>
              <a:spcBef>
                <a:spcPct val="0"/>
              </a:spcBef>
            </a:pP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Teknikleri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Sunum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096" dirty="0" err="1">
                <a:solidFill>
                  <a:srgbClr val="000000"/>
                </a:solidFill>
                <a:latin typeface="IBM Plex Sans Bold"/>
              </a:rPr>
              <a:t>Dersi</a:t>
            </a:r>
            <a:r>
              <a:rPr lang="en-US" sz="4096" dirty="0">
                <a:solidFill>
                  <a:srgbClr val="000000"/>
                </a:solidFill>
                <a:latin typeface="IBM Plex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7600" y="1414256"/>
            <a:ext cx="10517081" cy="850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9"/>
              </a:lnSpc>
            </a:pPr>
            <a:r>
              <a:rPr lang="en-US" sz="3224" dirty="0" err="1">
                <a:solidFill>
                  <a:srgbClr val="F24300"/>
                </a:solidFill>
                <a:latin typeface="IBM Plex Sans Bold"/>
              </a:rPr>
              <a:t>Araştırma</a:t>
            </a:r>
            <a:r>
              <a:rPr lang="en-US" sz="3224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F24300"/>
                </a:solidFill>
                <a:latin typeface="IBM Plex Sans Bold"/>
              </a:rPr>
              <a:t>Teknikleri</a:t>
            </a:r>
            <a:r>
              <a:rPr lang="en-US" sz="3224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F24300"/>
                </a:solidFill>
                <a:latin typeface="IBM Plex Sans Bold"/>
              </a:rPr>
              <a:t>ve</a:t>
            </a:r>
            <a:r>
              <a:rPr lang="en-US" sz="3224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F24300"/>
                </a:solidFill>
                <a:latin typeface="IBM Plex Sans Bold"/>
              </a:rPr>
              <a:t>Sunum</a:t>
            </a:r>
            <a:r>
              <a:rPr lang="en-US" sz="3224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dersi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diş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hekimliği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son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sınıf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öğrencilerinin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aldığı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zorunlu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bir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derstir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.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Dersi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alan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her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öğrenciye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Araştırma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Projeleri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Destek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Ofisi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Koordinatörü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tarafından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yoğunlaştırılmış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proje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yazım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eğitimi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00" dirty="0" err="1">
                <a:solidFill>
                  <a:srgbClr val="F24300"/>
                </a:solidFill>
                <a:latin typeface="IBM Plex Sans Bold"/>
              </a:rPr>
              <a:t>verilmiştir</a:t>
            </a:r>
            <a:r>
              <a:rPr lang="en-US" sz="3600" dirty="0">
                <a:solidFill>
                  <a:srgbClr val="F24300"/>
                </a:solidFill>
                <a:latin typeface="IBM Plex Sans Bold"/>
              </a:rPr>
              <a:t>.</a:t>
            </a:r>
          </a:p>
          <a:p>
            <a:pPr>
              <a:lnSpc>
                <a:spcPts val="3869"/>
              </a:lnSpc>
            </a:pP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Bu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ders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özelinde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alınan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fakülte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kararı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doğrultusunda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:</a:t>
            </a:r>
          </a:p>
          <a:p>
            <a:pPr>
              <a:lnSpc>
                <a:spcPts val="3869"/>
              </a:lnSpc>
            </a:pPr>
            <a:endParaRPr lang="en-US" sz="3224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3869"/>
              </a:lnSpc>
            </a:pP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1.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Dersi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alan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tüm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son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sınıf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öğrencilerinin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bireysel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ya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da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grup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olarak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TÜBİTAK 2209-A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Öğrenci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Projeleri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Programına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başvuru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yapması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zorunludur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.</a:t>
            </a:r>
          </a:p>
          <a:p>
            <a:pPr>
              <a:lnSpc>
                <a:spcPts val="3869"/>
              </a:lnSpc>
            </a:pPr>
            <a:endParaRPr lang="en-US" sz="3224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3869"/>
              </a:lnSpc>
            </a:pP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2.Fakültedeki her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anabilim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dalından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akademik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danışman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olması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zorunludur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. </a:t>
            </a:r>
          </a:p>
          <a:p>
            <a:pPr>
              <a:lnSpc>
                <a:spcPts val="3869"/>
              </a:lnSpc>
            </a:pPr>
            <a:endParaRPr lang="en-US" sz="3224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3869"/>
              </a:lnSpc>
              <a:spcBef>
                <a:spcPct val="0"/>
              </a:spcBef>
            </a:pP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3.Proje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başvurusu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yapmayan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öğrenciler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Bahar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döneminde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Teknikleri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Sunum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dersini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224" dirty="0" err="1">
                <a:solidFill>
                  <a:srgbClr val="000000"/>
                </a:solidFill>
                <a:latin typeface="IBM Plex Sans Bold"/>
              </a:rPr>
              <a:t>kodlayamayacaklardır</a:t>
            </a:r>
            <a:r>
              <a:rPr lang="en-US" sz="3224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6830" y="4082683"/>
            <a:ext cx="6718694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5"/>
              </a:lnSpc>
            </a:pPr>
            <a:r>
              <a:rPr lang="en-US" sz="4096">
                <a:solidFill>
                  <a:srgbClr val="F24300"/>
                </a:solidFill>
                <a:latin typeface="IBM Plex Sans Bold"/>
              </a:rPr>
              <a:t>İYİ ÖRNEK UYGULAMAMIZ</a:t>
            </a:r>
          </a:p>
          <a:p>
            <a:pPr>
              <a:lnSpc>
                <a:spcPts val="4915"/>
              </a:lnSpc>
            </a:pPr>
            <a:endParaRPr lang="en-US" sz="4096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915"/>
              </a:lnSpc>
            </a:pPr>
            <a:r>
              <a:rPr lang="en-US" sz="4096">
                <a:solidFill>
                  <a:srgbClr val="000000"/>
                </a:solidFill>
                <a:latin typeface="IBM Plex Sans Bold"/>
              </a:rPr>
              <a:t>Diş Hekimliği Fakültesi </a:t>
            </a:r>
          </a:p>
          <a:p>
            <a:pPr>
              <a:lnSpc>
                <a:spcPts val="4915"/>
              </a:lnSpc>
            </a:pPr>
            <a:endParaRPr lang="en-US" sz="4096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4915"/>
              </a:lnSpc>
              <a:spcBef>
                <a:spcPct val="0"/>
              </a:spcBef>
            </a:pPr>
            <a:r>
              <a:rPr lang="en-US" sz="4096">
                <a:solidFill>
                  <a:srgbClr val="000000"/>
                </a:solidFill>
                <a:latin typeface="IBM Plex Sans Bold"/>
              </a:rPr>
              <a:t>Araştırma Teknikleri ve Sunum Dersi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06818" y="1657350"/>
            <a:ext cx="9611920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7"/>
              </a:lnSpc>
            </a:pP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192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öğrenci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9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anabilim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dalına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bölünmüştür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. </a:t>
            </a:r>
          </a:p>
          <a:p>
            <a:pPr>
              <a:lnSpc>
                <a:spcPts val="4357"/>
              </a:lnSpc>
            </a:pPr>
            <a:endParaRPr lang="en-US" sz="3631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4357"/>
              </a:lnSpc>
            </a:pPr>
            <a:endParaRPr lang="en-US" sz="3631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357"/>
              </a:lnSpc>
              <a:spcBef>
                <a:spcPct val="0"/>
              </a:spcBef>
            </a:pP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Anabilim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dalına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bölünen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öğrenciler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akademik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danışmanlarıyla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bir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araya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gelerek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proje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konusu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belirlemiş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akademik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danışmanlarının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yönlendirmesi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ile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literatür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taraması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000000"/>
                </a:solidFill>
                <a:latin typeface="IBM Plex Sans Bold"/>
              </a:rPr>
              <a:t>yapmışlardır</a:t>
            </a: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06945" y="5551671"/>
            <a:ext cx="6060174" cy="4201306"/>
          </a:xfrm>
          <a:custGeom>
            <a:avLst/>
            <a:gdLst/>
            <a:ahLst/>
            <a:cxnLst/>
            <a:rect l="l" t="t" r="r" b="b"/>
            <a:pathLst>
              <a:path w="6060174" h="4201306">
                <a:moveTo>
                  <a:pt x="0" y="0"/>
                </a:moveTo>
                <a:lnTo>
                  <a:pt x="6060175" y="0"/>
                </a:lnTo>
                <a:lnTo>
                  <a:pt x="6060175" y="4201306"/>
                </a:lnTo>
                <a:lnTo>
                  <a:pt x="0" y="4201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4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56998" y="5551671"/>
            <a:ext cx="6528146" cy="4091345"/>
          </a:xfrm>
          <a:custGeom>
            <a:avLst/>
            <a:gdLst/>
            <a:ahLst/>
            <a:cxnLst/>
            <a:rect l="l" t="t" r="r" b="b"/>
            <a:pathLst>
              <a:path w="6528146" h="4091345">
                <a:moveTo>
                  <a:pt x="0" y="0"/>
                </a:moveTo>
                <a:lnTo>
                  <a:pt x="6528146" y="0"/>
                </a:lnTo>
                <a:lnTo>
                  <a:pt x="6528146" y="4091346"/>
                </a:lnTo>
                <a:lnTo>
                  <a:pt x="0" y="4091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2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5611" y="4229100"/>
            <a:ext cx="4818600" cy="265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5"/>
              </a:lnSpc>
            </a:pPr>
            <a:r>
              <a:rPr lang="en-US" sz="2937">
                <a:solidFill>
                  <a:srgbClr val="F24300"/>
                </a:solidFill>
                <a:latin typeface="IBM Plex Sans Bold"/>
              </a:rPr>
              <a:t>İYİ ÖRNEK UYGULAMAMIZ</a:t>
            </a:r>
          </a:p>
          <a:p>
            <a:pPr>
              <a:lnSpc>
                <a:spcPts val="3525"/>
              </a:lnSpc>
            </a:pPr>
            <a:endParaRPr lang="en-US" sz="2937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3525"/>
              </a:lnSpc>
            </a:pPr>
            <a:r>
              <a:rPr lang="en-US" sz="2937">
                <a:solidFill>
                  <a:srgbClr val="000000"/>
                </a:solidFill>
                <a:latin typeface="IBM Plex Sans Bold"/>
              </a:rPr>
              <a:t>Diş Hekimliği Fakültesi </a:t>
            </a:r>
          </a:p>
          <a:p>
            <a:pPr>
              <a:lnSpc>
                <a:spcPts val="3525"/>
              </a:lnSpc>
            </a:pPr>
            <a:endParaRPr lang="en-US" sz="2937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3525"/>
              </a:lnSpc>
              <a:spcBef>
                <a:spcPct val="0"/>
              </a:spcBef>
            </a:pPr>
            <a:r>
              <a:rPr lang="en-US" sz="2937">
                <a:solidFill>
                  <a:srgbClr val="000000"/>
                </a:solidFill>
                <a:latin typeface="IBM Plex Sans Bold"/>
              </a:rPr>
              <a:t>Araştırma Teknikleri ve Sunum Dersi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06945" y="1028700"/>
            <a:ext cx="12328363" cy="386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7"/>
              </a:lnSpc>
            </a:pPr>
            <a:r>
              <a:rPr lang="en-US" sz="3631">
                <a:solidFill>
                  <a:srgbClr val="000000"/>
                </a:solidFill>
                <a:latin typeface="IBM Plex Sans Bold"/>
              </a:rPr>
              <a:t>Literatür taramasını tamamlayan öğrenciler Koordinatörlük tarafından verilen eğitim doğrultusunda proje dokümanı hazırlamışlardır.</a:t>
            </a:r>
          </a:p>
          <a:p>
            <a:pPr>
              <a:lnSpc>
                <a:spcPts val="4357"/>
              </a:lnSpc>
            </a:pPr>
            <a:endParaRPr lang="en-US" sz="3631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4357"/>
              </a:lnSpc>
              <a:spcBef>
                <a:spcPct val="0"/>
              </a:spcBef>
            </a:pPr>
            <a:r>
              <a:rPr lang="en-US" sz="3631">
                <a:solidFill>
                  <a:srgbClr val="000000"/>
                </a:solidFill>
                <a:latin typeface="IBM Plex Sans Bold"/>
              </a:rPr>
              <a:t>Hazırlanan proje dokümanları, proje ekibi ve Koordinatör‘ün bir araya geldiği toplantılarda değerlendirilmiştir.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06945" y="5143500"/>
            <a:ext cx="5742916" cy="4452447"/>
          </a:xfrm>
          <a:custGeom>
            <a:avLst/>
            <a:gdLst/>
            <a:ahLst/>
            <a:cxnLst/>
            <a:rect l="l" t="t" r="r" b="b"/>
            <a:pathLst>
              <a:path w="5742916" h="4452447">
                <a:moveTo>
                  <a:pt x="0" y="0"/>
                </a:moveTo>
                <a:lnTo>
                  <a:pt x="5742916" y="0"/>
                </a:lnTo>
                <a:lnTo>
                  <a:pt x="5742916" y="4452447"/>
                </a:lnTo>
                <a:lnTo>
                  <a:pt x="0" y="445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660" r="-154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71127" y="5143500"/>
            <a:ext cx="5742916" cy="4452447"/>
          </a:xfrm>
          <a:custGeom>
            <a:avLst/>
            <a:gdLst/>
            <a:ahLst/>
            <a:cxnLst/>
            <a:rect l="l" t="t" r="r" b="b"/>
            <a:pathLst>
              <a:path w="5742916" h="4452447">
                <a:moveTo>
                  <a:pt x="0" y="0"/>
                </a:moveTo>
                <a:lnTo>
                  <a:pt x="5742915" y="0"/>
                </a:lnTo>
                <a:lnTo>
                  <a:pt x="5742915" y="4452447"/>
                </a:lnTo>
                <a:lnTo>
                  <a:pt x="0" y="445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660" r="-154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5611" y="4229100"/>
            <a:ext cx="4818600" cy="265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5"/>
              </a:lnSpc>
            </a:pPr>
            <a:r>
              <a:rPr lang="en-US" sz="2937">
                <a:solidFill>
                  <a:srgbClr val="F24300"/>
                </a:solidFill>
                <a:latin typeface="IBM Plex Sans Bold"/>
              </a:rPr>
              <a:t>İYİ ÖRNEK UYGULAMAMIZ</a:t>
            </a:r>
          </a:p>
          <a:p>
            <a:pPr>
              <a:lnSpc>
                <a:spcPts val="3525"/>
              </a:lnSpc>
            </a:pPr>
            <a:endParaRPr lang="en-US" sz="2937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3525"/>
              </a:lnSpc>
            </a:pPr>
            <a:r>
              <a:rPr lang="en-US" sz="2937">
                <a:solidFill>
                  <a:srgbClr val="000000"/>
                </a:solidFill>
                <a:latin typeface="IBM Plex Sans Bold"/>
              </a:rPr>
              <a:t>Diş Hekimliği Fakültesi </a:t>
            </a:r>
          </a:p>
          <a:p>
            <a:pPr>
              <a:lnSpc>
                <a:spcPts val="3525"/>
              </a:lnSpc>
            </a:pPr>
            <a:endParaRPr lang="en-US" sz="2937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3525"/>
              </a:lnSpc>
              <a:spcBef>
                <a:spcPct val="0"/>
              </a:spcBef>
            </a:pPr>
            <a:r>
              <a:rPr lang="en-US" sz="2937">
                <a:solidFill>
                  <a:srgbClr val="000000"/>
                </a:solidFill>
                <a:latin typeface="IBM Plex Sans Bold"/>
              </a:rPr>
              <a:t>Araştırma Teknikleri ve Sunum Dersi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71148" y="1019175"/>
            <a:ext cx="12328363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7"/>
              </a:lnSpc>
            </a:pPr>
            <a:r>
              <a:rPr lang="en-US" sz="3631" dirty="0">
                <a:solidFill>
                  <a:srgbClr val="000000"/>
                </a:solidFill>
                <a:latin typeface="IBM Plex Sans Bold"/>
              </a:rPr>
              <a:t>SONUÇ:</a:t>
            </a:r>
          </a:p>
          <a:p>
            <a:pPr>
              <a:lnSpc>
                <a:spcPts val="4357"/>
              </a:lnSpc>
            </a:pPr>
            <a:endParaRPr lang="en-US" sz="3631" dirty="0">
              <a:solidFill>
                <a:srgbClr val="000000"/>
              </a:solidFill>
              <a:latin typeface="IBM Plex Sans Bold"/>
            </a:endParaRPr>
          </a:p>
          <a:p>
            <a:pPr>
              <a:lnSpc>
                <a:spcPts val="4357"/>
              </a:lnSpc>
            </a:pPr>
            <a:r>
              <a:rPr lang="en-US" sz="3631" dirty="0">
                <a:latin typeface="IBM Plex Sans Bold"/>
              </a:rPr>
              <a:t>2209-A </a:t>
            </a:r>
            <a:r>
              <a:rPr lang="en-US" sz="3631" dirty="0" err="1">
                <a:latin typeface="IBM Plex Sans Bold"/>
              </a:rPr>
              <a:t>Öğrenci</a:t>
            </a:r>
            <a:r>
              <a:rPr lang="en-US" sz="3631" dirty="0">
                <a:latin typeface="IBM Plex Sans Bold"/>
              </a:rPr>
              <a:t> </a:t>
            </a:r>
            <a:r>
              <a:rPr lang="en-US" sz="3631" dirty="0" err="1">
                <a:latin typeface="IBM Plex Sans Bold"/>
              </a:rPr>
              <a:t>Projeleri</a:t>
            </a:r>
            <a:r>
              <a:rPr lang="en-US" sz="3631" dirty="0">
                <a:latin typeface="IBM Plex Sans Bold"/>
              </a:rPr>
              <a:t> </a:t>
            </a:r>
            <a:r>
              <a:rPr lang="en-US" sz="3631" dirty="0" err="1">
                <a:latin typeface="IBM Plex Sans Bold"/>
              </a:rPr>
              <a:t>Destekleme</a:t>
            </a:r>
            <a:r>
              <a:rPr lang="en-US" sz="3631" dirty="0">
                <a:latin typeface="IBM Plex Sans Bold"/>
              </a:rPr>
              <a:t> </a:t>
            </a:r>
            <a:r>
              <a:rPr lang="en-US" sz="3631" dirty="0" err="1">
                <a:latin typeface="IBM Plex Sans Bold"/>
              </a:rPr>
              <a:t>Programı</a:t>
            </a:r>
            <a:r>
              <a:rPr lang="en-US" sz="3631" dirty="0">
                <a:latin typeface="IBM Plex Sans Bold"/>
              </a:rPr>
              <a:t> 2023 </a:t>
            </a:r>
            <a:r>
              <a:rPr lang="en-US" sz="3631" dirty="0" err="1">
                <a:latin typeface="IBM Plex Sans Bold"/>
              </a:rPr>
              <a:t>yılı</a:t>
            </a:r>
            <a:r>
              <a:rPr lang="en-US" sz="3631" dirty="0">
                <a:latin typeface="IBM Plex Sans Bold"/>
              </a:rPr>
              <a:t> 2. </a:t>
            </a:r>
            <a:r>
              <a:rPr lang="en-US" sz="3631" dirty="0" err="1">
                <a:latin typeface="IBM Plex Sans Bold"/>
              </a:rPr>
              <a:t>dönemi</a:t>
            </a:r>
            <a:r>
              <a:rPr lang="en-US" sz="3631" dirty="0">
                <a:latin typeface="IBM Plex Sans Bold"/>
              </a:rPr>
              <a:t> </a:t>
            </a:r>
            <a:r>
              <a:rPr lang="en-US" sz="3631" dirty="0" err="1">
                <a:latin typeface="IBM Plex Sans Bold"/>
              </a:rPr>
              <a:t>kapsamında</a:t>
            </a:r>
            <a:r>
              <a:rPr lang="en-US" sz="3631" dirty="0"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Diş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Hekimliği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Fakültesi’nden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50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tane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öğrenci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projesi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başvurusu</a:t>
            </a:r>
            <a:r>
              <a:rPr lang="en-US" sz="3631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3631" dirty="0" err="1">
                <a:solidFill>
                  <a:srgbClr val="F24300"/>
                </a:solidFill>
                <a:latin typeface="IBM Plex Sans Bold"/>
              </a:rPr>
              <a:t>yapılacaktır</a:t>
            </a:r>
            <a:r>
              <a:rPr lang="tr-TR" sz="3631" dirty="0">
                <a:solidFill>
                  <a:srgbClr val="F24300"/>
                </a:solidFill>
                <a:latin typeface="IBM Plex Sans Bold"/>
              </a:rPr>
              <a:t>. </a:t>
            </a:r>
            <a:endParaRPr lang="en-US" sz="3631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357"/>
              </a:lnSpc>
            </a:pPr>
            <a:endParaRPr lang="en-US" sz="3631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357"/>
              </a:lnSpc>
              <a:spcBef>
                <a:spcPct val="0"/>
              </a:spcBef>
            </a:pPr>
            <a:endParaRPr lang="en-US" sz="3631" dirty="0">
              <a:solidFill>
                <a:srgbClr val="F24300"/>
              </a:solidFill>
              <a:latin typeface="IBM Plex Sans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6001" y="3937580"/>
            <a:ext cx="3292000" cy="3266113"/>
          </a:xfrm>
          <a:custGeom>
            <a:avLst/>
            <a:gdLst/>
            <a:ahLst/>
            <a:cxnLst/>
            <a:rect l="l" t="t" r="r" b="b"/>
            <a:pathLst>
              <a:path w="3292000" h="3266113">
                <a:moveTo>
                  <a:pt x="0" y="0"/>
                </a:moveTo>
                <a:lnTo>
                  <a:pt x="3292001" y="0"/>
                </a:lnTo>
                <a:lnTo>
                  <a:pt x="3292001" y="3266113"/>
                </a:lnTo>
                <a:lnTo>
                  <a:pt x="0" y="3266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34556" y="5006822"/>
            <a:ext cx="4824744" cy="112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20"/>
              </a:lnSpc>
              <a:spcBef>
                <a:spcPct val="0"/>
              </a:spcBef>
            </a:pPr>
            <a:r>
              <a:rPr lang="en-US" sz="3766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8938" y="3232249"/>
            <a:ext cx="8804102" cy="30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9"/>
              </a:lnSpc>
            </a:pPr>
            <a:r>
              <a:rPr lang="en-US" sz="7399" dirty="0" err="1">
                <a:solidFill>
                  <a:srgbClr val="F24300"/>
                </a:solidFill>
                <a:latin typeface="IBM Plex Sans Bold"/>
              </a:rPr>
              <a:t>Teşekkür</a:t>
            </a:r>
            <a:r>
              <a:rPr lang="en-US" sz="7399" dirty="0">
                <a:solidFill>
                  <a:srgbClr val="F24300"/>
                </a:solidFill>
                <a:latin typeface="IBM Plex Sans Bold"/>
              </a:rPr>
              <a:t> </a:t>
            </a:r>
            <a:r>
              <a:rPr lang="en-US" sz="7399" dirty="0" err="1">
                <a:solidFill>
                  <a:srgbClr val="F24300"/>
                </a:solidFill>
                <a:latin typeface="IBM Plex Sans Bold"/>
              </a:rPr>
              <a:t>ederim</a:t>
            </a:r>
            <a:endParaRPr lang="en-US" sz="7399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5640"/>
              </a:lnSpc>
            </a:pPr>
            <a:endParaRPr lang="en-US" sz="7399" dirty="0">
              <a:solidFill>
                <a:srgbClr val="F24300"/>
              </a:solidFill>
              <a:latin typeface="IBM Plex Sans Bold"/>
            </a:endParaRP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IBM Plex Sans Bold"/>
            </a:endParaRPr>
          </a:p>
          <a:p>
            <a:pPr marL="0" lvl="0" indent="0"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IBM Plex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99680" y="-1470403"/>
            <a:ext cx="14026196" cy="11628992"/>
          </a:xfrm>
          <a:custGeom>
            <a:avLst/>
            <a:gdLst/>
            <a:ahLst/>
            <a:cxnLst/>
            <a:rect l="l" t="t" r="r" b="b"/>
            <a:pathLst>
              <a:path w="14026196" h="11628992">
                <a:moveTo>
                  <a:pt x="0" y="0"/>
                </a:moveTo>
                <a:lnTo>
                  <a:pt x="14026196" y="0"/>
                </a:lnTo>
                <a:lnTo>
                  <a:pt x="14026196" y="11628992"/>
                </a:lnTo>
                <a:lnTo>
                  <a:pt x="0" y="1162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2016" y="2524162"/>
            <a:ext cx="8781985" cy="6430752"/>
          </a:xfrm>
          <a:custGeom>
            <a:avLst/>
            <a:gdLst/>
            <a:ahLst/>
            <a:cxnLst/>
            <a:rect l="l" t="t" r="r" b="b"/>
            <a:pathLst>
              <a:path w="8781985" h="6430752">
                <a:moveTo>
                  <a:pt x="0" y="0"/>
                </a:moveTo>
                <a:lnTo>
                  <a:pt x="8781984" y="0"/>
                </a:lnTo>
                <a:lnTo>
                  <a:pt x="8781984" y="6430751"/>
                </a:lnTo>
                <a:lnTo>
                  <a:pt x="0" y="643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0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08761" y="3427719"/>
            <a:ext cx="7405637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  <a:spcBef>
                <a:spcPct val="0"/>
              </a:spcBef>
            </a:pPr>
            <a:r>
              <a:rPr lang="en-US" sz="4096">
                <a:solidFill>
                  <a:srgbClr val="000000"/>
                </a:solidFill>
                <a:latin typeface="IBM Plex Sans Bold"/>
              </a:rPr>
              <a:t>Araştırma Dekanlığı olarak YÖK proje Geliştirme ve Destekleme Daire Başkanlığını ziyaret ederek, araştırma üniversiteleri sıralama çalışmaları ile görüş alışverişinde bulunuldu.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619268"/>
            <a:ext cx="10976228" cy="5589890"/>
          </a:xfrm>
          <a:custGeom>
            <a:avLst/>
            <a:gdLst/>
            <a:ahLst/>
            <a:cxnLst/>
            <a:rect l="l" t="t" r="r" b="b"/>
            <a:pathLst>
              <a:path w="10976228" h="5589890">
                <a:moveTo>
                  <a:pt x="0" y="0"/>
                </a:moveTo>
                <a:lnTo>
                  <a:pt x="10976228" y="0"/>
                </a:lnTo>
                <a:lnTo>
                  <a:pt x="10976228" y="5589890"/>
                </a:lnTo>
                <a:lnTo>
                  <a:pt x="0" y="5589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57893" y="2609743"/>
            <a:ext cx="5537719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  <a:spcBef>
                <a:spcPct val="0"/>
              </a:spcBef>
            </a:pPr>
            <a:r>
              <a:rPr lang="en-US" sz="4096">
                <a:solidFill>
                  <a:srgbClr val="000000"/>
                </a:solidFill>
                <a:latin typeface="IBM Plex Sans Bold"/>
              </a:rPr>
              <a:t>Araştırma Dekanlığı olarak YÖK proje geliştirme ve destekleme daire başkanlığı ile araştırma üniversiteleri ile ilgili 2. toplantımızı gerçekleştirdik.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0891" y="1880739"/>
            <a:ext cx="7811408" cy="7811408"/>
          </a:xfrm>
          <a:custGeom>
            <a:avLst/>
            <a:gdLst/>
            <a:ahLst/>
            <a:cxnLst/>
            <a:rect l="l" t="t" r="r" b="b"/>
            <a:pathLst>
              <a:path w="7811408" h="7811408">
                <a:moveTo>
                  <a:pt x="0" y="0"/>
                </a:moveTo>
                <a:lnTo>
                  <a:pt x="7811408" y="0"/>
                </a:lnTo>
                <a:lnTo>
                  <a:pt x="7811408" y="7811408"/>
                </a:lnTo>
                <a:lnTo>
                  <a:pt x="0" y="781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35894" y="1880739"/>
            <a:ext cx="6234862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  <a:spcBef>
                <a:spcPct val="0"/>
              </a:spcBef>
            </a:pP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Kurum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içi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iş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birliği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iletişim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artırmak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amacıyla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Araştırma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Dekanlığı</a:t>
            </a:r>
            <a:r>
              <a:rPr lang="tr-TR" sz="4612" dirty="0">
                <a:solidFill>
                  <a:srgbClr val="000000"/>
                </a:solidFill>
                <a:latin typeface="IBM Plex Sans Bold"/>
              </a:rPr>
              <a:t>, 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BAP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Koordinatörlüğü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ve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TTO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Koordinatörlüğü</a:t>
            </a:r>
            <a:r>
              <a:rPr lang="tr-TR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bir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araya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gelerek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koordinasyon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toplantısı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 </a:t>
            </a:r>
            <a:r>
              <a:rPr lang="en-US" sz="4612" dirty="0" err="1">
                <a:solidFill>
                  <a:srgbClr val="000000"/>
                </a:solidFill>
                <a:latin typeface="IBM Plex Sans Bold"/>
              </a:rPr>
              <a:t>düzenledik</a:t>
            </a:r>
            <a:r>
              <a:rPr lang="en-US" sz="4612" dirty="0">
                <a:solidFill>
                  <a:srgbClr val="000000"/>
                </a:solidFill>
                <a:latin typeface="IBM Plex Sans Bold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0891" y="1880739"/>
            <a:ext cx="7811408" cy="7811408"/>
          </a:xfrm>
          <a:custGeom>
            <a:avLst/>
            <a:gdLst/>
            <a:ahLst/>
            <a:cxnLst/>
            <a:rect l="l" t="t" r="r" b="b"/>
            <a:pathLst>
              <a:path w="7811408" h="7811408">
                <a:moveTo>
                  <a:pt x="0" y="0"/>
                </a:moveTo>
                <a:lnTo>
                  <a:pt x="7811408" y="0"/>
                </a:lnTo>
                <a:lnTo>
                  <a:pt x="7811408" y="7811408"/>
                </a:lnTo>
                <a:lnTo>
                  <a:pt x="0" y="781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35894" y="2301110"/>
            <a:ext cx="6234862" cy="697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  <a:spcBef>
                <a:spcPct val="0"/>
              </a:spcBef>
            </a:pPr>
            <a:r>
              <a:rPr lang="en-US" sz="4612">
                <a:solidFill>
                  <a:srgbClr val="000000"/>
                </a:solidFill>
                <a:latin typeface="IBM Plex Sans Bold"/>
              </a:rPr>
              <a:t>Toplantı sonucunda ilerletilen süreçler ile dış destekli projelere yapılacak başvuru süreçlerinde Proje Destek Ofisi Koordinatörlüğü ve TTO Koordinatörlüğü arasında iş bölümü yapılmıştır.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611" y="432601"/>
            <a:ext cx="1835280" cy="1820848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1625" y="1899536"/>
            <a:ext cx="13082247" cy="7358764"/>
          </a:xfrm>
          <a:custGeom>
            <a:avLst/>
            <a:gdLst/>
            <a:ahLst/>
            <a:cxnLst/>
            <a:rect l="l" t="t" r="r" b="b"/>
            <a:pathLst>
              <a:path w="13082247" h="7358764">
                <a:moveTo>
                  <a:pt x="0" y="0"/>
                </a:moveTo>
                <a:lnTo>
                  <a:pt x="13082246" y="0"/>
                </a:lnTo>
                <a:lnTo>
                  <a:pt x="13082246" y="7358764"/>
                </a:lnTo>
                <a:lnTo>
                  <a:pt x="0" y="735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5796" y="1019175"/>
            <a:ext cx="26897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65552" y="9679696"/>
            <a:ext cx="1135689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IBM Plex Sans Bold Italics"/>
              </a:rPr>
              <a:t>TTO Koordinatörü Doç. Dr. Aytuğ Okumuş’un Eylül ayında gerçekleştirdiği sunudan alıntılanmıştır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1342</Words>
  <Application>Microsoft Office PowerPoint</Application>
  <PresentationFormat>Özel</PresentationFormat>
  <Paragraphs>176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0" baseType="lpstr">
      <vt:lpstr>Calibri</vt:lpstr>
      <vt:lpstr>IBM Plex Sans Bold Italics</vt:lpstr>
      <vt:lpstr>Arial</vt:lpstr>
      <vt:lpstr>IBM Plex Sans Bold</vt:lpstr>
      <vt:lpstr>IBM Plex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YÖK RAPORU SUNUM Kopyası</dc:title>
  <dc:creator>Sakine</dc:creator>
  <cp:lastModifiedBy>Evrim AĞAÇDELEN</cp:lastModifiedBy>
  <cp:revision>10</cp:revision>
  <dcterms:created xsi:type="dcterms:W3CDTF">2006-08-16T00:00:00Z</dcterms:created>
  <dcterms:modified xsi:type="dcterms:W3CDTF">2023-10-30T12:21:49Z</dcterms:modified>
  <dc:identifier>DAFvJgifn2w</dc:identifier>
</cp:coreProperties>
</file>