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ileron" panose="020B0604020202020204" charset="-94"/>
      <p:regular r:id="rId11"/>
    </p:embeddedFont>
    <p:embeddedFont>
      <p:font typeface="Aileron Bold" panose="020B0604020202020204" charset="-94"/>
      <p:regular r:id="rId12"/>
    </p:embeddedFont>
    <p:embeddedFont>
      <p:font typeface="Aileron Ultra-Bold" panose="020B0604020202020204" charset="-9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 Semi-Bold" panose="020B0604020202020204" charset="-94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Condensed 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E55D">
                <a:alpha val="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94352" cy="11682981"/>
          </a:xfrm>
          <a:custGeom>
            <a:avLst/>
            <a:gdLst/>
            <a:ahLst/>
            <a:cxnLst/>
            <a:rect l="l" t="t" r="r" b="b"/>
            <a:pathLst>
              <a:path w="18494352" h="11682981">
                <a:moveTo>
                  <a:pt x="0" y="0"/>
                </a:moveTo>
                <a:lnTo>
                  <a:pt x="18494352" y="0"/>
                </a:lnTo>
                <a:lnTo>
                  <a:pt x="18494352" y="11682981"/>
                </a:lnTo>
                <a:lnTo>
                  <a:pt x="0" y="1168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6151" r="-615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603459" y="4969455"/>
            <a:ext cx="11341326" cy="305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0"/>
              </a:lnSpc>
            </a:pPr>
            <a:r>
              <a:rPr lang="en-US" sz="12000" spc="719" dirty="0">
                <a:solidFill>
                  <a:srgbClr val="174260"/>
                </a:solidFill>
                <a:latin typeface="Roboto Condensed Bold"/>
              </a:rPr>
              <a:t>ANKARA ÜN</a:t>
            </a:r>
            <a:r>
              <a:rPr lang="tr-TR" sz="12000" spc="719" dirty="0">
                <a:solidFill>
                  <a:srgbClr val="174260"/>
                </a:solidFill>
                <a:latin typeface="Roboto Condensed Bold"/>
              </a:rPr>
              <a:t>İV</a:t>
            </a:r>
            <a:r>
              <a:rPr lang="en-US" sz="12000" spc="719" dirty="0">
                <a:solidFill>
                  <a:srgbClr val="174260"/>
                </a:solidFill>
                <a:latin typeface="Roboto Condensed Bold"/>
              </a:rPr>
              <a:t>ERS</a:t>
            </a:r>
            <a:r>
              <a:rPr lang="tr-TR" sz="12000" spc="719" dirty="0">
                <a:solidFill>
                  <a:srgbClr val="174260"/>
                </a:solidFill>
                <a:latin typeface="Roboto Condensed Bold"/>
              </a:rPr>
              <a:t>İ</a:t>
            </a:r>
            <a:r>
              <a:rPr lang="en-US" sz="12000" spc="719" dirty="0">
                <a:solidFill>
                  <a:srgbClr val="174260"/>
                </a:solidFill>
                <a:latin typeface="Roboto Condensed Bold"/>
              </a:rPr>
              <a:t>TES</a:t>
            </a:r>
            <a:r>
              <a:rPr lang="tr-TR" sz="12000" spc="719" dirty="0">
                <a:solidFill>
                  <a:srgbClr val="174260"/>
                </a:solidFill>
                <a:latin typeface="Roboto Condensed Bold"/>
              </a:rPr>
              <a:t>İ</a:t>
            </a:r>
            <a:endParaRPr lang="en-US" sz="12000" spc="719" dirty="0">
              <a:solidFill>
                <a:srgbClr val="174260"/>
              </a:solidFill>
              <a:latin typeface="Roboto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3449" y="7791224"/>
            <a:ext cx="11325666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320" dirty="0">
                <a:solidFill>
                  <a:srgbClr val="174260"/>
                </a:solidFill>
                <a:latin typeface="Roboto"/>
              </a:rPr>
              <a:t>TEKNOLOJ</a:t>
            </a:r>
            <a:r>
              <a:rPr lang="tr-TR" sz="3200" spc="320" dirty="0">
                <a:solidFill>
                  <a:srgbClr val="174260"/>
                </a:solidFill>
                <a:latin typeface="Roboto"/>
              </a:rPr>
              <a:t>İ</a:t>
            </a:r>
            <a:r>
              <a:rPr lang="en-US" sz="3200" spc="320" dirty="0">
                <a:solidFill>
                  <a:srgbClr val="174260"/>
                </a:solidFill>
                <a:latin typeface="Roboto"/>
              </a:rPr>
              <a:t> TRANSFER OFISI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3459" y="8443242"/>
            <a:ext cx="11325656" cy="54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4"/>
              </a:lnSpc>
            </a:pPr>
            <a:r>
              <a:rPr lang="en-US" sz="2800" spc="1327">
                <a:solidFill>
                  <a:srgbClr val="174260"/>
                </a:solidFill>
                <a:latin typeface="Roboto"/>
              </a:rPr>
              <a:t>Koordinatörlüğü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3459" y="9079639"/>
            <a:ext cx="13148160" cy="109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3"/>
              </a:lnSpc>
            </a:pPr>
            <a:r>
              <a:rPr lang="en-US" sz="2799">
                <a:solidFill>
                  <a:srgbClr val="174260"/>
                </a:solidFill>
                <a:latin typeface="Roboto"/>
              </a:rPr>
              <a:t>Öğr. Gör. Müzeyyen Beyza Cangüven</a:t>
            </a:r>
          </a:p>
          <a:p>
            <a:pPr algn="l">
              <a:lnSpc>
                <a:spcPts val="4424"/>
              </a:lnSpc>
            </a:pPr>
            <a:r>
              <a:rPr lang="en-US" sz="2800">
                <a:solidFill>
                  <a:srgbClr val="174260"/>
                </a:solidFill>
                <a:latin typeface="Roboto"/>
              </a:rPr>
              <a:t>beyza.canguven@ankaratto.com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5963535" y="7124567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>
            <a:off x="5963535" y="5944876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5" name="AutoShape 5"/>
          <p:cNvSpPr/>
          <p:nvPr/>
        </p:nvSpPr>
        <p:spPr>
          <a:xfrm>
            <a:off x="5774197" y="3707840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6" name="AutoShape 6"/>
          <p:cNvSpPr/>
          <p:nvPr/>
        </p:nvSpPr>
        <p:spPr>
          <a:xfrm>
            <a:off x="5963535" y="4765185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7" name="AutoShape 7"/>
          <p:cNvSpPr/>
          <p:nvPr/>
        </p:nvSpPr>
        <p:spPr>
          <a:xfrm rot="-5400000">
            <a:off x="4257313" y="5677818"/>
            <a:ext cx="4603329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04AAD">
                  <a:alpha val="100000"/>
                </a:srgbClr>
              </a:gs>
              <a:gs pos="100000">
                <a:srgbClr val="132237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rot="-5400000">
            <a:off x="8001333" y="6205553"/>
            <a:ext cx="3580535" cy="651427"/>
          </a:xfrm>
          <a:prstGeom prst="rect">
            <a:avLst/>
          </a:prstGeom>
          <a:gradFill rotWithShape="1">
            <a:gsLst>
              <a:gs pos="0">
                <a:srgbClr val="8DFAFF">
                  <a:alpha val="100000"/>
                </a:srgbClr>
              </a:gs>
              <a:gs pos="50000">
                <a:srgbClr val="3A8EFF">
                  <a:alpha val="100000"/>
                </a:srgbClr>
              </a:gs>
              <a:gs pos="100000">
                <a:srgbClr val="325F9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9" name="AutoShape 9"/>
          <p:cNvSpPr/>
          <p:nvPr/>
        </p:nvSpPr>
        <p:spPr>
          <a:xfrm>
            <a:off x="6182701" y="8324989"/>
            <a:ext cx="10847999" cy="27640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0" name="AutoShape 10"/>
          <p:cNvSpPr/>
          <p:nvPr/>
        </p:nvSpPr>
        <p:spPr>
          <a:xfrm rot="-5400000">
            <a:off x="5895194" y="5670907"/>
            <a:ext cx="4603329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E6BE8">
                  <a:alpha val="100000"/>
                </a:srgbClr>
              </a:gs>
              <a:gs pos="100000">
                <a:srgbClr val="21416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1" name="AutoShape 11"/>
          <p:cNvSpPr/>
          <p:nvPr/>
        </p:nvSpPr>
        <p:spPr>
          <a:xfrm rot="-5400000">
            <a:off x="10181043" y="6789329"/>
            <a:ext cx="2393933" cy="651427"/>
          </a:xfrm>
          <a:prstGeom prst="rect">
            <a:avLst/>
          </a:prstGeom>
          <a:gradFill rotWithShape="1">
            <a:gsLst>
              <a:gs pos="0">
                <a:srgbClr val="BAFCFF">
                  <a:alpha val="100000"/>
                </a:srgbClr>
              </a:gs>
              <a:gs pos="50000">
                <a:srgbClr val="67A8FF">
                  <a:alpha val="100000"/>
                </a:srgbClr>
              </a:gs>
              <a:gs pos="100000">
                <a:srgbClr val="4274B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2" name="AutoShape 12"/>
          <p:cNvSpPr/>
          <p:nvPr/>
        </p:nvSpPr>
        <p:spPr>
          <a:xfrm rot="-5400000">
            <a:off x="12434158" y="7416340"/>
            <a:ext cx="1158961" cy="651427"/>
          </a:xfrm>
          <a:prstGeom prst="rect">
            <a:avLst/>
          </a:prstGeom>
          <a:gradFill rotWithShape="1">
            <a:gsLst>
              <a:gs pos="0">
                <a:srgbClr val="CFFDFF">
                  <a:alpha val="100000"/>
                </a:srgbClr>
              </a:gs>
              <a:gs pos="50000">
                <a:srgbClr val="78E3FF">
                  <a:alpha val="100000"/>
                </a:srgbClr>
              </a:gs>
              <a:gs pos="100000">
                <a:srgbClr val="2D6FC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3" name="AutoShape 13"/>
          <p:cNvSpPr/>
          <p:nvPr/>
        </p:nvSpPr>
        <p:spPr>
          <a:xfrm rot="-5400000">
            <a:off x="14120846" y="7404247"/>
            <a:ext cx="1183147" cy="651427"/>
          </a:xfrm>
          <a:prstGeom prst="rect">
            <a:avLst/>
          </a:prstGeom>
          <a:gradFill rotWithShape="1">
            <a:gsLst>
              <a:gs pos="0">
                <a:srgbClr val="D3FDFF">
                  <a:alpha val="100000"/>
                </a:srgbClr>
              </a:gs>
              <a:gs pos="50000">
                <a:srgbClr val="11D0E4">
                  <a:alpha val="100000"/>
                </a:srgbClr>
              </a:gs>
              <a:gs pos="100000">
                <a:srgbClr val="92B9E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4" name="AutoShape 14"/>
          <p:cNvSpPr/>
          <p:nvPr/>
        </p:nvSpPr>
        <p:spPr>
          <a:xfrm rot="-5400000">
            <a:off x="15711866" y="7402520"/>
            <a:ext cx="1207332" cy="651427"/>
          </a:xfrm>
          <a:prstGeom prst="rect">
            <a:avLst/>
          </a:prstGeom>
          <a:gradFill rotWithShape="1">
            <a:gsLst>
              <a:gs pos="0">
                <a:srgbClr val="C8FDFF">
                  <a:alpha val="100000"/>
                </a:srgbClr>
              </a:gs>
              <a:gs pos="100000">
                <a:srgbClr val="56DDE1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76200" y="952500"/>
            <a:ext cx="2337508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>
                <a:solidFill>
                  <a:srgbClr val="000000"/>
                </a:solidFill>
                <a:latin typeface="Aileron Ultra-Bold"/>
              </a:rPr>
              <a:t>Enstitüler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4116" y="7279923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04979" y="8623766"/>
            <a:ext cx="1507998" cy="106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191919"/>
                </a:solidFill>
                <a:latin typeface="Aileron"/>
              </a:rPr>
              <a:t>Gıda Güvenliği Enstitüsü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708796" y="8781415"/>
            <a:ext cx="1302854" cy="108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Su Yönetimi Enstitüsü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20323" y="8802388"/>
            <a:ext cx="1324624" cy="71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6"/>
              </a:lnSpc>
            </a:pPr>
            <a:r>
              <a:rPr lang="en-US" sz="1770" spc="122">
                <a:solidFill>
                  <a:srgbClr val="000000"/>
                </a:solidFill>
                <a:latin typeface="Aileron"/>
              </a:rPr>
              <a:t>Kök Hücre Enstitüsü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81984" y="8798153"/>
            <a:ext cx="1706590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Biyoteknoloji Enstitüsü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02782" y="8781415"/>
            <a:ext cx="1302854" cy="108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Nükleer Bilimler Enstitüsü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48511" y="8746189"/>
            <a:ext cx="1530254" cy="145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Hızlandırıcı Teknolojileri Enstitüsü</a:t>
            </a:r>
          </a:p>
          <a:p>
            <a:pPr algn="ctr">
              <a:lnSpc>
                <a:spcPts val="2907"/>
              </a:lnSpc>
            </a:pPr>
            <a:endParaRPr lang="en-US" sz="1741" spc="120">
              <a:solidFill>
                <a:srgbClr val="000000"/>
              </a:solidFill>
              <a:latin typeface="Ailero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117939" y="8781415"/>
            <a:ext cx="1302854" cy="108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Sağlık Bilimleri Enstitüsü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02048" y="7984920"/>
            <a:ext cx="508708" cy="51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2799" spc="27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73473" y="4491213"/>
            <a:ext cx="508708" cy="51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2799" spc="27">
                <a:solidFill>
                  <a:srgbClr val="191919"/>
                </a:solidFill>
                <a:latin typeface="Aileron Bold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02048" y="5573101"/>
            <a:ext cx="508708" cy="51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2799" spc="27">
                <a:solidFill>
                  <a:srgbClr val="191919"/>
                </a:solidFill>
                <a:latin typeface="Aileron Bol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79374" y="6828173"/>
            <a:ext cx="508708" cy="51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2799" spc="27">
                <a:solidFill>
                  <a:srgbClr val="191919"/>
                </a:solidFill>
                <a:latin typeface="Aileron Bold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82324" y="3380751"/>
            <a:ext cx="502807" cy="51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2799" spc="27">
                <a:solidFill>
                  <a:srgbClr val="191919"/>
                </a:solidFill>
                <a:latin typeface="Aileron Bold"/>
              </a:rPr>
              <a:t>5</a:t>
            </a:r>
          </a:p>
        </p:txBody>
      </p:sp>
      <p:sp>
        <p:nvSpPr>
          <p:cNvPr id="30" name="Freeform 30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75" y="971550"/>
            <a:ext cx="2337508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3500" spc="105">
                <a:solidFill>
                  <a:srgbClr val="000000"/>
                </a:solidFill>
                <a:latin typeface="Aileron Ultra-Bold"/>
              </a:rPr>
              <a:t>Fakülteler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94366" y="7967903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66792" y="8671731"/>
            <a:ext cx="1302854" cy="108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191919"/>
                </a:solidFill>
                <a:latin typeface="Aileron"/>
              </a:rPr>
              <a:t>Fen Fakültesi</a:t>
            </a:r>
          </a:p>
          <a:p>
            <a:pPr algn="ctr">
              <a:lnSpc>
                <a:spcPts val="2907"/>
              </a:lnSpc>
            </a:pPr>
            <a:endParaRPr lang="en-US" sz="1741" spc="12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84924" y="8660421"/>
            <a:ext cx="1137271" cy="108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Ziraat Fakültesi</a:t>
            </a:r>
          </a:p>
          <a:p>
            <a:pPr algn="ctr">
              <a:lnSpc>
                <a:spcPts val="2907"/>
              </a:lnSpc>
            </a:pPr>
            <a:endParaRPr lang="en-US" sz="1741" spc="120">
              <a:solidFill>
                <a:srgbClr val="000000"/>
              </a:solidFill>
              <a:latin typeface="Ailer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83358" y="8671731"/>
            <a:ext cx="1302854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Eczacılık Fakültesi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71961" y="8660421"/>
            <a:ext cx="1302854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Tıp Fakültesi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19897" y="8671731"/>
            <a:ext cx="1468447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Mühendislik Fakültesi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80823" y="8671731"/>
            <a:ext cx="1302854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Veteriner Fakültesi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97977" y="8671731"/>
            <a:ext cx="1520186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Diş Hekimliği Fakültesi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55799" y="7998256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5799" y="1783473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5799" y="2600337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21098" y="3350526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1098" y="4081665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1098" y="4813947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1098" y="5513613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10</a:t>
            </a:r>
          </a:p>
        </p:txBody>
      </p:sp>
      <p:sp>
        <p:nvSpPr>
          <p:cNvPr id="18" name="AutoShape 18"/>
          <p:cNvSpPr/>
          <p:nvPr/>
        </p:nvSpPr>
        <p:spPr>
          <a:xfrm>
            <a:off x="6031553" y="7345664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6071196" y="6496771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0" name="AutoShape 20"/>
          <p:cNvSpPr/>
          <p:nvPr/>
        </p:nvSpPr>
        <p:spPr>
          <a:xfrm>
            <a:off x="6012503" y="2015268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1" name="AutoShape 21"/>
          <p:cNvSpPr/>
          <p:nvPr/>
        </p:nvSpPr>
        <p:spPr>
          <a:xfrm>
            <a:off x="6012503" y="4280640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2" name="AutoShape 22"/>
          <p:cNvSpPr/>
          <p:nvPr/>
        </p:nvSpPr>
        <p:spPr>
          <a:xfrm>
            <a:off x="6061671" y="4987480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3" name="AutoShape 23"/>
          <p:cNvSpPr/>
          <p:nvPr/>
        </p:nvSpPr>
        <p:spPr>
          <a:xfrm>
            <a:off x="6061671" y="5711942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4" name="AutoShape 24"/>
          <p:cNvSpPr/>
          <p:nvPr/>
        </p:nvSpPr>
        <p:spPr>
          <a:xfrm>
            <a:off x="6182701" y="8324989"/>
            <a:ext cx="11825995" cy="9525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5" name="TextBox 25"/>
          <p:cNvSpPr txBox="1"/>
          <p:nvPr/>
        </p:nvSpPr>
        <p:spPr>
          <a:xfrm>
            <a:off x="16793645" y="8660421"/>
            <a:ext cx="1351480" cy="106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1750" spc="120">
                <a:solidFill>
                  <a:srgbClr val="000000"/>
                </a:solidFill>
                <a:latin typeface="Aileron"/>
              </a:rPr>
              <a:t>Spor Bilimleri Fakültesi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49673" y="6280258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1098" y="7139257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2</a:t>
            </a:r>
          </a:p>
        </p:txBody>
      </p:sp>
      <p:sp>
        <p:nvSpPr>
          <p:cNvPr id="28" name="AutoShape 28"/>
          <p:cNvSpPr/>
          <p:nvPr/>
        </p:nvSpPr>
        <p:spPr>
          <a:xfrm>
            <a:off x="6012503" y="2837890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9" name="AutoShape 29"/>
          <p:cNvSpPr/>
          <p:nvPr/>
        </p:nvSpPr>
        <p:spPr>
          <a:xfrm>
            <a:off x="6012503" y="3659031"/>
            <a:ext cx="11996194" cy="30566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30" name="AutoShape 30"/>
          <p:cNvSpPr/>
          <p:nvPr/>
        </p:nvSpPr>
        <p:spPr>
          <a:xfrm rot="-5400000">
            <a:off x="3590286" y="4832995"/>
            <a:ext cx="6292975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04AAD">
                  <a:alpha val="100000"/>
                </a:srgbClr>
              </a:gs>
              <a:gs pos="100000">
                <a:srgbClr val="132237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1" name="AutoShape 31"/>
          <p:cNvSpPr/>
          <p:nvPr/>
        </p:nvSpPr>
        <p:spPr>
          <a:xfrm rot="-5400000">
            <a:off x="5476181" y="5230486"/>
            <a:ext cx="5463443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E6BE8">
                  <a:alpha val="100000"/>
                </a:srgbClr>
              </a:gs>
              <a:gs pos="100000">
                <a:srgbClr val="21416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2" name="AutoShape 32"/>
          <p:cNvSpPr/>
          <p:nvPr/>
        </p:nvSpPr>
        <p:spPr>
          <a:xfrm rot="-5400000">
            <a:off x="7405650" y="5670327"/>
            <a:ext cx="4631937" cy="651427"/>
          </a:xfrm>
          <a:prstGeom prst="rect">
            <a:avLst/>
          </a:prstGeom>
          <a:gradFill rotWithShape="1">
            <a:gsLst>
              <a:gs pos="0">
                <a:srgbClr val="8DFAFF">
                  <a:alpha val="100000"/>
                </a:srgbClr>
              </a:gs>
              <a:gs pos="50000">
                <a:srgbClr val="3A8EFF">
                  <a:alpha val="100000"/>
                </a:srgbClr>
              </a:gs>
              <a:gs pos="100000">
                <a:srgbClr val="325F9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3" name="AutoShape 33"/>
          <p:cNvSpPr/>
          <p:nvPr/>
        </p:nvSpPr>
        <p:spPr>
          <a:xfrm rot="-5400000">
            <a:off x="9258468" y="5947794"/>
            <a:ext cx="4077004" cy="651427"/>
          </a:xfrm>
          <a:prstGeom prst="rect">
            <a:avLst/>
          </a:prstGeom>
          <a:gradFill rotWithShape="1">
            <a:gsLst>
              <a:gs pos="0">
                <a:srgbClr val="BAFCFF">
                  <a:alpha val="100000"/>
                </a:srgbClr>
              </a:gs>
              <a:gs pos="50000">
                <a:srgbClr val="67A8FF">
                  <a:alpha val="100000"/>
                </a:srgbClr>
              </a:gs>
              <a:gs pos="100000">
                <a:srgbClr val="4274B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4" name="AutoShape 34"/>
          <p:cNvSpPr/>
          <p:nvPr/>
        </p:nvSpPr>
        <p:spPr>
          <a:xfrm rot="-5400000">
            <a:off x="11256397" y="6344077"/>
            <a:ext cx="3303488" cy="651427"/>
          </a:xfrm>
          <a:prstGeom prst="rect">
            <a:avLst/>
          </a:prstGeom>
          <a:gradFill rotWithShape="1">
            <a:gsLst>
              <a:gs pos="0">
                <a:srgbClr val="CFFDFF">
                  <a:alpha val="100000"/>
                </a:srgbClr>
              </a:gs>
              <a:gs pos="50000">
                <a:srgbClr val="78E3FF">
                  <a:alpha val="100000"/>
                </a:srgbClr>
              </a:gs>
              <a:gs pos="100000">
                <a:srgbClr val="2D6FC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5" name="AutoShape 35"/>
          <p:cNvSpPr/>
          <p:nvPr/>
        </p:nvSpPr>
        <p:spPr>
          <a:xfrm rot="-5400000">
            <a:off x="13193582" y="6689141"/>
            <a:ext cx="2594309" cy="651427"/>
          </a:xfrm>
          <a:prstGeom prst="rect">
            <a:avLst/>
          </a:prstGeom>
          <a:gradFill rotWithShape="1">
            <a:gsLst>
              <a:gs pos="0">
                <a:srgbClr val="D3FDFF">
                  <a:alpha val="100000"/>
                </a:srgbClr>
              </a:gs>
              <a:gs pos="50000">
                <a:srgbClr val="11D0E4">
                  <a:alpha val="100000"/>
                </a:srgbClr>
              </a:gs>
              <a:gs pos="100000">
                <a:srgbClr val="92B9E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6" name="AutoShape 36"/>
          <p:cNvSpPr/>
          <p:nvPr/>
        </p:nvSpPr>
        <p:spPr>
          <a:xfrm rot="-5400000">
            <a:off x="15070441" y="7085898"/>
            <a:ext cx="1819846" cy="651427"/>
          </a:xfrm>
          <a:prstGeom prst="rect">
            <a:avLst/>
          </a:prstGeom>
          <a:gradFill rotWithShape="1">
            <a:gsLst>
              <a:gs pos="0">
                <a:srgbClr val="C8FDFF">
                  <a:alpha val="100000"/>
                </a:srgbClr>
              </a:gs>
              <a:gs pos="100000">
                <a:srgbClr val="56DDE1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7" name="AutoShape 37"/>
          <p:cNvSpPr/>
          <p:nvPr/>
        </p:nvSpPr>
        <p:spPr>
          <a:xfrm rot="-5400000">
            <a:off x="16883973" y="7536097"/>
            <a:ext cx="900398" cy="651427"/>
          </a:xfrm>
          <a:prstGeom prst="rect">
            <a:avLst/>
          </a:prstGeom>
          <a:gradFill rotWithShape="1">
            <a:gsLst>
              <a:gs pos="0">
                <a:srgbClr val="C8FDFF">
                  <a:alpha val="100000"/>
                </a:srgbClr>
              </a:gs>
              <a:gs pos="100000">
                <a:srgbClr val="56DDE1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8" name="Freeform 38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9" name="AutoShape 39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40" name="Freeform 40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" y="398313"/>
            <a:ext cx="4421272" cy="112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4"/>
              </a:lnSpc>
            </a:pPr>
            <a:r>
              <a:rPr lang="en-US" sz="3400" spc="102">
                <a:solidFill>
                  <a:srgbClr val="000000"/>
                </a:solidFill>
                <a:latin typeface="Aileron Ultra-Bold"/>
              </a:rPr>
              <a:t>Ulusal Patent Başvuru Sayısı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39636" y="7703384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33056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191919"/>
                </a:solidFill>
                <a:latin typeface="Aileron Bold"/>
              </a:rPr>
              <a:t>2017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08796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84449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35841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57770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59279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44812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 Bold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55799" y="8075494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5799" y="2025061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5799" y="2909758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55799" y="3794455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17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5799" y="5795414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14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5799" y="6856863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6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139782" y="7117657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5958716" y="5937966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5958716" y="5067895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0" name="AutoShape 20"/>
          <p:cNvSpPr/>
          <p:nvPr/>
        </p:nvSpPr>
        <p:spPr>
          <a:xfrm>
            <a:off x="5958716" y="3999034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1" name="AutoShape 21"/>
          <p:cNvSpPr/>
          <p:nvPr/>
        </p:nvSpPr>
        <p:spPr>
          <a:xfrm>
            <a:off x="6182701" y="8324989"/>
            <a:ext cx="10847999" cy="27640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2" name="TextBox 22"/>
          <p:cNvSpPr txBox="1"/>
          <p:nvPr/>
        </p:nvSpPr>
        <p:spPr>
          <a:xfrm>
            <a:off x="5155799" y="4807100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15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55799" y="1067476"/>
            <a:ext cx="508708" cy="38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1">
                <a:solidFill>
                  <a:srgbClr val="191919"/>
                </a:solidFill>
                <a:latin typeface="Aileron Bold"/>
              </a:rPr>
              <a:t>33</a:t>
            </a:r>
          </a:p>
        </p:txBody>
      </p:sp>
      <p:sp>
        <p:nvSpPr>
          <p:cNvPr id="24" name="AutoShape 24"/>
          <p:cNvSpPr/>
          <p:nvPr/>
        </p:nvSpPr>
        <p:spPr>
          <a:xfrm>
            <a:off x="5904613" y="2266805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5" name="AutoShape 25"/>
          <p:cNvSpPr/>
          <p:nvPr/>
        </p:nvSpPr>
        <p:spPr>
          <a:xfrm>
            <a:off x="5920616" y="3147141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6" name="AutoShape 26"/>
          <p:cNvSpPr/>
          <p:nvPr/>
        </p:nvSpPr>
        <p:spPr>
          <a:xfrm>
            <a:off x="5904613" y="1224430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7" name="AutoShape 27"/>
          <p:cNvSpPr/>
          <p:nvPr/>
        </p:nvSpPr>
        <p:spPr>
          <a:xfrm rot="-5400000">
            <a:off x="6294637" y="7368066"/>
            <a:ext cx="1179691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04AAD">
                  <a:alpha val="100000"/>
                </a:srgbClr>
              </a:gs>
              <a:gs pos="100000">
                <a:srgbClr val="132237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8" name="AutoShape 28"/>
          <p:cNvSpPr/>
          <p:nvPr/>
        </p:nvSpPr>
        <p:spPr>
          <a:xfrm rot="-5400000">
            <a:off x="7236147" y="6787698"/>
            <a:ext cx="2355928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E6BE8">
                  <a:alpha val="100000"/>
                </a:srgbClr>
              </a:gs>
              <a:gs pos="100000">
                <a:srgbClr val="21416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9" name="AutoShape 29"/>
          <p:cNvSpPr/>
          <p:nvPr/>
        </p:nvSpPr>
        <p:spPr>
          <a:xfrm rot="-5400000">
            <a:off x="6929581" y="5010046"/>
            <a:ext cx="5980139" cy="651427"/>
          </a:xfrm>
          <a:prstGeom prst="rect">
            <a:avLst/>
          </a:prstGeom>
          <a:gradFill rotWithShape="1">
            <a:gsLst>
              <a:gs pos="0">
                <a:srgbClr val="8DFAFF">
                  <a:alpha val="100000"/>
                </a:srgbClr>
              </a:gs>
              <a:gs pos="50000">
                <a:srgbClr val="3A8EFF">
                  <a:alpha val="100000"/>
                </a:srgbClr>
              </a:gs>
              <a:gs pos="100000">
                <a:srgbClr val="325F9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0" name="AutoShape 30"/>
          <p:cNvSpPr/>
          <p:nvPr/>
        </p:nvSpPr>
        <p:spPr>
          <a:xfrm rot="-5400000">
            <a:off x="9894050" y="6384969"/>
            <a:ext cx="3230294" cy="651427"/>
          </a:xfrm>
          <a:prstGeom prst="rect">
            <a:avLst/>
          </a:prstGeom>
          <a:gradFill rotWithShape="1">
            <a:gsLst>
              <a:gs pos="0">
                <a:srgbClr val="BAFCFF">
                  <a:alpha val="100000"/>
                </a:srgbClr>
              </a:gs>
              <a:gs pos="50000">
                <a:srgbClr val="67A8FF">
                  <a:alpha val="100000"/>
                </a:srgbClr>
              </a:gs>
              <a:gs pos="100000">
                <a:srgbClr val="4274B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1" name="AutoShape 31"/>
          <p:cNvSpPr/>
          <p:nvPr/>
        </p:nvSpPr>
        <p:spPr>
          <a:xfrm rot="-5400000">
            <a:off x="10899019" y="5834571"/>
            <a:ext cx="4294860" cy="651427"/>
          </a:xfrm>
          <a:prstGeom prst="rect">
            <a:avLst/>
          </a:prstGeom>
          <a:gradFill rotWithShape="1">
            <a:gsLst>
              <a:gs pos="0">
                <a:srgbClr val="CFFDFF">
                  <a:alpha val="100000"/>
                </a:srgbClr>
              </a:gs>
              <a:gs pos="50000">
                <a:srgbClr val="78E3FF">
                  <a:alpha val="100000"/>
                </a:srgbClr>
              </a:gs>
              <a:gs pos="100000">
                <a:srgbClr val="2D6FC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2" name="AutoShape 32"/>
          <p:cNvSpPr/>
          <p:nvPr/>
        </p:nvSpPr>
        <p:spPr>
          <a:xfrm rot="-5400000">
            <a:off x="12130240" y="5434117"/>
            <a:ext cx="5131998" cy="651427"/>
          </a:xfrm>
          <a:prstGeom prst="rect">
            <a:avLst/>
          </a:prstGeom>
          <a:gradFill rotWithShape="1">
            <a:gsLst>
              <a:gs pos="0">
                <a:srgbClr val="D3FDFF">
                  <a:alpha val="100000"/>
                </a:srgbClr>
              </a:gs>
              <a:gs pos="50000">
                <a:srgbClr val="11D0E4">
                  <a:alpha val="100000"/>
                </a:srgbClr>
              </a:gs>
              <a:gs pos="100000">
                <a:srgbClr val="92B9E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3" name="AutoShape 33"/>
          <p:cNvSpPr/>
          <p:nvPr/>
        </p:nvSpPr>
        <p:spPr>
          <a:xfrm rot="-5400000">
            <a:off x="12806908" y="4428686"/>
            <a:ext cx="7106629" cy="651427"/>
          </a:xfrm>
          <a:prstGeom prst="rect">
            <a:avLst/>
          </a:prstGeom>
          <a:gradFill rotWithShape="1">
            <a:gsLst>
              <a:gs pos="0">
                <a:srgbClr val="C8FDFF">
                  <a:alpha val="100000"/>
                </a:srgbClr>
              </a:gs>
              <a:gs pos="100000">
                <a:srgbClr val="56DDE1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4" name="Freeform 34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5" name="AutoShape 35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36" name="Freeform 36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344" y="442849"/>
            <a:ext cx="6496459" cy="112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en-US" sz="3399" spc="101">
                <a:solidFill>
                  <a:srgbClr val="000000"/>
                </a:solidFill>
                <a:latin typeface="Aileron Ultra-Bold"/>
              </a:rPr>
              <a:t>Uluslararası</a:t>
            </a:r>
          </a:p>
          <a:p>
            <a:pPr>
              <a:lnSpc>
                <a:spcPts val="4454"/>
              </a:lnSpc>
            </a:pPr>
            <a:r>
              <a:rPr lang="en-US" sz="3400" spc="102">
                <a:solidFill>
                  <a:srgbClr val="000000"/>
                </a:solidFill>
                <a:latin typeface="Aileron Ultra-Bold"/>
              </a:rPr>
              <a:t>PCT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59665" y="7705801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04770" y="8725882"/>
            <a:ext cx="1302854" cy="43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2241" spc="154">
                <a:solidFill>
                  <a:srgbClr val="000000"/>
                </a:solidFill>
                <a:latin typeface="Aileron Bold"/>
              </a:rPr>
              <a:t>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55274" y="8725882"/>
            <a:ext cx="1302854" cy="43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2241" spc="154">
                <a:solidFill>
                  <a:srgbClr val="000000"/>
                </a:solidFill>
                <a:latin typeface="Aileron Bold"/>
              </a:rPr>
              <a:t>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36606" y="8725882"/>
            <a:ext cx="1302854" cy="43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2241" spc="154">
                <a:solidFill>
                  <a:srgbClr val="000000"/>
                </a:solidFill>
                <a:latin typeface="Aileron Bold"/>
              </a:rPr>
              <a:t>2023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0623" y="8077911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0623" y="999762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40148" y="3345325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0623" y="5718528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5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182701" y="5937966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2" name="AutoShape 12"/>
          <p:cNvSpPr/>
          <p:nvPr/>
        </p:nvSpPr>
        <p:spPr>
          <a:xfrm>
            <a:off x="6182701" y="1219200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3" name="AutoShape 13"/>
          <p:cNvSpPr/>
          <p:nvPr/>
        </p:nvSpPr>
        <p:spPr>
          <a:xfrm>
            <a:off x="6182701" y="3578583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4" name="AutoShape 14"/>
          <p:cNvSpPr/>
          <p:nvPr/>
        </p:nvSpPr>
        <p:spPr>
          <a:xfrm>
            <a:off x="6182701" y="8324989"/>
            <a:ext cx="10847999" cy="27640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5" name="AutoShape 15"/>
          <p:cNvSpPr/>
          <p:nvPr/>
        </p:nvSpPr>
        <p:spPr>
          <a:xfrm rot="-5400000">
            <a:off x="9634718" y="4445961"/>
            <a:ext cx="7106629" cy="651427"/>
          </a:xfrm>
          <a:prstGeom prst="rect">
            <a:avLst/>
          </a:prstGeom>
          <a:gradFill rotWithShape="1">
            <a:gsLst>
              <a:gs pos="0">
                <a:srgbClr val="C8FDFF">
                  <a:alpha val="100000"/>
                </a:srgbClr>
              </a:gs>
              <a:gs pos="100000">
                <a:srgbClr val="56DDE1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6" name="AutoShape 16"/>
          <p:cNvSpPr/>
          <p:nvPr/>
        </p:nvSpPr>
        <p:spPr>
          <a:xfrm rot="-5400000">
            <a:off x="9233497" y="5626073"/>
            <a:ext cx="4746406" cy="651427"/>
          </a:xfrm>
          <a:prstGeom prst="rect">
            <a:avLst/>
          </a:prstGeom>
          <a:gradFill rotWithShape="1">
            <a:gsLst>
              <a:gs pos="0">
                <a:srgbClr val="D3FDFF">
                  <a:alpha val="100000"/>
                </a:srgbClr>
              </a:gs>
              <a:gs pos="50000">
                <a:srgbClr val="11D0E4">
                  <a:alpha val="100000"/>
                </a:srgbClr>
              </a:gs>
              <a:gs pos="100000">
                <a:srgbClr val="92B9E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 rot="-5400000">
            <a:off x="8815433" y="6792885"/>
            <a:ext cx="2412781" cy="651427"/>
          </a:xfrm>
          <a:prstGeom prst="rect">
            <a:avLst/>
          </a:prstGeom>
          <a:gradFill rotWithShape="1">
            <a:gsLst>
              <a:gs pos="0">
                <a:srgbClr val="BAFCFF">
                  <a:alpha val="100000"/>
                </a:srgbClr>
              </a:gs>
              <a:gs pos="50000">
                <a:srgbClr val="67A8FF">
                  <a:alpha val="100000"/>
                </a:srgbClr>
              </a:gs>
              <a:gs pos="100000">
                <a:srgbClr val="4274B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955" y="326812"/>
            <a:ext cx="6040747" cy="112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en-US" sz="3399" spc="101">
                <a:solidFill>
                  <a:srgbClr val="000000"/>
                </a:solidFill>
                <a:latin typeface="Aileron Ultra-Bold"/>
              </a:rPr>
              <a:t>Uluslararası EPO</a:t>
            </a:r>
          </a:p>
          <a:p>
            <a:pPr>
              <a:lnSpc>
                <a:spcPts val="4454"/>
              </a:lnSpc>
            </a:pPr>
            <a:r>
              <a:rPr lang="en-US" sz="3400" spc="102">
                <a:solidFill>
                  <a:srgbClr val="000000"/>
                </a:solidFill>
                <a:latin typeface="Aileron Ultra-Bold"/>
              </a:rPr>
              <a:t>Singapur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21347" y="7705801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45366" y="8724103"/>
            <a:ext cx="1302854" cy="4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2341" spc="161">
                <a:solidFill>
                  <a:srgbClr val="000000"/>
                </a:solidFill>
                <a:latin typeface="Aileron Bold"/>
              </a:rPr>
              <a:t>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02899" y="8724103"/>
            <a:ext cx="1302854" cy="4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9"/>
              </a:lnSpc>
            </a:pPr>
            <a:r>
              <a:rPr lang="en-US" sz="2341" spc="161">
                <a:solidFill>
                  <a:srgbClr val="000000"/>
                </a:solidFill>
                <a:latin typeface="Aileron Bold"/>
              </a:rPr>
              <a:t>2023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30623" y="8077911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9673" y="5690887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0623" y="6898219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4</a:t>
            </a:r>
          </a:p>
        </p:txBody>
      </p:sp>
      <p:sp>
        <p:nvSpPr>
          <p:cNvPr id="9" name="AutoShape 9"/>
          <p:cNvSpPr/>
          <p:nvPr/>
        </p:nvSpPr>
        <p:spPr>
          <a:xfrm>
            <a:off x="6182701" y="7117657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0" name="AutoShape 10"/>
          <p:cNvSpPr/>
          <p:nvPr/>
        </p:nvSpPr>
        <p:spPr>
          <a:xfrm>
            <a:off x="6182701" y="5937966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1" name="AutoShape 11"/>
          <p:cNvSpPr/>
          <p:nvPr/>
        </p:nvSpPr>
        <p:spPr>
          <a:xfrm>
            <a:off x="6182701" y="8324989"/>
            <a:ext cx="10847999" cy="27640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2" name="AutoShape 12"/>
          <p:cNvSpPr/>
          <p:nvPr/>
        </p:nvSpPr>
        <p:spPr>
          <a:xfrm rot="-5400000">
            <a:off x="11016855" y="7375816"/>
            <a:ext cx="1179691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04AAD">
                  <a:alpha val="100000"/>
                </a:srgbClr>
              </a:gs>
              <a:gs pos="100000">
                <a:srgbClr val="132237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3" name="AutoShape 13"/>
          <p:cNvSpPr/>
          <p:nvPr/>
        </p:nvSpPr>
        <p:spPr>
          <a:xfrm rot="-5400000">
            <a:off x="8818829" y="6787698"/>
            <a:ext cx="2355928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E6BE8">
                  <a:alpha val="100000"/>
                </a:srgbClr>
              </a:gs>
              <a:gs pos="100000">
                <a:srgbClr val="21416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AutoShape 15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" y="761937"/>
            <a:ext cx="5044898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4"/>
              </a:lnSpc>
            </a:pPr>
            <a:r>
              <a:rPr lang="en-US" sz="3400" spc="102">
                <a:solidFill>
                  <a:srgbClr val="000000"/>
                </a:solidFill>
                <a:latin typeface="Aileron Ultra-Bold"/>
              </a:rPr>
              <a:t>Tescil Sayısı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93079" y="7705801"/>
            <a:ext cx="233750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Aileron"/>
              </a:rPr>
              <a:t>2017-2023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82701" y="8798153"/>
            <a:ext cx="1302854" cy="34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191919"/>
                </a:solidFill>
                <a:latin typeface="Aileron Bold"/>
              </a:rPr>
              <a:t>2017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27846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3559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64416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55274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46131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36989" y="8798153"/>
            <a:ext cx="1302854" cy="35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1741" spc="120">
                <a:solidFill>
                  <a:srgbClr val="000000"/>
                </a:solidFill>
                <a:latin typeface="Aileron"/>
              </a:rPr>
              <a:t>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0623" y="8077911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30623" y="3331504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30623" y="4501671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30623" y="5718528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30623" y="6898219"/>
            <a:ext cx="508708" cy="41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299" spc="22">
                <a:solidFill>
                  <a:srgbClr val="191919"/>
                </a:solidFill>
                <a:latin typeface="Aileron Bold"/>
              </a:rPr>
              <a:t>1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182701" y="7117657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>
            <a:off x="6182701" y="5937966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6182701" y="3578583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6182701" y="4758274"/>
            <a:ext cx="10847999" cy="27640"/>
          </a:xfrm>
          <a:prstGeom prst="rect">
            <a:avLst/>
          </a:prstGeom>
          <a:solidFill>
            <a:srgbClr val="191919">
              <a:alpha val="15686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0" name="AutoShape 20"/>
          <p:cNvSpPr/>
          <p:nvPr/>
        </p:nvSpPr>
        <p:spPr>
          <a:xfrm rot="-5400000">
            <a:off x="7065378" y="8327137"/>
            <a:ext cx="13820" cy="9525"/>
          </a:xfrm>
          <a:prstGeom prst="rect">
            <a:avLst/>
          </a:prstGeom>
          <a:solidFill>
            <a:srgbClr val="86EAE9"/>
          </a:solidFill>
        </p:spPr>
        <p:txBody>
          <a:bodyPr/>
          <a:lstStyle/>
          <a:p>
            <a:endParaRPr lang="tr-TR"/>
          </a:p>
        </p:txBody>
      </p:sp>
      <p:sp>
        <p:nvSpPr>
          <p:cNvPr id="21" name="AutoShape 21"/>
          <p:cNvSpPr/>
          <p:nvPr/>
        </p:nvSpPr>
        <p:spPr>
          <a:xfrm>
            <a:off x="6182701" y="8324989"/>
            <a:ext cx="10847999" cy="27640"/>
          </a:xfrm>
          <a:prstGeom prst="rect">
            <a:avLst/>
          </a:prstGeom>
          <a:solidFill>
            <a:srgbClr val="191919">
              <a:alpha val="98824"/>
            </a:srgbClr>
          </a:solidFill>
        </p:spPr>
        <p:txBody>
          <a:bodyPr/>
          <a:lstStyle/>
          <a:p>
            <a:endParaRPr lang="tr-TR"/>
          </a:p>
        </p:txBody>
      </p:sp>
      <p:sp>
        <p:nvSpPr>
          <p:cNvPr id="22" name="AutoShape 22"/>
          <p:cNvSpPr/>
          <p:nvPr/>
        </p:nvSpPr>
        <p:spPr>
          <a:xfrm rot="-5400000">
            <a:off x="11016855" y="7375816"/>
            <a:ext cx="1179691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04AAD">
                  <a:alpha val="100000"/>
                </a:srgbClr>
              </a:gs>
              <a:gs pos="100000">
                <a:srgbClr val="132237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3" name="AutoShape 23"/>
          <p:cNvSpPr/>
          <p:nvPr/>
        </p:nvSpPr>
        <p:spPr>
          <a:xfrm rot="-5400000">
            <a:off x="12019594" y="6787698"/>
            <a:ext cx="2355928" cy="718654"/>
          </a:xfrm>
          <a:prstGeom prst="rect">
            <a:avLst/>
          </a:prstGeom>
          <a:gradFill rotWithShape="1">
            <a:gsLst>
              <a:gs pos="0">
                <a:srgbClr val="5DE0E6">
                  <a:alpha val="100000"/>
                </a:srgbClr>
              </a:gs>
              <a:gs pos="50000">
                <a:srgbClr val="0E6BE8">
                  <a:alpha val="100000"/>
                </a:srgbClr>
              </a:gs>
              <a:gs pos="100000">
                <a:srgbClr val="21416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4" name="AutoShape 24"/>
          <p:cNvSpPr/>
          <p:nvPr/>
        </p:nvSpPr>
        <p:spPr>
          <a:xfrm rot="-5400000">
            <a:off x="12385695" y="5626073"/>
            <a:ext cx="4746406" cy="651427"/>
          </a:xfrm>
          <a:prstGeom prst="rect">
            <a:avLst/>
          </a:prstGeom>
          <a:gradFill rotWithShape="1">
            <a:gsLst>
              <a:gs pos="0">
                <a:srgbClr val="D3FDFF">
                  <a:alpha val="100000"/>
                </a:srgbClr>
              </a:gs>
              <a:gs pos="50000">
                <a:srgbClr val="11D0E4">
                  <a:alpha val="100000"/>
                </a:srgbClr>
              </a:gs>
              <a:gs pos="100000">
                <a:srgbClr val="92B9E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5" name="AutoShape 25"/>
          <p:cNvSpPr/>
          <p:nvPr/>
        </p:nvSpPr>
        <p:spPr>
          <a:xfrm rot="-5400000">
            <a:off x="14606375" y="6195934"/>
            <a:ext cx="3545796" cy="651427"/>
          </a:xfrm>
          <a:prstGeom prst="rect">
            <a:avLst/>
          </a:prstGeom>
          <a:gradFill rotWithShape="1">
            <a:gsLst>
              <a:gs pos="0">
                <a:srgbClr val="CFFDFF">
                  <a:alpha val="100000"/>
                </a:srgbClr>
              </a:gs>
              <a:gs pos="50000">
                <a:srgbClr val="78E3FF">
                  <a:alpha val="100000"/>
                </a:srgbClr>
              </a:gs>
              <a:gs pos="100000">
                <a:srgbClr val="2D6FC8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sp>
        <p:nvSpPr>
          <p:cNvPr id="26" name="Freeform 26"/>
          <p:cNvSpPr/>
          <p:nvPr/>
        </p:nvSpPr>
        <p:spPr>
          <a:xfrm rot="5400000">
            <a:off x="-3440965" y="5053779"/>
            <a:ext cx="8924862" cy="1985782"/>
          </a:xfrm>
          <a:custGeom>
            <a:avLst/>
            <a:gdLst/>
            <a:ahLst/>
            <a:cxnLst/>
            <a:rect l="l" t="t" r="r" b="b"/>
            <a:pathLst>
              <a:path w="8924862" h="1985782">
                <a:moveTo>
                  <a:pt x="0" y="0"/>
                </a:moveTo>
                <a:lnTo>
                  <a:pt x="8924862" y="0"/>
                </a:lnTo>
                <a:lnTo>
                  <a:pt x="8924862" y="1985781"/>
                </a:lnTo>
                <a:lnTo>
                  <a:pt x="0" y="198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11354120" y="-6208019"/>
            <a:ext cx="11510386" cy="11510386"/>
          </a:xfrm>
          <a:custGeom>
            <a:avLst/>
            <a:gdLst/>
            <a:ahLst/>
            <a:cxnLst/>
            <a:rect l="l" t="t" r="r" b="b"/>
            <a:pathLst>
              <a:path w="11510386" h="11510386">
                <a:moveTo>
                  <a:pt x="0" y="0"/>
                </a:moveTo>
                <a:lnTo>
                  <a:pt x="11510386" y="0"/>
                </a:lnTo>
                <a:lnTo>
                  <a:pt x="11510386" y="11510386"/>
                </a:lnTo>
                <a:lnTo>
                  <a:pt x="0" y="1151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AutoShape 28"/>
          <p:cNvSpPr/>
          <p:nvPr/>
        </p:nvSpPr>
        <p:spPr>
          <a:xfrm>
            <a:off x="0" y="0"/>
            <a:ext cx="4229100" cy="10287000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20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E55D">
                <a:alpha val="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658" y="6805424"/>
            <a:ext cx="9554305" cy="134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7"/>
              </a:lnSpc>
            </a:pPr>
            <a:r>
              <a:rPr lang="en-US" sz="10109" spc="606">
                <a:solidFill>
                  <a:srgbClr val="174260"/>
                </a:solidFill>
                <a:latin typeface="Roboto Condensed Bold"/>
              </a:rPr>
              <a:t>TEŞEKKÜRLER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3449" y="8091996"/>
            <a:ext cx="9541112" cy="46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4"/>
              </a:lnSpc>
            </a:pPr>
            <a:r>
              <a:rPr lang="en-US" sz="2695" spc="269" dirty="0">
                <a:solidFill>
                  <a:srgbClr val="174260"/>
                </a:solidFill>
                <a:latin typeface="Roboto"/>
              </a:rPr>
              <a:t>TEKNOLOJ</a:t>
            </a:r>
            <a:r>
              <a:rPr lang="tr-TR" sz="2695" spc="269" dirty="0">
                <a:solidFill>
                  <a:srgbClr val="174260"/>
                </a:solidFill>
                <a:latin typeface="Roboto"/>
              </a:rPr>
              <a:t>İ</a:t>
            </a:r>
            <a:r>
              <a:rPr lang="en-US" sz="2695" spc="269" dirty="0">
                <a:solidFill>
                  <a:srgbClr val="174260"/>
                </a:solidFill>
                <a:latin typeface="Roboto"/>
              </a:rPr>
              <a:t> TRANSFER OF</a:t>
            </a:r>
            <a:r>
              <a:rPr lang="tr-TR" sz="2695" spc="269" dirty="0">
                <a:solidFill>
                  <a:srgbClr val="174260"/>
                </a:solidFill>
                <a:latin typeface="Roboto"/>
              </a:rPr>
              <a:t>İ</a:t>
            </a:r>
            <a:r>
              <a:rPr lang="en-US" sz="2695" spc="269" dirty="0">
                <a:solidFill>
                  <a:srgbClr val="174260"/>
                </a:solidFill>
                <a:latin typeface="Roboto"/>
              </a:rPr>
              <a:t>S</a:t>
            </a:r>
            <a:r>
              <a:rPr lang="tr-TR" sz="2695" spc="269" dirty="0">
                <a:solidFill>
                  <a:srgbClr val="174260"/>
                </a:solidFill>
                <a:latin typeface="Roboto"/>
              </a:rPr>
              <a:t>İ</a:t>
            </a:r>
            <a:endParaRPr lang="en-US" sz="2695" spc="269" dirty="0">
              <a:solidFill>
                <a:srgbClr val="174260"/>
              </a:solidFill>
              <a:latin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3457" y="8633773"/>
            <a:ext cx="9541104" cy="45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2358" spc="1118">
                <a:solidFill>
                  <a:srgbClr val="174260"/>
                </a:solidFill>
                <a:latin typeface="Roboto"/>
              </a:rPr>
              <a:t>Koordinatörlüğü</a:t>
            </a:r>
          </a:p>
        </p:txBody>
      </p:sp>
      <p:sp>
        <p:nvSpPr>
          <p:cNvPr id="6" name="Freeform 6"/>
          <p:cNvSpPr/>
          <p:nvPr/>
        </p:nvSpPr>
        <p:spPr>
          <a:xfrm>
            <a:off x="-206352" y="-800100"/>
            <a:ext cx="18494352" cy="11682981"/>
          </a:xfrm>
          <a:custGeom>
            <a:avLst/>
            <a:gdLst/>
            <a:ahLst/>
            <a:cxnLst/>
            <a:rect l="l" t="t" r="r" b="b"/>
            <a:pathLst>
              <a:path w="18494352" h="11682981">
                <a:moveTo>
                  <a:pt x="0" y="0"/>
                </a:moveTo>
                <a:lnTo>
                  <a:pt x="18494352" y="0"/>
                </a:lnTo>
                <a:lnTo>
                  <a:pt x="18494352" y="11682981"/>
                </a:lnTo>
                <a:lnTo>
                  <a:pt x="0" y="1168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6151" r="-6151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5" name="TextBox 5"/>
          <p:cNvSpPr txBox="1"/>
          <p:nvPr/>
        </p:nvSpPr>
        <p:spPr>
          <a:xfrm>
            <a:off x="616658" y="9153525"/>
            <a:ext cx="11076441" cy="921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6"/>
              </a:lnSpc>
            </a:pPr>
            <a:r>
              <a:rPr lang="en-US" sz="2358">
                <a:solidFill>
                  <a:srgbClr val="174260"/>
                </a:solidFill>
                <a:latin typeface="Roboto"/>
              </a:rPr>
              <a:t>Öğr. Gör. Müzeyyen Beyza Cangüven</a:t>
            </a:r>
          </a:p>
          <a:p>
            <a:pPr algn="l">
              <a:lnSpc>
                <a:spcPts val="3726"/>
              </a:lnSpc>
            </a:pPr>
            <a:r>
              <a:rPr lang="en-US" sz="2358">
                <a:solidFill>
                  <a:srgbClr val="174260"/>
                </a:solidFill>
                <a:latin typeface="Roboto"/>
              </a:rPr>
              <a:t>beyza.canguven@ankaratto.com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003661" y="-4165661"/>
            <a:ext cx="10449000" cy="18456322"/>
          </a:xfrm>
          <a:prstGeom prst="rect">
            <a:avLst/>
          </a:prstGeom>
          <a:gradFill rotWithShape="1">
            <a:gsLst>
              <a:gs pos="0">
                <a:srgbClr val="E6E55D">
                  <a:alpha val="0"/>
                </a:srgbClr>
              </a:gs>
              <a:gs pos="100000">
                <a:srgbClr val="004AAD">
                  <a:alpha val="63000"/>
                </a:srgbClr>
              </a:gs>
            </a:gsLst>
            <a:lin ang="0"/>
          </a:grad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4347124" y="6939792"/>
            <a:ext cx="9644515" cy="3264361"/>
            <a:chOff x="0" y="0"/>
            <a:chExt cx="12859354" cy="4352482"/>
          </a:xfrm>
        </p:grpSpPr>
        <p:sp>
          <p:nvSpPr>
            <p:cNvPr id="4" name="Freeform 4"/>
            <p:cNvSpPr/>
            <p:nvPr/>
          </p:nvSpPr>
          <p:spPr>
            <a:xfrm>
              <a:off x="6025783" y="3077851"/>
              <a:ext cx="922902" cy="922902"/>
            </a:xfrm>
            <a:custGeom>
              <a:avLst/>
              <a:gdLst/>
              <a:ahLst/>
              <a:cxnLst/>
              <a:rect l="l" t="t" r="r" b="b"/>
              <a:pathLst>
                <a:path w="922902" h="922902">
                  <a:moveTo>
                    <a:pt x="0" y="0"/>
                  </a:moveTo>
                  <a:lnTo>
                    <a:pt x="922902" y="0"/>
                  </a:lnTo>
                  <a:lnTo>
                    <a:pt x="922902" y="922903"/>
                  </a:lnTo>
                  <a:lnTo>
                    <a:pt x="0" y="922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4279780" y="3077851"/>
              <a:ext cx="922902" cy="922902"/>
            </a:xfrm>
            <a:custGeom>
              <a:avLst/>
              <a:gdLst/>
              <a:ahLst/>
              <a:cxnLst/>
              <a:rect l="l" t="t" r="r" b="b"/>
              <a:pathLst>
                <a:path w="922902" h="922902">
                  <a:moveTo>
                    <a:pt x="0" y="0"/>
                  </a:moveTo>
                  <a:lnTo>
                    <a:pt x="922902" y="0"/>
                  </a:lnTo>
                  <a:lnTo>
                    <a:pt x="922902" y="922903"/>
                  </a:lnTo>
                  <a:lnTo>
                    <a:pt x="0" y="922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7785469" y="3196785"/>
              <a:ext cx="639476" cy="639476"/>
            </a:xfrm>
            <a:custGeom>
              <a:avLst/>
              <a:gdLst/>
              <a:ahLst/>
              <a:cxnLst/>
              <a:rect l="l" t="t" r="r" b="b"/>
              <a:pathLst>
                <a:path w="639476" h="639476">
                  <a:moveTo>
                    <a:pt x="0" y="0"/>
                  </a:moveTo>
                  <a:lnTo>
                    <a:pt x="639476" y="0"/>
                  </a:lnTo>
                  <a:lnTo>
                    <a:pt x="639476" y="639476"/>
                  </a:lnTo>
                  <a:lnTo>
                    <a:pt x="0" y="639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43739" y="3055055"/>
              <a:ext cx="922937" cy="922937"/>
            </a:xfrm>
            <a:custGeom>
              <a:avLst/>
              <a:gdLst/>
              <a:ahLst/>
              <a:cxnLst/>
              <a:rect l="l" t="t" r="r" b="b"/>
              <a:pathLst>
                <a:path w="922937" h="922937">
                  <a:moveTo>
                    <a:pt x="0" y="0"/>
                  </a:moveTo>
                  <a:lnTo>
                    <a:pt x="922937" y="0"/>
                  </a:lnTo>
                  <a:lnTo>
                    <a:pt x="922937" y="922936"/>
                  </a:lnTo>
                  <a:lnTo>
                    <a:pt x="0" y="922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59332" y="4076518"/>
              <a:ext cx="2235498" cy="25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9"/>
                </a:lnSpc>
              </a:pPr>
              <a:r>
                <a:rPr lang="en-US" sz="1163">
                  <a:solidFill>
                    <a:srgbClr val="174260"/>
                  </a:solidFill>
                  <a:latin typeface="Poppins Semi-Bold"/>
                </a:rPr>
                <a:t>ankara_tto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02682" y="4093780"/>
              <a:ext cx="2558405" cy="25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9"/>
                </a:lnSpc>
              </a:pPr>
              <a:r>
                <a:rPr lang="en-US" sz="1163">
                  <a:solidFill>
                    <a:srgbClr val="174260"/>
                  </a:solidFill>
                  <a:latin typeface="Poppins Semi-Bold"/>
                </a:rPr>
                <a:t>@AnkaraTTO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905210" y="4093780"/>
              <a:ext cx="2558405" cy="25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9"/>
                </a:lnSpc>
              </a:pPr>
              <a:r>
                <a:rPr lang="en-US" sz="1163">
                  <a:solidFill>
                    <a:srgbClr val="174260"/>
                  </a:solidFill>
                  <a:latin typeface="Poppins Semi-Bold"/>
                </a:rPr>
                <a:t>Ankara TTO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12812777" cy="897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17"/>
                </a:lnSpc>
              </a:pPr>
              <a:r>
                <a:rPr lang="en-US" sz="3869">
                  <a:solidFill>
                    <a:srgbClr val="174260"/>
                  </a:solidFill>
                  <a:latin typeface="Poppins Semi-Bold"/>
                </a:rPr>
                <a:t>Ankara Üniversitesi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25857"/>
              <a:ext cx="12812777" cy="52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321">
                  <a:solidFill>
                    <a:srgbClr val="174260"/>
                  </a:solidFill>
                  <a:latin typeface="Poppins Semi-Bold"/>
                </a:rPr>
                <a:t>Teknoloji Transfer Ofisi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6577" y="1323247"/>
              <a:ext cx="12812777" cy="52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321">
                  <a:solidFill>
                    <a:srgbClr val="174260"/>
                  </a:solidFill>
                  <a:latin typeface="Poppins Semi-Bold"/>
                </a:rPr>
                <a:t>İLETİŞİM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77" y="1920637"/>
              <a:ext cx="12812777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8"/>
                </a:lnSpc>
              </a:pPr>
              <a:r>
                <a:rPr lang="en-US" sz="1934">
                  <a:solidFill>
                    <a:srgbClr val="174260"/>
                  </a:solidFill>
                  <a:latin typeface="Poppins Semi-Bold"/>
                </a:rPr>
                <a:t>info@ankaratto.com</a:t>
              </a:r>
            </a:p>
            <a:p>
              <a:pPr algn="ctr">
                <a:lnSpc>
                  <a:spcPts val="2708"/>
                </a:lnSpc>
              </a:pPr>
              <a:r>
                <a:rPr lang="en-US" sz="1934">
                  <a:solidFill>
                    <a:srgbClr val="174260"/>
                  </a:solidFill>
                  <a:latin typeface="Poppins Semi-Bold"/>
                </a:rPr>
                <a:t>www.ankaratto.com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2744" y="0"/>
            <a:ext cx="15913275" cy="6759223"/>
            <a:chOff x="0" y="0"/>
            <a:chExt cx="4240078" cy="18009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40078" cy="1800989"/>
            </a:xfrm>
            <a:custGeom>
              <a:avLst/>
              <a:gdLst/>
              <a:ahLst/>
              <a:cxnLst/>
              <a:rect l="l" t="t" r="r" b="b"/>
              <a:pathLst>
                <a:path w="4240078" h="1800989">
                  <a:moveTo>
                    <a:pt x="0" y="0"/>
                  </a:moveTo>
                  <a:lnTo>
                    <a:pt x="4240078" y="0"/>
                  </a:lnTo>
                  <a:lnTo>
                    <a:pt x="4240078" y="1800989"/>
                  </a:lnTo>
                  <a:lnTo>
                    <a:pt x="0" y="1800989"/>
                  </a:lnTo>
                  <a:close/>
                </a:path>
              </a:pathLst>
            </a:custGeom>
            <a:solidFill>
              <a:srgbClr val="174260">
                <a:alpha val="34902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40078" cy="1839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2404" y="363831"/>
            <a:ext cx="15177931" cy="6057404"/>
            <a:chOff x="0" y="0"/>
            <a:chExt cx="4044147" cy="16139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44147" cy="1613990"/>
            </a:xfrm>
            <a:custGeom>
              <a:avLst/>
              <a:gdLst/>
              <a:ahLst/>
              <a:cxnLst/>
              <a:rect l="l" t="t" r="r" b="b"/>
              <a:pathLst>
                <a:path w="4044147" h="1613990">
                  <a:moveTo>
                    <a:pt x="0" y="0"/>
                  </a:moveTo>
                  <a:lnTo>
                    <a:pt x="4044147" y="0"/>
                  </a:lnTo>
                  <a:lnTo>
                    <a:pt x="4044147" y="1613990"/>
                  </a:lnTo>
                  <a:lnTo>
                    <a:pt x="0" y="1613990"/>
                  </a:lnTo>
                  <a:close/>
                </a:path>
              </a:pathLst>
            </a:custGeom>
            <a:solidFill>
              <a:srgbClr val="EFF3F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044147" cy="165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26379" y="519313"/>
            <a:ext cx="14850455" cy="5649213"/>
            <a:chOff x="0" y="0"/>
            <a:chExt cx="19800607" cy="7532284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/>
            <a:srcRect t="47701" b="23768"/>
            <a:stretch>
              <a:fillRect/>
            </a:stretch>
          </p:blipFill>
          <p:spPr>
            <a:xfrm>
              <a:off x="0" y="0"/>
              <a:ext cx="19800607" cy="7532284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>
            <a:off x="0" y="0"/>
            <a:ext cx="18456322" cy="10287000"/>
          </a:xfrm>
          <a:custGeom>
            <a:avLst/>
            <a:gdLst/>
            <a:ahLst/>
            <a:cxnLst/>
            <a:rect l="l" t="t" r="r" b="b"/>
            <a:pathLst>
              <a:path w="18456322" h="10287000">
                <a:moveTo>
                  <a:pt x="0" y="0"/>
                </a:moveTo>
                <a:lnTo>
                  <a:pt x="18456322" y="0"/>
                </a:lnTo>
                <a:lnTo>
                  <a:pt x="184563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3000"/>
            </a:blip>
            <a:stretch>
              <a:fillRect l="-6164" r="-6370" b="-13570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Özel</PresentationFormat>
  <Paragraphs>100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Calibri</vt:lpstr>
      <vt:lpstr>Poppins Semi-Bold</vt:lpstr>
      <vt:lpstr>Aileron Ultra-Bold</vt:lpstr>
      <vt:lpstr>Roboto Condensed Bold</vt:lpstr>
      <vt:lpstr>Roboto</vt:lpstr>
      <vt:lpstr>Aileron</vt:lpstr>
      <vt:lpstr>Arial</vt:lpstr>
      <vt:lpstr>Aileron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Enstitüler Kopyası</dc:title>
  <dc:creator>user</dc:creator>
  <cp:lastModifiedBy>Evrim AĞAÇDELEN</cp:lastModifiedBy>
  <cp:revision>2</cp:revision>
  <dcterms:created xsi:type="dcterms:W3CDTF">2006-08-16T00:00:00Z</dcterms:created>
  <dcterms:modified xsi:type="dcterms:W3CDTF">2023-10-30T12:48:07Z</dcterms:modified>
  <dc:identifier>DAFylpJrLpI</dc:identifier>
</cp:coreProperties>
</file>