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85" r:id="rId3"/>
    <p:sldId id="286" r:id="rId4"/>
    <p:sldId id="301" r:id="rId5"/>
    <p:sldId id="300" r:id="rId6"/>
    <p:sldId id="287" r:id="rId7"/>
    <p:sldId id="299" r:id="rId8"/>
    <p:sldId id="289" r:id="rId9"/>
    <p:sldId id="290" r:id="rId10"/>
    <p:sldId id="288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02" r:id="rId27"/>
    <p:sldId id="310" r:id="rId28"/>
    <p:sldId id="311" r:id="rId29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820" y="4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50481" y="-10283"/>
            <a:ext cx="5640529" cy="532938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14916" y="3538687"/>
            <a:ext cx="10258167" cy="1549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650481" y="-10283"/>
            <a:ext cx="5640529" cy="532938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5224678"/>
            <a:ext cx="5832851" cy="5062321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95611" y="432601"/>
            <a:ext cx="1838324" cy="18192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0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95611" y="432601"/>
            <a:ext cx="1838324" cy="18192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928369" y="363329"/>
            <a:ext cx="9565640" cy="2099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12640" y="1571775"/>
            <a:ext cx="8262719" cy="281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43096" y="1006475"/>
            <a:ext cx="2370455" cy="65976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2480"/>
              </a:lnSpc>
              <a:spcBef>
                <a:spcPts val="215"/>
              </a:spcBef>
            </a:pPr>
            <a:r>
              <a:rPr sz="2100" spc="100" dirty="0">
                <a:latin typeface="Calibri"/>
                <a:cs typeface="Calibri"/>
              </a:rPr>
              <a:t>Ankara</a:t>
            </a:r>
            <a:r>
              <a:rPr sz="2100" spc="30" dirty="0">
                <a:latin typeface="Calibri"/>
                <a:cs typeface="Calibri"/>
              </a:rPr>
              <a:t> </a:t>
            </a:r>
            <a:r>
              <a:rPr sz="2100" spc="70" dirty="0">
                <a:latin typeface="Calibri"/>
                <a:cs typeface="Calibri"/>
              </a:rPr>
              <a:t>Üniversitesi </a:t>
            </a:r>
            <a:r>
              <a:rPr sz="2100" spc="90" dirty="0">
                <a:latin typeface="Calibri"/>
                <a:cs typeface="Calibri"/>
              </a:rPr>
              <a:t>Araştırma</a:t>
            </a:r>
            <a:r>
              <a:rPr sz="2100" spc="40" dirty="0">
                <a:latin typeface="Calibri"/>
                <a:cs typeface="Calibri"/>
              </a:rPr>
              <a:t> </a:t>
            </a:r>
            <a:r>
              <a:rPr sz="2100" spc="80" dirty="0">
                <a:latin typeface="Calibri"/>
                <a:cs typeface="Calibri"/>
              </a:rPr>
              <a:t>Dekanlığı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21664" y="4574108"/>
            <a:ext cx="14730472" cy="47064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-635" algn="ctr">
              <a:lnSpc>
                <a:spcPct val="115100"/>
              </a:lnSpc>
              <a:spcBef>
                <a:spcPts val="100"/>
              </a:spcBef>
            </a:pPr>
            <a:r>
              <a:rPr lang="tr-TR" sz="3800" spc="150" dirty="0">
                <a:latin typeface="Calibri"/>
                <a:cs typeface="Calibri"/>
              </a:rPr>
              <a:t>QS Dünya Üniversite </a:t>
            </a:r>
            <a:r>
              <a:rPr lang="tr-TR" sz="3800" spc="150" dirty="0" err="1">
                <a:latin typeface="Calibri"/>
                <a:cs typeface="Calibri"/>
              </a:rPr>
              <a:t>Sıralaması'nın</a:t>
            </a:r>
            <a:r>
              <a:rPr lang="tr-TR" sz="3800" spc="150" dirty="0">
                <a:latin typeface="Calibri"/>
                <a:cs typeface="Calibri"/>
              </a:rPr>
              <a:t> 20.si , 104 ülkeden 1.500 üniversiteye içeren ve sıralamalarda istihdam edilebilirliği ve sürdürülebilirliği vurgulayan tek sıralamasıdır.</a:t>
            </a:r>
          </a:p>
          <a:p>
            <a:pPr marL="12065" marR="5080" indent="-635" algn="ctr">
              <a:lnSpc>
                <a:spcPct val="115100"/>
              </a:lnSpc>
              <a:spcBef>
                <a:spcPts val="100"/>
              </a:spcBef>
            </a:pPr>
            <a:endParaRPr lang="tr-TR" sz="3800" spc="150" dirty="0">
              <a:latin typeface="Calibri"/>
              <a:cs typeface="Calibri"/>
            </a:endParaRPr>
          </a:p>
          <a:p>
            <a:pPr marL="12065" marR="5080" indent="-635" algn="ctr">
              <a:lnSpc>
                <a:spcPct val="115100"/>
              </a:lnSpc>
              <a:spcBef>
                <a:spcPts val="100"/>
              </a:spcBef>
            </a:pPr>
            <a:r>
              <a:rPr lang="tr-TR" sz="3800" spc="150" dirty="0">
                <a:latin typeface="Calibri"/>
                <a:cs typeface="Calibri"/>
              </a:rPr>
              <a:t>Bu yıl, şimdiye kadarki en büyük metodolojik geliştirme yapıldı ve üç yeni metriği kullanıma sunuldu: Sürdürülebilirlik, İstihdam Çıktıları ve Uluslararası Araştırma Ağı.</a:t>
            </a:r>
            <a:endParaRPr sz="3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3886200" y="2247900"/>
            <a:ext cx="11201400" cy="1571584"/>
          </a:xfrm>
          <a:prstGeom prst="rect">
            <a:avLst/>
          </a:prstGeom>
        </p:spPr>
        <p:txBody>
          <a:bodyPr vert="horz" wrap="square" lIns="0" tIns="268605" rIns="0" bIns="0" rtlCol="0">
            <a:spAutoFit/>
          </a:bodyPr>
          <a:lstStyle/>
          <a:p>
            <a:pPr marL="12700" marR="5080" indent="173355">
              <a:lnSpc>
                <a:spcPts val="9980"/>
              </a:lnSpc>
              <a:spcBef>
                <a:spcPts val="2115"/>
              </a:spcBef>
            </a:pPr>
            <a:r>
              <a:rPr lang="tr-TR" spc="1030" dirty="0"/>
              <a:t>QS </a:t>
            </a:r>
            <a:r>
              <a:rPr spc="725" dirty="0"/>
              <a:t>Ranking</a:t>
            </a:r>
            <a:r>
              <a:rPr spc="95" dirty="0"/>
              <a:t> </a:t>
            </a:r>
            <a:r>
              <a:rPr spc="885" dirty="0"/>
              <a:t>202</a:t>
            </a:r>
            <a:r>
              <a:rPr lang="tr-TR" spc="885" dirty="0"/>
              <a:t>4</a:t>
            </a:r>
            <a:endParaRPr spc="88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E82017FD-63BA-4741-83BE-E9545219A02A}"/>
              </a:ext>
            </a:extLst>
          </p:cNvPr>
          <p:cNvSpPr txBox="1"/>
          <p:nvPr/>
        </p:nvSpPr>
        <p:spPr>
          <a:xfrm>
            <a:off x="9753600" y="2171700"/>
            <a:ext cx="3875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Konu bazlı sıralamalar (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Subject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ranking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Kimya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3EFE17E7-68CD-4448-A70E-5979712C22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17" t="34296" r="35833" b="2417"/>
          <a:stretch/>
        </p:blipFill>
        <p:spPr>
          <a:xfrm>
            <a:off x="2362200" y="266700"/>
            <a:ext cx="7832080" cy="1002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285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32C2A481-176A-4769-8CB3-01CE15252F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334" t="34295" r="35833" b="2105"/>
          <a:stretch/>
        </p:blipFill>
        <p:spPr>
          <a:xfrm>
            <a:off x="2819400" y="419100"/>
            <a:ext cx="6824133" cy="89154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4DDA8E4C-744C-47E4-94EA-2C2269E8D4AB}"/>
              </a:ext>
            </a:extLst>
          </p:cNvPr>
          <p:cNvSpPr txBox="1"/>
          <p:nvPr/>
        </p:nvSpPr>
        <p:spPr>
          <a:xfrm>
            <a:off x="10363200" y="2171700"/>
            <a:ext cx="3875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Konu bazlı sıralamalar (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Subject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ranking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Ziraat Bilimleri</a:t>
            </a:r>
          </a:p>
        </p:txBody>
      </p:sp>
    </p:spTree>
    <p:extLst>
      <p:ext uri="{BB962C8B-B14F-4D97-AF65-F5344CB8AC3E}">
        <p14:creationId xmlns:p14="http://schemas.microsoft.com/office/powerpoint/2010/main" val="30190000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6DC1904F-6D51-4A46-A572-DF1E954605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334" t="33511" r="35833" b="2104"/>
          <a:stretch/>
        </p:blipFill>
        <p:spPr>
          <a:xfrm>
            <a:off x="3047999" y="419100"/>
            <a:ext cx="7144215" cy="94488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07C08712-84A0-4028-9263-296AEB6538FA}"/>
              </a:ext>
            </a:extLst>
          </p:cNvPr>
          <p:cNvSpPr txBox="1"/>
          <p:nvPr/>
        </p:nvSpPr>
        <p:spPr>
          <a:xfrm>
            <a:off x="10363200" y="2171700"/>
            <a:ext cx="3875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Konu bazlı sıralamalar (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Subject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ranking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Modern Diller</a:t>
            </a:r>
          </a:p>
        </p:txBody>
      </p:sp>
    </p:spTree>
    <p:extLst>
      <p:ext uri="{BB962C8B-B14F-4D97-AF65-F5344CB8AC3E}">
        <p14:creationId xmlns:p14="http://schemas.microsoft.com/office/powerpoint/2010/main" val="39165899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0BAA3D67-86CF-452A-B6D2-65FB822B80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17" t="34295" r="35417" b="2105"/>
          <a:stretch/>
        </p:blipFill>
        <p:spPr>
          <a:xfrm>
            <a:off x="2971800" y="571500"/>
            <a:ext cx="7285096" cy="92202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27BC9CF0-514D-49C0-87F4-0C9EE5A663AA}"/>
              </a:ext>
            </a:extLst>
          </p:cNvPr>
          <p:cNvSpPr txBox="1"/>
          <p:nvPr/>
        </p:nvSpPr>
        <p:spPr>
          <a:xfrm>
            <a:off x="10363200" y="2171700"/>
            <a:ext cx="3875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Konu bazlı sıralamalar (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Subject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ranking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Dil Bilimleri</a:t>
            </a:r>
          </a:p>
        </p:txBody>
      </p:sp>
    </p:spTree>
    <p:extLst>
      <p:ext uri="{BB962C8B-B14F-4D97-AF65-F5344CB8AC3E}">
        <p14:creationId xmlns:p14="http://schemas.microsoft.com/office/powerpoint/2010/main" val="735714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D89140E1-55F8-4655-9D05-4595813770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17" t="34295" r="35417" b="2105"/>
          <a:stretch/>
        </p:blipFill>
        <p:spPr>
          <a:xfrm>
            <a:off x="2819400" y="495300"/>
            <a:ext cx="7315200" cy="92583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0C6CCD75-C8CA-4854-BE13-500A55480DEC}"/>
              </a:ext>
            </a:extLst>
          </p:cNvPr>
          <p:cNvSpPr txBox="1"/>
          <p:nvPr/>
        </p:nvSpPr>
        <p:spPr>
          <a:xfrm>
            <a:off x="10363200" y="2171700"/>
            <a:ext cx="3875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Konu bazlı sıralamalar (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Subject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ranking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Tıp </a:t>
            </a:r>
          </a:p>
        </p:txBody>
      </p:sp>
    </p:spTree>
    <p:extLst>
      <p:ext uri="{BB962C8B-B14F-4D97-AF65-F5344CB8AC3E}">
        <p14:creationId xmlns:p14="http://schemas.microsoft.com/office/powerpoint/2010/main" val="17312740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625C1E87-EFF4-40BC-AB2A-953EC883B4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17" t="34295" r="34584" b="2105"/>
          <a:stretch/>
        </p:blipFill>
        <p:spPr>
          <a:xfrm>
            <a:off x="3200400" y="647700"/>
            <a:ext cx="7512756" cy="92202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15457E6B-6EFF-45F4-93E9-45A0F7020143}"/>
              </a:ext>
            </a:extLst>
          </p:cNvPr>
          <p:cNvSpPr txBox="1"/>
          <p:nvPr/>
        </p:nvSpPr>
        <p:spPr>
          <a:xfrm>
            <a:off x="10210800" y="2171700"/>
            <a:ext cx="38751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Konu bazlı sıralamalar (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Subject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ranking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Sağlık Bilimleri (Tıp, Diş, 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Vetreinerlik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, Sağlık Bilimleri)</a:t>
            </a:r>
          </a:p>
        </p:txBody>
      </p:sp>
    </p:spTree>
    <p:extLst>
      <p:ext uri="{BB962C8B-B14F-4D97-AF65-F5344CB8AC3E}">
        <p14:creationId xmlns:p14="http://schemas.microsoft.com/office/powerpoint/2010/main" val="16761592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6E17EBFF-F6B1-453A-AC88-07906B30A6FA}"/>
              </a:ext>
            </a:extLst>
          </p:cNvPr>
          <p:cNvSpPr txBox="1"/>
          <p:nvPr/>
        </p:nvSpPr>
        <p:spPr>
          <a:xfrm>
            <a:off x="10210800" y="2171700"/>
            <a:ext cx="3875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Konu bazlı sıralamalar (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Subject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ranking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Doğa Bilimleri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5EA8E2F2-F291-47EE-B565-2D2CD6C9F9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17" t="34887" r="39167" b="2104"/>
          <a:stretch/>
        </p:blipFill>
        <p:spPr>
          <a:xfrm>
            <a:off x="2895600" y="266700"/>
            <a:ext cx="6477000" cy="9450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4085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C0CD702F-1FEB-42FB-9E50-44CF891C4E0F}"/>
              </a:ext>
            </a:extLst>
          </p:cNvPr>
          <p:cNvSpPr txBox="1"/>
          <p:nvPr/>
        </p:nvSpPr>
        <p:spPr>
          <a:xfrm>
            <a:off x="10210800" y="2171700"/>
            <a:ext cx="3875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Konu bazlı sıralamalar (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Subject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ranking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Biyoloji Bilimleri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FBA2848D-9ECB-4484-BB2B-1397DF0C2C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333" t="34295" r="35417" b="2105"/>
          <a:stretch/>
        </p:blipFill>
        <p:spPr>
          <a:xfrm>
            <a:off x="2438400" y="440871"/>
            <a:ext cx="7315200" cy="9405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1411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tin kutusu 3">
            <a:extLst>
              <a:ext uri="{FF2B5EF4-FFF2-40B4-BE49-F238E27FC236}">
                <a16:creationId xmlns:a16="http://schemas.microsoft.com/office/drawing/2014/main" id="{E477465C-A0E0-4066-A753-DF8BD15A323F}"/>
              </a:ext>
            </a:extLst>
          </p:cNvPr>
          <p:cNvSpPr txBox="1"/>
          <p:nvPr/>
        </p:nvSpPr>
        <p:spPr>
          <a:xfrm>
            <a:off x="10210800" y="2171700"/>
            <a:ext cx="3875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Konu bazlı sıralamalar (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Subject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ranking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Fizik ve Astronomi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3DF485D5-61B4-491B-83AC-672982F071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333" t="35082" r="35417" b="2104"/>
          <a:stretch/>
        </p:blipFill>
        <p:spPr>
          <a:xfrm>
            <a:off x="2895600" y="342900"/>
            <a:ext cx="7315200" cy="928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456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1">
            <a:extLst>
              <a:ext uri="{FF2B5EF4-FFF2-40B4-BE49-F238E27FC236}">
                <a16:creationId xmlns:a16="http://schemas.microsoft.com/office/drawing/2014/main" id="{95648F43-F638-43BA-A26F-7F94523AEE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4380" y="93913"/>
            <a:ext cx="9565640" cy="1538883"/>
          </a:xfrm>
        </p:spPr>
        <p:txBody>
          <a:bodyPr/>
          <a:lstStyle/>
          <a:p>
            <a:r>
              <a:rPr lang="tr-TR" dirty="0"/>
              <a:t>1. olarak sıralanan ODTÜ-Ankara Üniversitesi Karşılaştırması 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004C88E7-2D54-47E9-B89D-3DD6C3479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0" y="1909035"/>
            <a:ext cx="7772400" cy="8377965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830BF42B-C6DB-4E92-8959-DF7D799F1B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333" t="27230" r="30833" b="6030"/>
          <a:stretch/>
        </p:blipFill>
        <p:spPr>
          <a:xfrm>
            <a:off x="1744890" y="1758351"/>
            <a:ext cx="7424941" cy="8528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080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18EF68C8-C74E-428F-8730-C0D2A33894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417"/>
            <a:ext cx="18288000" cy="1019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4500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E6B43199-F10B-421D-A326-F220E1B92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09745" y="1411717"/>
            <a:ext cx="7772400" cy="8377965"/>
          </a:xfrm>
          <a:prstGeom prst="rect">
            <a:avLst/>
          </a:prstGeom>
        </p:spPr>
      </p:pic>
      <p:sp>
        <p:nvSpPr>
          <p:cNvPr id="7" name="Başlık 1">
            <a:extLst>
              <a:ext uri="{FF2B5EF4-FFF2-40B4-BE49-F238E27FC236}">
                <a16:creationId xmlns:a16="http://schemas.microsoft.com/office/drawing/2014/main" id="{EB0A7D8C-BE07-4BF3-8D1B-A05009EF0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4380" y="93913"/>
            <a:ext cx="9565640" cy="1538883"/>
          </a:xfrm>
        </p:spPr>
        <p:txBody>
          <a:bodyPr/>
          <a:lstStyle/>
          <a:p>
            <a:r>
              <a:rPr lang="tr-TR" dirty="0"/>
              <a:t>2. Olarak sıralanan İTÜ-Ankara Üniversitesi Karşılaştırması </a:t>
            </a:r>
          </a:p>
        </p:txBody>
      </p:sp>
      <p:pic>
        <p:nvPicPr>
          <p:cNvPr id="9" name="Resim 8">
            <a:extLst>
              <a:ext uri="{FF2B5EF4-FFF2-40B4-BE49-F238E27FC236}">
                <a16:creationId xmlns:a16="http://schemas.microsoft.com/office/drawing/2014/main" id="{20089DA1-08B5-4DAC-9377-AC95D130C9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333" t="35865" r="28750" b="6817"/>
          <a:stretch/>
        </p:blipFill>
        <p:spPr>
          <a:xfrm>
            <a:off x="2404996" y="2171700"/>
            <a:ext cx="7586597" cy="70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0385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FD7A5D2F-7855-484F-9022-463222D882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750" t="28015" r="29584" b="14667"/>
          <a:stretch/>
        </p:blipFill>
        <p:spPr>
          <a:xfrm>
            <a:off x="1750743" y="1521982"/>
            <a:ext cx="8488471" cy="8153400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FB50811B-2985-4C0B-AC29-0BDD0090B8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0800" y="1409700"/>
            <a:ext cx="7772400" cy="8377965"/>
          </a:xfrm>
          <a:prstGeom prst="rect">
            <a:avLst/>
          </a:prstGeom>
        </p:spPr>
      </p:pic>
      <p:sp>
        <p:nvSpPr>
          <p:cNvPr id="7" name="Başlık 1">
            <a:extLst>
              <a:ext uri="{FF2B5EF4-FFF2-40B4-BE49-F238E27FC236}">
                <a16:creationId xmlns:a16="http://schemas.microsoft.com/office/drawing/2014/main" id="{83645A6E-5E75-42F4-B3D2-3E593BE35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4380" y="93913"/>
            <a:ext cx="9565640" cy="1538883"/>
          </a:xfrm>
        </p:spPr>
        <p:txBody>
          <a:bodyPr/>
          <a:lstStyle/>
          <a:p>
            <a:r>
              <a:rPr lang="tr-TR" dirty="0"/>
              <a:t>3. Olarak sıralanan Koç-Ankara Üniversitesi Karşılaştırması </a:t>
            </a:r>
          </a:p>
        </p:txBody>
      </p:sp>
    </p:spTree>
    <p:extLst>
      <p:ext uri="{BB962C8B-B14F-4D97-AF65-F5344CB8AC3E}">
        <p14:creationId xmlns:p14="http://schemas.microsoft.com/office/powerpoint/2010/main" val="2484239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029D5162-62F7-435E-95A2-0AC454FD92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17" t="24874" r="30000" b="18593"/>
          <a:stretch/>
        </p:blipFill>
        <p:spPr>
          <a:xfrm>
            <a:off x="1514439" y="1586574"/>
            <a:ext cx="8719608" cy="8153400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3645EFEF-1C28-43AB-88CA-D45B5D2517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0800" y="1409700"/>
            <a:ext cx="7772400" cy="8377965"/>
          </a:xfrm>
          <a:prstGeom prst="rect">
            <a:avLst/>
          </a:prstGeom>
        </p:spPr>
      </p:pic>
      <p:sp>
        <p:nvSpPr>
          <p:cNvPr id="7" name="Başlık 1">
            <a:extLst>
              <a:ext uri="{FF2B5EF4-FFF2-40B4-BE49-F238E27FC236}">
                <a16:creationId xmlns:a16="http://schemas.microsoft.com/office/drawing/2014/main" id="{729F1CD1-7A9E-4799-B779-7FD1A9FACB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0"/>
            <a:ext cx="9565640" cy="1538883"/>
          </a:xfrm>
        </p:spPr>
        <p:txBody>
          <a:bodyPr/>
          <a:lstStyle/>
          <a:p>
            <a:r>
              <a:rPr lang="tr-TR" dirty="0"/>
              <a:t>4. Olarak sıralanan Bilkent-Ankara Üniversitesi Karşılaştırması </a:t>
            </a:r>
          </a:p>
        </p:txBody>
      </p:sp>
    </p:spTree>
    <p:extLst>
      <p:ext uri="{BB962C8B-B14F-4D97-AF65-F5344CB8AC3E}">
        <p14:creationId xmlns:p14="http://schemas.microsoft.com/office/powerpoint/2010/main" val="20542652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EB8FC8A5-9D08-4B18-82BA-A49B606F27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500" t="27230" r="30000" b="6030"/>
          <a:stretch/>
        </p:blipFill>
        <p:spPr>
          <a:xfrm>
            <a:off x="2209799" y="1508368"/>
            <a:ext cx="7391401" cy="8054732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70D8E814-E5E6-41E9-94DA-CEFD5F59DE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0800" y="1409700"/>
            <a:ext cx="7772400" cy="8377965"/>
          </a:xfrm>
          <a:prstGeom prst="rect">
            <a:avLst/>
          </a:prstGeom>
        </p:spPr>
      </p:pic>
      <p:sp>
        <p:nvSpPr>
          <p:cNvPr id="9" name="Başlık 1">
            <a:extLst>
              <a:ext uri="{FF2B5EF4-FFF2-40B4-BE49-F238E27FC236}">
                <a16:creationId xmlns:a16="http://schemas.microsoft.com/office/drawing/2014/main" id="{BE613341-42FE-46FC-BA09-A8F6217BD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0"/>
            <a:ext cx="9565640" cy="1538883"/>
          </a:xfrm>
        </p:spPr>
        <p:txBody>
          <a:bodyPr/>
          <a:lstStyle/>
          <a:p>
            <a:r>
              <a:rPr lang="tr-TR" dirty="0"/>
              <a:t>5. Olarak sıralanan Boğaziçi-Ankara Üniversitesi Karşılaştırması </a:t>
            </a:r>
          </a:p>
        </p:txBody>
      </p:sp>
    </p:spTree>
    <p:extLst>
      <p:ext uri="{BB962C8B-B14F-4D97-AF65-F5344CB8AC3E}">
        <p14:creationId xmlns:p14="http://schemas.microsoft.com/office/powerpoint/2010/main" val="29694514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8173321A-55DF-4CA2-984D-179FE9B9A1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333" t="28015" r="30833" b="6030"/>
          <a:stretch/>
        </p:blipFill>
        <p:spPr>
          <a:xfrm>
            <a:off x="2209799" y="1638300"/>
            <a:ext cx="6914243" cy="7848600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E62C91E0-8BB2-40F7-9CAE-6F2658D3FD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0800" y="1409700"/>
            <a:ext cx="7772400" cy="8377965"/>
          </a:xfrm>
          <a:prstGeom prst="rect">
            <a:avLst/>
          </a:prstGeom>
        </p:spPr>
      </p:pic>
      <p:sp>
        <p:nvSpPr>
          <p:cNvPr id="7" name="Başlık 1">
            <a:extLst>
              <a:ext uri="{FF2B5EF4-FFF2-40B4-BE49-F238E27FC236}">
                <a16:creationId xmlns:a16="http://schemas.microsoft.com/office/drawing/2014/main" id="{A2A716F7-B8A2-4C97-8912-8DA36507D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0"/>
            <a:ext cx="9565640" cy="1538883"/>
          </a:xfrm>
        </p:spPr>
        <p:txBody>
          <a:bodyPr/>
          <a:lstStyle/>
          <a:p>
            <a:r>
              <a:rPr lang="tr-TR" dirty="0"/>
              <a:t>6. Olarak sıralanan Sabancı-Ankara Üniversitesi Karşılaştırması </a:t>
            </a:r>
          </a:p>
        </p:txBody>
      </p:sp>
    </p:spTree>
    <p:extLst>
      <p:ext uri="{BB962C8B-B14F-4D97-AF65-F5344CB8AC3E}">
        <p14:creationId xmlns:p14="http://schemas.microsoft.com/office/powerpoint/2010/main" val="28040855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B46CAC24-C717-44B6-9C14-AB4A379B9C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312" t="25652" r="29188" b="18593"/>
          <a:stretch/>
        </p:blipFill>
        <p:spPr>
          <a:xfrm>
            <a:off x="1905000" y="1403242"/>
            <a:ext cx="8956110" cy="8153400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61966B48-0444-47F4-B7F3-805DE6247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4200" y="954517"/>
            <a:ext cx="7772400" cy="8377965"/>
          </a:xfrm>
          <a:prstGeom prst="rect">
            <a:avLst/>
          </a:prstGeom>
        </p:spPr>
      </p:pic>
      <p:sp>
        <p:nvSpPr>
          <p:cNvPr id="7" name="Başlık 1">
            <a:extLst>
              <a:ext uri="{FF2B5EF4-FFF2-40B4-BE49-F238E27FC236}">
                <a16:creationId xmlns:a16="http://schemas.microsoft.com/office/drawing/2014/main" id="{568C3621-A1B9-4204-BE08-2AF78B6E1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7000" y="0"/>
            <a:ext cx="9565640" cy="1538883"/>
          </a:xfrm>
        </p:spPr>
        <p:txBody>
          <a:bodyPr/>
          <a:lstStyle/>
          <a:p>
            <a:r>
              <a:rPr lang="tr-TR" dirty="0"/>
              <a:t>6. Olarak sıralanan </a:t>
            </a:r>
            <a:r>
              <a:rPr lang="tr-TR" dirty="0" err="1"/>
              <a:t>Istanbul</a:t>
            </a:r>
            <a:r>
              <a:rPr lang="tr-TR" dirty="0"/>
              <a:t>-Ankara Üniversitesi Karşılaştırması </a:t>
            </a:r>
          </a:p>
        </p:txBody>
      </p:sp>
    </p:spTree>
    <p:extLst>
      <p:ext uri="{BB962C8B-B14F-4D97-AF65-F5344CB8AC3E}">
        <p14:creationId xmlns:p14="http://schemas.microsoft.com/office/powerpoint/2010/main" val="14626740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E8AFEFF-84EC-447E-8765-C4DD02639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4380" y="93913"/>
            <a:ext cx="9565640" cy="2308324"/>
          </a:xfrm>
        </p:spPr>
        <p:txBody>
          <a:bodyPr/>
          <a:lstStyle/>
          <a:p>
            <a:r>
              <a:rPr lang="tr-TR" dirty="0"/>
              <a:t>Bir önümüzdeki 8. Olarak sıralanan Hacettepe-Ankara Üniversitesi Karşılaştırması 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360605E1-2FE7-402E-9CBF-29E7C824C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0" y="1909035"/>
            <a:ext cx="7772400" cy="8377965"/>
          </a:xfrm>
          <a:prstGeom prst="rect">
            <a:avLst/>
          </a:prstGeom>
        </p:spPr>
      </p:pic>
      <p:pic>
        <p:nvPicPr>
          <p:cNvPr id="8" name="Resim 7">
            <a:extLst>
              <a:ext uri="{FF2B5EF4-FFF2-40B4-BE49-F238E27FC236}">
                <a16:creationId xmlns:a16="http://schemas.microsoft.com/office/drawing/2014/main" id="{88BE358A-EE41-467F-AE5A-9AA38F9173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333" t="27230" r="29167" b="7600"/>
          <a:stretch/>
        </p:blipFill>
        <p:spPr>
          <a:xfrm>
            <a:off x="1524001" y="2544657"/>
            <a:ext cx="7162800" cy="762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1600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E8AFEFF-84EC-447E-8765-C4DD02639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4380" y="93913"/>
            <a:ext cx="9565640" cy="2308324"/>
          </a:xfrm>
        </p:spPr>
        <p:txBody>
          <a:bodyPr/>
          <a:lstStyle/>
          <a:p>
            <a:r>
              <a:rPr lang="tr-TR" dirty="0"/>
              <a:t>Bir arkamızdaki 10. Olarak sıralanan Yıldız Teknik-Ankara Üniversitesi Karşılaştırması 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360605E1-2FE7-402E-9CBF-29E7C824C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1200" y="1909035"/>
            <a:ext cx="7772400" cy="8377965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:a16="http://schemas.microsoft.com/office/drawing/2014/main" id="{F628AA6E-CD69-48D0-B282-8415E1F41D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500" t="30371" r="29680" b="534"/>
          <a:stretch/>
        </p:blipFill>
        <p:spPr>
          <a:xfrm>
            <a:off x="1295400" y="2405466"/>
            <a:ext cx="7010400" cy="7832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0879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324FEBA-507C-4244-8EA4-EC035A09D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8369" y="363329"/>
            <a:ext cx="9565640" cy="769441"/>
          </a:xfrm>
        </p:spPr>
        <p:txBody>
          <a:bodyPr/>
          <a:lstStyle/>
          <a:p>
            <a:r>
              <a:rPr lang="tr-TR" dirty="0"/>
              <a:t>SONUÇ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2D3B4467-0B6A-45DB-9708-09513DBD76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2857500"/>
            <a:ext cx="14325600" cy="6647974"/>
          </a:xfrm>
        </p:spPr>
        <p:txBody>
          <a:bodyPr/>
          <a:lstStyle/>
          <a:p>
            <a:pPr marL="571500" indent="-571500">
              <a:buFontTx/>
              <a:buChar char="-"/>
            </a:pPr>
            <a:r>
              <a:rPr lang="tr-TR" sz="3600" dirty="0"/>
              <a:t>Ankara Üniversitesi Genel Değerlendirme de 1001-1200 bandından 900-951 bandına yükselmiştir.</a:t>
            </a:r>
          </a:p>
          <a:p>
            <a:pPr marL="571500" indent="-571500">
              <a:buFontTx/>
              <a:buChar char="-"/>
            </a:pPr>
            <a:r>
              <a:rPr lang="tr-TR" sz="3600" dirty="0"/>
              <a:t>En önemli artış faktörü bu yıl QS sıralamasına eklenen «Uluslararası Araştırma Ağı» faktörü olduğu görülmektedir. Türkiye’den sıralamaya giren ilk 10 Üniversitesi içinde bu faktör  İTÜ; ODTÜ ile birlikte Üniversitemizde en yüksek oranda olarak belirlenmiştir.</a:t>
            </a:r>
          </a:p>
          <a:p>
            <a:pPr marL="571500" indent="-571500">
              <a:buFontTx/>
              <a:buChar char="-"/>
            </a:pPr>
            <a:r>
              <a:rPr lang="tr-TR" sz="3600" dirty="0"/>
              <a:t>Uluslararası öğretim üyesi istihdamı ve uluslararası öğrenci seviyesinde geri kalındığı görülmektedir. Bu amaçla </a:t>
            </a:r>
            <a:r>
              <a:rPr lang="tr-TR" sz="3600" dirty="0" err="1"/>
              <a:t>ivedikle</a:t>
            </a:r>
            <a:r>
              <a:rPr lang="tr-TR" sz="3600" dirty="0"/>
              <a:t> bu iki faktör üstünde çalışılması gerekliliği ortaya çıkmaktadır.</a:t>
            </a:r>
          </a:p>
          <a:p>
            <a:endParaRPr lang="tr-TR" sz="3600" dirty="0"/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tr-TR" sz="3600" dirty="0"/>
          </a:p>
          <a:p>
            <a:pPr marL="1143000" indent="-1143000">
              <a:buFont typeface="Arial" panose="020B0604020202020204" pitchFamily="34" charset="0"/>
              <a:buChar char="•"/>
            </a:pP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1970046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53D129D8-5D67-4730-A2C5-99A19FF4AE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-17436"/>
            <a:ext cx="10450471" cy="10287000"/>
          </a:xfrm>
          <a:prstGeom prst="rect">
            <a:avLst/>
          </a:prstGeom>
        </p:spPr>
      </p:pic>
      <p:sp>
        <p:nvSpPr>
          <p:cNvPr id="6" name="Dikdörtgen 5">
            <a:extLst>
              <a:ext uri="{FF2B5EF4-FFF2-40B4-BE49-F238E27FC236}">
                <a16:creationId xmlns:a16="http://schemas.microsoft.com/office/drawing/2014/main" id="{A3913936-F4F1-4C62-A919-2CA624E607C1}"/>
              </a:ext>
            </a:extLst>
          </p:cNvPr>
          <p:cNvSpPr/>
          <p:nvPr/>
        </p:nvSpPr>
        <p:spPr>
          <a:xfrm>
            <a:off x="5181600" y="8343900"/>
            <a:ext cx="75438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53785C5E-7E3C-4F44-83E7-CBC152E1F1BA}"/>
              </a:ext>
            </a:extLst>
          </p:cNvPr>
          <p:cNvSpPr txBox="1"/>
          <p:nvPr/>
        </p:nvSpPr>
        <p:spPr>
          <a:xfrm>
            <a:off x="12954000" y="5126064"/>
            <a:ext cx="387512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Qs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 2024 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sıralmasında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 Ankara Üniversitesi Türkiye’de sıralamaya giren 25 Üniversite içinden  ilk 10 Üniversite içinde 901-950 bandına yükselmiştir.</a:t>
            </a:r>
          </a:p>
        </p:txBody>
      </p:sp>
    </p:spTree>
    <p:extLst>
      <p:ext uri="{BB962C8B-B14F-4D97-AF65-F5344CB8AC3E}">
        <p14:creationId xmlns:p14="http://schemas.microsoft.com/office/powerpoint/2010/main" val="30605741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AA682394-BCE2-4CEA-9BF1-0795E0FA40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83" t="20949" r="29167"/>
          <a:stretch/>
        </p:blipFill>
        <p:spPr>
          <a:xfrm>
            <a:off x="2209800" y="952500"/>
            <a:ext cx="8001000" cy="7671803"/>
          </a:xfrm>
          <a:prstGeom prst="rect">
            <a:avLst/>
          </a:prstGeo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0D2A286F-7F06-45EA-B4E4-120E1A25A5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917" t="28800" r="29167" b="26444"/>
          <a:stretch/>
        </p:blipFill>
        <p:spPr>
          <a:xfrm>
            <a:off x="10439400" y="3086100"/>
            <a:ext cx="60198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7989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30EF5075-09C5-4BAE-BA3A-D3935A3674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2439" y="0"/>
            <a:ext cx="9383121" cy="10287000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DAA71FE4-FF08-4CF0-9510-072395676FE1}"/>
              </a:ext>
            </a:extLst>
          </p:cNvPr>
          <p:cNvSpPr txBox="1"/>
          <p:nvPr/>
        </p:nvSpPr>
        <p:spPr>
          <a:xfrm>
            <a:off x="14173200" y="5600700"/>
            <a:ext cx="387512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Qs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 2023 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sıralmasında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 Ankara Üniversitesi Türkiye’de sıralamaya giren ilk 10 Üniversite içinde 1001-1200 bandında idi.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F738277A-A9D9-471C-99FD-C58708E8AECF}"/>
              </a:ext>
            </a:extLst>
          </p:cNvPr>
          <p:cNvSpPr/>
          <p:nvPr/>
        </p:nvSpPr>
        <p:spPr>
          <a:xfrm>
            <a:off x="6781800" y="8724900"/>
            <a:ext cx="7543800" cy="838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42134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0911E417-1AFF-424F-9770-126B195DA7D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333" t="28015" r="29584" b="6815"/>
          <a:stretch/>
        </p:blipFill>
        <p:spPr>
          <a:xfrm>
            <a:off x="10199456" y="647700"/>
            <a:ext cx="8058839" cy="8686800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D822B0FD-E45B-4580-9598-9E7E6E8967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500" t="26445" r="29583" b="5245"/>
          <a:stretch/>
        </p:blipFill>
        <p:spPr>
          <a:xfrm>
            <a:off x="1995332" y="647700"/>
            <a:ext cx="7888014" cy="868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6468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735CDBC7-BDD4-455F-87B0-36D2EE244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891793" y="2628900"/>
            <a:ext cx="6705600" cy="3939540"/>
          </a:xfrm>
        </p:spPr>
        <p:txBody>
          <a:bodyPr/>
          <a:lstStyle/>
          <a:p>
            <a:pPr algn="just"/>
            <a:r>
              <a:rPr lang="tr-TR" sz="3200" b="0" i="0" dirty="0">
                <a:solidFill>
                  <a:srgbClr val="202124"/>
                </a:solidFill>
                <a:effectLst/>
                <a:latin typeface="Google Sans"/>
              </a:rPr>
              <a:t>QS EECA Üniversite Sıralaması, </a:t>
            </a:r>
            <a:r>
              <a:rPr lang="tr-TR" sz="3200" b="0" i="0" dirty="0">
                <a:solidFill>
                  <a:srgbClr val="040C28"/>
                </a:solidFill>
                <a:effectLst/>
                <a:latin typeface="Google Sans"/>
              </a:rPr>
              <a:t>gelişmekte olan Avrupa ve Orta Asya'daki en iyi 350 üniversiteyi değerlendirmeye almaktadır</a:t>
            </a:r>
            <a:r>
              <a:rPr lang="tr-TR" sz="3200" b="0" i="0" dirty="0">
                <a:solidFill>
                  <a:srgbClr val="202124"/>
                </a:solidFill>
                <a:effectLst/>
                <a:latin typeface="Google Sans"/>
              </a:rPr>
              <a:t>. Sıralamada QS World </a:t>
            </a:r>
            <a:r>
              <a:rPr lang="tr-TR" sz="3200" b="0" i="0" dirty="0" err="1">
                <a:solidFill>
                  <a:srgbClr val="202124"/>
                </a:solidFill>
                <a:effectLst/>
                <a:latin typeface="Google Sans"/>
              </a:rPr>
              <a:t>University</a:t>
            </a:r>
            <a:r>
              <a:rPr lang="tr-TR" sz="3200" b="0" i="0" dirty="0">
                <a:solidFill>
                  <a:srgbClr val="202124"/>
                </a:solidFill>
                <a:effectLst/>
                <a:latin typeface="Google Sans"/>
              </a:rPr>
              <a:t> </a:t>
            </a:r>
            <a:r>
              <a:rPr lang="tr-TR" sz="3200" b="0" i="0" dirty="0" err="1">
                <a:solidFill>
                  <a:srgbClr val="202124"/>
                </a:solidFill>
                <a:effectLst/>
                <a:latin typeface="Google Sans"/>
              </a:rPr>
              <a:t>Rankings</a:t>
            </a:r>
            <a:r>
              <a:rPr lang="tr-TR" sz="3200" b="0" i="0" dirty="0">
                <a:solidFill>
                  <a:srgbClr val="202124"/>
                </a:solidFill>
                <a:effectLst/>
                <a:latin typeface="Google Sans"/>
              </a:rPr>
              <a:t>' te kullanılan metodoloji uyarlanarak üniversiteler 9 gösterge ile karşılaştırılmaktadır.</a:t>
            </a:r>
            <a:endParaRPr lang="tr-TR" sz="3200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91D4B67E-3C49-46DE-8BD2-00D8A95227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17" t="33511" r="30000"/>
          <a:stretch/>
        </p:blipFill>
        <p:spPr>
          <a:xfrm>
            <a:off x="1828800" y="702098"/>
            <a:ext cx="8077200" cy="888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922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etin kutusu 5">
            <a:extLst>
              <a:ext uri="{FF2B5EF4-FFF2-40B4-BE49-F238E27FC236}">
                <a16:creationId xmlns:a16="http://schemas.microsoft.com/office/drawing/2014/main" id="{58A4E341-3ED9-4D9B-9E36-21889230BAAD}"/>
              </a:ext>
            </a:extLst>
          </p:cNvPr>
          <p:cNvSpPr txBox="1"/>
          <p:nvPr/>
        </p:nvSpPr>
        <p:spPr>
          <a:xfrm>
            <a:off x="9176288" y="647700"/>
            <a:ext cx="3875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Konu bazlı sıralamalar (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Subject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ranking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İlahiyat</a:t>
            </a: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75FBB6EE-B512-4FF7-86BD-8BBD6FC238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917" t="38222" r="35417"/>
          <a:stretch/>
        </p:blipFill>
        <p:spPr>
          <a:xfrm>
            <a:off x="1905000" y="525651"/>
            <a:ext cx="7512531" cy="9235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807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12DCBA9F-50FC-4E57-9DB9-E7D75E146E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083" t="38222" r="34584"/>
          <a:stretch/>
        </p:blipFill>
        <p:spPr>
          <a:xfrm>
            <a:off x="4114800" y="342900"/>
            <a:ext cx="7968670" cy="9220200"/>
          </a:xfrm>
          <a:prstGeom prst="rect">
            <a:avLst/>
          </a:prstGeom>
        </p:spPr>
      </p:pic>
      <p:sp>
        <p:nvSpPr>
          <p:cNvPr id="6" name="Metin kutusu 5">
            <a:extLst>
              <a:ext uri="{FF2B5EF4-FFF2-40B4-BE49-F238E27FC236}">
                <a16:creationId xmlns:a16="http://schemas.microsoft.com/office/drawing/2014/main" id="{A8478697-178A-449C-90E0-CF9E8CBD3E7B}"/>
              </a:ext>
            </a:extLst>
          </p:cNvPr>
          <p:cNvSpPr txBox="1"/>
          <p:nvPr/>
        </p:nvSpPr>
        <p:spPr>
          <a:xfrm>
            <a:off x="8763000" y="525651"/>
            <a:ext cx="3875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Konu bazlı sıralamalar (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Subject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ranking</a:t>
            </a:r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algn="ctr"/>
            <a:r>
              <a:rPr lang="tr-TR" sz="2400" b="1" dirty="0">
                <a:latin typeface="Arial" panose="020B0604020202020204" pitchFamily="34" charset="0"/>
                <a:cs typeface="Arial" panose="020B0604020202020204" pitchFamily="34" charset="0"/>
              </a:rPr>
              <a:t>Eğitim bilimleri</a:t>
            </a:r>
          </a:p>
        </p:txBody>
      </p:sp>
    </p:spTree>
    <p:extLst>
      <p:ext uri="{BB962C8B-B14F-4D97-AF65-F5344CB8AC3E}">
        <p14:creationId xmlns:p14="http://schemas.microsoft.com/office/powerpoint/2010/main" val="15372137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Words>376</Words>
  <Application>Microsoft Office PowerPoint</Application>
  <PresentationFormat>Özel</PresentationFormat>
  <Paragraphs>44</Paragraphs>
  <Slides>28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32" baseType="lpstr">
      <vt:lpstr>Arial</vt:lpstr>
      <vt:lpstr>Calibri</vt:lpstr>
      <vt:lpstr>Google Sans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1. olarak sıralanan ODTÜ-Ankara Üniversitesi Karşılaştırması </vt:lpstr>
      <vt:lpstr>2. Olarak sıralanan İTÜ-Ankara Üniversitesi Karşılaştırması </vt:lpstr>
      <vt:lpstr>3. Olarak sıralanan Koç-Ankara Üniversitesi Karşılaştırması </vt:lpstr>
      <vt:lpstr>4. Olarak sıralanan Bilkent-Ankara Üniversitesi Karşılaştırması </vt:lpstr>
      <vt:lpstr>5. Olarak sıralanan Boğaziçi-Ankara Üniversitesi Karşılaştırması </vt:lpstr>
      <vt:lpstr>6. Olarak sıralanan Sabancı-Ankara Üniversitesi Karşılaştırması </vt:lpstr>
      <vt:lpstr>6. Olarak sıralanan Istanbul-Ankara Üniversitesi Karşılaştırması </vt:lpstr>
      <vt:lpstr>Bir önümüzdeki 8. Olarak sıralanan Hacettepe-Ankara Üniversitesi Karşılaştırması </vt:lpstr>
      <vt:lpstr>Bir arkamızdaki 10. Olarak sıralanan Yıldız Teknik-Ankara Üniversitesi Karşılaştırması </vt:lpstr>
      <vt:lpstr>SONUÇ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CWTS Leiden Sıralaması 2</dc:title>
  <dc:creator>Özge Nur KANAT</dc:creator>
  <cp:keywords>DAFm0s97coE,BACn9ETckM8</cp:keywords>
  <cp:lastModifiedBy>Kaan ORHAN</cp:lastModifiedBy>
  <cp:revision>34</cp:revision>
  <dcterms:created xsi:type="dcterms:W3CDTF">2023-06-28T09:44:44Z</dcterms:created>
  <dcterms:modified xsi:type="dcterms:W3CDTF">2023-06-28T11:46:39Z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2023-06-25T00:00:00Z</vt:filetime>
  </property>
  <property fmtid="{D5CDD505-2E9C-101B-9397-08002B2CF9AE}" pid="3" name="Creator">
    <vt:lpwstr>Canva</vt:lpwstr>
  </property>
  <property fmtid="{D5CDD505-2E9C-101B-9397-08002B2CF9AE}" pid="4" name="LastSaved">
    <vt:filetime>2023-06-28T00:00:00Z</vt:filetime>
  </property>
  <property fmtid="{D5CDD505-2E9C-101B-9397-08002B2CF9AE}" pid="5" name="Producer">
    <vt:lpwstr>Canva</vt:lpwstr>
  </property>
</Properties>
</file>