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7" r:id="rId3"/>
    <p:sldId id="258" r:id="rId4"/>
    <p:sldId id="280" r:id="rId5"/>
    <p:sldId id="281" r:id="rId6"/>
    <p:sldId id="279" r:id="rId7"/>
    <p:sldId id="260" r:id="rId8"/>
    <p:sldId id="282" r:id="rId9"/>
    <p:sldId id="283" r:id="rId10"/>
    <p:sldId id="284" r:id="rId11"/>
    <p:sldId id="261" r:id="rId12"/>
    <p:sldId id="262" r:id="rId13"/>
    <p:sldId id="263" r:id="rId14"/>
    <p:sldId id="285" r:id="rId15"/>
    <p:sldId id="264" r:id="rId16"/>
    <p:sldId id="265" r:id="rId17"/>
    <p:sldId id="268" r:id="rId18"/>
    <p:sldId id="269" r:id="rId19"/>
    <p:sldId id="270" r:id="rId20"/>
    <p:sldId id="271" r:id="rId21"/>
    <p:sldId id="272" r:id="rId22"/>
    <p:sldId id="266" r:id="rId23"/>
    <p:sldId id="273" r:id="rId24"/>
    <p:sldId id="274" r:id="rId25"/>
    <p:sldId id="275" r:id="rId26"/>
    <p:sldId id="276" r:id="rId27"/>
    <p:sldId id="277" r:id="rId28"/>
    <p:sldId id="27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7284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996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5490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5977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893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8591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12/6/2022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6014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2415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6289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5652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12/6/2022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8324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12/6/2022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04121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05" r:id="rId6"/>
    <p:sldLayoutId id="2147483801" r:id="rId7"/>
    <p:sldLayoutId id="2147483802" r:id="rId8"/>
    <p:sldLayoutId id="2147483803" r:id="rId9"/>
    <p:sldLayoutId id="2147483804" r:id="rId10"/>
    <p:sldLayoutId id="21474838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searchgate.net/publication/364816475_Ogrenen_Derlemi_ve_Dogal_Dil_Isleme_Araclarinin_D2_Ingilizce_Yazma_Becerisini_Tespit_Etmede_Kullanim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8" name="Group 35">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36">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37">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38">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40">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69" name="Freeform: Shape 68">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3">
            <a:extLst>
              <a:ext uri="{FF2B5EF4-FFF2-40B4-BE49-F238E27FC236}">
                <a16:creationId xmlns:a16="http://schemas.microsoft.com/office/drawing/2014/main" id="{ABE9DFB2-567D-8F11-D58D-A704AD552B37}"/>
              </a:ext>
            </a:extLst>
          </p:cNvPr>
          <p:cNvPicPr>
            <a:picLocks noChangeAspect="1"/>
          </p:cNvPicPr>
          <p:nvPr/>
        </p:nvPicPr>
        <p:blipFill rotWithShape="1">
          <a:blip r:embed="rId2">
            <a:alphaModFix amt="60000"/>
          </a:blip>
          <a:srcRect t="4440" r="-1" b="8758"/>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Başlık 1">
            <a:extLst>
              <a:ext uri="{FF2B5EF4-FFF2-40B4-BE49-F238E27FC236}">
                <a16:creationId xmlns:a16="http://schemas.microsoft.com/office/drawing/2014/main" id="{468D815E-3172-EE91-0936-F6F4805E8984}"/>
              </a:ext>
            </a:extLst>
          </p:cNvPr>
          <p:cNvSpPr>
            <a:spLocks noGrp="1"/>
          </p:cNvSpPr>
          <p:nvPr>
            <p:ph type="ctrTitle"/>
          </p:nvPr>
        </p:nvSpPr>
        <p:spPr>
          <a:xfrm>
            <a:off x="684225" y="746841"/>
            <a:ext cx="9339075" cy="2682160"/>
          </a:xfrm>
        </p:spPr>
        <p:txBody>
          <a:bodyPr>
            <a:normAutofit/>
          </a:bodyPr>
          <a:lstStyle/>
          <a:p>
            <a:pPr>
              <a:lnSpc>
                <a:spcPct val="90000"/>
              </a:lnSpc>
            </a:pPr>
            <a:r>
              <a:rPr lang="tr-TR" sz="4600" dirty="0">
                <a:solidFill>
                  <a:srgbClr val="FFFFFF"/>
                </a:solidFill>
              </a:rPr>
              <a:t>TÜBİTAK </a:t>
            </a:r>
            <a:br>
              <a:rPr lang="tr-TR" sz="4600" dirty="0">
                <a:solidFill>
                  <a:srgbClr val="FFFFFF"/>
                </a:solidFill>
              </a:rPr>
            </a:br>
            <a:r>
              <a:rPr lang="tr-TR" sz="4600" dirty="0">
                <a:solidFill>
                  <a:srgbClr val="FFFFFF"/>
                </a:solidFill>
              </a:rPr>
              <a:t>2022-2023 </a:t>
            </a:r>
            <a:br>
              <a:rPr lang="tr-TR" sz="4600" dirty="0">
                <a:solidFill>
                  <a:srgbClr val="FFFFFF"/>
                </a:solidFill>
              </a:rPr>
            </a:br>
            <a:r>
              <a:rPr lang="tr-TR" sz="4600" dirty="0">
                <a:solidFill>
                  <a:srgbClr val="FFFFFF"/>
                </a:solidFill>
              </a:rPr>
              <a:t>Öncelikli Ar-</a:t>
            </a:r>
            <a:r>
              <a:rPr lang="tr-TR" sz="4600" dirty="0" err="1">
                <a:solidFill>
                  <a:srgbClr val="FFFFFF"/>
                </a:solidFill>
              </a:rPr>
              <a:t>Ge</a:t>
            </a:r>
            <a:r>
              <a:rPr lang="tr-TR" sz="4600" dirty="0">
                <a:solidFill>
                  <a:srgbClr val="FFFFFF"/>
                </a:solidFill>
              </a:rPr>
              <a:t> ve Yenilik Alanları</a:t>
            </a:r>
          </a:p>
        </p:txBody>
      </p:sp>
      <p:sp>
        <p:nvSpPr>
          <p:cNvPr id="3" name="Alt Başlık 2">
            <a:extLst>
              <a:ext uri="{FF2B5EF4-FFF2-40B4-BE49-F238E27FC236}">
                <a16:creationId xmlns:a16="http://schemas.microsoft.com/office/drawing/2014/main" id="{B61FBA8E-9544-5FC5-6B7F-A507167032B3}"/>
              </a:ext>
            </a:extLst>
          </p:cNvPr>
          <p:cNvSpPr>
            <a:spLocks noGrp="1"/>
          </p:cNvSpPr>
          <p:nvPr>
            <p:ph type="subTitle" idx="1"/>
          </p:nvPr>
        </p:nvSpPr>
        <p:spPr>
          <a:xfrm>
            <a:off x="693609" y="4677336"/>
            <a:ext cx="9339075" cy="1380213"/>
          </a:xfrm>
        </p:spPr>
        <p:txBody>
          <a:bodyPr>
            <a:normAutofit/>
          </a:bodyPr>
          <a:lstStyle/>
          <a:p>
            <a:r>
              <a:rPr lang="tr-TR" sz="3600" dirty="0">
                <a:solidFill>
                  <a:srgbClr val="FFFFFF"/>
                </a:solidFill>
              </a:rPr>
              <a:t>Ankara Üniversitesi</a:t>
            </a:r>
          </a:p>
        </p:txBody>
      </p:sp>
    </p:spTree>
    <p:extLst>
      <p:ext uri="{BB962C8B-B14F-4D97-AF65-F5344CB8AC3E}">
        <p14:creationId xmlns:p14="http://schemas.microsoft.com/office/powerpoint/2010/main" val="6883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79" name="Freeform: Shape 1078">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81" name="Group 1080">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82" name="Straight Connector 1081">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14" name="Right Triangle 1113">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306940" y="-47303"/>
            <a:ext cx="6671255" cy="893855"/>
          </a:xfrm>
        </p:spPr>
        <p:txBody>
          <a:bodyPr>
            <a:normAutofit/>
          </a:bodyPr>
          <a:lstStyle/>
          <a:p>
            <a:r>
              <a:rPr lang="tr-TR" dirty="0"/>
              <a:t>Yapay Zeka (29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6939" y="1297700"/>
            <a:ext cx="11198308" cy="5432779"/>
          </a:xfrm>
        </p:spPr>
        <p:txBody>
          <a:bodyPr>
            <a:normAutofit/>
          </a:bodyPr>
          <a:lstStyle/>
          <a:p>
            <a:pPr marL="0" indent="0">
              <a:buNone/>
            </a:pPr>
            <a:r>
              <a:rPr lang="tr-TR" b="1" dirty="0"/>
              <a:t>Tarım ve Hayvancılık Sektörü – Kalite ve Verim</a:t>
            </a:r>
          </a:p>
          <a:p>
            <a:pPr marL="0" indent="0">
              <a:buNone/>
            </a:pPr>
            <a:endParaRPr lang="tr-TR" b="1" dirty="0"/>
          </a:p>
          <a:p>
            <a:r>
              <a:rPr lang="tr-TR" dirty="0"/>
              <a:t>Dr. Öğretim Üyesi İrem ÜLKÜ (Mühendislik F. / Bilgisayar Mühendisliği )</a:t>
            </a:r>
          </a:p>
          <a:p>
            <a:r>
              <a:rPr lang="tr-TR" dirty="0"/>
              <a:t>Prof. Dr. Halit APAYDIN (Ziraat F. /  Tarımsal Yapılar ve Sulama)</a:t>
            </a:r>
          </a:p>
          <a:p>
            <a:r>
              <a:rPr lang="tr-TR" dirty="0"/>
              <a:t>Doç. Dr. Caner KOÇ (Ziraat F. / Tarım Makinaları ve Teknolojileri Müh.)</a:t>
            </a:r>
          </a:p>
          <a:p>
            <a:r>
              <a:rPr lang="tr-TR" dirty="0"/>
              <a:t>Arş. Gör. Dr. Sedat SEVİN (Veteriner F. / Farmakoloji ve Toksikoloji)</a:t>
            </a:r>
          </a:p>
          <a:p>
            <a:endParaRPr lang="tr-TR" dirty="0"/>
          </a:p>
          <a:p>
            <a:endParaRPr lang="tr-TR" dirty="0"/>
          </a:p>
          <a:p>
            <a:endParaRPr lang="tr-TR" dirty="0"/>
          </a:p>
        </p:txBody>
      </p:sp>
      <p:pic>
        <p:nvPicPr>
          <p:cNvPr id="1026" name="Picture 2" descr="Farming, science, technology, future of farming, agriculture icon - Free download">
            <a:extLst>
              <a:ext uri="{FF2B5EF4-FFF2-40B4-BE49-F238E27FC236}">
                <a16:creationId xmlns:a16="http://schemas.microsoft.com/office/drawing/2014/main" id="{335D7552-DC0F-39E3-8FA8-14984F880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563" y="3179292"/>
            <a:ext cx="3392211" cy="339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4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269262"/>
            <a:ext cx="10325000" cy="684171"/>
          </a:xfrm>
        </p:spPr>
        <p:txBody>
          <a:bodyPr>
            <a:normAutofit fontScale="90000"/>
          </a:bodyPr>
          <a:lstStyle/>
          <a:p>
            <a:r>
              <a:rPr lang="tr-TR" dirty="0"/>
              <a:t>Biyoteknolojik İlaç (7 konu)</a:t>
            </a:r>
          </a:p>
        </p:txBody>
      </p:sp>
      <p:pic>
        <p:nvPicPr>
          <p:cNvPr id="6" name="Resim 5">
            <a:extLst>
              <a:ext uri="{FF2B5EF4-FFF2-40B4-BE49-F238E27FC236}">
                <a16:creationId xmlns:a16="http://schemas.microsoft.com/office/drawing/2014/main" id="{F54CEB97-6A1F-B9D8-1D2C-8DD5AE05F993}"/>
              </a:ext>
            </a:extLst>
          </p:cNvPr>
          <p:cNvPicPr>
            <a:picLocks noChangeAspect="1"/>
          </p:cNvPicPr>
          <p:nvPr/>
        </p:nvPicPr>
        <p:blipFill>
          <a:blip r:embed="rId2"/>
          <a:stretch>
            <a:fillRect/>
          </a:stretch>
        </p:blipFill>
        <p:spPr>
          <a:xfrm>
            <a:off x="450397" y="1758354"/>
            <a:ext cx="1901869" cy="3984868"/>
          </a:xfrm>
          <a:prstGeom prst="rect">
            <a:avLst/>
          </a:prstGeom>
          <a:ln>
            <a:solidFill>
              <a:schemeClr val="accent1"/>
            </a:solidFill>
          </a:ln>
        </p:spPr>
      </p:pic>
      <p:pic>
        <p:nvPicPr>
          <p:cNvPr id="8" name="Resim 7">
            <a:extLst>
              <a:ext uri="{FF2B5EF4-FFF2-40B4-BE49-F238E27FC236}">
                <a16:creationId xmlns:a16="http://schemas.microsoft.com/office/drawing/2014/main" id="{D559D266-6679-234F-74C8-513A867B0282}"/>
              </a:ext>
            </a:extLst>
          </p:cNvPr>
          <p:cNvPicPr>
            <a:picLocks noChangeAspect="1"/>
          </p:cNvPicPr>
          <p:nvPr/>
        </p:nvPicPr>
        <p:blipFill>
          <a:blip r:embed="rId3"/>
          <a:stretch>
            <a:fillRect/>
          </a:stretch>
        </p:blipFill>
        <p:spPr>
          <a:xfrm>
            <a:off x="2524545" y="1758354"/>
            <a:ext cx="2171903" cy="3123786"/>
          </a:xfrm>
          <a:prstGeom prst="rect">
            <a:avLst/>
          </a:prstGeom>
          <a:ln>
            <a:solidFill>
              <a:schemeClr val="accent1"/>
            </a:solidFill>
          </a:ln>
        </p:spPr>
      </p:pic>
      <p:pic>
        <p:nvPicPr>
          <p:cNvPr id="10" name="Resim 9">
            <a:extLst>
              <a:ext uri="{FF2B5EF4-FFF2-40B4-BE49-F238E27FC236}">
                <a16:creationId xmlns:a16="http://schemas.microsoft.com/office/drawing/2014/main" id="{4E8F72D1-4CE3-E150-8425-12FAADEF2FEB}"/>
              </a:ext>
            </a:extLst>
          </p:cNvPr>
          <p:cNvPicPr>
            <a:picLocks noChangeAspect="1"/>
          </p:cNvPicPr>
          <p:nvPr/>
        </p:nvPicPr>
        <p:blipFill>
          <a:blip r:embed="rId4"/>
          <a:stretch>
            <a:fillRect/>
          </a:stretch>
        </p:blipFill>
        <p:spPr>
          <a:xfrm>
            <a:off x="4841960" y="1758354"/>
            <a:ext cx="1751918" cy="2180811"/>
          </a:xfrm>
          <a:prstGeom prst="rect">
            <a:avLst/>
          </a:prstGeom>
          <a:ln>
            <a:solidFill>
              <a:schemeClr val="accent1"/>
            </a:solidFill>
          </a:ln>
        </p:spPr>
      </p:pic>
      <p:pic>
        <p:nvPicPr>
          <p:cNvPr id="12" name="Resim 11">
            <a:extLst>
              <a:ext uri="{FF2B5EF4-FFF2-40B4-BE49-F238E27FC236}">
                <a16:creationId xmlns:a16="http://schemas.microsoft.com/office/drawing/2014/main" id="{BED551E9-A8B5-D677-A4C0-365A7A91B217}"/>
              </a:ext>
            </a:extLst>
          </p:cNvPr>
          <p:cNvPicPr>
            <a:picLocks noChangeAspect="1"/>
          </p:cNvPicPr>
          <p:nvPr/>
        </p:nvPicPr>
        <p:blipFill>
          <a:blip r:embed="rId5"/>
          <a:stretch>
            <a:fillRect/>
          </a:stretch>
        </p:blipFill>
        <p:spPr>
          <a:xfrm>
            <a:off x="6752773" y="1717087"/>
            <a:ext cx="2248040" cy="1368918"/>
          </a:xfrm>
          <a:prstGeom prst="rect">
            <a:avLst/>
          </a:prstGeom>
          <a:ln>
            <a:solidFill>
              <a:schemeClr val="accent1"/>
            </a:solidFill>
          </a:ln>
        </p:spPr>
      </p:pic>
      <p:pic>
        <p:nvPicPr>
          <p:cNvPr id="14" name="Resim 13">
            <a:extLst>
              <a:ext uri="{FF2B5EF4-FFF2-40B4-BE49-F238E27FC236}">
                <a16:creationId xmlns:a16="http://schemas.microsoft.com/office/drawing/2014/main" id="{871DF54D-02D3-D60F-45A9-662A5E1CC41C}"/>
              </a:ext>
            </a:extLst>
          </p:cNvPr>
          <p:cNvPicPr>
            <a:picLocks noChangeAspect="1"/>
          </p:cNvPicPr>
          <p:nvPr/>
        </p:nvPicPr>
        <p:blipFill>
          <a:blip r:embed="rId6"/>
          <a:stretch>
            <a:fillRect/>
          </a:stretch>
        </p:blipFill>
        <p:spPr>
          <a:xfrm>
            <a:off x="9197437" y="3686812"/>
            <a:ext cx="2248040" cy="1195328"/>
          </a:xfrm>
          <a:prstGeom prst="rect">
            <a:avLst/>
          </a:prstGeom>
          <a:ln>
            <a:solidFill>
              <a:schemeClr val="accent1"/>
            </a:solidFill>
          </a:ln>
        </p:spPr>
      </p:pic>
      <p:pic>
        <p:nvPicPr>
          <p:cNvPr id="16" name="Resim 15">
            <a:extLst>
              <a:ext uri="{FF2B5EF4-FFF2-40B4-BE49-F238E27FC236}">
                <a16:creationId xmlns:a16="http://schemas.microsoft.com/office/drawing/2014/main" id="{ED114F19-2840-CCD5-3569-700A1D0C6676}"/>
              </a:ext>
            </a:extLst>
          </p:cNvPr>
          <p:cNvPicPr>
            <a:picLocks noChangeAspect="1"/>
          </p:cNvPicPr>
          <p:nvPr/>
        </p:nvPicPr>
        <p:blipFill>
          <a:blip r:embed="rId7"/>
          <a:stretch>
            <a:fillRect/>
          </a:stretch>
        </p:blipFill>
        <p:spPr>
          <a:xfrm>
            <a:off x="9159708" y="1717665"/>
            <a:ext cx="2323498" cy="1377974"/>
          </a:xfrm>
          <a:prstGeom prst="rect">
            <a:avLst/>
          </a:prstGeom>
          <a:ln>
            <a:solidFill>
              <a:schemeClr val="accent1"/>
            </a:solidFill>
          </a:ln>
        </p:spPr>
      </p:pic>
      <p:sp>
        <p:nvSpPr>
          <p:cNvPr id="19" name="Metin kutusu 18">
            <a:extLst>
              <a:ext uri="{FF2B5EF4-FFF2-40B4-BE49-F238E27FC236}">
                <a16:creationId xmlns:a16="http://schemas.microsoft.com/office/drawing/2014/main" id="{5DF8E10A-8A69-24A2-7BC0-78CC3F5168F1}"/>
              </a:ext>
            </a:extLst>
          </p:cNvPr>
          <p:cNvSpPr txBox="1"/>
          <p:nvPr/>
        </p:nvSpPr>
        <p:spPr>
          <a:xfrm>
            <a:off x="691079" y="991461"/>
            <a:ext cx="10894280" cy="646331"/>
          </a:xfrm>
          <a:prstGeom prst="rect">
            <a:avLst/>
          </a:prstGeom>
          <a:noFill/>
        </p:spPr>
        <p:txBody>
          <a:bodyPr wrap="square">
            <a:spAutoFit/>
          </a:bodyPr>
          <a:lstStyle/>
          <a:p>
            <a:r>
              <a:rPr lang="tr-TR" b="1" dirty="0">
                <a:solidFill>
                  <a:schemeClr val="accent1"/>
                </a:solidFill>
              </a:rPr>
              <a:t>Ülkemize en çok maliyet yükü getiren ve küresel pazarda rekabet avantajı sağlama potansiyeline sahip biyoteknolojik ilaç etkin maddelerinin geliştirilmesi </a:t>
            </a:r>
          </a:p>
        </p:txBody>
      </p:sp>
      <p:sp>
        <p:nvSpPr>
          <p:cNvPr id="21" name="Metin kutusu 20">
            <a:extLst>
              <a:ext uri="{FF2B5EF4-FFF2-40B4-BE49-F238E27FC236}">
                <a16:creationId xmlns:a16="http://schemas.microsoft.com/office/drawing/2014/main" id="{E31D6F05-99FA-4C6B-F2FD-297F0CF76330}"/>
              </a:ext>
            </a:extLst>
          </p:cNvPr>
          <p:cNvSpPr txBox="1"/>
          <p:nvPr/>
        </p:nvSpPr>
        <p:spPr>
          <a:xfrm>
            <a:off x="450397" y="5903577"/>
            <a:ext cx="1901869" cy="461665"/>
          </a:xfrm>
          <a:prstGeom prst="rect">
            <a:avLst/>
          </a:prstGeom>
          <a:noFill/>
          <a:ln>
            <a:solidFill>
              <a:schemeClr val="tx1"/>
            </a:solidFill>
          </a:ln>
        </p:spPr>
        <p:txBody>
          <a:bodyPr wrap="square">
            <a:spAutoFit/>
          </a:bodyPr>
          <a:lstStyle/>
          <a:p>
            <a:pPr algn="ctr"/>
            <a:r>
              <a:rPr lang="tr-TR" sz="1200" b="1" dirty="0"/>
              <a:t>Otoimmün Hastalıklar / Romatoloji</a:t>
            </a:r>
          </a:p>
        </p:txBody>
      </p:sp>
      <p:sp>
        <p:nvSpPr>
          <p:cNvPr id="22" name="Metin kutusu 21">
            <a:extLst>
              <a:ext uri="{FF2B5EF4-FFF2-40B4-BE49-F238E27FC236}">
                <a16:creationId xmlns:a16="http://schemas.microsoft.com/office/drawing/2014/main" id="{C8AC5F86-9019-054D-2B93-17AB950B8A13}"/>
              </a:ext>
            </a:extLst>
          </p:cNvPr>
          <p:cNvSpPr txBox="1"/>
          <p:nvPr/>
        </p:nvSpPr>
        <p:spPr>
          <a:xfrm>
            <a:off x="2524545" y="5083440"/>
            <a:ext cx="2171903" cy="276999"/>
          </a:xfrm>
          <a:prstGeom prst="rect">
            <a:avLst/>
          </a:prstGeom>
          <a:noFill/>
          <a:ln>
            <a:solidFill>
              <a:schemeClr val="tx1"/>
            </a:solidFill>
          </a:ln>
        </p:spPr>
        <p:txBody>
          <a:bodyPr wrap="square">
            <a:spAutoFit/>
          </a:bodyPr>
          <a:lstStyle/>
          <a:p>
            <a:pPr algn="ctr"/>
            <a:r>
              <a:rPr lang="tr-TR" sz="1200" b="1" dirty="0"/>
              <a:t>Onkoloji</a:t>
            </a:r>
          </a:p>
        </p:txBody>
      </p:sp>
      <p:sp>
        <p:nvSpPr>
          <p:cNvPr id="23" name="Metin kutusu 22">
            <a:extLst>
              <a:ext uri="{FF2B5EF4-FFF2-40B4-BE49-F238E27FC236}">
                <a16:creationId xmlns:a16="http://schemas.microsoft.com/office/drawing/2014/main" id="{2DBA4E8F-377D-E88F-87A0-ECF1F42E83F5}"/>
              </a:ext>
            </a:extLst>
          </p:cNvPr>
          <p:cNvSpPr txBox="1"/>
          <p:nvPr/>
        </p:nvSpPr>
        <p:spPr>
          <a:xfrm>
            <a:off x="4841960" y="4003941"/>
            <a:ext cx="1751918" cy="461665"/>
          </a:xfrm>
          <a:prstGeom prst="rect">
            <a:avLst/>
          </a:prstGeom>
          <a:noFill/>
          <a:ln>
            <a:solidFill>
              <a:schemeClr val="tx1"/>
            </a:solidFill>
          </a:ln>
        </p:spPr>
        <p:txBody>
          <a:bodyPr wrap="square">
            <a:spAutoFit/>
          </a:bodyPr>
          <a:lstStyle/>
          <a:p>
            <a:pPr algn="ctr"/>
            <a:r>
              <a:rPr lang="tr-TR" sz="1200" b="1" dirty="0"/>
              <a:t>Sindirim Sistemi ve Metabolizma </a:t>
            </a:r>
          </a:p>
        </p:txBody>
      </p:sp>
      <p:sp>
        <p:nvSpPr>
          <p:cNvPr id="24" name="Metin kutusu 23">
            <a:extLst>
              <a:ext uri="{FF2B5EF4-FFF2-40B4-BE49-F238E27FC236}">
                <a16:creationId xmlns:a16="http://schemas.microsoft.com/office/drawing/2014/main" id="{F5F6A961-9713-BBED-2287-B6125099FFB4}"/>
              </a:ext>
            </a:extLst>
          </p:cNvPr>
          <p:cNvSpPr txBox="1"/>
          <p:nvPr/>
        </p:nvSpPr>
        <p:spPr>
          <a:xfrm>
            <a:off x="6739390" y="3222117"/>
            <a:ext cx="2261423" cy="276999"/>
          </a:xfrm>
          <a:prstGeom prst="rect">
            <a:avLst/>
          </a:prstGeom>
          <a:noFill/>
          <a:ln>
            <a:solidFill>
              <a:schemeClr val="tx1"/>
            </a:solidFill>
          </a:ln>
        </p:spPr>
        <p:txBody>
          <a:bodyPr wrap="square">
            <a:spAutoFit/>
          </a:bodyPr>
          <a:lstStyle/>
          <a:p>
            <a:pPr algn="ctr"/>
            <a:r>
              <a:rPr lang="tr-TR" sz="1200" b="1" dirty="0"/>
              <a:t>Jinekoloji</a:t>
            </a:r>
          </a:p>
        </p:txBody>
      </p:sp>
      <p:sp>
        <p:nvSpPr>
          <p:cNvPr id="25" name="Metin kutusu 24">
            <a:extLst>
              <a:ext uri="{FF2B5EF4-FFF2-40B4-BE49-F238E27FC236}">
                <a16:creationId xmlns:a16="http://schemas.microsoft.com/office/drawing/2014/main" id="{36EC7EF1-A1B3-583F-86D0-796ACE85B257}"/>
              </a:ext>
            </a:extLst>
          </p:cNvPr>
          <p:cNvSpPr txBox="1"/>
          <p:nvPr/>
        </p:nvSpPr>
        <p:spPr>
          <a:xfrm>
            <a:off x="9197437" y="5052504"/>
            <a:ext cx="2261423" cy="276999"/>
          </a:xfrm>
          <a:prstGeom prst="rect">
            <a:avLst/>
          </a:prstGeom>
          <a:noFill/>
          <a:ln>
            <a:solidFill>
              <a:schemeClr val="tx1"/>
            </a:solidFill>
          </a:ln>
        </p:spPr>
        <p:txBody>
          <a:bodyPr wrap="square">
            <a:spAutoFit/>
          </a:bodyPr>
          <a:lstStyle/>
          <a:p>
            <a:pPr algn="ctr"/>
            <a:r>
              <a:rPr lang="tr-TR" sz="1200" b="1" dirty="0"/>
              <a:t>Nöroloji / İmmünoloji</a:t>
            </a:r>
          </a:p>
        </p:txBody>
      </p:sp>
      <p:sp>
        <p:nvSpPr>
          <p:cNvPr id="26" name="Metin kutusu 25">
            <a:extLst>
              <a:ext uri="{FF2B5EF4-FFF2-40B4-BE49-F238E27FC236}">
                <a16:creationId xmlns:a16="http://schemas.microsoft.com/office/drawing/2014/main" id="{8F16267A-4296-EB95-0329-36F2AA54734D}"/>
              </a:ext>
            </a:extLst>
          </p:cNvPr>
          <p:cNvSpPr txBox="1"/>
          <p:nvPr/>
        </p:nvSpPr>
        <p:spPr>
          <a:xfrm>
            <a:off x="9159708" y="3222117"/>
            <a:ext cx="2323498" cy="276999"/>
          </a:xfrm>
          <a:prstGeom prst="rect">
            <a:avLst/>
          </a:prstGeom>
          <a:noFill/>
          <a:ln>
            <a:solidFill>
              <a:schemeClr val="tx1"/>
            </a:solidFill>
          </a:ln>
        </p:spPr>
        <p:txBody>
          <a:bodyPr wrap="square">
            <a:spAutoFit/>
          </a:bodyPr>
          <a:lstStyle/>
          <a:p>
            <a:pPr algn="ctr"/>
            <a:r>
              <a:rPr lang="tr-TR" sz="1200" b="1" dirty="0"/>
              <a:t>Hematoloji</a:t>
            </a:r>
          </a:p>
        </p:txBody>
      </p:sp>
      <p:sp>
        <p:nvSpPr>
          <p:cNvPr id="27" name="Metin kutusu 26">
            <a:extLst>
              <a:ext uri="{FF2B5EF4-FFF2-40B4-BE49-F238E27FC236}">
                <a16:creationId xmlns:a16="http://schemas.microsoft.com/office/drawing/2014/main" id="{40BC6171-8349-CF76-A400-B7AE2B541C3C}"/>
              </a:ext>
            </a:extLst>
          </p:cNvPr>
          <p:cNvSpPr txBox="1"/>
          <p:nvPr/>
        </p:nvSpPr>
        <p:spPr>
          <a:xfrm>
            <a:off x="3405809" y="5903577"/>
            <a:ext cx="8441634" cy="646331"/>
          </a:xfrm>
          <a:prstGeom prst="rect">
            <a:avLst/>
          </a:prstGeom>
          <a:solidFill>
            <a:schemeClr val="accent1"/>
          </a:solidFill>
        </p:spPr>
        <p:txBody>
          <a:bodyPr wrap="square" rtlCol="0">
            <a:spAutoFit/>
          </a:bodyPr>
          <a:lstStyle/>
          <a:p>
            <a:r>
              <a:rPr lang="tr-TR" b="1" dirty="0">
                <a:solidFill>
                  <a:schemeClr val="bg1"/>
                </a:solidFill>
              </a:rPr>
              <a:t>Tıp Fakültesi akademisyenleri yürütülen klinik araştırmalar dahilinde Eczacılık Fakültesi akademisyenleri ile eşleştirileceklerdir.</a:t>
            </a:r>
          </a:p>
        </p:txBody>
      </p:sp>
    </p:spTree>
    <p:extLst>
      <p:ext uri="{BB962C8B-B14F-4D97-AF65-F5344CB8AC3E}">
        <p14:creationId xmlns:p14="http://schemas.microsoft.com/office/powerpoint/2010/main" val="247602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704331" y="212035"/>
            <a:ext cx="10325000" cy="631162"/>
          </a:xfrm>
        </p:spPr>
        <p:txBody>
          <a:bodyPr>
            <a:normAutofit fontScale="90000"/>
          </a:bodyPr>
          <a:lstStyle/>
          <a:p>
            <a:r>
              <a:rPr lang="tr-TR" dirty="0"/>
              <a:t>Büyük Veri ve Bulut Bilişim (35 konu)</a:t>
            </a:r>
          </a:p>
        </p:txBody>
      </p:sp>
      <p:pic>
        <p:nvPicPr>
          <p:cNvPr id="5" name="Resim 4">
            <a:extLst>
              <a:ext uri="{FF2B5EF4-FFF2-40B4-BE49-F238E27FC236}">
                <a16:creationId xmlns:a16="http://schemas.microsoft.com/office/drawing/2014/main" id="{50CFD3D8-BE4D-09A8-FC64-8B3AF7640C1D}"/>
              </a:ext>
            </a:extLst>
          </p:cNvPr>
          <p:cNvPicPr>
            <a:picLocks noChangeAspect="1"/>
          </p:cNvPicPr>
          <p:nvPr/>
        </p:nvPicPr>
        <p:blipFill>
          <a:blip r:embed="rId2"/>
          <a:stretch>
            <a:fillRect/>
          </a:stretch>
        </p:blipFill>
        <p:spPr>
          <a:xfrm>
            <a:off x="932056" y="1160407"/>
            <a:ext cx="9869549" cy="4537186"/>
          </a:xfrm>
          <a:prstGeom prst="rect">
            <a:avLst/>
          </a:prstGeom>
        </p:spPr>
      </p:pic>
      <p:sp>
        <p:nvSpPr>
          <p:cNvPr id="6" name="Metin kutusu 5">
            <a:extLst>
              <a:ext uri="{FF2B5EF4-FFF2-40B4-BE49-F238E27FC236}">
                <a16:creationId xmlns:a16="http://schemas.microsoft.com/office/drawing/2014/main" id="{6F5CC035-B05E-0350-5032-82F16472C720}"/>
              </a:ext>
            </a:extLst>
          </p:cNvPr>
          <p:cNvSpPr txBox="1"/>
          <p:nvPr/>
        </p:nvSpPr>
        <p:spPr>
          <a:xfrm>
            <a:off x="932056" y="5735887"/>
            <a:ext cx="9869549" cy="923330"/>
          </a:xfrm>
          <a:prstGeom prst="rect">
            <a:avLst/>
          </a:prstGeom>
          <a:noFill/>
          <a:ln>
            <a:solidFill>
              <a:schemeClr val="accent1"/>
            </a:solidFill>
          </a:ln>
        </p:spPr>
        <p:txBody>
          <a:bodyPr wrap="square" rtlCol="0">
            <a:spAutoFit/>
          </a:bodyPr>
          <a:lstStyle/>
          <a:p>
            <a:r>
              <a:rPr lang="tr-TR" b="1" dirty="0"/>
              <a:t>Tavsiye Edilen Ar-</a:t>
            </a:r>
            <a:r>
              <a:rPr lang="tr-TR" b="1" dirty="0" err="1"/>
              <a:t>Ge</a:t>
            </a:r>
            <a:r>
              <a:rPr lang="tr-TR" b="1" dirty="0"/>
              <a:t> ve Yenilik İş Birliği/Modeli: </a:t>
            </a:r>
            <a:r>
              <a:rPr lang="tr-TR" dirty="0"/>
              <a:t>Üniversite-Sanayi / Üniversite-Kamu</a:t>
            </a:r>
          </a:p>
          <a:p>
            <a:r>
              <a:rPr lang="tr-TR" dirty="0"/>
              <a:t>İlgili alanlarda çalışan Teknokent firmaları ve Ar-</a:t>
            </a:r>
            <a:r>
              <a:rPr lang="tr-TR" dirty="0" err="1"/>
              <a:t>Ge</a:t>
            </a:r>
            <a:r>
              <a:rPr lang="tr-TR" dirty="0"/>
              <a:t> merkezleri Mühendislik ve Bilişim Hukuku alanında çalışmalar yapan akademisyenler ile eşleştirilecektir. </a:t>
            </a:r>
          </a:p>
        </p:txBody>
      </p:sp>
    </p:spTree>
    <p:extLst>
      <p:ext uri="{BB962C8B-B14F-4D97-AF65-F5344CB8AC3E}">
        <p14:creationId xmlns:p14="http://schemas.microsoft.com/office/powerpoint/2010/main" val="33031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185531"/>
            <a:ext cx="10325000" cy="644414"/>
          </a:xfrm>
        </p:spPr>
        <p:txBody>
          <a:bodyPr>
            <a:normAutofit fontScale="90000"/>
          </a:bodyPr>
          <a:lstStyle/>
          <a:p>
            <a:r>
              <a:rPr lang="tr-TR" dirty="0"/>
              <a:t>Motor Teknolojileri (50 konu)</a:t>
            </a:r>
          </a:p>
        </p:txBody>
      </p:sp>
      <p:pic>
        <p:nvPicPr>
          <p:cNvPr id="5" name="Resim 4">
            <a:extLst>
              <a:ext uri="{FF2B5EF4-FFF2-40B4-BE49-F238E27FC236}">
                <a16:creationId xmlns:a16="http://schemas.microsoft.com/office/drawing/2014/main" id="{F2C40D07-DEBE-8983-8DEE-7CB6CDD077C8}"/>
              </a:ext>
            </a:extLst>
          </p:cNvPr>
          <p:cNvPicPr>
            <a:picLocks noChangeAspect="1"/>
          </p:cNvPicPr>
          <p:nvPr/>
        </p:nvPicPr>
        <p:blipFill rotWithShape="1">
          <a:blip r:embed="rId2"/>
          <a:srcRect r="9478" b="6512"/>
          <a:stretch/>
        </p:blipFill>
        <p:spPr>
          <a:xfrm>
            <a:off x="143486" y="945585"/>
            <a:ext cx="8118349" cy="4232718"/>
          </a:xfrm>
          <a:prstGeom prst="rect">
            <a:avLst/>
          </a:prstGeom>
        </p:spPr>
      </p:pic>
      <p:sp>
        <p:nvSpPr>
          <p:cNvPr id="6" name="Metin kutusu 5">
            <a:extLst>
              <a:ext uri="{FF2B5EF4-FFF2-40B4-BE49-F238E27FC236}">
                <a16:creationId xmlns:a16="http://schemas.microsoft.com/office/drawing/2014/main" id="{B1CF3FBB-F3BD-4215-57E1-107F5B64FA7F}"/>
              </a:ext>
            </a:extLst>
          </p:cNvPr>
          <p:cNvSpPr txBox="1"/>
          <p:nvPr/>
        </p:nvSpPr>
        <p:spPr>
          <a:xfrm>
            <a:off x="8261835" y="945585"/>
            <a:ext cx="3786679" cy="4093428"/>
          </a:xfrm>
          <a:prstGeom prst="rect">
            <a:avLst/>
          </a:prstGeom>
          <a:noFill/>
        </p:spPr>
        <p:txBody>
          <a:bodyPr wrap="square" rtlCol="0">
            <a:spAutoFit/>
          </a:bodyPr>
          <a:lstStyle/>
          <a:p>
            <a:r>
              <a:rPr lang="tr-TR" sz="2000" b="1" dirty="0"/>
              <a:t>Tavsiye Edilen Ar-</a:t>
            </a:r>
            <a:r>
              <a:rPr lang="tr-TR" sz="2000" b="1" dirty="0" err="1"/>
              <a:t>Ge</a:t>
            </a:r>
            <a:r>
              <a:rPr lang="tr-TR" sz="2000" b="1" dirty="0"/>
              <a:t> ve Yenilik İş Birliği/Modeli</a:t>
            </a:r>
          </a:p>
          <a:p>
            <a:r>
              <a:rPr lang="tr-TR" sz="2000" b="1" dirty="0"/>
              <a:t>Özel Sektör – Akademi ve Araştırma Merkezleri İş Birliği:</a:t>
            </a:r>
          </a:p>
          <a:p>
            <a:r>
              <a:rPr lang="tr-TR" sz="2000" dirty="0"/>
              <a:t>Akademinin danışmanlık hizmeti dışında, Ar-</a:t>
            </a:r>
            <a:r>
              <a:rPr lang="tr-TR" sz="2000" dirty="0" err="1"/>
              <a:t>Ge</a:t>
            </a:r>
            <a:r>
              <a:rPr lang="tr-TR" sz="2000" dirty="0"/>
              <a:t> süreçlerinde</a:t>
            </a:r>
          </a:p>
          <a:p>
            <a:r>
              <a:rPr lang="tr-TR" sz="2000" dirty="0"/>
              <a:t>fiilen yer aldığı işbirlikleri</a:t>
            </a:r>
          </a:p>
          <a:p>
            <a:r>
              <a:rPr lang="tr-TR" sz="2000" dirty="0"/>
              <a:t>• KOBİ’ler</a:t>
            </a:r>
          </a:p>
          <a:p>
            <a:r>
              <a:rPr lang="tr-TR" sz="2000" dirty="0"/>
              <a:t>• Teknopark Firmaları</a:t>
            </a:r>
          </a:p>
          <a:p>
            <a:r>
              <a:rPr lang="tr-TR" sz="2000" dirty="0"/>
              <a:t>• Üniversiteler</a:t>
            </a:r>
          </a:p>
          <a:p>
            <a:r>
              <a:rPr lang="tr-TR" sz="2000" dirty="0"/>
              <a:t>• Araştırma Merkezleri / Büyük Ölçekli Firmalar</a:t>
            </a:r>
          </a:p>
        </p:txBody>
      </p:sp>
      <p:sp>
        <p:nvSpPr>
          <p:cNvPr id="8" name="Metin kutusu 7">
            <a:extLst>
              <a:ext uri="{FF2B5EF4-FFF2-40B4-BE49-F238E27FC236}">
                <a16:creationId xmlns:a16="http://schemas.microsoft.com/office/drawing/2014/main" id="{47F20D78-007F-3D2E-70C8-E92F77778882}"/>
              </a:ext>
            </a:extLst>
          </p:cNvPr>
          <p:cNvSpPr txBox="1"/>
          <p:nvPr/>
        </p:nvSpPr>
        <p:spPr>
          <a:xfrm>
            <a:off x="932056" y="5735887"/>
            <a:ext cx="9869549" cy="923330"/>
          </a:xfrm>
          <a:prstGeom prst="rect">
            <a:avLst/>
          </a:prstGeom>
          <a:noFill/>
          <a:ln>
            <a:solidFill>
              <a:schemeClr val="accent1"/>
            </a:solidFill>
          </a:ln>
        </p:spPr>
        <p:txBody>
          <a:bodyPr wrap="square" rtlCol="0">
            <a:spAutoFit/>
          </a:bodyPr>
          <a:lstStyle/>
          <a:p>
            <a:r>
              <a:rPr lang="tr-TR" b="1" dirty="0"/>
              <a:t>Tavsiye Edilen Ar-</a:t>
            </a:r>
            <a:r>
              <a:rPr lang="tr-TR" b="1" dirty="0" err="1"/>
              <a:t>Ge</a:t>
            </a:r>
            <a:r>
              <a:rPr lang="tr-TR" b="1" dirty="0"/>
              <a:t> ve Yenilik İş Birliği/Modeli:</a:t>
            </a:r>
            <a:endParaRPr lang="tr-TR" dirty="0"/>
          </a:p>
          <a:p>
            <a:r>
              <a:rPr lang="tr-TR" dirty="0"/>
              <a:t>İlgili alanlarda çalışan Teknokent firmaları ve Ar-</a:t>
            </a:r>
            <a:r>
              <a:rPr lang="tr-TR" dirty="0" err="1"/>
              <a:t>Ge</a:t>
            </a:r>
            <a:r>
              <a:rPr lang="tr-TR" dirty="0"/>
              <a:t> merkezleri ile Mühendislik alanında çalışmalar yapan akademisyenler eşleştirilecektir. </a:t>
            </a:r>
          </a:p>
        </p:txBody>
      </p:sp>
    </p:spTree>
    <p:extLst>
      <p:ext uri="{BB962C8B-B14F-4D97-AF65-F5344CB8AC3E}">
        <p14:creationId xmlns:p14="http://schemas.microsoft.com/office/powerpoint/2010/main" val="371351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185531"/>
            <a:ext cx="10325000" cy="644414"/>
          </a:xfrm>
        </p:spPr>
        <p:txBody>
          <a:bodyPr>
            <a:normAutofit fontScale="90000"/>
          </a:bodyPr>
          <a:lstStyle/>
          <a:p>
            <a:r>
              <a:rPr lang="tr-TR" dirty="0"/>
              <a:t>Motor Teknolojileri (50 konu)</a:t>
            </a:r>
          </a:p>
        </p:txBody>
      </p:sp>
      <p:sp>
        <p:nvSpPr>
          <p:cNvPr id="6" name="Metin kutusu 5">
            <a:extLst>
              <a:ext uri="{FF2B5EF4-FFF2-40B4-BE49-F238E27FC236}">
                <a16:creationId xmlns:a16="http://schemas.microsoft.com/office/drawing/2014/main" id="{B1CF3FBB-F3BD-4215-57E1-107F5B64FA7F}"/>
              </a:ext>
            </a:extLst>
          </p:cNvPr>
          <p:cNvSpPr txBox="1"/>
          <p:nvPr/>
        </p:nvSpPr>
        <p:spPr>
          <a:xfrm>
            <a:off x="8261835" y="945585"/>
            <a:ext cx="3786679" cy="4093428"/>
          </a:xfrm>
          <a:prstGeom prst="rect">
            <a:avLst/>
          </a:prstGeom>
          <a:noFill/>
        </p:spPr>
        <p:txBody>
          <a:bodyPr wrap="square" rtlCol="0">
            <a:spAutoFit/>
          </a:bodyPr>
          <a:lstStyle/>
          <a:p>
            <a:r>
              <a:rPr lang="tr-TR" sz="2000" b="1" dirty="0"/>
              <a:t>Tavsiye Edilen Ar-</a:t>
            </a:r>
            <a:r>
              <a:rPr lang="tr-TR" sz="2000" b="1" dirty="0" err="1"/>
              <a:t>Ge</a:t>
            </a:r>
            <a:r>
              <a:rPr lang="tr-TR" sz="2000" b="1" dirty="0"/>
              <a:t> ve Yenilik İş Birliği/Modeli</a:t>
            </a:r>
          </a:p>
          <a:p>
            <a:r>
              <a:rPr lang="tr-TR" sz="2000" b="1" dirty="0"/>
              <a:t>Özel Sektör – Akademi ve Araştırma Merkezleri İş Birliği:</a:t>
            </a:r>
          </a:p>
          <a:p>
            <a:r>
              <a:rPr lang="tr-TR" sz="2000" dirty="0"/>
              <a:t>Akademinin danışmanlık hizmeti dışında, Ar-</a:t>
            </a:r>
            <a:r>
              <a:rPr lang="tr-TR" sz="2000" dirty="0" err="1"/>
              <a:t>Ge</a:t>
            </a:r>
            <a:r>
              <a:rPr lang="tr-TR" sz="2000" dirty="0"/>
              <a:t> süreçlerinde</a:t>
            </a:r>
          </a:p>
          <a:p>
            <a:r>
              <a:rPr lang="tr-TR" sz="2000" dirty="0"/>
              <a:t>fiilen yer aldığı işbirlikleri</a:t>
            </a:r>
          </a:p>
          <a:p>
            <a:r>
              <a:rPr lang="tr-TR" sz="2000" dirty="0"/>
              <a:t>• KOBİ’ler</a:t>
            </a:r>
          </a:p>
          <a:p>
            <a:r>
              <a:rPr lang="tr-TR" sz="2000" dirty="0"/>
              <a:t>• Teknopark Firmaları</a:t>
            </a:r>
          </a:p>
          <a:p>
            <a:r>
              <a:rPr lang="tr-TR" sz="2000" dirty="0"/>
              <a:t>• Üniversiteler</a:t>
            </a:r>
          </a:p>
          <a:p>
            <a:r>
              <a:rPr lang="tr-TR" sz="2000" dirty="0"/>
              <a:t>• Araştırma Merkezleri / Büyük Ölçekli Firmalar</a:t>
            </a:r>
          </a:p>
        </p:txBody>
      </p:sp>
      <p:sp>
        <p:nvSpPr>
          <p:cNvPr id="8" name="Metin kutusu 7">
            <a:extLst>
              <a:ext uri="{FF2B5EF4-FFF2-40B4-BE49-F238E27FC236}">
                <a16:creationId xmlns:a16="http://schemas.microsoft.com/office/drawing/2014/main" id="{47F20D78-007F-3D2E-70C8-E92F77778882}"/>
              </a:ext>
            </a:extLst>
          </p:cNvPr>
          <p:cNvSpPr txBox="1"/>
          <p:nvPr/>
        </p:nvSpPr>
        <p:spPr>
          <a:xfrm>
            <a:off x="932056" y="5735887"/>
            <a:ext cx="9869549" cy="923330"/>
          </a:xfrm>
          <a:prstGeom prst="rect">
            <a:avLst/>
          </a:prstGeom>
          <a:noFill/>
          <a:ln>
            <a:solidFill>
              <a:schemeClr val="accent1"/>
            </a:solidFill>
          </a:ln>
        </p:spPr>
        <p:txBody>
          <a:bodyPr wrap="square" rtlCol="0">
            <a:spAutoFit/>
          </a:bodyPr>
          <a:lstStyle/>
          <a:p>
            <a:r>
              <a:rPr lang="tr-TR" b="1" dirty="0"/>
              <a:t>Tavsiye Edilen Ar-</a:t>
            </a:r>
            <a:r>
              <a:rPr lang="tr-TR" b="1" dirty="0" err="1"/>
              <a:t>Ge</a:t>
            </a:r>
            <a:r>
              <a:rPr lang="tr-TR" b="1" dirty="0"/>
              <a:t> ve Yenilik İş Birliği/Modeli:</a:t>
            </a:r>
            <a:endParaRPr lang="tr-TR" dirty="0"/>
          </a:p>
          <a:p>
            <a:r>
              <a:rPr lang="tr-TR" dirty="0"/>
              <a:t>İlgili alanlarda çalışan Teknokent firmaları ve Ar-</a:t>
            </a:r>
            <a:r>
              <a:rPr lang="tr-TR" dirty="0" err="1"/>
              <a:t>Ge</a:t>
            </a:r>
            <a:r>
              <a:rPr lang="tr-TR" dirty="0"/>
              <a:t> merkezleri ile Mühendislik alanında çalışmalar yapan akademisyenler eşleştirilecektir. </a:t>
            </a:r>
          </a:p>
        </p:txBody>
      </p:sp>
      <p:pic>
        <p:nvPicPr>
          <p:cNvPr id="4" name="Resim 3">
            <a:extLst>
              <a:ext uri="{FF2B5EF4-FFF2-40B4-BE49-F238E27FC236}">
                <a16:creationId xmlns:a16="http://schemas.microsoft.com/office/drawing/2014/main" id="{CD373033-1E9A-3CC9-F01C-0D7902B33C1F}"/>
              </a:ext>
            </a:extLst>
          </p:cNvPr>
          <p:cNvPicPr>
            <a:picLocks noChangeAspect="1"/>
          </p:cNvPicPr>
          <p:nvPr/>
        </p:nvPicPr>
        <p:blipFill>
          <a:blip r:embed="rId2"/>
          <a:stretch>
            <a:fillRect/>
          </a:stretch>
        </p:blipFill>
        <p:spPr>
          <a:xfrm>
            <a:off x="131057" y="1226779"/>
            <a:ext cx="8130778" cy="3531040"/>
          </a:xfrm>
          <a:prstGeom prst="rect">
            <a:avLst/>
          </a:prstGeom>
        </p:spPr>
      </p:pic>
    </p:spTree>
    <p:extLst>
      <p:ext uri="{BB962C8B-B14F-4D97-AF65-F5344CB8AC3E}">
        <p14:creationId xmlns:p14="http://schemas.microsoft.com/office/powerpoint/2010/main" val="362944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216254"/>
            <a:ext cx="10325000" cy="737179"/>
          </a:xfrm>
        </p:spPr>
        <p:txBody>
          <a:bodyPr>
            <a:normAutofit fontScale="90000"/>
          </a:bodyPr>
          <a:lstStyle/>
          <a:p>
            <a:r>
              <a:rPr lang="tr-TR" dirty="0"/>
              <a:t>Siber Güvenlik (46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91079" y="1253453"/>
            <a:ext cx="10325000" cy="4749782"/>
          </a:xfrm>
        </p:spPr>
        <p:txBody>
          <a:bodyPr>
            <a:normAutofit/>
          </a:bodyPr>
          <a:lstStyle/>
          <a:p>
            <a:pPr marL="0" indent="0">
              <a:buNone/>
            </a:pPr>
            <a:r>
              <a:rPr lang="tr-TR" b="1" dirty="0"/>
              <a:t>Tavsiye Edilen Ar-</a:t>
            </a:r>
            <a:r>
              <a:rPr lang="tr-TR" b="1" dirty="0" err="1"/>
              <a:t>Ge</a:t>
            </a:r>
            <a:r>
              <a:rPr lang="tr-TR" b="1" dirty="0"/>
              <a:t> ve Yenilik İş Birliği/Modeli</a:t>
            </a:r>
          </a:p>
          <a:p>
            <a:r>
              <a:rPr lang="tr-TR" dirty="0"/>
              <a:t>Büyük Ölçekli Sanayi Kuruluşları, Üniversiteler, Kamu Araştırma Merkezleri, İlgili Kamu Kurum ve Kuruluşların Yer Aldığı Konsorsiyumlar</a:t>
            </a:r>
          </a:p>
          <a:p>
            <a:endParaRPr lang="tr-TR" dirty="0"/>
          </a:p>
          <a:p>
            <a:pPr marL="0" indent="0">
              <a:buNone/>
            </a:pPr>
            <a:r>
              <a:rPr lang="tr-TR" b="1" dirty="0"/>
              <a:t>Teknoloji Hazırlık Seviyesi</a:t>
            </a:r>
          </a:p>
          <a:p>
            <a:r>
              <a:rPr lang="tr-TR" dirty="0"/>
              <a:t>THS 5-9 (Laboratuvar prototipinin uygun çevresel ortamda doğrulaması yapılmış olmalıdır)</a:t>
            </a:r>
          </a:p>
          <a:p>
            <a:endParaRPr lang="tr-TR" dirty="0"/>
          </a:p>
          <a:p>
            <a:r>
              <a:rPr lang="tr-TR" b="1" dirty="0"/>
              <a:t>İlgili alanlarda çalışan Teknokent firmaları ve Ar-</a:t>
            </a:r>
            <a:r>
              <a:rPr lang="tr-TR" b="1" dirty="0" err="1"/>
              <a:t>Ge</a:t>
            </a:r>
            <a:r>
              <a:rPr lang="tr-TR" b="1" dirty="0"/>
              <a:t> merkezleri ile Mühendislik (Yazılım Mühendisliği önceliklidir) alanında çalışmalar yapan akademisyenler eşleştirilecektir. </a:t>
            </a:r>
          </a:p>
          <a:p>
            <a:endParaRPr lang="tr-TR" dirty="0"/>
          </a:p>
          <a:p>
            <a:endParaRPr lang="tr-TR" dirty="0"/>
          </a:p>
        </p:txBody>
      </p:sp>
      <p:pic>
        <p:nvPicPr>
          <p:cNvPr id="4" name="Resim 3">
            <a:extLst>
              <a:ext uri="{FF2B5EF4-FFF2-40B4-BE49-F238E27FC236}">
                <a16:creationId xmlns:a16="http://schemas.microsoft.com/office/drawing/2014/main" id="{4D8EBF3E-FE8E-1741-CDD7-7E1E1A35FC76}"/>
              </a:ext>
            </a:extLst>
          </p:cNvPr>
          <p:cNvPicPr>
            <a:picLocks noChangeAspect="1"/>
          </p:cNvPicPr>
          <p:nvPr/>
        </p:nvPicPr>
        <p:blipFill>
          <a:blip r:embed="rId2"/>
          <a:stretch>
            <a:fillRect/>
          </a:stretch>
        </p:blipFill>
        <p:spPr>
          <a:xfrm>
            <a:off x="9753600" y="4385347"/>
            <a:ext cx="2438400" cy="2438400"/>
          </a:xfrm>
          <a:prstGeom prst="rect">
            <a:avLst/>
          </a:prstGeom>
        </p:spPr>
      </p:pic>
    </p:spTree>
    <p:extLst>
      <p:ext uri="{BB962C8B-B14F-4D97-AF65-F5344CB8AC3E}">
        <p14:creationId xmlns:p14="http://schemas.microsoft.com/office/powerpoint/2010/main" val="323967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80" name="Straight Connector 3079">
              <a:extLst>
                <a:ext uri="{FF2B5EF4-FFF2-40B4-BE49-F238E27FC236}">
                  <a16:creationId xmlns:a16="http://schemas.microsoft.com/office/drawing/2014/main" id="{E0418BE5-560E-4E49-B12D-B555511FED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849D1162-73B9-420F-BCBE-95039D00C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92BA76FE-316A-48E2-A03B-4E05691C43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0E678FBC-A6AD-4422-BA24-A4172F886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4" name="Straight Connector 3083">
              <a:extLst>
                <a:ext uri="{FF2B5EF4-FFF2-40B4-BE49-F238E27FC236}">
                  <a16:creationId xmlns:a16="http://schemas.microsoft.com/office/drawing/2014/main" id="{DD3C5C3E-2D08-43F0-AFAC-E15360CA7D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E0BEAC62-AF92-4A65-9790-6F6E0C6C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3C77D7C5-E76E-4E82-BFC4-9A75D2C80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C66E0152-96B9-4067-80D3-D9BDE6D7EC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0918AFCC-B9DA-4092-8FBA-2CFEDB038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91EC7D33-C87E-4812-A722-53C5D9927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95F239E3-501A-4C3C-9BE4-6BFA0D3126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9B62BF3B-95BB-4188-AAE5-015A0EF3D1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B14E5F0F-0124-40D0-A0BF-AE307A0E15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2BADC3B1-26C7-4CF1-B29D-4D0DEA3E2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A0A7DF6E-1132-4A80-9B18-593B1ACD77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9EF19589-10D8-4A8F-A0B1-F7CE380E30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28E6BB32-C4F8-4914-88D3-7DC5E79D0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A8F046EE-9DBA-4924-A19C-ED8741F5F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8AABBC44-ABA8-4913-824E-64D344724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54272B22-1C39-47A0-8551-73666AFBE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08CDFF66-464C-4ABF-BB01-00500A3B75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3079FC88-BD3B-4C04-9B90-0FC93C1792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B1FCAED8-8687-4141-A7C3-0D88ACEDFE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065038E6-7B32-460F-B804-D6C105FF4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EC5DAE85-AD17-454B-AB64-CEFF52FDAB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8C603643-2066-4967-AE4B-9DA143843B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437E9533-9B07-43E3-B939-7BADC01FEE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EDCCAAEE-AB2E-4534-893A-3DB109499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48BD39A2-970F-4714-AAA6-67EE99A0EA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CF4A1387-348B-4E46-9B65-FDF76ED0E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BF5DAF27-A54D-442A-93E4-BA7F04EAE3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3112" name="Rectangle 3111">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14" name="Group 3113">
            <a:extLst>
              <a:ext uri="{FF2B5EF4-FFF2-40B4-BE49-F238E27FC236}">
                <a16:creationId xmlns:a16="http://schemas.microsoft.com/office/drawing/2014/main" id="{CFB7A4C9-92CD-44D3-A28C-FA35567A97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15" name="Straight Connector 3114">
              <a:extLst>
                <a:ext uri="{FF2B5EF4-FFF2-40B4-BE49-F238E27FC236}">
                  <a16:creationId xmlns:a16="http://schemas.microsoft.com/office/drawing/2014/main" id="{96A0B86B-E5EF-4C51-B73A-A72785A885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B28325C5-8310-4D23-B08F-74CD90E13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64BE24A6-CB18-43D8-A955-7A58E56A6D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C90E549F-E66C-4639-8216-4DB579766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E32D53E2-5427-44D7-90B2-B51D613980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EF7F2D63-B189-47CB-BCBA-06F99730A5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6D23A140-3CAD-4933-988D-8A11B94F3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9410EC65-0AB7-4EB5-9FD1-9781DDEC5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9AB4B2E0-F6F4-4605-8A70-1EC201401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70CBBB60-6409-4C10-A9AD-DFE815933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5" name="Straight Connector 3124">
              <a:extLst>
                <a:ext uri="{FF2B5EF4-FFF2-40B4-BE49-F238E27FC236}">
                  <a16:creationId xmlns:a16="http://schemas.microsoft.com/office/drawing/2014/main" id="{74A1C4D2-346C-4562-9B1C-0DF21AA31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6" name="Straight Connector 3125">
              <a:extLst>
                <a:ext uri="{FF2B5EF4-FFF2-40B4-BE49-F238E27FC236}">
                  <a16:creationId xmlns:a16="http://schemas.microsoft.com/office/drawing/2014/main" id="{9FC6324E-B1C3-40D9-9D58-1A1671A53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F31307B7-2B8E-42C8-8DC0-B24B63021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BDAD637B-3870-4191-9D4A-4FBA8707E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211E9181-21F5-407D-B7B8-764C9137D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48262C9F-5298-4F8D-8FC8-28A2E8371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CC8A1B5C-3C6B-45F6-AC1C-82A3E934D6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86AF6588-0730-4D45-AF19-1655AFFD9A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3" name="Straight Connector 3132">
              <a:extLst>
                <a:ext uri="{FF2B5EF4-FFF2-40B4-BE49-F238E27FC236}">
                  <a16:creationId xmlns:a16="http://schemas.microsoft.com/office/drawing/2014/main" id="{94862BC1-DD1E-4786-BD5C-270D7DCFA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4" name="Straight Connector 3133">
              <a:extLst>
                <a:ext uri="{FF2B5EF4-FFF2-40B4-BE49-F238E27FC236}">
                  <a16:creationId xmlns:a16="http://schemas.microsoft.com/office/drawing/2014/main" id="{748CD048-7F9C-418A-9F39-9C140BF375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79E062D0-55D1-418A-9BDB-308FD770BB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21794E89-09BF-4BFA-8CB0-E669836577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7949DB15-C4FA-4634-B6DD-6C9EF1424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5C1CA597-C684-4685-831F-816D17D73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DF626A90-4A74-41FA-A4D2-30E16164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A97012B9-C53C-47B9-809C-EC0E79839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1" name="Straight Connector 3140">
              <a:extLst>
                <a:ext uri="{FF2B5EF4-FFF2-40B4-BE49-F238E27FC236}">
                  <a16:creationId xmlns:a16="http://schemas.microsoft.com/office/drawing/2014/main" id="{BADA3DCC-1755-48A1-8AE0-9EDE32282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CC6A4BA0-7434-42B8-B04D-AC831B85F8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1F3FA5CC-6091-4DB0-9B9A-81F9572FD2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6A4CE318-4D10-46AE-B51B-22B2B0CC17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59119ED3-C89C-4B2F-B7A4-F3B45A6EC0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3074" name="Picture 2">
            <a:extLst>
              <a:ext uri="{FF2B5EF4-FFF2-40B4-BE49-F238E27FC236}">
                <a16:creationId xmlns:a16="http://schemas.microsoft.com/office/drawing/2014/main" id="{06D08235-B557-8794-02A1-E4F7EE86FC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619"/>
          <a:stretch/>
        </p:blipFill>
        <p:spPr bwMode="auto">
          <a:xfrm>
            <a:off x="192527" y="168612"/>
            <a:ext cx="11797565" cy="651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7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764807" y="244095"/>
            <a:ext cx="4927425" cy="1938525"/>
          </a:xfrm>
        </p:spPr>
        <p:txBody>
          <a:bodyPr>
            <a:normAutofit/>
          </a:bodyPr>
          <a:lstStyle/>
          <a:p>
            <a:pPr>
              <a:lnSpc>
                <a:spcPct val="90000"/>
              </a:lnSpc>
            </a:pPr>
            <a:r>
              <a:rPr lang="tr-TR" dirty="0"/>
              <a:t>İklim Değişikliği, Çevre ve Biyoçeşitlilik</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180297" y="2326388"/>
            <a:ext cx="6290648" cy="4274037"/>
          </a:xfrm>
        </p:spPr>
        <p:txBody>
          <a:bodyPr>
            <a:normAutofit lnSpcReduction="10000"/>
          </a:bodyPr>
          <a:lstStyle/>
          <a:p>
            <a:pPr marL="0" indent="0">
              <a:lnSpc>
                <a:spcPct val="100000"/>
              </a:lnSpc>
              <a:buNone/>
            </a:pPr>
            <a:r>
              <a:rPr lang="tr-TR" sz="1800" dirty="0"/>
              <a:t>İklim değişikliğinin ekosistemlere ve biyoçeşitliliğe etkileri, etki azaltımı ve sürdürülebilir ekosistem yönetimi için yüksek çözünürlüklü akıllı ve bütünleşik ekosistem ve biyoçeşitlilik gözlem ağlarının ülke çapında kritik iç su, denizel ve karasal ekosistemleri kapsamasını sağlamaya yönelik Temel/Uygulamalı Araştırma, Teknoloji Geliştirme, Yenilik Projeleri desteklenecektir.</a:t>
            </a:r>
          </a:p>
          <a:p>
            <a:pPr marL="0" indent="0">
              <a:lnSpc>
                <a:spcPct val="100000"/>
              </a:lnSpc>
              <a:buNone/>
            </a:pPr>
            <a:endParaRPr lang="tr-TR" sz="1800" dirty="0"/>
          </a:p>
          <a:p>
            <a:pPr>
              <a:lnSpc>
                <a:spcPct val="100000"/>
              </a:lnSpc>
            </a:pPr>
            <a:r>
              <a:rPr lang="tr-TR" sz="1800" b="1" dirty="0"/>
              <a:t>Prof. Dr. Ilgaz AKATA (Fen F. / Biyoloji)</a:t>
            </a:r>
          </a:p>
          <a:p>
            <a:pPr>
              <a:lnSpc>
                <a:spcPct val="100000"/>
              </a:lnSpc>
            </a:pPr>
            <a:r>
              <a:rPr lang="tr-TR" sz="1800" b="1" dirty="0"/>
              <a:t>Prof. Dr. Ahmet Emre YAPRAK (Fen F. / Biyoloji)</a:t>
            </a:r>
          </a:p>
          <a:p>
            <a:pPr>
              <a:lnSpc>
                <a:spcPct val="100000"/>
              </a:lnSpc>
            </a:pPr>
            <a:r>
              <a:rPr lang="tr-TR" sz="1800" b="1" dirty="0"/>
              <a:t>Prof. Dr. Latif KURT (Fen F. / Biyoloji)</a:t>
            </a:r>
          </a:p>
          <a:p>
            <a:pPr>
              <a:lnSpc>
                <a:spcPct val="100000"/>
              </a:lnSpc>
            </a:pPr>
            <a:r>
              <a:rPr lang="tr-TR" sz="1800" b="1" dirty="0"/>
              <a:t>Dr. Öğr. Üyesi Arzu GÜRSOY ERGEN (Fen F. / Biyoloji)</a:t>
            </a:r>
          </a:p>
          <a:p>
            <a:pPr>
              <a:lnSpc>
                <a:spcPct val="100000"/>
              </a:lnSpc>
            </a:pPr>
            <a:r>
              <a:rPr lang="tr-TR" sz="1800" b="1" dirty="0"/>
              <a:t>Prof. Dr. Mehmet SOMUNCU (DTCF / Coğrafya)</a:t>
            </a:r>
          </a:p>
        </p:txBody>
      </p:sp>
      <p:pic>
        <p:nvPicPr>
          <p:cNvPr id="4" name="Resim 3">
            <a:extLst>
              <a:ext uri="{FF2B5EF4-FFF2-40B4-BE49-F238E27FC236}">
                <a16:creationId xmlns:a16="http://schemas.microsoft.com/office/drawing/2014/main" id="{E6E781C1-F786-335F-97DB-97A131F5811D}"/>
              </a:ext>
            </a:extLst>
          </p:cNvPr>
          <p:cNvPicPr>
            <a:picLocks noChangeAspect="1"/>
          </p:cNvPicPr>
          <p:nvPr/>
        </p:nvPicPr>
        <p:blipFill rotWithShape="1">
          <a:blip r:embed="rId2"/>
          <a:srcRect l="7505" r="6529" b="2"/>
          <a:stretch/>
        </p:blipFill>
        <p:spPr>
          <a:xfrm>
            <a:off x="6393392" y="0"/>
            <a:ext cx="5781995"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41643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810349" y="0"/>
            <a:ext cx="10325000" cy="763684"/>
          </a:xfrm>
        </p:spPr>
        <p:txBody>
          <a:bodyPr/>
          <a:lstStyle/>
          <a:p>
            <a:r>
              <a:rPr lang="tr-TR" dirty="0"/>
              <a:t>Temiz ve Döngüsel Ekonomi</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832920" y="885244"/>
            <a:ext cx="10325000" cy="4108536"/>
          </a:xfrm>
        </p:spPr>
        <p:txBody>
          <a:bodyPr>
            <a:normAutofit/>
          </a:bodyPr>
          <a:lstStyle/>
          <a:p>
            <a:r>
              <a:rPr lang="tr-TR" sz="1600" dirty="0"/>
              <a:t>Sanayide Karbon Tutma Teknolojileri</a:t>
            </a:r>
          </a:p>
          <a:p>
            <a:r>
              <a:rPr lang="tr-TR" sz="1600" dirty="0"/>
              <a:t>Yüksel Isıl İşlemlerde Yenilenebilir Enerji ve Yeşil Hidrojene Dayalı Yakma Teknolojileri</a:t>
            </a:r>
          </a:p>
          <a:p>
            <a:r>
              <a:rPr lang="tr-TR" sz="1600" dirty="0"/>
              <a:t>Sanayide Tutulan Karbondioksitten Yenilikçi Kimyasal, Elektrokimyasal ve Biyokimyasal Prosesler ile Yararlı Ürünlerin Eldesi </a:t>
            </a:r>
          </a:p>
          <a:p>
            <a:r>
              <a:rPr lang="tr-TR" sz="1600" dirty="0"/>
              <a:t>Atık ve Biyokütle Kaynaklarından Yeşil Hidrojen, Sentetik Yakıtlar, Kimyasallar, Yeşil Metan Eldesi</a:t>
            </a:r>
          </a:p>
          <a:p>
            <a:r>
              <a:rPr lang="tr-TR" sz="1600" dirty="0"/>
              <a:t>Değerli Kimyasalların Geri Kazanımı Amacıyla İleri Hibrit Atıksu Arıtma Teknolojileri </a:t>
            </a:r>
          </a:p>
          <a:p>
            <a:r>
              <a:rPr lang="tr-TR" sz="1600" dirty="0"/>
              <a:t>Elektronik ve Evsel Atıklardan Kritik Hammaddelerin Geri Kazanımı </a:t>
            </a:r>
          </a:p>
          <a:p>
            <a:r>
              <a:rPr lang="tr-TR" sz="1600" dirty="0"/>
              <a:t>Sera Gazı Salımının İzlenmesi, Atık Minimizasyonu, Proses Optimizasyonu ve Enerji Verimliliği için İleri Sensör Teknolojileri, Yapay Zeka Ve Uzaktan Algılama </a:t>
            </a:r>
          </a:p>
          <a:p>
            <a:r>
              <a:rPr lang="tr-TR" sz="1600" dirty="0"/>
              <a:t>Enerji Verimliliği Sağlayan Yüksek Performanslı Yenilikçi Malzemeler</a:t>
            </a:r>
          </a:p>
          <a:p>
            <a:r>
              <a:rPr lang="tr-TR" sz="1600" dirty="0"/>
              <a:t>Malzeme Tasarımlarında Yapay Zeka, Eklemeli İmalat ve </a:t>
            </a:r>
            <a:r>
              <a:rPr lang="tr-TR" sz="1600" dirty="0" err="1"/>
              <a:t>Biyotaklit</a:t>
            </a:r>
            <a:r>
              <a:rPr lang="tr-TR" sz="1600" dirty="0"/>
              <a:t> Yaklaşımları</a:t>
            </a:r>
          </a:p>
        </p:txBody>
      </p:sp>
      <p:sp>
        <p:nvSpPr>
          <p:cNvPr id="4" name="Metin kutusu 3">
            <a:extLst>
              <a:ext uri="{FF2B5EF4-FFF2-40B4-BE49-F238E27FC236}">
                <a16:creationId xmlns:a16="http://schemas.microsoft.com/office/drawing/2014/main" id="{278105C7-5B3F-C5A6-A519-571E7EA8B77C}"/>
              </a:ext>
            </a:extLst>
          </p:cNvPr>
          <p:cNvSpPr txBox="1"/>
          <p:nvPr/>
        </p:nvSpPr>
        <p:spPr>
          <a:xfrm>
            <a:off x="821634" y="4993780"/>
            <a:ext cx="10548731"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tr-TR" b="1" dirty="0"/>
              <a:t>Prof. Dr. Ali SINAĞ (Fen F. / Kimya)</a:t>
            </a:r>
          </a:p>
          <a:p>
            <a:pPr marL="285750" indent="-285750">
              <a:buFont typeface="Arial" panose="020B0604020202020204" pitchFamily="34" charset="0"/>
              <a:buChar char="•"/>
            </a:pPr>
            <a:r>
              <a:rPr lang="tr-TR" b="1" dirty="0"/>
              <a:t>Atık/Yakıt Teknolojisi Araştırma Grubu (ATEKLAB)</a:t>
            </a:r>
          </a:p>
          <a:p>
            <a:pPr marL="285750" indent="-285750">
              <a:buFont typeface="Arial" panose="020B0604020202020204" pitchFamily="34" charset="0"/>
              <a:buChar char="•"/>
            </a:pPr>
            <a:r>
              <a:rPr lang="tr-TR" b="1" dirty="0" err="1"/>
              <a:t>Biyoproses</a:t>
            </a:r>
            <a:r>
              <a:rPr lang="tr-TR" b="1" dirty="0"/>
              <a:t> Araştırma Grubu (BİYO-AR LAB)</a:t>
            </a:r>
          </a:p>
          <a:p>
            <a:pPr marL="285750" indent="-285750">
              <a:buFont typeface="Arial" panose="020B0604020202020204" pitchFamily="34" charset="0"/>
              <a:buChar char="•"/>
            </a:pPr>
            <a:r>
              <a:rPr lang="tr-TR" b="1" dirty="0"/>
              <a:t>Çevre Araştırma Grubu (Kimya Mühendisliği)</a:t>
            </a:r>
          </a:p>
          <a:p>
            <a:pPr marL="285750" indent="-285750">
              <a:buFont typeface="Arial" panose="020B0604020202020204" pitchFamily="34" charset="0"/>
              <a:buChar char="•"/>
            </a:pPr>
            <a:r>
              <a:rPr lang="tr-TR" b="1" dirty="0"/>
              <a:t>Elektrokimyasal Arıtım Araştırma Grubu (EKAL)</a:t>
            </a:r>
          </a:p>
          <a:p>
            <a:pPr marL="285750" indent="-285750">
              <a:buFont typeface="Arial" panose="020B0604020202020204" pitchFamily="34" charset="0"/>
              <a:buChar char="•"/>
            </a:pPr>
            <a:r>
              <a:rPr lang="tr-TR" b="1" dirty="0"/>
              <a:t>Proses Kontrol Araştırma Grubu (Doç. Dr. Suna ERTUNÇ)</a:t>
            </a:r>
          </a:p>
        </p:txBody>
      </p:sp>
      <p:pic>
        <p:nvPicPr>
          <p:cNvPr id="6" name="Grafik 5" descr="Rüzgar Türbini düz dolguyla">
            <a:extLst>
              <a:ext uri="{FF2B5EF4-FFF2-40B4-BE49-F238E27FC236}">
                <a16:creationId xmlns:a16="http://schemas.microsoft.com/office/drawing/2014/main" id="{5921AE37-1450-EA28-74BA-1BBC223F9A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4653" y="2159894"/>
            <a:ext cx="1269106" cy="1269106"/>
          </a:xfrm>
          <a:prstGeom prst="rect">
            <a:avLst/>
          </a:prstGeom>
        </p:spPr>
      </p:pic>
    </p:spTree>
    <p:extLst>
      <p:ext uri="{BB962C8B-B14F-4D97-AF65-F5344CB8AC3E}">
        <p14:creationId xmlns:p14="http://schemas.microsoft.com/office/powerpoint/2010/main" val="378951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189749"/>
            <a:ext cx="10325000" cy="763684"/>
          </a:xfrm>
        </p:spPr>
        <p:txBody>
          <a:bodyPr/>
          <a:lstStyle/>
          <a:p>
            <a:r>
              <a:rPr lang="tr-TR" dirty="0"/>
              <a:t>Temiz, Erişilebilir ve Güvenli Enerji Arzı</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91079" y="1232453"/>
            <a:ext cx="10325000" cy="3816626"/>
          </a:xfrm>
        </p:spPr>
        <p:txBody>
          <a:bodyPr>
            <a:normAutofit/>
          </a:bodyPr>
          <a:lstStyle/>
          <a:p>
            <a:r>
              <a:rPr lang="tr-TR" sz="1800" dirty="0"/>
              <a:t>Fotovoltaik Hücre, Panel ve Sistemleri </a:t>
            </a:r>
          </a:p>
          <a:p>
            <a:r>
              <a:rPr lang="tr-TR" sz="1800" dirty="0"/>
              <a:t>Yüksek Verimli Yoğunlaştırılmış Isıl Güneş Enerjisi Sistemleri </a:t>
            </a:r>
          </a:p>
          <a:p>
            <a:r>
              <a:rPr lang="tr-TR" sz="1800" dirty="0" err="1"/>
              <a:t>Karaüstü</a:t>
            </a:r>
            <a:r>
              <a:rPr lang="tr-TR" sz="1800" dirty="0"/>
              <a:t>, </a:t>
            </a:r>
            <a:r>
              <a:rPr lang="tr-TR" sz="1800" dirty="0" err="1"/>
              <a:t>Denizüstü</a:t>
            </a:r>
            <a:r>
              <a:rPr lang="tr-TR" sz="1800" dirty="0"/>
              <a:t> ve Uçan (</a:t>
            </a:r>
            <a:r>
              <a:rPr lang="tr-TR" sz="1800" dirty="0" err="1"/>
              <a:t>Airborne</a:t>
            </a:r>
            <a:r>
              <a:rPr lang="tr-TR" sz="1800" dirty="0"/>
              <a:t>) Rüzgar Enerjisi Sistemleri </a:t>
            </a:r>
          </a:p>
          <a:p>
            <a:r>
              <a:rPr lang="tr-TR" sz="1800" dirty="0"/>
              <a:t>Yenilikçi Jeotermal Sistemler ve Teknolojiler</a:t>
            </a:r>
          </a:p>
          <a:p>
            <a:r>
              <a:rPr lang="tr-TR" sz="1800" dirty="0"/>
              <a:t>Hidrojenin Enerji Taşıyıcısı, Yakıt ve Değerli Kimyasalların Eldesinde Hammadde Olarak Kullanılmasına Yönelik Öncü Teknolojiler</a:t>
            </a:r>
          </a:p>
          <a:p>
            <a:r>
              <a:rPr lang="tr-TR" sz="1800" dirty="0"/>
              <a:t>Yeni Nesil Küçük Modüler Reaktör Teknolojileri</a:t>
            </a:r>
          </a:p>
          <a:p>
            <a:r>
              <a:rPr lang="tr-TR" sz="1800" dirty="0"/>
              <a:t>Yenilenebilir Enerji Destekli Entegre </a:t>
            </a:r>
            <a:r>
              <a:rPr lang="tr-TR" sz="1800" dirty="0" err="1"/>
              <a:t>Biyorafineriler</a:t>
            </a:r>
            <a:endParaRPr lang="tr-TR" sz="1800" dirty="0"/>
          </a:p>
          <a:p>
            <a:r>
              <a:rPr lang="sv-SE" sz="1800" dirty="0"/>
              <a:t>Sistemler Arası Etkileşimleri Dikkate Alan Otonom Enerji Yönetim Sistemleri</a:t>
            </a:r>
            <a:endParaRPr lang="tr-TR" sz="1800" dirty="0"/>
          </a:p>
        </p:txBody>
      </p:sp>
      <p:sp>
        <p:nvSpPr>
          <p:cNvPr id="4" name="Metin kutusu 3">
            <a:extLst>
              <a:ext uri="{FF2B5EF4-FFF2-40B4-BE49-F238E27FC236}">
                <a16:creationId xmlns:a16="http://schemas.microsoft.com/office/drawing/2014/main" id="{379AB4FA-56AD-A2F1-C851-FB31D0457521}"/>
              </a:ext>
            </a:extLst>
          </p:cNvPr>
          <p:cNvSpPr txBox="1"/>
          <p:nvPr/>
        </p:nvSpPr>
        <p:spPr>
          <a:xfrm>
            <a:off x="691078" y="5315572"/>
            <a:ext cx="10003425"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tr-TR" b="1" dirty="0"/>
              <a:t>Enerji Mühendisliği</a:t>
            </a:r>
          </a:p>
          <a:p>
            <a:pPr marL="285750" indent="-285750">
              <a:buFont typeface="Arial" panose="020B0604020202020204" pitchFamily="34" charset="0"/>
              <a:buChar char="•"/>
            </a:pPr>
            <a:r>
              <a:rPr lang="tr-TR" b="1" dirty="0"/>
              <a:t>Fizik Mühendisliği</a:t>
            </a:r>
          </a:p>
          <a:p>
            <a:pPr marL="285750" indent="-285750">
              <a:buFont typeface="Arial" panose="020B0604020202020204" pitchFamily="34" charset="0"/>
              <a:buChar char="•"/>
            </a:pPr>
            <a:r>
              <a:rPr lang="tr-TR" b="1" dirty="0"/>
              <a:t>Kimya Mühendisliği</a:t>
            </a:r>
          </a:p>
          <a:p>
            <a:pPr marL="285750" indent="-285750">
              <a:buFont typeface="Arial" panose="020B0604020202020204" pitchFamily="34" charset="0"/>
              <a:buChar char="•"/>
            </a:pPr>
            <a:r>
              <a:rPr lang="tr-TR" b="1" dirty="0"/>
              <a:t>Kimya Bölümü</a:t>
            </a:r>
          </a:p>
        </p:txBody>
      </p:sp>
      <p:pic>
        <p:nvPicPr>
          <p:cNvPr id="6" name="Grafik 5" descr="Yenilenebilir Enerji düz dolguyla">
            <a:extLst>
              <a:ext uri="{FF2B5EF4-FFF2-40B4-BE49-F238E27FC236}">
                <a16:creationId xmlns:a16="http://schemas.microsoft.com/office/drawing/2014/main" id="{2ED3D0B6-FBC6-E17B-13D6-3C1F676FD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051" y="1103244"/>
            <a:ext cx="1702904" cy="1702904"/>
          </a:xfrm>
          <a:prstGeom prst="rect">
            <a:avLst/>
          </a:prstGeom>
        </p:spPr>
      </p:pic>
    </p:spTree>
    <p:extLst>
      <p:ext uri="{BB962C8B-B14F-4D97-AF65-F5344CB8AC3E}">
        <p14:creationId xmlns:p14="http://schemas.microsoft.com/office/powerpoint/2010/main" val="104478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C5679DB-835F-04A6-61D5-BA6278368D95}"/>
              </a:ext>
            </a:extLst>
          </p:cNvPr>
          <p:cNvPicPr>
            <a:picLocks noChangeAspect="1"/>
          </p:cNvPicPr>
          <p:nvPr/>
        </p:nvPicPr>
        <p:blipFill>
          <a:blip r:embed="rId2"/>
          <a:stretch>
            <a:fillRect/>
          </a:stretch>
        </p:blipFill>
        <p:spPr>
          <a:xfrm>
            <a:off x="0" y="900289"/>
            <a:ext cx="12192000" cy="5057422"/>
          </a:xfrm>
          <a:prstGeom prst="rect">
            <a:avLst/>
          </a:prstGeom>
        </p:spPr>
      </p:pic>
    </p:spTree>
    <p:extLst>
      <p:ext uri="{BB962C8B-B14F-4D97-AF65-F5344CB8AC3E}">
        <p14:creationId xmlns:p14="http://schemas.microsoft.com/office/powerpoint/2010/main" val="128452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203002"/>
            <a:ext cx="10325000" cy="750431"/>
          </a:xfrm>
        </p:spPr>
        <p:txBody>
          <a:bodyPr>
            <a:normAutofit fontScale="90000"/>
          </a:bodyPr>
          <a:lstStyle/>
          <a:p>
            <a:r>
              <a:rPr lang="tr-TR"/>
              <a:t>Yeşil ve Sürdürülebilir Tarım</a:t>
            </a:r>
            <a:endParaRPr lang="tr-TR" dirty="0"/>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91079" y="899701"/>
            <a:ext cx="10325000" cy="4174435"/>
          </a:xfrm>
        </p:spPr>
        <p:txBody>
          <a:bodyPr>
            <a:normAutofit/>
          </a:bodyPr>
          <a:lstStyle/>
          <a:p>
            <a:r>
              <a:rPr lang="tr-TR" sz="1600" dirty="0"/>
              <a:t>Kuraklığa Karşı Tarım Desenleri ve Yöntemleri (Çölde Tarım, Denizde Tarım)</a:t>
            </a:r>
          </a:p>
          <a:p>
            <a:r>
              <a:rPr lang="tr-TR" sz="1600" dirty="0"/>
              <a:t>Klasik, Biyoteknolojik ve Moleküler Genetik Destekli (CRISPR Gibi) Islah Çalışmaları</a:t>
            </a:r>
          </a:p>
          <a:p>
            <a:r>
              <a:rPr lang="tr-TR" sz="1600" dirty="0"/>
              <a:t>Yenilikçi Biyolojik Mücadele Yöntemleri (Faydalı Böcekler Gibi) </a:t>
            </a:r>
          </a:p>
          <a:p>
            <a:r>
              <a:rPr lang="tr-TR" sz="1600" dirty="0"/>
              <a:t>Hastalık ve Zararlılara Dirençli Bitkiler ve </a:t>
            </a:r>
            <a:r>
              <a:rPr lang="tr-TR" sz="1600" dirty="0" err="1"/>
              <a:t>Biyopestisitler</a:t>
            </a:r>
            <a:endParaRPr lang="tr-TR" sz="1600" dirty="0"/>
          </a:p>
          <a:p>
            <a:r>
              <a:rPr lang="tr-TR" sz="1600" dirty="0"/>
              <a:t>Yeni Nesil Etkili Gübre Üretim Teknolojileri</a:t>
            </a:r>
          </a:p>
          <a:p>
            <a:r>
              <a:rPr lang="tr-TR" sz="1600" dirty="0"/>
              <a:t>Nesnelerin İnterneti (</a:t>
            </a:r>
            <a:r>
              <a:rPr lang="tr-TR" sz="1600" dirty="0" err="1"/>
              <a:t>Iot</a:t>
            </a:r>
            <a:r>
              <a:rPr lang="tr-TR" sz="1600" dirty="0"/>
              <a:t>), Yapay Zeka ve Sensör Teknolojileri Temelli Gübreleme Sistemleri </a:t>
            </a:r>
          </a:p>
          <a:p>
            <a:r>
              <a:rPr lang="tr-TR" sz="1600" dirty="0"/>
              <a:t>İnsansız Tarım Araçları (İTA), Otonom ve/veya İnsansız Tarım Robotları ve İleri Teknoloji Çevre Dostu Tarım Makinaları </a:t>
            </a:r>
          </a:p>
          <a:p>
            <a:r>
              <a:rPr lang="tr-TR" sz="1600" dirty="0"/>
              <a:t>Gıda Değer Zincirinde </a:t>
            </a:r>
            <a:r>
              <a:rPr lang="tr-TR" sz="1600" dirty="0" err="1"/>
              <a:t>Blokzincir</a:t>
            </a:r>
            <a:r>
              <a:rPr lang="tr-TR" sz="1600" dirty="0"/>
              <a:t> Temelli İzlenebilirlik Teknolojileri</a:t>
            </a:r>
          </a:p>
          <a:p>
            <a:r>
              <a:rPr lang="tr-TR" sz="1600" dirty="0"/>
              <a:t>Hassas Tarımı Mümkün Kılmak Amacı İle Tarımsal Büyük Veri Havuzu ve Tarım Bilgi Sistemleri </a:t>
            </a:r>
          </a:p>
          <a:p>
            <a:r>
              <a:rPr lang="tr-TR" sz="1600" dirty="0"/>
              <a:t>Tarım ve Gıda Sektörü Atıklarından </a:t>
            </a:r>
            <a:r>
              <a:rPr lang="tr-TR" sz="1600" dirty="0" err="1"/>
              <a:t>Biyogübre</a:t>
            </a:r>
            <a:r>
              <a:rPr lang="tr-TR" sz="1600" dirty="0"/>
              <a:t>, Besin Desteği, İlaç Etken Maddesi- Biyoaktif Madde Üretimi </a:t>
            </a:r>
          </a:p>
        </p:txBody>
      </p:sp>
      <p:pic>
        <p:nvPicPr>
          <p:cNvPr id="5" name="Grafik 4" descr="Tarım düz dolguyla">
            <a:extLst>
              <a:ext uri="{FF2B5EF4-FFF2-40B4-BE49-F238E27FC236}">
                <a16:creationId xmlns:a16="http://schemas.microsoft.com/office/drawing/2014/main" id="{44EA9212-971F-0F49-3DCB-B12BEAE712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6393" y="466079"/>
            <a:ext cx="2475567" cy="2475567"/>
          </a:xfrm>
          <a:prstGeom prst="rect">
            <a:avLst/>
          </a:prstGeom>
        </p:spPr>
      </p:pic>
      <p:sp>
        <p:nvSpPr>
          <p:cNvPr id="6" name="Metin kutusu 5">
            <a:extLst>
              <a:ext uri="{FF2B5EF4-FFF2-40B4-BE49-F238E27FC236}">
                <a16:creationId xmlns:a16="http://schemas.microsoft.com/office/drawing/2014/main" id="{6891E08A-7C98-28BE-4A67-236BDBDAC2B9}"/>
              </a:ext>
            </a:extLst>
          </p:cNvPr>
          <p:cNvSpPr txBox="1"/>
          <p:nvPr/>
        </p:nvSpPr>
        <p:spPr>
          <a:xfrm>
            <a:off x="548248" y="5074136"/>
            <a:ext cx="11493712" cy="1754326"/>
          </a:xfrm>
          <a:prstGeom prst="rect">
            <a:avLst/>
          </a:prstGeom>
          <a:noFill/>
          <a:ln>
            <a:solidFill>
              <a:schemeClr val="accent1"/>
            </a:solidFill>
          </a:ln>
        </p:spPr>
        <p:txBody>
          <a:bodyPr wrap="square" numCol="2" rtlCol="0">
            <a:spAutoFit/>
          </a:bodyPr>
          <a:lstStyle/>
          <a:p>
            <a:pPr marL="285750" indent="-285750">
              <a:buFont typeface="Arial" panose="020B0604020202020204" pitchFamily="34" charset="0"/>
              <a:buChar char="•"/>
            </a:pPr>
            <a:r>
              <a:rPr lang="tr-TR" b="1" dirty="0"/>
              <a:t>Evrimsel Genetik Laboratuvarı Çalışma Grubu</a:t>
            </a:r>
          </a:p>
          <a:p>
            <a:pPr marL="285750" indent="-285750">
              <a:buFont typeface="Arial" panose="020B0604020202020204" pitchFamily="34" charset="0"/>
              <a:buChar char="•"/>
            </a:pPr>
            <a:r>
              <a:rPr lang="tr-TR" b="1" dirty="0"/>
              <a:t>MOLEN (</a:t>
            </a:r>
            <a:r>
              <a:rPr lang="tr-TR" b="1" dirty="0" err="1"/>
              <a:t>Molecular</a:t>
            </a:r>
            <a:r>
              <a:rPr lang="tr-TR" b="1" dirty="0"/>
              <a:t> </a:t>
            </a:r>
            <a:r>
              <a:rPr lang="tr-TR" b="1" dirty="0" err="1"/>
              <a:t>Entomology</a:t>
            </a:r>
            <a:r>
              <a:rPr lang="tr-TR" b="1" dirty="0"/>
              <a:t> </a:t>
            </a:r>
            <a:r>
              <a:rPr lang="tr-TR" b="1" dirty="0" err="1"/>
              <a:t>Lab</a:t>
            </a:r>
            <a:r>
              <a:rPr lang="tr-TR" b="1" dirty="0"/>
              <a:t>)</a:t>
            </a:r>
          </a:p>
          <a:p>
            <a:pPr marL="285750" indent="-285750">
              <a:buFont typeface="Arial" panose="020B0604020202020204" pitchFamily="34" charset="0"/>
              <a:buChar char="•"/>
            </a:pPr>
            <a:r>
              <a:rPr lang="tr-TR" b="1" dirty="0"/>
              <a:t>Prof. Dr. İsmail AKYOL (Ziraat F./Zootekni)</a:t>
            </a:r>
          </a:p>
          <a:p>
            <a:pPr marL="285750" indent="-285750">
              <a:buFont typeface="Arial" panose="020B0604020202020204" pitchFamily="34" charset="0"/>
              <a:buChar char="•"/>
            </a:pPr>
            <a:r>
              <a:rPr lang="tr-TR" b="1" dirty="0"/>
              <a:t>Prof. Dr. Umut TOPRAK (Ziraat F./Bitki Koruma)</a:t>
            </a:r>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r>
              <a:rPr lang="tr-TR" b="1" dirty="0"/>
              <a:t>Dr. Öğr. Üyesi Güray AKDOĞAN (Ziraat F./Tarla Bitkileri)</a:t>
            </a:r>
          </a:p>
          <a:p>
            <a:pPr marL="285750" indent="-285750">
              <a:buFont typeface="Arial" panose="020B0604020202020204" pitchFamily="34" charset="0"/>
              <a:buChar char="•"/>
            </a:pPr>
            <a:r>
              <a:rPr lang="tr-TR" b="1" dirty="0"/>
              <a:t>Prof. Dr. Birce TABAN (Ziraat F./Süt Teknolojisi)</a:t>
            </a:r>
          </a:p>
          <a:p>
            <a:pPr marL="285750" indent="-285750">
              <a:buFont typeface="Arial" panose="020B0604020202020204" pitchFamily="34" charset="0"/>
              <a:buChar char="•"/>
            </a:pPr>
            <a:r>
              <a:rPr lang="tr-TR" b="1" dirty="0"/>
              <a:t>Doç. Dr. Caner KOÇ (Ziraat F./Tarım Makinaları)</a:t>
            </a:r>
          </a:p>
        </p:txBody>
      </p:sp>
    </p:spTree>
    <p:extLst>
      <p:ext uri="{BB962C8B-B14F-4D97-AF65-F5344CB8AC3E}">
        <p14:creationId xmlns:p14="http://schemas.microsoft.com/office/powerpoint/2010/main" val="305186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203002"/>
            <a:ext cx="10325000" cy="750431"/>
          </a:xfrm>
        </p:spPr>
        <p:txBody>
          <a:bodyPr>
            <a:normAutofit fontScale="90000"/>
          </a:bodyPr>
          <a:lstStyle/>
          <a:p>
            <a:r>
              <a:rPr lang="tr-TR" dirty="0"/>
              <a:t>Sürdürülebilir Akıllı Ulaşım</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91079" y="1200444"/>
            <a:ext cx="10325000" cy="3564436"/>
          </a:xfrm>
        </p:spPr>
        <p:txBody>
          <a:bodyPr>
            <a:normAutofit fontScale="92500" lnSpcReduction="10000"/>
          </a:bodyPr>
          <a:lstStyle/>
          <a:p>
            <a:r>
              <a:rPr lang="tr-TR" dirty="0"/>
              <a:t>Yeni Nesil Akıllı, Entegre ve Yüksek Hızlı Şarj Teknolojileri </a:t>
            </a:r>
          </a:p>
          <a:p>
            <a:r>
              <a:rPr lang="tr-TR" dirty="0"/>
              <a:t>Enerji Yoğunluğu Yüksek Batarya Hücre Teknolojileri</a:t>
            </a:r>
          </a:p>
          <a:p>
            <a:r>
              <a:rPr lang="tr-TR" dirty="0"/>
              <a:t>Yüksek Verimli Batarya Üretimi Yönetimi </a:t>
            </a:r>
          </a:p>
          <a:p>
            <a:r>
              <a:rPr lang="tr-TR" dirty="0"/>
              <a:t>Batarya Teknolojisi ile Elektrifikasyonu Gerçekleşemeyen Ulaşım Araçlarında Çevreci Tahrik ve İtki Sistemleri </a:t>
            </a:r>
          </a:p>
          <a:p>
            <a:r>
              <a:rPr lang="tr-TR" dirty="0"/>
              <a:t>Havayolu Ulaşımına Alternatif Olabilecek </a:t>
            </a:r>
            <a:r>
              <a:rPr lang="tr-TR" dirty="0" err="1"/>
              <a:t>Hyperloop</a:t>
            </a:r>
            <a:r>
              <a:rPr lang="tr-TR" dirty="0"/>
              <a:t>, </a:t>
            </a:r>
            <a:r>
              <a:rPr lang="tr-TR" dirty="0" err="1"/>
              <a:t>Maglev</a:t>
            </a:r>
            <a:r>
              <a:rPr lang="tr-TR" dirty="0"/>
              <a:t> vb. Ulaşım Sistemleri</a:t>
            </a:r>
          </a:p>
          <a:p>
            <a:r>
              <a:rPr lang="tr-TR" dirty="0"/>
              <a:t>Entegre, Verimli, Güvenli, Çevreye Duyarlı Akıllı Ulaşım Sistemleri</a:t>
            </a:r>
          </a:p>
          <a:p>
            <a:r>
              <a:rPr lang="tr-TR" dirty="0"/>
              <a:t>Bağlantılı, Kooperatif, Tam Otonom (Sürücüsüz) Mobilite Sistemleri ile Ulaştırma Ağının Dönüşümü</a:t>
            </a:r>
          </a:p>
          <a:p>
            <a:endParaRPr lang="tr-TR" dirty="0"/>
          </a:p>
        </p:txBody>
      </p:sp>
      <p:sp>
        <p:nvSpPr>
          <p:cNvPr id="4" name="Metin kutusu 3">
            <a:extLst>
              <a:ext uri="{FF2B5EF4-FFF2-40B4-BE49-F238E27FC236}">
                <a16:creationId xmlns:a16="http://schemas.microsoft.com/office/drawing/2014/main" id="{8AF1B8FE-B49B-8580-49D6-7ADE91FC2CFF}"/>
              </a:ext>
            </a:extLst>
          </p:cNvPr>
          <p:cNvSpPr txBox="1"/>
          <p:nvPr/>
        </p:nvSpPr>
        <p:spPr>
          <a:xfrm>
            <a:off x="834887" y="4916557"/>
            <a:ext cx="9740348" cy="923330"/>
          </a:xfrm>
          <a:prstGeom prst="rect">
            <a:avLst/>
          </a:prstGeom>
          <a:noFill/>
          <a:ln>
            <a:solidFill>
              <a:schemeClr val="accent1"/>
            </a:solidFill>
          </a:ln>
        </p:spPr>
        <p:txBody>
          <a:bodyPr wrap="square" rtlCol="0">
            <a:spAutoFit/>
          </a:bodyPr>
          <a:lstStyle/>
          <a:p>
            <a:pPr marL="0" indent="0">
              <a:buNone/>
            </a:pPr>
            <a:r>
              <a:rPr lang="tr-TR" b="1"/>
              <a:t>Tavsiye Edilen Ar-Ge ve Yenilik İş Birliği/Modeli</a:t>
            </a:r>
          </a:p>
          <a:p>
            <a:r>
              <a:rPr lang="tr-TR"/>
              <a:t>Büyük Ölçekli Sanayi Kuruluşları, Üniversiteler, Kamu Araştırma Merkezleri, İlgili Kamu Kurum ve Kuruluşların Yer Aldığı Konsorsiyumlar</a:t>
            </a:r>
            <a:endParaRPr lang="tr-TR" dirty="0"/>
          </a:p>
        </p:txBody>
      </p:sp>
    </p:spTree>
    <p:extLst>
      <p:ext uri="{BB962C8B-B14F-4D97-AF65-F5344CB8AC3E}">
        <p14:creationId xmlns:p14="http://schemas.microsoft.com/office/powerpoint/2010/main" val="213617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80" name="Straight Connector 3079">
              <a:extLst>
                <a:ext uri="{FF2B5EF4-FFF2-40B4-BE49-F238E27FC236}">
                  <a16:creationId xmlns:a16="http://schemas.microsoft.com/office/drawing/2014/main" id="{E0418BE5-560E-4E49-B12D-B555511FED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849D1162-73B9-420F-BCBE-95039D00C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92BA76FE-316A-48E2-A03B-4E05691C43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0E678FBC-A6AD-4422-BA24-A4172F886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4" name="Straight Connector 3083">
              <a:extLst>
                <a:ext uri="{FF2B5EF4-FFF2-40B4-BE49-F238E27FC236}">
                  <a16:creationId xmlns:a16="http://schemas.microsoft.com/office/drawing/2014/main" id="{DD3C5C3E-2D08-43F0-AFAC-E15360CA7D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E0BEAC62-AF92-4A65-9790-6F6E0C6C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3C77D7C5-E76E-4E82-BFC4-9A75D2C80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C66E0152-96B9-4067-80D3-D9BDE6D7EC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0918AFCC-B9DA-4092-8FBA-2CFEDB038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91EC7D33-C87E-4812-A722-53C5D9927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95F239E3-501A-4C3C-9BE4-6BFA0D3126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9B62BF3B-95BB-4188-AAE5-015A0EF3D1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B14E5F0F-0124-40D0-A0BF-AE307A0E15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2BADC3B1-26C7-4CF1-B29D-4D0DEA3E2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A0A7DF6E-1132-4A80-9B18-593B1ACD77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9EF19589-10D8-4A8F-A0B1-F7CE380E30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28E6BB32-C4F8-4914-88D3-7DC5E79D0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A8F046EE-9DBA-4924-A19C-ED8741F5F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8AABBC44-ABA8-4913-824E-64D344724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54272B22-1C39-47A0-8551-73666AFBE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08CDFF66-464C-4ABF-BB01-00500A3B75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3079FC88-BD3B-4C04-9B90-0FC93C1792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B1FCAED8-8687-4141-A7C3-0D88ACEDFE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065038E6-7B32-460F-B804-D6C105FF4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EC5DAE85-AD17-454B-AB64-CEFF52FDAB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8C603643-2066-4967-AE4B-9DA143843B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437E9533-9B07-43E3-B939-7BADC01FEE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EDCCAAEE-AB2E-4534-893A-3DB109499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48BD39A2-970F-4714-AAA6-67EE99A0EA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CF4A1387-348B-4E46-9B65-FDF76ED0E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BF5DAF27-A54D-442A-93E4-BA7F04EAE3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3112" name="Rectangle 3111">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14" name="Group 3113">
            <a:extLst>
              <a:ext uri="{FF2B5EF4-FFF2-40B4-BE49-F238E27FC236}">
                <a16:creationId xmlns:a16="http://schemas.microsoft.com/office/drawing/2014/main" id="{CFB7A4C9-92CD-44D3-A28C-FA35567A97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15" name="Straight Connector 3114">
              <a:extLst>
                <a:ext uri="{FF2B5EF4-FFF2-40B4-BE49-F238E27FC236}">
                  <a16:creationId xmlns:a16="http://schemas.microsoft.com/office/drawing/2014/main" id="{96A0B86B-E5EF-4C51-B73A-A72785A885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B28325C5-8310-4D23-B08F-74CD90E13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64BE24A6-CB18-43D8-A955-7A58E56A6D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C90E549F-E66C-4639-8216-4DB579766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E32D53E2-5427-44D7-90B2-B51D613980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EF7F2D63-B189-47CB-BCBA-06F99730A5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6D23A140-3CAD-4933-988D-8A11B94F3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9410EC65-0AB7-4EB5-9FD1-9781DDEC5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9AB4B2E0-F6F4-4605-8A70-1EC201401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70CBBB60-6409-4C10-A9AD-DFE815933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5" name="Straight Connector 3124">
              <a:extLst>
                <a:ext uri="{FF2B5EF4-FFF2-40B4-BE49-F238E27FC236}">
                  <a16:creationId xmlns:a16="http://schemas.microsoft.com/office/drawing/2014/main" id="{74A1C4D2-346C-4562-9B1C-0DF21AA31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6" name="Straight Connector 3125">
              <a:extLst>
                <a:ext uri="{FF2B5EF4-FFF2-40B4-BE49-F238E27FC236}">
                  <a16:creationId xmlns:a16="http://schemas.microsoft.com/office/drawing/2014/main" id="{9FC6324E-B1C3-40D9-9D58-1A1671A53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F31307B7-2B8E-42C8-8DC0-B24B63021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BDAD637B-3870-4191-9D4A-4FBA8707E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211E9181-21F5-407D-B7B8-764C9137D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48262C9F-5298-4F8D-8FC8-28A2E8371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CC8A1B5C-3C6B-45F6-AC1C-82A3E934D6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86AF6588-0730-4D45-AF19-1655AFFD9A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3" name="Straight Connector 3132">
              <a:extLst>
                <a:ext uri="{FF2B5EF4-FFF2-40B4-BE49-F238E27FC236}">
                  <a16:creationId xmlns:a16="http://schemas.microsoft.com/office/drawing/2014/main" id="{94862BC1-DD1E-4786-BD5C-270D7DCFA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4" name="Straight Connector 3133">
              <a:extLst>
                <a:ext uri="{FF2B5EF4-FFF2-40B4-BE49-F238E27FC236}">
                  <a16:creationId xmlns:a16="http://schemas.microsoft.com/office/drawing/2014/main" id="{748CD048-7F9C-418A-9F39-9C140BF375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79E062D0-55D1-418A-9BDB-308FD770BB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21794E89-09BF-4BFA-8CB0-E669836577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7949DB15-C4FA-4634-B6DD-6C9EF1424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5C1CA597-C684-4685-831F-816D17D73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DF626A90-4A74-41FA-A4D2-30E16164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A97012B9-C53C-47B9-809C-EC0E79839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1" name="Straight Connector 3140">
              <a:extLst>
                <a:ext uri="{FF2B5EF4-FFF2-40B4-BE49-F238E27FC236}">
                  <a16:creationId xmlns:a16="http://schemas.microsoft.com/office/drawing/2014/main" id="{BADA3DCC-1755-48A1-8AE0-9EDE32282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CC6A4BA0-7434-42B8-B04D-AC831B85F8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1F3FA5CC-6091-4DB0-9B9A-81F9572FD2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6A4CE318-4D10-46AE-B51B-22B2B0CC17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59119ED3-C89C-4B2F-B7A4-F3B45A6EC0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4098" name="Picture 2">
            <a:extLst>
              <a:ext uri="{FF2B5EF4-FFF2-40B4-BE49-F238E27FC236}">
                <a16:creationId xmlns:a16="http://schemas.microsoft.com/office/drawing/2014/main" id="{C4991340-0111-5000-1EE8-F4FB28429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56" y="473119"/>
            <a:ext cx="7910060" cy="57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3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382009" y="272798"/>
            <a:ext cx="5385744" cy="1016710"/>
          </a:xfrm>
        </p:spPr>
        <p:txBody>
          <a:bodyPr anchor="ctr">
            <a:normAutofit fontScale="90000"/>
          </a:bodyPr>
          <a:lstStyle/>
          <a:p>
            <a:r>
              <a:rPr lang="tr-TR" dirty="0">
                <a:solidFill>
                  <a:schemeClr val="bg2"/>
                </a:solidFill>
              </a:rPr>
              <a:t>Deprem Araştırmaları</a:t>
            </a:r>
          </a:p>
        </p:txBody>
      </p:sp>
      <p:sp>
        <p:nvSpPr>
          <p:cNvPr id="45" name="Right Triangle 44">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0" y="314981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376BA64A-0D36-4574-A95A-C3BB108C7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38"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78F72801-D550-0129-8A35-07530B5F3977}"/>
              </a:ext>
            </a:extLst>
          </p:cNvPr>
          <p:cNvPicPr>
            <a:picLocks noChangeAspect="1"/>
          </p:cNvPicPr>
          <p:nvPr/>
        </p:nvPicPr>
        <p:blipFill rotWithShape="1">
          <a:blip r:embed="rId2">
            <a:alphaModFix amt="80000"/>
          </a:blip>
          <a:srcRect r="11076" b="3"/>
          <a:stretch/>
        </p:blipFill>
        <p:spPr>
          <a:xfrm>
            <a:off x="6092047" y="-1554"/>
            <a:ext cx="6099953" cy="6859554"/>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46554" y="1275340"/>
            <a:ext cx="5861576" cy="5854099"/>
          </a:xfrm>
        </p:spPr>
        <p:txBody>
          <a:bodyPr anchor="ctr">
            <a:normAutofit fontScale="92500" lnSpcReduction="10000"/>
          </a:bodyPr>
          <a:lstStyle/>
          <a:p>
            <a:pPr>
              <a:lnSpc>
                <a:spcPct val="100000"/>
              </a:lnSpc>
              <a:buClrTx/>
              <a:buFont typeface="Wingdings" panose="05000000000000000000" pitchFamily="2" charset="2"/>
              <a:buChar char="q"/>
            </a:pPr>
            <a:r>
              <a:rPr lang="tr-TR" sz="1600" dirty="0">
                <a:solidFill>
                  <a:schemeClr val="bg1"/>
                </a:solidFill>
              </a:rPr>
              <a:t>Deprem Mühendisliğine Yönelik Dijital Teknolojiler</a:t>
            </a:r>
          </a:p>
          <a:p>
            <a:pPr>
              <a:lnSpc>
                <a:spcPct val="100000"/>
              </a:lnSpc>
              <a:buClrTx/>
              <a:buFont typeface="Wingdings" panose="05000000000000000000" pitchFamily="2" charset="2"/>
              <a:buChar char="q"/>
            </a:pPr>
            <a:r>
              <a:rPr lang="tr-TR" sz="1600" dirty="0">
                <a:solidFill>
                  <a:schemeClr val="bg1"/>
                </a:solidFill>
              </a:rPr>
              <a:t>Arama Kurtarma Faaliyetlerine Yönelik Robotik Sistemler</a:t>
            </a:r>
          </a:p>
          <a:p>
            <a:pPr>
              <a:lnSpc>
                <a:spcPct val="100000"/>
              </a:lnSpc>
              <a:buClrTx/>
              <a:buFont typeface="Wingdings" panose="05000000000000000000" pitchFamily="2" charset="2"/>
              <a:buChar char="q"/>
            </a:pPr>
            <a:r>
              <a:rPr lang="tr-TR" sz="1600" dirty="0">
                <a:solidFill>
                  <a:schemeClr val="bg1"/>
                </a:solidFill>
              </a:rPr>
              <a:t>Yenilikçi İnşaat Modelleri ve İleri Malzeme Teknolojilerinin Kullanımı</a:t>
            </a:r>
          </a:p>
          <a:p>
            <a:pPr>
              <a:lnSpc>
                <a:spcPct val="100000"/>
              </a:lnSpc>
              <a:buClrTx/>
              <a:buFont typeface="Wingdings" panose="05000000000000000000" pitchFamily="2" charset="2"/>
              <a:buChar char="q"/>
            </a:pPr>
            <a:r>
              <a:rPr lang="tr-TR" sz="1600" dirty="0">
                <a:solidFill>
                  <a:schemeClr val="bg1"/>
                </a:solidFill>
              </a:rPr>
              <a:t>Mimari Tasarımlara Yönelik Mühendislik Çözümleri</a:t>
            </a:r>
          </a:p>
          <a:p>
            <a:pPr>
              <a:lnSpc>
                <a:spcPct val="100000"/>
              </a:lnSpc>
              <a:buClrTx/>
              <a:buFont typeface="Wingdings" panose="05000000000000000000" pitchFamily="2" charset="2"/>
              <a:buChar char="q"/>
            </a:pPr>
            <a:r>
              <a:rPr lang="tr-TR" sz="1600" dirty="0">
                <a:solidFill>
                  <a:schemeClr val="bg1"/>
                </a:solidFill>
              </a:rPr>
              <a:t>Çok Yönlü Yer Bilim Araştırmaları</a:t>
            </a:r>
          </a:p>
          <a:p>
            <a:pPr>
              <a:lnSpc>
                <a:spcPct val="100000"/>
              </a:lnSpc>
              <a:buClrTx/>
              <a:buFont typeface="Wingdings" panose="05000000000000000000" pitchFamily="2" charset="2"/>
              <a:buChar char="q"/>
            </a:pPr>
            <a:r>
              <a:rPr lang="tr-TR" sz="1600" dirty="0">
                <a:solidFill>
                  <a:schemeClr val="bg1"/>
                </a:solidFill>
              </a:rPr>
              <a:t>Kapsamlı Senaryo, Öngörü ve Analiz Çalışmaları</a:t>
            </a:r>
          </a:p>
          <a:p>
            <a:pPr>
              <a:lnSpc>
                <a:spcPct val="100000"/>
              </a:lnSpc>
              <a:buClrTx/>
              <a:buFont typeface="Wingdings" panose="05000000000000000000" pitchFamily="2" charset="2"/>
              <a:buChar char="q"/>
            </a:pPr>
            <a:r>
              <a:rPr lang="tr-TR" sz="1600" dirty="0">
                <a:solidFill>
                  <a:schemeClr val="bg1"/>
                </a:solidFill>
              </a:rPr>
              <a:t>Depremin </a:t>
            </a:r>
            <a:r>
              <a:rPr lang="tr-TR" sz="1600" dirty="0" err="1">
                <a:solidFill>
                  <a:schemeClr val="bg1"/>
                </a:solidFill>
              </a:rPr>
              <a:t>Sosyo</a:t>
            </a:r>
            <a:r>
              <a:rPr lang="tr-TR" sz="1600" dirty="0">
                <a:solidFill>
                  <a:schemeClr val="bg1"/>
                </a:solidFill>
              </a:rPr>
              <a:t>-Ekonomik ve Toplumsal Yaygın Etkileri</a:t>
            </a:r>
          </a:p>
          <a:p>
            <a:pPr marL="0" indent="0">
              <a:lnSpc>
                <a:spcPct val="100000"/>
              </a:lnSpc>
              <a:buNone/>
            </a:pPr>
            <a:endParaRPr lang="tr-TR" sz="1600" dirty="0">
              <a:solidFill>
                <a:schemeClr val="bg1"/>
              </a:solidFill>
            </a:endParaRPr>
          </a:p>
          <a:p>
            <a:pPr>
              <a:lnSpc>
                <a:spcPct val="100000"/>
              </a:lnSpc>
              <a:buClrTx/>
            </a:pPr>
            <a:r>
              <a:rPr lang="tr-TR" sz="1600" b="1" dirty="0">
                <a:solidFill>
                  <a:schemeClr val="bg1"/>
                </a:solidFill>
              </a:rPr>
              <a:t>Jeofizik Modelleme Grubu (Prof. Dr. Emin CANDANSAYAR)</a:t>
            </a:r>
          </a:p>
          <a:p>
            <a:pPr>
              <a:lnSpc>
                <a:spcPct val="100000"/>
              </a:lnSpc>
              <a:buClrTx/>
            </a:pPr>
            <a:r>
              <a:rPr lang="tr-TR" sz="1600" b="1" dirty="0">
                <a:solidFill>
                  <a:schemeClr val="bg1"/>
                </a:solidFill>
              </a:rPr>
              <a:t>Ankara Üniversitesi Deprem Araştırma ve Uygulama Merkezi </a:t>
            </a:r>
          </a:p>
          <a:p>
            <a:pPr>
              <a:lnSpc>
                <a:spcPct val="100000"/>
              </a:lnSpc>
              <a:buClrTx/>
            </a:pPr>
            <a:r>
              <a:rPr lang="tr-TR" sz="1600" b="1" dirty="0">
                <a:solidFill>
                  <a:schemeClr val="bg1"/>
                </a:solidFill>
              </a:rPr>
              <a:t>Ankara Üniversitesi Yer Bilimleri Araştırma ve Uygulama Merkezi</a:t>
            </a:r>
          </a:p>
          <a:p>
            <a:pPr>
              <a:lnSpc>
                <a:spcPct val="100000"/>
              </a:lnSpc>
              <a:buClrTx/>
            </a:pPr>
            <a:r>
              <a:rPr lang="tr-TR" sz="1600" b="1" dirty="0">
                <a:solidFill>
                  <a:schemeClr val="bg1"/>
                </a:solidFill>
              </a:rPr>
              <a:t>Ankara Üniversitesi Afet Yönetimi Uygulama ve Araştırma Merkezi</a:t>
            </a:r>
          </a:p>
          <a:p>
            <a:pPr>
              <a:lnSpc>
                <a:spcPct val="100000"/>
              </a:lnSpc>
              <a:buClrTx/>
            </a:pPr>
            <a:r>
              <a:rPr lang="tr-TR" sz="1600" b="1" dirty="0">
                <a:solidFill>
                  <a:schemeClr val="bg1"/>
                </a:solidFill>
              </a:rPr>
              <a:t>Jeofizik Mühendisliği Bölümü</a:t>
            </a:r>
          </a:p>
          <a:p>
            <a:pPr>
              <a:lnSpc>
                <a:spcPct val="100000"/>
              </a:lnSpc>
              <a:buClrTx/>
            </a:pPr>
            <a:r>
              <a:rPr lang="tr-TR" sz="1600" b="1" dirty="0">
                <a:solidFill>
                  <a:schemeClr val="bg1"/>
                </a:solidFill>
              </a:rPr>
              <a:t>Jeoloji Mühendisliği Bölümü</a:t>
            </a:r>
          </a:p>
          <a:p>
            <a:pPr>
              <a:lnSpc>
                <a:spcPct val="100000"/>
              </a:lnSpc>
              <a:buClrTx/>
            </a:pPr>
            <a:r>
              <a:rPr lang="tr-TR" sz="1600" b="1" dirty="0">
                <a:solidFill>
                  <a:schemeClr val="bg1"/>
                </a:solidFill>
              </a:rPr>
              <a:t>Doç. Dr. Eren ŞAHİNER (Yer Bilimleri Araştırma ve Uygulama Merkezi)</a:t>
            </a:r>
          </a:p>
          <a:p>
            <a:pPr>
              <a:lnSpc>
                <a:spcPct val="100000"/>
              </a:lnSpc>
            </a:pPr>
            <a:endParaRPr lang="tr-TR" sz="1000" dirty="0">
              <a:solidFill>
                <a:schemeClr val="bg1"/>
              </a:solidFill>
            </a:endParaRPr>
          </a:p>
          <a:p>
            <a:pPr>
              <a:lnSpc>
                <a:spcPct val="100000"/>
              </a:lnSpc>
            </a:pPr>
            <a:endParaRPr lang="tr-TR" sz="1000" dirty="0">
              <a:solidFill>
                <a:schemeClr val="bg1"/>
              </a:solidFill>
            </a:endParaRPr>
          </a:p>
        </p:txBody>
      </p:sp>
    </p:spTree>
    <p:extLst>
      <p:ext uri="{BB962C8B-B14F-4D97-AF65-F5344CB8AC3E}">
        <p14:creationId xmlns:p14="http://schemas.microsoft.com/office/powerpoint/2010/main" val="34668974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933B380-1711-1C70-4A1C-887EDAC28438}"/>
              </a:ext>
            </a:extLst>
          </p:cNvPr>
          <p:cNvPicPr>
            <a:picLocks noChangeAspect="1"/>
          </p:cNvPicPr>
          <p:nvPr/>
        </p:nvPicPr>
        <p:blipFill>
          <a:blip r:embed="rId2">
            <a:alphaModFix amt="35000"/>
          </a:blip>
          <a:stretch>
            <a:fillRect/>
          </a:stretch>
        </p:blipFill>
        <p:spPr>
          <a:xfrm>
            <a:off x="3279750" y="1032896"/>
            <a:ext cx="5386349" cy="5386349"/>
          </a:xfrm>
          <a:prstGeom prst="rect">
            <a:avLst/>
          </a:prstGeom>
        </p:spPr>
      </p:pic>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933500" y="33278"/>
            <a:ext cx="10325000" cy="810954"/>
          </a:xfrm>
        </p:spPr>
        <p:txBody>
          <a:bodyPr/>
          <a:lstStyle/>
          <a:p>
            <a:r>
              <a:rPr lang="tr-TR" dirty="0"/>
              <a:t>Kimyasal ve Biyolojik Savunma</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810424" y="1032896"/>
            <a:ext cx="10325000" cy="4622522"/>
          </a:xfrm>
        </p:spPr>
        <p:txBody>
          <a:bodyPr>
            <a:normAutofit fontScale="85000" lnSpcReduction="10000"/>
          </a:bodyPr>
          <a:lstStyle/>
          <a:p>
            <a:pPr algn="just"/>
            <a:r>
              <a:rPr lang="tr-TR" dirty="0">
                <a:solidFill>
                  <a:schemeClr val="tx1"/>
                </a:solidFill>
              </a:rPr>
              <a:t>Kimyasal ve biyolojik saldırılara karşı önlemlerin hızlı alınması ve tedavi edici yaklaşımların uygulanabilmesi için </a:t>
            </a:r>
            <a:r>
              <a:rPr lang="tr-TR" b="1" dirty="0">
                <a:solidFill>
                  <a:schemeClr val="tx1"/>
                </a:solidFill>
              </a:rPr>
              <a:t>anlık veya kısa sürede devreye girebilen, optik tabanlı, elektrokimyasal tabanlı, </a:t>
            </a:r>
            <a:r>
              <a:rPr lang="tr-TR" b="1" dirty="0" err="1">
                <a:solidFill>
                  <a:schemeClr val="tx1"/>
                </a:solidFill>
              </a:rPr>
              <a:t>plazmonik</a:t>
            </a:r>
            <a:r>
              <a:rPr lang="tr-TR" b="1" dirty="0">
                <a:solidFill>
                  <a:schemeClr val="tx1"/>
                </a:solidFill>
              </a:rPr>
              <a:t> tabanlı, QMC tabanlı vb. Elektronik ortamda çalışan farklı teknolojiler </a:t>
            </a:r>
            <a:r>
              <a:rPr lang="tr-TR" dirty="0">
                <a:solidFill>
                  <a:schemeClr val="tx1"/>
                </a:solidFill>
              </a:rPr>
              <a:t>ve yöntemler geliştirilmesi</a:t>
            </a:r>
          </a:p>
          <a:p>
            <a:pPr algn="just"/>
            <a:r>
              <a:rPr lang="tr-TR" b="1" dirty="0">
                <a:solidFill>
                  <a:schemeClr val="tx1"/>
                </a:solidFill>
              </a:rPr>
              <a:t>Yerli ve yenilikçi tespit ve teşhis sistemlerinin </a:t>
            </a:r>
            <a:r>
              <a:rPr lang="tr-TR" dirty="0">
                <a:solidFill>
                  <a:schemeClr val="tx1"/>
                </a:solidFill>
              </a:rPr>
              <a:t>geliştirilmesi ve gerekli mercilere anlık bilgi akışının sağlanmasına yönelik </a:t>
            </a:r>
            <a:r>
              <a:rPr lang="tr-TR" b="1" dirty="0">
                <a:solidFill>
                  <a:schemeClr val="tx1"/>
                </a:solidFill>
              </a:rPr>
              <a:t>gerçek zamanlı izleme ve erken uyarı sistemlerinin </a:t>
            </a:r>
            <a:r>
              <a:rPr lang="tr-TR" dirty="0">
                <a:solidFill>
                  <a:schemeClr val="tx1"/>
                </a:solidFill>
              </a:rPr>
              <a:t>geliştirilmesi </a:t>
            </a:r>
          </a:p>
          <a:p>
            <a:pPr algn="just"/>
            <a:r>
              <a:rPr lang="tr-TR" dirty="0">
                <a:solidFill>
                  <a:schemeClr val="tx1"/>
                </a:solidFill>
              </a:rPr>
              <a:t>Biyolojik ajanların uzaktan tespiti kapsamında önlemlerin alınabilmesi için </a:t>
            </a:r>
            <a:r>
              <a:rPr lang="tr-TR" b="1" dirty="0">
                <a:solidFill>
                  <a:schemeClr val="tx1"/>
                </a:solidFill>
              </a:rPr>
              <a:t>taşınabilir, hızlı, giyilebilir, hassas tespit ve teşhis teknolojilerinin </a:t>
            </a:r>
            <a:r>
              <a:rPr lang="tr-TR" dirty="0">
                <a:solidFill>
                  <a:schemeClr val="tx1"/>
                </a:solidFill>
              </a:rPr>
              <a:t>geliştirilmesi </a:t>
            </a:r>
          </a:p>
          <a:p>
            <a:pPr algn="just"/>
            <a:r>
              <a:rPr lang="tr-TR" dirty="0">
                <a:solidFill>
                  <a:schemeClr val="tx1"/>
                </a:solidFill>
              </a:rPr>
              <a:t>Kimyasal ve biyolojik savaş ajanlarına karşı </a:t>
            </a:r>
            <a:r>
              <a:rPr lang="tr-TR" b="1" dirty="0">
                <a:solidFill>
                  <a:schemeClr val="tx1"/>
                </a:solidFill>
              </a:rPr>
              <a:t>yeni nesil dekontaminasyon madde teknolojilerinin ve bertaraf sistemlerinin </a:t>
            </a:r>
            <a:r>
              <a:rPr lang="tr-TR" dirty="0">
                <a:solidFill>
                  <a:schemeClr val="tx1"/>
                </a:solidFill>
              </a:rPr>
              <a:t>geliştirilmesi </a:t>
            </a:r>
          </a:p>
          <a:p>
            <a:pPr algn="just"/>
            <a:r>
              <a:rPr lang="tr-TR" dirty="0">
                <a:solidFill>
                  <a:schemeClr val="tx1"/>
                </a:solidFill>
              </a:rPr>
              <a:t>Hava, toprak, su, gıda, canlı ve yüzey örnekleri gibi farklı materyallerden örnek alma imkânı sunan </a:t>
            </a:r>
            <a:r>
              <a:rPr lang="tr-TR" b="1" dirty="0">
                <a:solidFill>
                  <a:schemeClr val="tx1"/>
                </a:solidFill>
              </a:rPr>
              <a:t>yenilikçi numune alma kitlerinin </a:t>
            </a:r>
            <a:r>
              <a:rPr lang="tr-TR" dirty="0">
                <a:solidFill>
                  <a:schemeClr val="tx1"/>
                </a:solidFill>
              </a:rPr>
              <a:t>ve bu örnekleri olay mahallinde analiz edebilen </a:t>
            </a:r>
            <a:r>
              <a:rPr lang="tr-TR" b="1" dirty="0">
                <a:solidFill>
                  <a:schemeClr val="tx1"/>
                </a:solidFill>
              </a:rPr>
              <a:t>mobil arazi laboratuvar analiz sistemlerinin/araçlarının</a:t>
            </a:r>
            <a:r>
              <a:rPr lang="tr-TR" dirty="0">
                <a:solidFill>
                  <a:schemeClr val="tx1"/>
                </a:solidFill>
              </a:rPr>
              <a:t> yerli olarak geliştirilmesi </a:t>
            </a:r>
          </a:p>
          <a:p>
            <a:pPr algn="just"/>
            <a:r>
              <a:rPr lang="tr-TR" dirty="0">
                <a:solidFill>
                  <a:schemeClr val="tx1"/>
                </a:solidFill>
              </a:rPr>
              <a:t>Kimyasal ve biyolojik savaş ajanlarına karşı yeni nesil </a:t>
            </a:r>
            <a:r>
              <a:rPr lang="tr-TR" b="1" dirty="0">
                <a:solidFill>
                  <a:schemeClr val="tx1"/>
                </a:solidFill>
              </a:rPr>
              <a:t>koruyucu tekstil teknolojilerinin </a:t>
            </a:r>
            <a:r>
              <a:rPr lang="tr-TR" dirty="0">
                <a:solidFill>
                  <a:schemeClr val="tx1"/>
                </a:solidFill>
              </a:rPr>
              <a:t>geliştirilmesi </a:t>
            </a:r>
          </a:p>
        </p:txBody>
      </p:sp>
      <p:sp>
        <p:nvSpPr>
          <p:cNvPr id="5" name="Metin kutusu 4">
            <a:extLst>
              <a:ext uri="{FF2B5EF4-FFF2-40B4-BE49-F238E27FC236}">
                <a16:creationId xmlns:a16="http://schemas.microsoft.com/office/drawing/2014/main" id="{8F49389E-33BD-198C-2848-32ABC1C313AC}"/>
              </a:ext>
            </a:extLst>
          </p:cNvPr>
          <p:cNvSpPr txBox="1"/>
          <p:nvPr/>
        </p:nvSpPr>
        <p:spPr>
          <a:xfrm>
            <a:off x="933501" y="5655418"/>
            <a:ext cx="10201924" cy="92333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tr-TR" b="1" dirty="0"/>
              <a:t>Adli Bilimler Enstitüsü</a:t>
            </a:r>
          </a:p>
          <a:p>
            <a:pPr marL="285750" indent="-285750">
              <a:buFont typeface="Arial" panose="020B0604020202020204" pitchFamily="34" charset="0"/>
              <a:buChar char="•"/>
            </a:pPr>
            <a:r>
              <a:rPr lang="tr-TR" b="1" dirty="0"/>
              <a:t>Nükleer Bilimler Enstitüsü</a:t>
            </a:r>
          </a:p>
          <a:p>
            <a:pPr marL="285750" indent="-285750">
              <a:buFont typeface="Arial" panose="020B0604020202020204" pitchFamily="34" charset="0"/>
              <a:buChar char="•"/>
            </a:pPr>
            <a:r>
              <a:rPr lang="tr-TR" b="1" dirty="0"/>
              <a:t>Eczacılık F. / Analitik Kimya ABD (Prof. Dr. Sibel AYŞIL ÖZKAN)</a:t>
            </a:r>
          </a:p>
        </p:txBody>
      </p:sp>
    </p:spTree>
    <p:extLst>
      <p:ext uri="{BB962C8B-B14F-4D97-AF65-F5344CB8AC3E}">
        <p14:creationId xmlns:p14="http://schemas.microsoft.com/office/powerpoint/2010/main" val="164803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4A5768-EA51-48A2-8E17-AE20B9FE0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ED70F1A8-626B-430B-AACC-E280EB946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9D2887-DD9B-48D0-9844-B5D2024C7E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C04EA-C56F-4932-AB66-F426CACB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F894E2-AF43-4E3B-94A7-890F7AD25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292B8-EA04-4F65-8D17-4954B29EE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26744D-59AC-407B-977F-9F7B798903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FD4FA3-B553-4776-83CC-43156375A0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45C5FE-691A-4620-9B50-AFE8DBB10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E186B6-4496-412B-993D-EBA54ACED1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CCFC45-B62F-4FB2-8A1C-24299AB6A8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E987B3-0DB8-4E10-8F2F-939C9975E9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0CF3A0F-1366-43D4-B9ED-39506390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370E57-5DAF-4AD1-A44A-32A93556E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38A8C5-7279-4DA9-B1BA-5A76E020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19694A-5560-4890-99CF-E4B89F5F16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41929D-D2D8-4211-8E30-449C7F67E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46B496-7BD4-408E-9387-4B2DBD88D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4954B0-8891-4B5C-B5C2-2B098DA9D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E2F714F-4C40-46D7-A9B0-5A41FCE1C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45C2AB-7F9E-4A2B-845D-39DA52F785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540879-E48F-44C9-8978-75F20ECA8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9A807C-71D8-48EB-B90A-18ABEC581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DBB3B2-0577-449E-822F-EC7F39931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9C75EC-55AD-4526-81DC-A716FD738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C495AC-53AC-46EB-AF18-9F9B72454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476CB3D-FE8C-4CAF-B287-0576A80CC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4B38EE-AF53-4E0C-A55A-A17CC17EF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DE7212-9D6E-4F4E-A073-5B5B858AFF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C6AD08-49F6-4369-9405-2E06CED9F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E501EB-B771-494E-8AF3-5350560EB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A122D9-8BE6-498E-AB20-311EBD5EF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5FB205E9-694A-469E-97E7-7339DE0BC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3591" y="-2841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5295810" y="45134"/>
            <a:ext cx="6703662" cy="1442463"/>
          </a:xfrm>
        </p:spPr>
        <p:txBody>
          <a:bodyPr>
            <a:normAutofit/>
          </a:bodyPr>
          <a:lstStyle/>
          <a:p>
            <a:pPr algn="ctr">
              <a:lnSpc>
                <a:spcPct val="90000"/>
              </a:lnSpc>
            </a:pPr>
            <a:r>
              <a:rPr lang="tr-TR" sz="3700" dirty="0"/>
              <a:t>Bitkisel Kaynaklardan Değerli Kimyasallar</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5588127" y="1801912"/>
            <a:ext cx="6405131" cy="4785281"/>
          </a:xfrm>
        </p:spPr>
        <p:txBody>
          <a:bodyPr>
            <a:normAutofit/>
          </a:bodyPr>
          <a:lstStyle/>
          <a:p>
            <a:pPr>
              <a:lnSpc>
                <a:spcPct val="100000"/>
              </a:lnSpc>
            </a:pPr>
            <a:r>
              <a:rPr lang="tr-TR" sz="1800" dirty="0"/>
              <a:t>Prof. Dr. Gülçin SALTAN İŞCAN (Eczacılık F. / Farmakognozi)</a:t>
            </a:r>
          </a:p>
          <a:p>
            <a:pPr>
              <a:lnSpc>
                <a:spcPct val="100000"/>
              </a:lnSpc>
            </a:pPr>
            <a:r>
              <a:rPr lang="tr-TR" sz="1800" dirty="0"/>
              <a:t>Prof. Dr. Özlem BAHADIR ACIKARA (Eczacılık F. / Farmakognozi)</a:t>
            </a:r>
          </a:p>
          <a:p>
            <a:pPr>
              <a:lnSpc>
                <a:spcPct val="100000"/>
              </a:lnSpc>
            </a:pPr>
            <a:r>
              <a:rPr lang="tr-TR" sz="1800" dirty="0"/>
              <a:t>Doç. Dr. Sinem ASLAN ERDEM (Eczacılık F. / Farmakognozi)</a:t>
            </a:r>
          </a:p>
          <a:p>
            <a:pPr>
              <a:lnSpc>
                <a:spcPct val="100000"/>
              </a:lnSpc>
            </a:pPr>
            <a:r>
              <a:rPr lang="tr-TR" sz="1800" dirty="0"/>
              <a:t>Dr. Öğr. Üyesi Burçin ERGENE (Eczacılık F. / Farmakognozi)</a:t>
            </a:r>
          </a:p>
          <a:p>
            <a:pPr>
              <a:lnSpc>
                <a:spcPct val="100000"/>
              </a:lnSpc>
            </a:pPr>
            <a:r>
              <a:rPr lang="tr-TR" sz="1800" dirty="0"/>
              <a:t>Prof. Dr. Ceyda Sibel KILIÇ ( Eczacılık F. / Farmasötik Botanik)</a:t>
            </a:r>
          </a:p>
          <a:p>
            <a:pPr>
              <a:lnSpc>
                <a:spcPct val="100000"/>
              </a:lnSpc>
            </a:pPr>
            <a:r>
              <a:rPr lang="tr-TR" sz="1800" dirty="0"/>
              <a:t>Öğr. Gör. Tuncay ÇALIŞKAN (Tıbbi Aromatik Bitkiler Bölümü)</a:t>
            </a:r>
          </a:p>
          <a:p>
            <a:pPr>
              <a:lnSpc>
                <a:spcPct val="100000"/>
              </a:lnSpc>
            </a:pPr>
            <a:endParaRPr lang="tr-TR" sz="1800" dirty="0"/>
          </a:p>
        </p:txBody>
      </p:sp>
      <p:pic>
        <p:nvPicPr>
          <p:cNvPr id="4" name="Resim 3">
            <a:extLst>
              <a:ext uri="{FF2B5EF4-FFF2-40B4-BE49-F238E27FC236}">
                <a16:creationId xmlns:a16="http://schemas.microsoft.com/office/drawing/2014/main" id="{58543A30-C101-356F-8F04-DA785AE6251F}"/>
              </a:ext>
            </a:extLst>
          </p:cNvPr>
          <p:cNvPicPr>
            <a:picLocks noChangeAspect="1"/>
          </p:cNvPicPr>
          <p:nvPr/>
        </p:nvPicPr>
        <p:blipFill rotWithShape="1">
          <a:blip r:embed="rId2"/>
          <a:srcRect l="18136" t="11658" r="15494" b="15786"/>
          <a:stretch/>
        </p:blipFill>
        <p:spPr>
          <a:xfrm>
            <a:off x="691078" y="834744"/>
            <a:ext cx="4412205" cy="5214535"/>
          </a:xfrm>
          <a:prstGeom prst="rect">
            <a:avLst/>
          </a:prstGeom>
        </p:spPr>
      </p:pic>
      <p:sp>
        <p:nvSpPr>
          <p:cNvPr id="6" name="Metin kutusu 5">
            <a:extLst>
              <a:ext uri="{FF2B5EF4-FFF2-40B4-BE49-F238E27FC236}">
                <a16:creationId xmlns:a16="http://schemas.microsoft.com/office/drawing/2014/main" id="{AB965FDF-98C0-ADA5-3C20-7DCA7AE168F6}"/>
              </a:ext>
            </a:extLst>
          </p:cNvPr>
          <p:cNvSpPr txBox="1"/>
          <p:nvPr/>
        </p:nvSpPr>
        <p:spPr>
          <a:xfrm>
            <a:off x="684863" y="6005822"/>
            <a:ext cx="6109252" cy="646331"/>
          </a:xfrm>
          <a:prstGeom prst="rect">
            <a:avLst/>
          </a:prstGeom>
          <a:noFill/>
        </p:spPr>
        <p:txBody>
          <a:bodyPr wrap="square">
            <a:spAutoFit/>
          </a:bodyPr>
          <a:lstStyle/>
          <a:p>
            <a:r>
              <a:rPr lang="tr-TR" b="1" dirty="0"/>
              <a:t>Tavsiye Edilen Ar-</a:t>
            </a:r>
            <a:r>
              <a:rPr lang="tr-TR" b="1" dirty="0" err="1"/>
              <a:t>Ge</a:t>
            </a:r>
            <a:r>
              <a:rPr lang="tr-TR" b="1" dirty="0"/>
              <a:t> ve Yenilik İş Birliği/Modeli: </a:t>
            </a:r>
            <a:r>
              <a:rPr lang="tr-TR" dirty="0"/>
              <a:t>Üniversiteler, Araştırma Merkezleri, Özel Sektör</a:t>
            </a:r>
          </a:p>
        </p:txBody>
      </p:sp>
    </p:spTree>
    <p:extLst>
      <p:ext uri="{BB962C8B-B14F-4D97-AF65-F5344CB8AC3E}">
        <p14:creationId xmlns:p14="http://schemas.microsoft.com/office/powerpoint/2010/main" val="731513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91079" y="502859"/>
            <a:ext cx="10325000" cy="657666"/>
          </a:xfrm>
        </p:spPr>
        <p:txBody>
          <a:bodyPr>
            <a:normAutofit fontScale="90000"/>
          </a:bodyPr>
          <a:lstStyle/>
          <a:p>
            <a:r>
              <a:rPr lang="tr-TR" dirty="0"/>
              <a:t>Ulusal Biyoçeşitliliğin İzlenmesi</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91079" y="1417983"/>
            <a:ext cx="10325000" cy="4937158"/>
          </a:xfrm>
        </p:spPr>
        <p:txBody>
          <a:bodyPr/>
          <a:lstStyle/>
          <a:p>
            <a:pPr marL="0" indent="0">
              <a:lnSpc>
                <a:spcPct val="100000"/>
              </a:lnSpc>
              <a:buNone/>
            </a:pPr>
            <a:r>
              <a:rPr lang="tr-TR" dirty="0"/>
              <a:t>İklim değişikliğinin ekosistemlere ve biyoçeşitliliğe etkileri, etki azaltımı ve sürdürülebilir ekosistem yönetimi için yüksek çözünürlüklü akıllı ve bütünleşik ekosistem ve biyoçeşitlilik gözlem ağlarının ülke çapında kritik iç su, denizel ve karasal ekosistemleri kapsamasını sağlamak.</a:t>
            </a:r>
            <a:endParaRPr lang="tr-TR" sz="2000" b="1" dirty="0"/>
          </a:p>
          <a:p>
            <a:pPr>
              <a:lnSpc>
                <a:spcPct val="100000"/>
              </a:lnSpc>
            </a:pPr>
            <a:endParaRPr lang="tr-TR" b="1" dirty="0"/>
          </a:p>
          <a:p>
            <a:pPr>
              <a:lnSpc>
                <a:spcPct val="100000"/>
              </a:lnSpc>
            </a:pPr>
            <a:r>
              <a:rPr lang="tr-TR" sz="2000" b="1" dirty="0"/>
              <a:t>Prof. Dr. Ilgaz AKATA (Fen F. / Biyoloji)</a:t>
            </a:r>
          </a:p>
          <a:p>
            <a:pPr>
              <a:lnSpc>
                <a:spcPct val="100000"/>
              </a:lnSpc>
            </a:pPr>
            <a:r>
              <a:rPr lang="tr-TR" sz="2000" b="1" dirty="0"/>
              <a:t>Prof. Dr. Ahmet Emre YAPRAK (Fen F. / Biyoloji)</a:t>
            </a:r>
          </a:p>
          <a:p>
            <a:pPr>
              <a:lnSpc>
                <a:spcPct val="100000"/>
              </a:lnSpc>
            </a:pPr>
            <a:r>
              <a:rPr lang="tr-TR" b="1" dirty="0"/>
              <a:t>Prof. Dr. Ercüment GENÇ (Ziraat F. / Su Ürünleri Müh.)</a:t>
            </a:r>
          </a:p>
          <a:p>
            <a:pPr>
              <a:lnSpc>
                <a:spcPct val="100000"/>
              </a:lnSpc>
            </a:pPr>
            <a:r>
              <a:rPr lang="tr-TR" sz="2000" b="1" dirty="0"/>
              <a:t>Öğr. Gör. Dr. İsa BAŞKÖSE (Fen F. / Biyoloji)</a:t>
            </a:r>
          </a:p>
          <a:p>
            <a:pPr>
              <a:lnSpc>
                <a:spcPct val="100000"/>
              </a:lnSpc>
            </a:pPr>
            <a:r>
              <a:rPr lang="tr-TR" b="1" dirty="0"/>
              <a:t>Prof. Dr. Emre KESKİN (Ziraat F. / Su Ürünleri Müh.)</a:t>
            </a:r>
          </a:p>
          <a:p>
            <a:pPr>
              <a:lnSpc>
                <a:spcPct val="100000"/>
              </a:lnSpc>
            </a:pPr>
            <a:endParaRPr lang="tr-TR" sz="2000" b="1" dirty="0"/>
          </a:p>
          <a:p>
            <a:pPr>
              <a:lnSpc>
                <a:spcPct val="100000"/>
              </a:lnSpc>
            </a:pPr>
            <a:endParaRPr lang="tr-TR" sz="2000" b="1" dirty="0"/>
          </a:p>
          <a:p>
            <a:endParaRPr lang="tr-TR" dirty="0"/>
          </a:p>
        </p:txBody>
      </p:sp>
      <p:pic>
        <p:nvPicPr>
          <p:cNvPr id="4" name="Resim 3">
            <a:extLst>
              <a:ext uri="{FF2B5EF4-FFF2-40B4-BE49-F238E27FC236}">
                <a16:creationId xmlns:a16="http://schemas.microsoft.com/office/drawing/2014/main" id="{268EAF12-071E-7F01-0080-92FF2EF0033D}"/>
              </a:ext>
            </a:extLst>
          </p:cNvPr>
          <p:cNvPicPr>
            <a:picLocks noChangeAspect="1"/>
          </p:cNvPicPr>
          <p:nvPr/>
        </p:nvPicPr>
        <p:blipFill rotWithShape="1">
          <a:blip r:embed="rId2"/>
          <a:srcRect l="24618" t="9846" r="23525" b="7077"/>
          <a:stretch/>
        </p:blipFill>
        <p:spPr>
          <a:xfrm>
            <a:off x="8018584" y="2663813"/>
            <a:ext cx="3896752" cy="3995404"/>
          </a:xfrm>
          <a:prstGeom prst="rect">
            <a:avLst/>
          </a:prstGeom>
        </p:spPr>
      </p:pic>
    </p:spTree>
    <p:extLst>
      <p:ext uri="{BB962C8B-B14F-4D97-AF65-F5344CB8AC3E}">
        <p14:creationId xmlns:p14="http://schemas.microsoft.com/office/powerpoint/2010/main" val="423530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77374" y="249816"/>
            <a:ext cx="9465795" cy="647487"/>
          </a:xfrm>
        </p:spPr>
        <p:txBody>
          <a:bodyPr>
            <a:normAutofit fontScale="90000"/>
          </a:bodyPr>
          <a:lstStyle/>
          <a:p>
            <a:pPr>
              <a:lnSpc>
                <a:spcPct val="90000"/>
              </a:lnSpc>
            </a:pPr>
            <a:r>
              <a:rPr lang="tr-TR" sz="4100" dirty="0"/>
              <a:t>Biyomedikal Ekipman Teknolojileri</a:t>
            </a:r>
          </a:p>
        </p:txBody>
      </p:sp>
      <p:pic>
        <p:nvPicPr>
          <p:cNvPr id="4" name="Resim 3">
            <a:extLst>
              <a:ext uri="{FF2B5EF4-FFF2-40B4-BE49-F238E27FC236}">
                <a16:creationId xmlns:a16="http://schemas.microsoft.com/office/drawing/2014/main" id="{1E5A6F71-4B73-6A8E-D1F1-7CE28D2C0CFE}"/>
              </a:ext>
            </a:extLst>
          </p:cNvPr>
          <p:cNvPicPr>
            <a:picLocks noChangeAspect="1"/>
          </p:cNvPicPr>
          <p:nvPr/>
        </p:nvPicPr>
        <p:blipFill rotWithShape="1">
          <a:blip r:embed="rId2">
            <a:alphaModFix amt="85000"/>
          </a:blip>
          <a:srcRect l="22445" t="15590" r="24428" b="32435"/>
          <a:stretch/>
        </p:blipFill>
        <p:spPr>
          <a:xfrm>
            <a:off x="10043081" y="4973760"/>
            <a:ext cx="1748894" cy="1710971"/>
          </a:xfrm>
          <a:prstGeom prst="rect">
            <a:avLst/>
          </a:prstGeom>
        </p:spPr>
      </p:pic>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2087" y="1050044"/>
            <a:ext cx="11691171" cy="4868897"/>
          </a:xfrm>
        </p:spPr>
        <p:txBody>
          <a:bodyPr>
            <a:normAutofit/>
          </a:bodyPr>
          <a:lstStyle/>
          <a:p>
            <a:r>
              <a:rPr lang="tr-TR" dirty="0"/>
              <a:t>Yenilikçi Tıbbi Görüntüleme Sistemleri </a:t>
            </a:r>
            <a:r>
              <a:rPr lang="tr-TR" sz="1500" dirty="0"/>
              <a:t>(Tanı ve/veya tedavi amaçlı tıbbi görüntüleme sistemleri/yöntemlerinin geliştirilmesi / THS 5-8)</a:t>
            </a:r>
          </a:p>
          <a:p>
            <a:r>
              <a:rPr lang="it-IT" dirty="0"/>
              <a:t>Yeni Nesil</a:t>
            </a:r>
            <a:r>
              <a:rPr lang="tr-TR" dirty="0"/>
              <a:t> </a:t>
            </a:r>
            <a:r>
              <a:rPr lang="it-IT" dirty="0"/>
              <a:t>Protez ve Ortez</a:t>
            </a:r>
            <a:r>
              <a:rPr lang="tr-TR" dirty="0"/>
              <a:t> </a:t>
            </a:r>
            <a:r>
              <a:rPr lang="tr-TR" sz="1500" dirty="0"/>
              <a:t>(Fonksiyon kaybına yönelik, nöro-</a:t>
            </a:r>
            <a:r>
              <a:rPr lang="tr-TR" sz="1500" dirty="0" err="1"/>
              <a:t>masküler</a:t>
            </a:r>
            <a:r>
              <a:rPr lang="tr-TR" sz="1500" dirty="0"/>
              <a:t> rehabilitasyonda kullanılacak cihaz, akıllı protez/ortez sistemleri / THS 5-8)</a:t>
            </a:r>
          </a:p>
          <a:p>
            <a:r>
              <a:rPr lang="tr-TR" dirty="0"/>
              <a:t>Yenilikçi İmplantlar </a:t>
            </a:r>
            <a:r>
              <a:rPr lang="tr-TR" sz="1500" dirty="0"/>
              <a:t>(Çok işlevli, yüksek katma değerli ve ileri teknoloji ürünü implantların ve malzemeler / THS 3-8)</a:t>
            </a:r>
          </a:p>
          <a:p>
            <a:r>
              <a:rPr lang="tr-TR" dirty="0"/>
              <a:t>Robotik Cerrahi Teknolojileri </a:t>
            </a:r>
            <a:r>
              <a:rPr lang="tr-TR" sz="1500" dirty="0"/>
              <a:t>(Biyomedikal robotik sistemlerinin geliştirilmesi / THS 3-8)</a:t>
            </a:r>
          </a:p>
          <a:p>
            <a:endParaRPr lang="tr-TR" sz="1500" dirty="0"/>
          </a:p>
          <a:p>
            <a:endParaRPr lang="tr-TR" sz="1500" dirty="0"/>
          </a:p>
          <a:p>
            <a:pPr marL="0" indent="0">
              <a:buNone/>
            </a:pPr>
            <a:r>
              <a:rPr lang="tr-TR" b="1" dirty="0"/>
              <a:t>Ankara Üniversitesi Medikal Tasarım Uygulama ve Araştırma Merkezi (MEDİTAM)</a:t>
            </a:r>
          </a:p>
          <a:p>
            <a:pPr marL="0" indent="0">
              <a:buNone/>
            </a:pPr>
            <a:r>
              <a:rPr lang="tr-TR" b="1" dirty="0"/>
              <a:t>Ankara Üniversitesi Akıllı Sistemler ve Teknolojiler Uygulama ve Araştırma Merkezi (ASTAM)</a:t>
            </a:r>
          </a:p>
          <a:p>
            <a:endParaRPr lang="tr-TR" sz="1500" dirty="0"/>
          </a:p>
          <a:p>
            <a:pPr marL="0" indent="0">
              <a:buNone/>
            </a:pPr>
            <a:endParaRPr lang="tr-TR" sz="1500" dirty="0"/>
          </a:p>
          <a:p>
            <a:endParaRPr lang="tr-TR" sz="1500" dirty="0"/>
          </a:p>
          <a:p>
            <a:endParaRPr lang="tr-TR" sz="1400" dirty="0"/>
          </a:p>
        </p:txBody>
      </p:sp>
    </p:spTree>
    <p:extLst>
      <p:ext uri="{BB962C8B-B14F-4D97-AF65-F5344CB8AC3E}">
        <p14:creationId xmlns:p14="http://schemas.microsoft.com/office/powerpoint/2010/main" val="378873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27A2371D-E95E-4E2E-ABB9-D6409A537F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20814C69-0E8C-49A3-8452-971CA8350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E24DB3-D306-4D9D-AD7B-F535197C07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1B06E0-67DD-4302-8D19-639196972A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BD0468-E45E-4063-8C2D-BB555774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42838F-C61E-4F82-8E97-8A10316F4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2F4E59-35DF-48ED-8513-D9C995716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2710FE-BF9F-4ADD-82DE-7AF0AB1F5E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B014AE-E9E4-4054-BE0F-1BC2F089B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EA021B-C8B0-48F9-B1CB-A8C2E1B85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9EAB92-8EB1-450F-9DC7-CAFA5FDA9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A1EBB7-483A-419C-B619-AA3C9184C1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469A02-6DCF-4CBC-8B1F-E0B48A980E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D0931D-7905-4655-B3A8-BD385587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F31427-7414-48AC-A250-D356CBC4BA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8C5AE1-943C-444C-BEEB-756028247F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751FEB-FFE8-484E-AF44-58FB0C2F5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BEB40B-97E7-4435-BAE6-0BAC8689D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9CDDE6-0CB4-4518-936D-351D7114F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CD8E96-63B2-4A76-9FA4-FD574945D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06729F-61CD-43D7-900D-23C5CF828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936353-A06F-4862-B713-D8761651C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CB75089-81A0-414F-880B-613FBC7102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84B25A-77CE-42BE-8D5D-3E56ADB36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C0E8CB-51AD-4D39-860D-95F98206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7B6EA0-1EC1-4EFC-A024-326C5FB6E0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37A491-22B7-497B-B872-FDB00072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725797-7F94-4684-9B61-BE62966658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04F75D-D3A8-44BD-970F-4F37060BB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8E41E9-3A9D-4D8E-AF15-A6369C2652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194DC5-C581-452C-B403-012A01F8A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414A6B-23ED-46F4-982A-69E5E537A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Shape 44">
            <a:extLst>
              <a:ext uri="{FF2B5EF4-FFF2-40B4-BE49-F238E27FC236}">
                <a16:creationId xmlns:a16="http://schemas.microsoft.com/office/drawing/2014/main" id="{4CB47DB7-904B-416E-8C82-41DA194E0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CDF85FDD-49F6-E409-4A94-37B8BCD79013}"/>
              </a:ext>
            </a:extLst>
          </p:cNvPr>
          <p:cNvPicPr>
            <a:picLocks noChangeAspect="1"/>
          </p:cNvPicPr>
          <p:nvPr/>
        </p:nvPicPr>
        <p:blipFill rotWithShape="1">
          <a:blip r:embed="rId2">
            <a:alphaModFix amt="35000"/>
          </a:blip>
          <a:srcRect t="22586" r="-1" b="16002"/>
          <a:stretch/>
        </p:blipFill>
        <p:spPr>
          <a:xfrm>
            <a:off x="-23207"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677374" y="-3104"/>
            <a:ext cx="8351994" cy="1375333"/>
          </a:xfrm>
        </p:spPr>
        <p:txBody>
          <a:bodyPr>
            <a:normAutofit/>
          </a:bodyPr>
          <a:lstStyle/>
          <a:p>
            <a:r>
              <a:rPr lang="tr-TR" dirty="0">
                <a:solidFill>
                  <a:srgbClr val="FFFFFF"/>
                </a:solidFill>
              </a:rPr>
              <a:t>Epidemiyolojik Çalışmalar</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677374" y="1632520"/>
            <a:ext cx="9469010" cy="4882045"/>
          </a:xfrm>
        </p:spPr>
        <p:txBody>
          <a:bodyPr>
            <a:normAutofit fontScale="92500" lnSpcReduction="20000"/>
          </a:bodyPr>
          <a:lstStyle/>
          <a:p>
            <a:pPr marL="0" indent="0">
              <a:buNone/>
            </a:pPr>
            <a:r>
              <a:rPr lang="tr-TR" sz="1600" b="1" dirty="0">
                <a:solidFill>
                  <a:srgbClr val="FFFFFF"/>
                </a:solidFill>
              </a:rPr>
              <a:t>Sağlığın belirleyicisi olarak değerlendirilebilecek sosyal, çevresel ve davranışsal faktörlerin araştırılacağı kesitsel çalışmalar,</a:t>
            </a:r>
          </a:p>
          <a:p>
            <a:pPr marL="0" indent="0">
              <a:buNone/>
            </a:pPr>
            <a:r>
              <a:rPr lang="tr-TR" sz="1600" b="1" dirty="0">
                <a:solidFill>
                  <a:srgbClr val="FFFFFF"/>
                </a:solidFill>
              </a:rPr>
              <a:t>• Sağlık sisteminin her basamağındaki sağlık hizmetinin planlanmasında, finansmanında ve sunumunda yeni ve etkin yöntemlerin ortaya konmasını</a:t>
            </a:r>
          </a:p>
          <a:p>
            <a:pPr marL="0" indent="0">
              <a:buNone/>
            </a:pPr>
            <a:r>
              <a:rPr lang="tr-TR" sz="1600" b="1" dirty="0">
                <a:solidFill>
                  <a:srgbClr val="FFFFFF"/>
                </a:solidFill>
              </a:rPr>
              <a:t>amaçlayan sağlık hizmeti araştırmaları,</a:t>
            </a:r>
          </a:p>
          <a:p>
            <a:pPr marL="0" indent="0">
              <a:buNone/>
            </a:pPr>
            <a:r>
              <a:rPr lang="tr-TR" sz="1600" b="1" dirty="0">
                <a:solidFill>
                  <a:srgbClr val="FFFFFF"/>
                </a:solidFill>
              </a:rPr>
              <a:t>• Türkiye’de öncelikli sağlık sorunlarına yönelik kanıta dayalı politika ve sağlık hizmeti geliştirmek için modelleme ve sağlık ekonomisi çalışmaları,</a:t>
            </a:r>
          </a:p>
          <a:p>
            <a:pPr marL="0" indent="0">
              <a:buNone/>
            </a:pPr>
            <a:r>
              <a:rPr lang="tr-TR" sz="1600" b="1" dirty="0">
                <a:solidFill>
                  <a:srgbClr val="FFFFFF"/>
                </a:solidFill>
              </a:rPr>
              <a:t>• Sağlık bakım hizmetlerinde kullanılabilecek, ulusal/uluslararası yaygınlaşma potansiyeli olan, yeni ve özgün sağlık ölçeği geliştirme çalışmaları</a:t>
            </a:r>
          </a:p>
          <a:p>
            <a:pPr marL="0" indent="0">
              <a:buNone/>
            </a:pPr>
            <a:r>
              <a:rPr lang="tr-TR" b="1" dirty="0">
                <a:solidFill>
                  <a:srgbClr val="FFFFFF"/>
                </a:solidFill>
              </a:rPr>
              <a:t>Prof. Dr. Meltem ÇÖL (Tıp F.  / Halk Sağlığı ABD)</a:t>
            </a:r>
          </a:p>
          <a:p>
            <a:pPr marL="0" indent="0">
              <a:buNone/>
            </a:pPr>
            <a:r>
              <a:rPr lang="tr-TR" b="1" dirty="0">
                <a:solidFill>
                  <a:srgbClr val="FFFFFF"/>
                </a:solidFill>
              </a:rPr>
              <a:t>Prof. Dr. Yasemin AKBULUT (Sağlık Bil. F. / Sağlık Yönetimi)</a:t>
            </a:r>
          </a:p>
          <a:p>
            <a:pPr marL="0" indent="0">
              <a:buNone/>
            </a:pPr>
            <a:r>
              <a:rPr lang="tr-TR" b="1" dirty="0">
                <a:solidFill>
                  <a:srgbClr val="FFFFFF"/>
                </a:solidFill>
              </a:rPr>
              <a:t>Doç. Dr. Ece UĞURLUOĞLU ALDOĞAN (Sağlık Bil. F. / Sağlık Yönetimi)</a:t>
            </a:r>
          </a:p>
          <a:p>
            <a:pPr marL="0" indent="0">
              <a:buNone/>
            </a:pPr>
            <a:r>
              <a:rPr lang="tr-TR" b="1" dirty="0">
                <a:solidFill>
                  <a:srgbClr val="FFFFFF"/>
                </a:solidFill>
              </a:rPr>
              <a:t>Doç. Dr. Çağdaş Erkan AKYÜREK (Sağlık Bil. F. / Sağlık Yönetimi)</a:t>
            </a:r>
          </a:p>
          <a:p>
            <a:pPr marL="0" indent="0">
              <a:buNone/>
            </a:pPr>
            <a:r>
              <a:rPr lang="tr-TR" b="1" dirty="0">
                <a:solidFill>
                  <a:srgbClr val="FFFFFF"/>
                </a:solidFill>
              </a:rPr>
              <a:t>Öğr. Gör. İrem ŞENGÜN (Sağlık Bil. F. / Sağlık Yönetimi)</a:t>
            </a:r>
          </a:p>
          <a:p>
            <a:pPr marL="0" indent="0">
              <a:buNone/>
            </a:pPr>
            <a:r>
              <a:rPr lang="tr-TR" b="1" dirty="0">
                <a:solidFill>
                  <a:srgbClr val="FFFFFF"/>
                </a:solidFill>
              </a:rPr>
              <a:t>Öğr. Gör. Pınar DOĞANAY PAYZİNER (Sağlık Bil. F. / Sağlık Yönetimi)</a:t>
            </a:r>
          </a:p>
          <a:p>
            <a:pPr marL="0" indent="0">
              <a:buNone/>
            </a:pPr>
            <a:endParaRPr lang="tr-TR" b="1" dirty="0">
              <a:solidFill>
                <a:srgbClr val="FFFFFF"/>
              </a:solidFill>
            </a:endParaRPr>
          </a:p>
          <a:p>
            <a:pPr marL="0" indent="0">
              <a:buNone/>
            </a:pPr>
            <a:endParaRPr lang="tr-TR" b="1" dirty="0">
              <a:solidFill>
                <a:srgbClr val="FFFFFF"/>
              </a:solidFill>
            </a:endParaRPr>
          </a:p>
          <a:p>
            <a:pPr marL="0" indent="0">
              <a:buNone/>
            </a:pPr>
            <a:endParaRPr lang="tr-TR" b="1" dirty="0">
              <a:solidFill>
                <a:srgbClr val="FFFFFF"/>
              </a:solidFill>
            </a:endParaRPr>
          </a:p>
        </p:txBody>
      </p:sp>
    </p:spTree>
    <p:extLst>
      <p:ext uri="{BB962C8B-B14F-4D97-AF65-F5344CB8AC3E}">
        <p14:creationId xmlns:p14="http://schemas.microsoft.com/office/powerpoint/2010/main" val="244249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22" name="Group 205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056" name="Straight Connector 2055">
              <a:extLst>
                <a:ext uri="{FF2B5EF4-FFF2-40B4-BE49-F238E27FC236}">
                  <a16:creationId xmlns:a16="http://schemas.microsoft.com/office/drawing/2014/main" id="{E0418BE5-560E-4E49-B12D-B555511FED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849D1162-73B9-420F-BCBE-95039D00C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92BA76FE-316A-48E2-A03B-4E05691C43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0E678FBC-A6AD-4422-BA24-A4172F886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DD3C5C3E-2D08-43F0-AFAC-E15360CA7D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E0BEAC62-AF92-4A65-9790-6F6E0C6C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3C77D7C5-E76E-4E82-BFC4-9A75D2C80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C66E0152-96B9-4067-80D3-D9BDE6D7EC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0918AFCC-B9DA-4092-8FBA-2CFEDB038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91EC7D33-C87E-4812-A722-53C5D9927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95F239E3-501A-4C3C-9BE4-6BFA0D3126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9B62BF3B-95BB-4188-AAE5-015A0EF3D1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B14E5F0F-0124-40D0-A0BF-AE307A0E15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2BADC3B1-26C7-4CF1-B29D-4D0DEA3E2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A0A7DF6E-1132-4A80-9B18-593B1ACD77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9EF19589-10D8-4A8F-A0B1-F7CE380E30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28E6BB32-C4F8-4914-88D3-7DC5E79D0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A8F046EE-9DBA-4924-A19C-ED8741F5F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8AABBC44-ABA8-4913-824E-64D344724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54272B22-1C39-47A0-8551-73666AFBE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08CDFF66-464C-4ABF-BB01-00500A3B75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3079FC88-BD3B-4C04-9B90-0FC93C1792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B1FCAED8-8687-4141-A7C3-0D88ACEDFE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065038E6-7B32-460F-B804-D6C105FF4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EC5DAE85-AD17-454B-AB64-CEFF52FDAB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8C603643-2066-4967-AE4B-9DA143843B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437E9533-9B07-43E3-B939-7BADC01FEE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EDCCAAEE-AB2E-4534-893A-3DB109499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48BD39A2-970F-4714-AAA6-67EE99A0EA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CF4A1387-348B-4E46-9B65-FDF76ED0E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BF5DAF27-A54D-442A-93E4-BA7F04EAE3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123" name="Rectangle 2087">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90" name="Group 2089">
            <a:extLst>
              <a:ext uri="{FF2B5EF4-FFF2-40B4-BE49-F238E27FC236}">
                <a16:creationId xmlns:a16="http://schemas.microsoft.com/office/drawing/2014/main" id="{CFB7A4C9-92CD-44D3-A28C-FA35567A97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091" name="Straight Connector 2090">
              <a:extLst>
                <a:ext uri="{FF2B5EF4-FFF2-40B4-BE49-F238E27FC236}">
                  <a16:creationId xmlns:a16="http://schemas.microsoft.com/office/drawing/2014/main" id="{96A0B86B-E5EF-4C51-B73A-A72785A885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B28325C5-8310-4D23-B08F-74CD90E13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64BE24A6-CB18-43D8-A955-7A58E56A6D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C90E549F-E66C-4639-8216-4DB579766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E32D53E2-5427-44D7-90B2-B51D613980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a16="http://schemas.microsoft.com/office/drawing/2014/main" id="{EF7F2D63-B189-47CB-BCBA-06F99730A5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6D23A140-3CAD-4933-988D-8A11B94F3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9410EC65-0AB7-4EB5-9FD1-9781DDEC5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9AB4B2E0-F6F4-4605-8A70-1EC201401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70CBBB60-6409-4C10-A9AD-DFE815933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1" name="Straight Connector 2100">
              <a:extLst>
                <a:ext uri="{FF2B5EF4-FFF2-40B4-BE49-F238E27FC236}">
                  <a16:creationId xmlns:a16="http://schemas.microsoft.com/office/drawing/2014/main" id="{74A1C4D2-346C-4562-9B1C-0DF21AA31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2" name="Straight Connector 2101">
              <a:extLst>
                <a:ext uri="{FF2B5EF4-FFF2-40B4-BE49-F238E27FC236}">
                  <a16:creationId xmlns:a16="http://schemas.microsoft.com/office/drawing/2014/main" id="{9FC6324E-B1C3-40D9-9D58-1A1671A53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F31307B7-2B8E-42C8-8DC0-B24B63021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a16="http://schemas.microsoft.com/office/drawing/2014/main" id="{BDAD637B-3870-4191-9D4A-4FBA8707E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a16="http://schemas.microsoft.com/office/drawing/2014/main" id="{211E9181-21F5-407D-B7B8-764C9137D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48262C9F-5298-4F8D-8FC8-28A2E8371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a16="http://schemas.microsoft.com/office/drawing/2014/main" id="{CC8A1B5C-3C6B-45F6-AC1C-82A3E934D6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8" name="Straight Connector 2107">
              <a:extLst>
                <a:ext uri="{FF2B5EF4-FFF2-40B4-BE49-F238E27FC236}">
                  <a16:creationId xmlns:a16="http://schemas.microsoft.com/office/drawing/2014/main" id="{86AF6588-0730-4D45-AF19-1655AFFD9A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9" name="Straight Connector 2108">
              <a:extLst>
                <a:ext uri="{FF2B5EF4-FFF2-40B4-BE49-F238E27FC236}">
                  <a16:creationId xmlns:a16="http://schemas.microsoft.com/office/drawing/2014/main" id="{94862BC1-DD1E-4786-BD5C-270D7DCFA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a16="http://schemas.microsoft.com/office/drawing/2014/main" id="{748CD048-7F9C-418A-9F39-9C140BF375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79E062D0-55D1-418A-9BDB-308FD770BB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21794E89-09BF-4BFA-8CB0-E669836577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7949DB15-C4FA-4634-B6DD-6C9EF1424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5C1CA597-C684-4685-831F-816D17D73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DF626A90-4A74-41FA-A4D2-30E16164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A97012B9-C53C-47B9-809C-EC0E79839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BADA3DCC-1755-48A1-8AE0-9EDE32282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CC6A4BA0-7434-42B8-B04D-AC831B85F8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1F3FA5CC-6091-4DB0-9B9A-81F9572FD2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6A4CE318-4D10-46AE-B51B-22B2B0CC17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59119ED3-C89C-4B2F-B7A4-F3B45A6EC0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2050" name="Picture 2">
            <a:extLst>
              <a:ext uri="{FF2B5EF4-FFF2-40B4-BE49-F238E27FC236}">
                <a16:creationId xmlns:a16="http://schemas.microsoft.com/office/drawing/2014/main" id="{FFF32185-6C54-7050-E195-32474F983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35"/>
          <a:stretch/>
        </p:blipFill>
        <p:spPr bwMode="auto">
          <a:xfrm>
            <a:off x="192527" y="168612"/>
            <a:ext cx="11797565" cy="651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9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1517B3A5-1BB5-4C60-B65A-E4D6CA02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484846" y="-10510"/>
            <a:ext cx="10611627" cy="1651379"/>
          </a:xfrm>
        </p:spPr>
        <p:txBody>
          <a:bodyPr anchor="ctr">
            <a:normAutofit/>
          </a:bodyPr>
          <a:lstStyle/>
          <a:p>
            <a:r>
              <a:rPr lang="tr-TR" dirty="0"/>
              <a:t>İleri Malzemeler (51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1216" y="2415896"/>
            <a:ext cx="11970433" cy="3242577"/>
          </a:xfrm>
        </p:spPr>
        <p:txBody>
          <a:bodyPr anchor="ctr">
            <a:normAutofit/>
          </a:bodyPr>
          <a:lstStyle/>
          <a:p>
            <a:pPr marL="0" indent="0">
              <a:buNone/>
            </a:pPr>
            <a:r>
              <a:rPr lang="tr-TR" sz="2400" b="1" dirty="0"/>
              <a:t>Enerji Sektörü – Enerji Verimliliği – Malzeme ve Yüzey Uygulamaları</a:t>
            </a:r>
          </a:p>
          <a:p>
            <a:pPr marL="0" indent="0">
              <a:buNone/>
            </a:pPr>
            <a:endParaRPr lang="tr-TR" sz="2400" b="1" dirty="0"/>
          </a:p>
          <a:p>
            <a:r>
              <a:rPr lang="tr-TR" sz="2400" b="1" dirty="0"/>
              <a:t>Doç. Dr. Özcan KÖYSÜREN (Mühendislik F. /  Enerji Mühendisliği)</a:t>
            </a:r>
          </a:p>
          <a:p>
            <a:pPr marL="0" indent="0">
              <a:buNone/>
            </a:pPr>
            <a:r>
              <a:rPr lang="tr-TR" sz="2400" dirty="0"/>
              <a:t>TÜBİTAK – NASRI (Arnavutluk) İkili İş Birliği Projesi</a:t>
            </a:r>
          </a:p>
          <a:p>
            <a:pPr marL="0" indent="0">
              <a:buNone/>
            </a:pPr>
            <a:r>
              <a:rPr lang="tr-TR" sz="2400" dirty="0"/>
              <a:t>Güneş Hücreleri için Kendi Kendini Temizleyen Kaplamaların Hazırlanması</a:t>
            </a:r>
          </a:p>
          <a:p>
            <a:pPr marL="0" indent="0">
              <a:buNone/>
            </a:pPr>
            <a:endParaRPr lang="tr-TR" sz="2400" dirty="0"/>
          </a:p>
          <a:p>
            <a:pPr marL="0" indent="0">
              <a:buNone/>
            </a:pPr>
            <a:endParaRPr lang="tr-TR" sz="2400" dirty="0"/>
          </a:p>
          <a:p>
            <a:pPr marL="0" indent="0">
              <a:buNone/>
            </a:pPr>
            <a:endParaRPr lang="tr-TR" sz="2400" dirty="0"/>
          </a:p>
        </p:txBody>
      </p:sp>
      <p:sp>
        <p:nvSpPr>
          <p:cNvPr id="5" name="Metin kutusu 4">
            <a:extLst>
              <a:ext uri="{FF2B5EF4-FFF2-40B4-BE49-F238E27FC236}">
                <a16:creationId xmlns:a16="http://schemas.microsoft.com/office/drawing/2014/main" id="{6C868901-166C-C85A-1E34-E4356EC9554A}"/>
              </a:ext>
            </a:extLst>
          </p:cNvPr>
          <p:cNvSpPr txBox="1"/>
          <p:nvPr/>
        </p:nvSpPr>
        <p:spPr>
          <a:xfrm>
            <a:off x="232532" y="6070752"/>
            <a:ext cx="9847642" cy="646331"/>
          </a:xfrm>
          <a:prstGeom prst="rect">
            <a:avLst/>
          </a:prstGeom>
          <a:noFill/>
        </p:spPr>
        <p:txBody>
          <a:bodyPr wrap="square" rtlCol="0">
            <a:spAutoFit/>
          </a:bodyPr>
          <a:lstStyle/>
          <a:p>
            <a:r>
              <a:rPr lang="tr-TR" b="1" dirty="0"/>
              <a:t>Tavsiye edilen iş birliği modeli: </a:t>
            </a:r>
            <a:r>
              <a:rPr lang="tr-TR" dirty="0"/>
              <a:t>Büyük Ölçekli Firmalar, KOBİ’ler, Teknopark Firmaları, Üniversiteler ve Kamu Araştırma Merkezleri, </a:t>
            </a:r>
            <a:r>
              <a:rPr lang="tr-TR" b="1" dirty="0"/>
              <a:t>Uluslararası İş Birlikleri </a:t>
            </a:r>
          </a:p>
        </p:txBody>
      </p:sp>
      <p:pic>
        <p:nvPicPr>
          <p:cNvPr id="6" name="Resim 5">
            <a:extLst>
              <a:ext uri="{FF2B5EF4-FFF2-40B4-BE49-F238E27FC236}">
                <a16:creationId xmlns:a16="http://schemas.microsoft.com/office/drawing/2014/main" id="{48CD36FE-05A5-9D4A-1151-9520870C674E}"/>
              </a:ext>
            </a:extLst>
          </p:cNvPr>
          <p:cNvPicPr>
            <a:picLocks noChangeAspect="1"/>
          </p:cNvPicPr>
          <p:nvPr/>
        </p:nvPicPr>
        <p:blipFill>
          <a:blip r:embed="rId2"/>
          <a:stretch>
            <a:fillRect/>
          </a:stretch>
        </p:blipFill>
        <p:spPr>
          <a:xfrm>
            <a:off x="10097225" y="717701"/>
            <a:ext cx="2078161" cy="2078161"/>
          </a:xfrm>
          <a:prstGeom prst="rect">
            <a:avLst/>
          </a:prstGeom>
        </p:spPr>
      </p:pic>
    </p:spTree>
    <p:extLst>
      <p:ext uri="{BB962C8B-B14F-4D97-AF65-F5344CB8AC3E}">
        <p14:creationId xmlns:p14="http://schemas.microsoft.com/office/powerpoint/2010/main" val="343302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1517B3A5-1BB5-4C60-B65A-E4D6CA02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484846" y="-10510"/>
            <a:ext cx="10611627" cy="1651379"/>
          </a:xfrm>
        </p:spPr>
        <p:txBody>
          <a:bodyPr anchor="ctr">
            <a:normAutofit/>
          </a:bodyPr>
          <a:lstStyle/>
          <a:p>
            <a:r>
              <a:rPr lang="tr-TR" dirty="0"/>
              <a:t>İleri Malzemeler (51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1216" y="2415896"/>
            <a:ext cx="11970433" cy="3242577"/>
          </a:xfrm>
        </p:spPr>
        <p:txBody>
          <a:bodyPr anchor="ctr">
            <a:normAutofit fontScale="92500" lnSpcReduction="10000"/>
          </a:bodyPr>
          <a:lstStyle/>
          <a:p>
            <a:pPr marL="0" indent="0">
              <a:buNone/>
            </a:pPr>
            <a:r>
              <a:rPr lang="tr-TR" sz="2400" b="1" dirty="0"/>
              <a:t>Sağlık Sektörü – Biyomalzeme Uygulamaları – Yüzey ve Kaplamalar</a:t>
            </a:r>
          </a:p>
          <a:p>
            <a:pPr marL="0" indent="0">
              <a:buNone/>
            </a:pPr>
            <a:r>
              <a:rPr lang="tr-TR" sz="2400" b="1" dirty="0"/>
              <a:t>Sağlık Sektörü – Biyomalzeme Uygulamaları – Polimer ve Polimer Kompozit Uygulamaları</a:t>
            </a:r>
          </a:p>
          <a:p>
            <a:pPr marL="0" indent="0">
              <a:buNone/>
            </a:pPr>
            <a:endParaRPr lang="tr-TR" sz="2400" b="1" dirty="0"/>
          </a:p>
          <a:p>
            <a:r>
              <a:rPr lang="tr-TR" sz="2400" dirty="0"/>
              <a:t>Prof. Dr. Ayşe KARAKEÇİLİ (Mühendislik F. /  Kimya Mühendisliği)</a:t>
            </a:r>
          </a:p>
          <a:p>
            <a:r>
              <a:rPr lang="tr-TR" sz="2400" dirty="0"/>
              <a:t>Doç. Dr. Berna TOPUZ (Mühendislik F. /  Kimya Mühendisliği) </a:t>
            </a:r>
          </a:p>
          <a:p>
            <a:r>
              <a:rPr lang="tr-TR" sz="2400" dirty="0"/>
              <a:t>NANOMEM (Gözenekli Malzeme ve Membran Araştırma Grubu)</a:t>
            </a:r>
          </a:p>
          <a:p>
            <a:r>
              <a:rPr lang="tr-TR" sz="2400" dirty="0"/>
              <a:t>Biyoteknoloji Araştırma Grubu (Kimya Mühendisliği)</a:t>
            </a:r>
          </a:p>
          <a:p>
            <a:endParaRPr lang="tr-TR" sz="2400" dirty="0"/>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28836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1517B3A5-1BB5-4C60-B65A-E4D6CA02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484846" y="-10510"/>
            <a:ext cx="10611627" cy="1651379"/>
          </a:xfrm>
        </p:spPr>
        <p:txBody>
          <a:bodyPr anchor="ctr">
            <a:normAutofit/>
          </a:bodyPr>
          <a:lstStyle/>
          <a:p>
            <a:r>
              <a:rPr lang="tr-TR" dirty="0"/>
              <a:t>İleri Malzemeler (51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5604745" y="3345780"/>
            <a:ext cx="6382300" cy="3242577"/>
          </a:xfrm>
        </p:spPr>
        <p:txBody>
          <a:bodyPr anchor="ctr">
            <a:normAutofit/>
          </a:bodyPr>
          <a:lstStyle/>
          <a:p>
            <a:pPr marL="0" indent="0">
              <a:buNone/>
            </a:pPr>
            <a:r>
              <a:rPr lang="tr-TR" sz="2400" b="1" dirty="0"/>
              <a:t>Bor Esaslı Malzemeler (Üniversite-Sanayi İşbirliği):</a:t>
            </a:r>
          </a:p>
          <a:p>
            <a:r>
              <a:rPr lang="tr-TR" sz="2400" dirty="0"/>
              <a:t>Doç. Dr. Gaye ÖZGÜR ÇAKAL (Nükleer Bilimler Ens.)</a:t>
            </a:r>
          </a:p>
          <a:p>
            <a:r>
              <a:rPr lang="tr-TR" sz="2400" dirty="0"/>
              <a:t>Prof. Dr. Selen BİLGE KOÇAK (Fen F. / Kimya)</a:t>
            </a:r>
          </a:p>
          <a:p>
            <a:endParaRPr lang="tr-TR" sz="2400" dirty="0"/>
          </a:p>
        </p:txBody>
      </p:sp>
      <p:pic>
        <p:nvPicPr>
          <p:cNvPr id="4" name="Resim 3">
            <a:extLst>
              <a:ext uri="{FF2B5EF4-FFF2-40B4-BE49-F238E27FC236}">
                <a16:creationId xmlns:a16="http://schemas.microsoft.com/office/drawing/2014/main" id="{DA1DFED6-6FBD-2EB7-5375-DE7CB317B736}"/>
              </a:ext>
            </a:extLst>
          </p:cNvPr>
          <p:cNvPicPr>
            <a:picLocks noChangeAspect="1"/>
          </p:cNvPicPr>
          <p:nvPr/>
        </p:nvPicPr>
        <p:blipFill>
          <a:blip r:embed="rId2">
            <a:alphaModFix/>
          </a:blip>
          <a:stretch>
            <a:fillRect/>
          </a:stretch>
        </p:blipFill>
        <p:spPr>
          <a:xfrm>
            <a:off x="1771474" y="2884572"/>
            <a:ext cx="3251482" cy="3251482"/>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246356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79" name="Freeform: Shape 1078">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81" name="Group 1080">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82" name="Straight Connector 1081">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14" name="Right Triangle 1113">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306940" y="-47303"/>
            <a:ext cx="6671255" cy="893855"/>
          </a:xfrm>
        </p:spPr>
        <p:txBody>
          <a:bodyPr>
            <a:normAutofit/>
          </a:bodyPr>
          <a:lstStyle/>
          <a:p>
            <a:r>
              <a:rPr lang="tr-TR" dirty="0"/>
              <a:t>Yapay Zeka (29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6939" y="1297700"/>
            <a:ext cx="7733077" cy="5432779"/>
          </a:xfrm>
        </p:spPr>
        <p:txBody>
          <a:bodyPr>
            <a:normAutofit lnSpcReduction="10000"/>
          </a:bodyPr>
          <a:lstStyle/>
          <a:p>
            <a:pPr marL="0" indent="0">
              <a:buNone/>
            </a:pPr>
            <a:r>
              <a:rPr lang="tr-TR" b="1" dirty="0"/>
              <a:t>Eğitim Alanı</a:t>
            </a:r>
          </a:p>
          <a:p>
            <a:r>
              <a:rPr lang="tr-TR" dirty="0"/>
              <a:t>E-Öğrenme ve Ölçme</a:t>
            </a:r>
          </a:p>
          <a:p>
            <a:r>
              <a:rPr lang="tr-TR" dirty="0"/>
              <a:t>Türkçe Konuşma Tanıma/Sentezleme</a:t>
            </a:r>
          </a:p>
          <a:p>
            <a:r>
              <a:rPr lang="tr-TR" dirty="0"/>
              <a:t>Doğal Dil İşleme (NLP)</a:t>
            </a:r>
          </a:p>
          <a:p>
            <a:endParaRPr lang="tr-TR" dirty="0"/>
          </a:p>
          <a:p>
            <a:pPr marL="0" indent="0">
              <a:buNone/>
            </a:pPr>
            <a:r>
              <a:rPr lang="tr-TR" b="1" dirty="0"/>
              <a:t>Öğr. Gör. Dr. Hakan CANGIR (Yabancı Diller Yüksekokulu)</a:t>
            </a:r>
          </a:p>
          <a:p>
            <a:pPr marL="0" indent="0">
              <a:buNone/>
            </a:pPr>
            <a:r>
              <a:rPr lang="tr-TR" b="1" dirty="0"/>
              <a:t>Öğr. Gör. Dr. Kurtuluş KÜLLÜ (Bilgisayar M.)</a:t>
            </a:r>
          </a:p>
          <a:p>
            <a:pPr marL="0" indent="0">
              <a:buNone/>
            </a:pPr>
            <a:r>
              <a:rPr lang="tr-TR" dirty="0"/>
              <a:t>TÜBİTAK 3501 – Kariyer Geliştirme Projesi</a:t>
            </a:r>
          </a:p>
          <a:p>
            <a:pPr marL="0" indent="0">
              <a:buNone/>
            </a:pPr>
            <a:r>
              <a:rPr lang="tr-TR" dirty="0"/>
              <a:t>220K289 - Öğrenen Derlemi ve Doğal Dil İşleme Araçlarının D2 İngilizce Yazma Becerisini Tespit Etmede Kullanımı</a:t>
            </a:r>
          </a:p>
          <a:p>
            <a:pPr marL="0" indent="0">
              <a:buNone/>
            </a:pPr>
            <a:r>
              <a:rPr lang="tr-TR" dirty="0">
                <a:hlinkClick r:id="rId2"/>
              </a:rPr>
              <a:t>https://www.researchgate.net/publication/364816475_Ogrenen_Derlemi_ve_Dogal_Dil_Isleme_Araclarinin_D2_Ingilizce_Yazma_Becerisini_Tespit_Etmede_Kullanimi</a:t>
            </a:r>
            <a:r>
              <a:rPr lang="tr-TR" dirty="0"/>
              <a:t> </a:t>
            </a:r>
          </a:p>
          <a:p>
            <a:pPr marL="0" indent="0">
              <a:buNone/>
            </a:pPr>
            <a:endParaRPr lang="tr-TR" dirty="0"/>
          </a:p>
        </p:txBody>
      </p:sp>
      <p:pic>
        <p:nvPicPr>
          <p:cNvPr id="1026" name="Picture 2">
            <a:extLst>
              <a:ext uri="{FF2B5EF4-FFF2-40B4-BE49-F238E27FC236}">
                <a16:creationId xmlns:a16="http://schemas.microsoft.com/office/drawing/2014/main" id="{394E2047-B74F-789B-C995-67A56ADB5F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7094" y="1496256"/>
            <a:ext cx="4401655" cy="38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7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79" name="Freeform: Shape 1078">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81" name="Group 1080">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82" name="Straight Connector 1081">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14" name="Right Triangle 1113">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306940" y="-47303"/>
            <a:ext cx="6671255" cy="893855"/>
          </a:xfrm>
        </p:spPr>
        <p:txBody>
          <a:bodyPr>
            <a:normAutofit/>
          </a:bodyPr>
          <a:lstStyle/>
          <a:p>
            <a:r>
              <a:rPr lang="tr-TR" dirty="0"/>
              <a:t>Yapay Zeka (29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6939" y="1297700"/>
            <a:ext cx="11198308" cy="5432779"/>
          </a:xfrm>
        </p:spPr>
        <p:txBody>
          <a:bodyPr>
            <a:normAutofit fontScale="92500" lnSpcReduction="10000"/>
          </a:bodyPr>
          <a:lstStyle/>
          <a:p>
            <a:pPr marL="0" indent="0">
              <a:buNone/>
            </a:pPr>
            <a:r>
              <a:rPr lang="tr-TR" b="1" dirty="0"/>
              <a:t>Sağlık Sektörü – Yardımcı Sağlık Uygulamaları</a:t>
            </a:r>
          </a:p>
          <a:p>
            <a:r>
              <a:rPr lang="en-US" dirty="0"/>
              <a:t>AI Lab for Medical Imaging</a:t>
            </a:r>
          </a:p>
          <a:p>
            <a:r>
              <a:rPr lang="tr-TR" dirty="0"/>
              <a:t>Prof. Dr. Kaan ORHAN (Diş Hek. F.)</a:t>
            </a:r>
          </a:p>
          <a:p>
            <a:r>
              <a:rPr lang="tr-TR" dirty="0"/>
              <a:t>Ankara Üniversitesi Akıllı Sistemler ve Teknolojiler Uygulama ve Araştırma Merkezi (ASTAM)</a:t>
            </a:r>
          </a:p>
          <a:p>
            <a:r>
              <a:rPr lang="tr-TR" dirty="0"/>
              <a:t>Prof. Dr. Refik SAMET (Mühendislik F. / Bilgisayar Müh.)</a:t>
            </a:r>
          </a:p>
          <a:p>
            <a:r>
              <a:rPr lang="tr-TR" dirty="0"/>
              <a:t>Doç. Dr. Gazi Erkan BOSTANCI (Mühendislik F. / Bilgisayar Müh.)</a:t>
            </a:r>
          </a:p>
          <a:p>
            <a:r>
              <a:rPr lang="tr-TR" dirty="0"/>
              <a:t>Doç. Dr. Mehmet Serdar GÜZEL (Mühendislik F. / Bilgisayar Müh.)</a:t>
            </a:r>
          </a:p>
          <a:p>
            <a:endParaRPr lang="tr-TR" dirty="0"/>
          </a:p>
          <a:p>
            <a:pPr marL="0" indent="0">
              <a:buNone/>
            </a:pPr>
            <a:r>
              <a:rPr lang="tr-TR" b="1" dirty="0"/>
              <a:t>Sağlık Sektörü – İlaç Geliştirme</a:t>
            </a:r>
          </a:p>
          <a:p>
            <a:r>
              <a:rPr lang="tr-TR" dirty="0"/>
              <a:t>Prof. Dr. Sibel SÜZEN (Eczacılık F. / Farmasötik Kimya)</a:t>
            </a:r>
          </a:p>
          <a:p>
            <a:r>
              <a:rPr lang="tr-TR" dirty="0"/>
              <a:t>Prof. Dr. İlkay YILDIZ (Eczacılık F. / Farmasötik Kimya)</a:t>
            </a:r>
          </a:p>
          <a:p>
            <a:r>
              <a:rPr lang="tr-TR" dirty="0"/>
              <a:t>Prof. Dr. Zeynep ALAGÖZ (Eczacılık F. / Farmasötik Kimya)</a:t>
            </a:r>
          </a:p>
          <a:p>
            <a:r>
              <a:rPr lang="tr-TR" dirty="0"/>
              <a:t>Doç. Dr. Meltem ÜNLÜSOY (Eczacılık F. / Farmasötik Kimya)</a:t>
            </a:r>
          </a:p>
          <a:p>
            <a:pPr marL="0" indent="0">
              <a:buNone/>
            </a:pPr>
            <a:endParaRPr lang="tr-TR" b="1" dirty="0"/>
          </a:p>
        </p:txBody>
      </p:sp>
      <p:pic>
        <p:nvPicPr>
          <p:cNvPr id="4" name="Resim 3">
            <a:extLst>
              <a:ext uri="{FF2B5EF4-FFF2-40B4-BE49-F238E27FC236}">
                <a16:creationId xmlns:a16="http://schemas.microsoft.com/office/drawing/2014/main" id="{F57F1B79-068B-78E7-877D-C106A1E93790}"/>
              </a:ext>
            </a:extLst>
          </p:cNvPr>
          <p:cNvPicPr>
            <a:picLocks noChangeAspect="1"/>
          </p:cNvPicPr>
          <p:nvPr/>
        </p:nvPicPr>
        <p:blipFill>
          <a:blip r:embed="rId2"/>
          <a:stretch>
            <a:fillRect/>
          </a:stretch>
        </p:blipFill>
        <p:spPr>
          <a:xfrm>
            <a:off x="9235602" y="3927688"/>
            <a:ext cx="2438400" cy="2438400"/>
          </a:xfrm>
          <a:prstGeom prst="rect">
            <a:avLst/>
          </a:prstGeom>
        </p:spPr>
      </p:pic>
    </p:spTree>
    <p:extLst>
      <p:ext uri="{BB962C8B-B14F-4D97-AF65-F5344CB8AC3E}">
        <p14:creationId xmlns:p14="http://schemas.microsoft.com/office/powerpoint/2010/main" val="197094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79" name="Freeform: Shape 1078">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81" name="Group 1080">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82" name="Straight Connector 1081">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14" name="Right Triangle 1113">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Başlık 1">
            <a:extLst>
              <a:ext uri="{FF2B5EF4-FFF2-40B4-BE49-F238E27FC236}">
                <a16:creationId xmlns:a16="http://schemas.microsoft.com/office/drawing/2014/main" id="{1868A2B2-569A-1014-97DB-7D367F1F3DEE}"/>
              </a:ext>
            </a:extLst>
          </p:cNvPr>
          <p:cNvSpPr>
            <a:spLocks noGrp="1"/>
          </p:cNvSpPr>
          <p:nvPr>
            <p:ph type="title"/>
          </p:nvPr>
        </p:nvSpPr>
        <p:spPr>
          <a:xfrm>
            <a:off x="306940" y="-47303"/>
            <a:ext cx="6671255" cy="893855"/>
          </a:xfrm>
        </p:spPr>
        <p:txBody>
          <a:bodyPr>
            <a:normAutofit/>
          </a:bodyPr>
          <a:lstStyle/>
          <a:p>
            <a:r>
              <a:rPr lang="tr-TR" dirty="0"/>
              <a:t>Yapay Zeka (29 konu)</a:t>
            </a:r>
          </a:p>
        </p:txBody>
      </p:sp>
      <p:sp>
        <p:nvSpPr>
          <p:cNvPr id="3" name="İçerik Yer Tutucusu 2">
            <a:extLst>
              <a:ext uri="{FF2B5EF4-FFF2-40B4-BE49-F238E27FC236}">
                <a16:creationId xmlns:a16="http://schemas.microsoft.com/office/drawing/2014/main" id="{1DB4C85A-2BB4-73C5-592C-9B4C566549A3}"/>
              </a:ext>
            </a:extLst>
          </p:cNvPr>
          <p:cNvSpPr>
            <a:spLocks noGrp="1"/>
          </p:cNvSpPr>
          <p:nvPr>
            <p:ph idx="1"/>
          </p:nvPr>
        </p:nvSpPr>
        <p:spPr>
          <a:xfrm>
            <a:off x="306939" y="1297700"/>
            <a:ext cx="11198308" cy="5432779"/>
          </a:xfrm>
        </p:spPr>
        <p:txBody>
          <a:bodyPr>
            <a:normAutofit/>
          </a:bodyPr>
          <a:lstStyle/>
          <a:p>
            <a:pPr marL="0" indent="0">
              <a:buNone/>
            </a:pPr>
            <a:r>
              <a:rPr lang="tr-TR" b="1" dirty="0"/>
              <a:t>Az Etiketli Veriyle Modelleme</a:t>
            </a:r>
          </a:p>
          <a:p>
            <a:pPr marL="0" indent="0">
              <a:buNone/>
            </a:pPr>
            <a:r>
              <a:rPr lang="tr-TR" b="1" dirty="0"/>
              <a:t>Diferansiyel Mahremiyet ile Verilerin Anonimleştirilmesi</a:t>
            </a:r>
          </a:p>
          <a:p>
            <a:pPr marL="0" indent="0">
              <a:buNone/>
            </a:pPr>
            <a:endParaRPr lang="tr-TR" b="1" dirty="0"/>
          </a:p>
          <a:p>
            <a:r>
              <a:rPr lang="tr-TR" dirty="0"/>
              <a:t>Prof. Dr. Murat EFE</a:t>
            </a:r>
          </a:p>
          <a:p>
            <a:r>
              <a:rPr lang="tr-TR" dirty="0"/>
              <a:t>Prof. Dr. Asım Egemen YILMAZ</a:t>
            </a:r>
          </a:p>
          <a:p>
            <a:r>
              <a:rPr lang="tr-TR" dirty="0"/>
              <a:t>Doç. Dr. Abdürrahim TOKTAŞ</a:t>
            </a:r>
          </a:p>
          <a:p>
            <a:endParaRPr lang="tr-TR" dirty="0"/>
          </a:p>
          <a:p>
            <a:endParaRPr lang="tr-TR" dirty="0"/>
          </a:p>
          <a:p>
            <a:endParaRPr lang="tr-TR" dirty="0"/>
          </a:p>
        </p:txBody>
      </p:sp>
      <p:pic>
        <p:nvPicPr>
          <p:cNvPr id="4" name="Resim 3">
            <a:extLst>
              <a:ext uri="{FF2B5EF4-FFF2-40B4-BE49-F238E27FC236}">
                <a16:creationId xmlns:a16="http://schemas.microsoft.com/office/drawing/2014/main" id="{834881CC-46C7-52BD-BABD-19972920ED14}"/>
              </a:ext>
            </a:extLst>
          </p:cNvPr>
          <p:cNvPicPr>
            <a:picLocks noChangeAspect="1"/>
          </p:cNvPicPr>
          <p:nvPr/>
        </p:nvPicPr>
        <p:blipFill>
          <a:blip r:embed="rId2"/>
          <a:stretch>
            <a:fillRect/>
          </a:stretch>
        </p:blipFill>
        <p:spPr>
          <a:xfrm>
            <a:off x="8514257" y="2169743"/>
            <a:ext cx="2438400" cy="2438400"/>
          </a:xfrm>
          <a:prstGeom prst="rect">
            <a:avLst/>
          </a:prstGeom>
        </p:spPr>
      </p:pic>
    </p:spTree>
    <p:extLst>
      <p:ext uri="{BB962C8B-B14F-4D97-AF65-F5344CB8AC3E}">
        <p14:creationId xmlns:p14="http://schemas.microsoft.com/office/powerpoint/2010/main" val="3671120442"/>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emplate/>
  <TotalTime>1843</TotalTime>
  <Words>2308</Words>
  <Application>Microsoft Office PowerPoint</Application>
  <PresentationFormat>Geniş ekran</PresentationFormat>
  <Paragraphs>240</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Grandview</vt:lpstr>
      <vt:lpstr>Wingdings</vt:lpstr>
      <vt:lpstr>CosineVTI</vt:lpstr>
      <vt:lpstr>TÜBİTAK  2022-2023  Öncelikli Ar-Ge ve Yenilik Alanları</vt:lpstr>
      <vt:lpstr>PowerPoint Sunusu</vt:lpstr>
      <vt:lpstr>PowerPoint Sunusu</vt:lpstr>
      <vt:lpstr>İleri Malzemeler (51 konu)</vt:lpstr>
      <vt:lpstr>İleri Malzemeler (51 konu)</vt:lpstr>
      <vt:lpstr>İleri Malzemeler (51 konu)</vt:lpstr>
      <vt:lpstr>Yapay Zeka (29 konu)</vt:lpstr>
      <vt:lpstr>Yapay Zeka (29 konu)</vt:lpstr>
      <vt:lpstr>Yapay Zeka (29 konu)</vt:lpstr>
      <vt:lpstr>Yapay Zeka (29 konu)</vt:lpstr>
      <vt:lpstr>Biyoteknolojik İlaç (7 konu)</vt:lpstr>
      <vt:lpstr>Büyük Veri ve Bulut Bilişim (35 konu)</vt:lpstr>
      <vt:lpstr>Motor Teknolojileri (50 konu)</vt:lpstr>
      <vt:lpstr>Motor Teknolojileri (50 konu)</vt:lpstr>
      <vt:lpstr>Siber Güvenlik (46 konu)</vt:lpstr>
      <vt:lpstr>PowerPoint Sunusu</vt:lpstr>
      <vt:lpstr>İklim Değişikliği, Çevre ve Biyoçeşitlilik</vt:lpstr>
      <vt:lpstr>Temiz ve Döngüsel Ekonomi</vt:lpstr>
      <vt:lpstr>Temiz, Erişilebilir ve Güvenli Enerji Arzı</vt:lpstr>
      <vt:lpstr>Yeşil ve Sürdürülebilir Tarım</vt:lpstr>
      <vt:lpstr>Sürdürülebilir Akıllı Ulaşım</vt:lpstr>
      <vt:lpstr>PowerPoint Sunusu</vt:lpstr>
      <vt:lpstr>Deprem Araştırmaları</vt:lpstr>
      <vt:lpstr>Kimyasal ve Biyolojik Savunma</vt:lpstr>
      <vt:lpstr>Bitkisel Kaynaklardan Değerli Kimyasallar</vt:lpstr>
      <vt:lpstr>Ulusal Biyoçeşitliliğin İzlenmesi</vt:lpstr>
      <vt:lpstr>Biyomedikal Ekipman Teknolojileri</vt:lpstr>
      <vt:lpstr>Epidemiyolojik Çalışmalar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  2022-2023  Öncelikli Ar-Ge ve Yenilik Alanları</dc:title>
  <dc:creator>Ozge Nur Kanat</dc:creator>
  <cp:lastModifiedBy>Ozge Nur Kanat</cp:lastModifiedBy>
  <cp:revision>31</cp:revision>
  <dcterms:created xsi:type="dcterms:W3CDTF">2022-11-28T15:17:11Z</dcterms:created>
  <dcterms:modified xsi:type="dcterms:W3CDTF">2022-12-06T08:22:07Z</dcterms:modified>
</cp:coreProperties>
</file>