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74" r:id="rId14"/>
    <p:sldId id="258" r:id="rId15"/>
    <p:sldId id="259" r:id="rId16"/>
    <p:sldId id="260" r:id="rId17"/>
    <p:sldId id="261" r:id="rId18"/>
    <p:sldId id="26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E4EB36-1B3D-E7F6-0DE0-E0C2D7853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88D2DD4-66CF-DBDD-1EFB-05630BF7A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504AB6-381A-7814-354D-7B45C4DA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E6C388-60BD-EA70-40A1-917AB109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36DEE3-275B-BD6E-3EF4-81FF1FBB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78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6AD041-B08A-ED2F-0984-1F481BF9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455E89-4A1D-D630-C564-C5927A221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6B430E-AA99-338F-2660-AA5709D8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727441-CC4C-48F3-9CE7-6F48939C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DFA794-9D91-1431-9BAA-D33B5F0A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2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0285F2-7757-1D38-9230-76AD3DBF7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33F2054-9775-FE92-196B-C65105984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DF989A-E21A-ADE1-85C2-8B308576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235131-8C00-AB92-61F2-C429A857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ACEC9F-C9F5-007A-195A-A0FCEC9B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35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B5AA6E-46C2-290A-0A9D-98FB9485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EC604F-DD88-374A-EE55-7253F29C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55A6E8-4F7B-9074-9CDA-A83A3D34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256E88-9F58-BB22-5BE2-5863D13B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E989A7-4050-9EA9-3309-CECB9D81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13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74031A-FF3F-28C5-4D55-290D33D0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27B5EA-73AF-8DB1-7921-B74C18CFA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4A037B-1544-AE2E-D5A2-BA02761B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57D57B-626B-5C4C-90E9-56A95F65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82D51F-8352-260A-9383-C3F56FB2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26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AE325-7C4C-DDA1-A899-7D4A8944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A0598-10B8-A469-6A04-16F5A38AB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ECBFC1-BDD7-7AFD-A3A8-DF5532A97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F03834-B4D3-6CF5-DF43-89278ABE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A9B0836-2898-448A-4ECE-946D2DA4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6347C8-D267-9D34-947D-493E4323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74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5AD155-65E1-46CA-D8A9-3E4E5D18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44E085-286B-9ABC-BF3A-C0968154E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91A617-5F2B-269B-F072-E2BA9BBBC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D3E23FE-9DE4-2297-C297-5CB49CA1B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1937F8C-D1F5-C3A5-EC1B-4D3FFE95C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0F8B3CE-A87C-69ED-942A-9C285417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083524F-87D4-F9C9-F70A-C842172C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F7A5AEA-97D6-80C1-EE33-F5FB8080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67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1A9E9E-77F1-8617-02C9-9A733FFF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D0EBB65-CB19-A46E-81D6-5711ECF9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98E211-9862-50FF-98F5-A89E40FF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35D2908-3D82-1701-9794-C9208D34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30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54836E5-986F-5F23-DAB3-D930915B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80D355F-EB18-65A5-BD40-DD7D4EB9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7AD5A7C-4184-B8DE-4232-9CF63846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42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85C5EE-8AEC-474E-81D6-120CCE4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32F2F2-7FB1-44AE-D219-B1D4E2AAB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C580CB-7BB3-AC43-3F14-1F9408CE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46D44D-E3DF-67B7-93AC-2514BC29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7D55EF-E18D-DA51-EDC5-70D65EC7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4CD6CB-1746-BF7E-EF35-EC44E55C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39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17DD11-3E42-289E-A325-C6A5BD4B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9ABB3C7-46A2-CA68-F905-D9607252D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0D0731D-9F9D-FA0F-8EE1-BEF712519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971DBB-D3EF-2B53-30C6-C72A82D5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67567E-B250-8A13-B750-80BCEF0C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D1442A-793C-9C28-64A9-09EA5757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51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37F5836-9E4A-97C8-FC72-BA3A1303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D2F08E-6115-6889-FF7B-8A86A7644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4316E5-26C1-EE76-839D-CEEC6C63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5F0F-E8EB-48A4-B460-9BA8A1AF36AB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36971C-D425-E545-0D86-3FB6D71B6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64BD15-5ACE-1127-9D80-B96AC1DBD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A87E-66AE-4198-ABFE-97D220659F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8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6575C41-FA14-CD18-75B6-3A7C879B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5" y="1152144"/>
            <a:ext cx="4135390" cy="3072393"/>
          </a:xfrm>
        </p:spPr>
        <p:txBody>
          <a:bodyPr>
            <a:normAutofit/>
          </a:bodyPr>
          <a:lstStyle/>
          <a:p>
            <a:pPr algn="l"/>
            <a:r>
              <a:rPr lang="tr-TR" sz="6600" b="1" dirty="0"/>
              <a:t>Ankara Üniversitesi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6E2BA1-CE37-3125-16B0-67572F282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794760" cy="1272831"/>
          </a:xfrm>
        </p:spPr>
        <p:txBody>
          <a:bodyPr anchor="t">
            <a:normAutofit/>
          </a:bodyPr>
          <a:lstStyle/>
          <a:p>
            <a:pPr algn="l"/>
            <a:r>
              <a:rPr lang="tr-TR" dirty="0"/>
              <a:t>Sosyal ve Beşeri Bilimler Alanı</a:t>
            </a:r>
          </a:p>
          <a:p>
            <a:pPr algn="l"/>
            <a:endParaRPr lang="tr-TR" dirty="0"/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869EBA13-6058-44AE-51FD-DD07AD458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10" y="382384"/>
            <a:ext cx="6118169" cy="6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668475" y="845870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Sanat Tarihi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360118" y="1618144"/>
            <a:ext cx="8404054" cy="192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Muharrem ÇEKEN </a:t>
            </a:r>
            <a:r>
              <a:rPr lang="en-US" sz="2400" dirty="0"/>
              <a:t>(Türk </a:t>
            </a:r>
            <a:r>
              <a:rPr lang="tr-TR" sz="2400" dirty="0"/>
              <a:t>v</a:t>
            </a:r>
            <a:r>
              <a:rPr lang="en-US" sz="2400" dirty="0"/>
              <a:t>e İslam </a:t>
            </a:r>
            <a:r>
              <a:rPr lang="en-US" sz="2400" dirty="0" err="1"/>
              <a:t>Sanatları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Serkan SUNAY </a:t>
            </a:r>
            <a:r>
              <a:rPr lang="en-US" sz="2400" dirty="0"/>
              <a:t>(</a:t>
            </a:r>
            <a:r>
              <a:rPr lang="en-US" sz="2400" dirty="0" err="1"/>
              <a:t>Bizans</a:t>
            </a:r>
            <a:r>
              <a:rPr lang="en-US" sz="2400" dirty="0"/>
              <a:t> </a:t>
            </a:r>
            <a:r>
              <a:rPr lang="en-US" sz="2400" dirty="0" err="1"/>
              <a:t>Sanatı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09095" y="1071490"/>
            <a:ext cx="4257822" cy="4257822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5D3F7B8-A733-F058-89E2-F62632940C59}"/>
              </a:ext>
            </a:extLst>
          </p:cNvPr>
          <p:cNvSpPr txBox="1"/>
          <p:nvPr/>
        </p:nvSpPr>
        <p:spPr>
          <a:xfrm>
            <a:off x="668474" y="3474909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Tarih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AFEC42F-C6F2-17A5-664A-41AD03C508BC}"/>
              </a:ext>
            </a:extLst>
          </p:cNvPr>
          <p:cNvSpPr txBox="1"/>
          <p:nvPr/>
        </p:nvSpPr>
        <p:spPr>
          <a:xfrm>
            <a:off x="360118" y="4275628"/>
            <a:ext cx="8404054" cy="192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Ayşe Gül AKALIN </a:t>
            </a:r>
            <a:r>
              <a:rPr lang="en-US" sz="2400" dirty="0"/>
              <a:t>(</a:t>
            </a:r>
            <a:r>
              <a:rPr lang="en-US" sz="2400" dirty="0" err="1"/>
              <a:t>Eskiçağ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Arş. Gör. Dr. Türkan Banu GÜLER </a:t>
            </a:r>
            <a:r>
              <a:rPr lang="en-US" sz="2400" dirty="0"/>
              <a:t>(</a:t>
            </a:r>
            <a:r>
              <a:rPr lang="en-US" sz="2400" dirty="0" err="1"/>
              <a:t>Eskiçağ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 ABD)</a:t>
            </a:r>
            <a:endParaRPr lang="tr-T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02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471527" y="908855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Sosyoloji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360118" y="1618144"/>
            <a:ext cx="7785076" cy="450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Nilay KAYA </a:t>
            </a:r>
            <a:r>
              <a:rPr lang="en-US" sz="2400" dirty="0"/>
              <a:t>(</a:t>
            </a:r>
            <a:r>
              <a:rPr lang="en-US" sz="2400" dirty="0" err="1"/>
              <a:t>Kurumlar</a:t>
            </a:r>
            <a:r>
              <a:rPr lang="en-US" sz="2400" dirty="0"/>
              <a:t> </a:t>
            </a:r>
            <a:r>
              <a:rPr lang="en-US" sz="2400" dirty="0" err="1"/>
              <a:t>Sosyolojisi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Haktan URAL </a:t>
            </a:r>
            <a:r>
              <a:rPr lang="en-US" sz="2400" dirty="0"/>
              <a:t>(</a:t>
            </a:r>
            <a:r>
              <a:rPr lang="en-US" sz="2400" dirty="0" err="1"/>
              <a:t>Kurumlar</a:t>
            </a:r>
            <a:r>
              <a:rPr lang="en-US" sz="2400" dirty="0"/>
              <a:t> </a:t>
            </a:r>
            <a:r>
              <a:rPr lang="en-US" sz="2400" dirty="0" err="1"/>
              <a:t>Sosyolojisi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Dr. Öğr. Üyesi Özlem TÜRKER </a:t>
            </a:r>
            <a:r>
              <a:rPr lang="tr-TR" sz="2400" dirty="0"/>
              <a:t>(Toplumsal Yapı ve Değişme ABD)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09095" y="1071490"/>
            <a:ext cx="4257822" cy="4257822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03" y="785285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102FF62-E5DB-45A2-3C46-F0A6CF4C8F2E}"/>
              </a:ext>
            </a:extLst>
          </p:cNvPr>
          <p:cNvSpPr txBox="1"/>
          <p:nvPr/>
        </p:nvSpPr>
        <p:spPr>
          <a:xfrm>
            <a:off x="972766" y="1733520"/>
            <a:ext cx="4296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/>
              <a:t>Eğitim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151616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063DD6-847C-64B1-4C7E-9D31C43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24" y="1225485"/>
            <a:ext cx="5291188" cy="91950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Temel </a:t>
            </a:r>
            <a:r>
              <a:rPr lang="en-US" sz="4000" b="1" kern="1200" dirty="0" err="1">
                <a:solidFill>
                  <a:schemeClr val="bg1"/>
                </a:solidFill>
                <a:ea typeface="+mj-ea"/>
                <a:cs typeface="+mj-cs"/>
              </a:rPr>
              <a:t>Eğitim</a:t>
            </a:r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ea typeface="+mj-ea"/>
                <a:cs typeface="+mj-cs"/>
              </a:rPr>
              <a:t>Bölümü</a:t>
            </a:r>
            <a:endParaRPr lang="en-US" sz="4000" b="1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53041A-9B18-0374-0B31-D66C61741323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Prof. Dr. Dilek ACAR ÇAKAR - </a:t>
            </a:r>
            <a:r>
              <a:rPr lang="en-US" sz="1700">
                <a:effectLst/>
              </a:rPr>
              <a:t>Okulöncesi Eğitimi ABD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Doç. Dr. Ayşegül BAYRAKTAR- </a:t>
            </a:r>
            <a:r>
              <a:rPr lang="en-US" sz="1700"/>
              <a:t>Sınıf Eğitimi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Doç. Dr. Mehmet İkbal YETİŞİR - </a:t>
            </a:r>
            <a:r>
              <a:rPr lang="en-US" sz="1700"/>
              <a:t>Sınıf Eğitimi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/>
              <a:t>Dr. Öğr. Üyesi Burcu ÇABUK - </a:t>
            </a:r>
            <a:r>
              <a:rPr lang="en-US" sz="1700"/>
              <a:t>Okul Öncesi Eğitimi ABD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5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063DD6-847C-64B1-4C7E-9D31C43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Bilgisayar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ve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Öğretim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Teknolojileri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Eğitimi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Bölümü</a:t>
            </a:r>
            <a:endParaRPr lang="en-US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53041A-9B18-0374-0B31-D66C61741323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 Dr. </a:t>
            </a:r>
            <a:r>
              <a:rPr lang="en-US" sz="2000" b="1" dirty="0" err="1"/>
              <a:t>Ayfer</a:t>
            </a:r>
            <a:r>
              <a:rPr lang="en-US" sz="2000" b="1" dirty="0"/>
              <a:t> ALPER- </a:t>
            </a:r>
            <a:r>
              <a:rPr lang="en-US" sz="2000" dirty="0" err="1">
                <a:effectLst/>
              </a:rPr>
              <a:t>Bilgisayar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Öğretim</a:t>
            </a:r>
            <a:r>
              <a:rPr lang="en-US" sz="2000" dirty="0">
                <a:effectLst/>
              </a:rPr>
              <a:t> Tek. </a:t>
            </a:r>
            <a:r>
              <a:rPr lang="en-US" sz="2000" dirty="0" err="1">
                <a:effectLst/>
              </a:rPr>
              <a:t>Eğitimi</a:t>
            </a:r>
            <a:r>
              <a:rPr lang="en-US" sz="2000" dirty="0">
                <a:effectLst/>
              </a:rPr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 Dr. Yasemin GÜLBAHAR GÜVEN-</a:t>
            </a:r>
            <a:r>
              <a:rPr lang="en-US" sz="2000" dirty="0" err="1"/>
              <a:t>Bilgisayar</a:t>
            </a:r>
            <a:r>
              <a:rPr lang="en-US" sz="2000" dirty="0"/>
              <a:t> ve </a:t>
            </a:r>
            <a:r>
              <a:rPr lang="en-US" sz="2000" dirty="0" err="1"/>
              <a:t>Öğretim</a:t>
            </a:r>
            <a:r>
              <a:rPr lang="en-US" sz="2000" dirty="0"/>
              <a:t> Tek. </a:t>
            </a:r>
            <a:r>
              <a:rPr lang="en-US" sz="2000" dirty="0" err="1"/>
              <a:t>Eğitimi</a:t>
            </a:r>
            <a:r>
              <a:rPr lang="en-US" sz="2000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Doç</a:t>
            </a:r>
            <a:r>
              <a:rPr lang="en-US" sz="2000" b="1" dirty="0"/>
              <a:t>. Dr. </a:t>
            </a:r>
            <a:r>
              <a:rPr lang="en-US" sz="2000" b="1" dirty="0" err="1"/>
              <a:t>Hayriye</a:t>
            </a:r>
            <a:r>
              <a:rPr lang="en-US" sz="2000" b="1" dirty="0"/>
              <a:t> Tuğba ÖZTÜRK- </a:t>
            </a:r>
            <a:r>
              <a:rPr lang="en-US" sz="2000" dirty="0" err="1"/>
              <a:t>Bilgisayar</a:t>
            </a:r>
            <a:r>
              <a:rPr lang="en-US" sz="2000" dirty="0"/>
              <a:t> ve </a:t>
            </a:r>
            <a:r>
              <a:rPr lang="en-US" sz="2000" dirty="0" err="1"/>
              <a:t>Öğretim</a:t>
            </a:r>
            <a:r>
              <a:rPr lang="en-US" sz="2000" dirty="0"/>
              <a:t> Tek. </a:t>
            </a:r>
            <a:r>
              <a:rPr lang="en-US" sz="2000" dirty="0" err="1"/>
              <a:t>Eğitimi</a:t>
            </a:r>
            <a:r>
              <a:rPr lang="en-US" sz="2000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063DD6-847C-64B1-4C7E-9D31C43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+mj-ea"/>
                <a:cs typeface="+mj-cs"/>
              </a:rPr>
              <a:t>Eğitim Bilimleri Bölümü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53041A-9B18-0374-0B31-D66C61741323}"/>
              </a:ext>
            </a:extLst>
          </p:cNvPr>
          <p:cNvSpPr txBox="1"/>
          <p:nvPr/>
        </p:nvSpPr>
        <p:spPr>
          <a:xfrm>
            <a:off x="837596" y="2376711"/>
            <a:ext cx="6238371" cy="4374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</a:t>
            </a:r>
            <a:r>
              <a:rPr lang="en-US" b="1" dirty="0" err="1"/>
              <a:t>İnayet</a:t>
            </a:r>
            <a:r>
              <a:rPr lang="en-US" b="1" dirty="0"/>
              <a:t> AYDIN -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Neslihan KARAMAN -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Psikolojisi</a:t>
            </a:r>
            <a:r>
              <a:rPr lang="en-US" dirty="0"/>
              <a:t> ABD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Fatma MIZIKACI - </a:t>
            </a:r>
            <a:r>
              <a:rPr lang="en-US" dirty="0" err="1">
                <a:effectLst/>
              </a:rPr>
              <a:t>Eğitim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Programları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Öğretim</a:t>
            </a:r>
            <a:r>
              <a:rPr lang="en-US" dirty="0">
                <a:effectLst/>
              </a:rPr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Fatma BIKMAZ -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Programları</a:t>
            </a:r>
            <a:r>
              <a:rPr lang="en-US" dirty="0"/>
              <a:t> ve </a:t>
            </a:r>
            <a:r>
              <a:rPr lang="en-US" dirty="0" err="1"/>
              <a:t>Öğretim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Metin PİŞKİN</a:t>
            </a:r>
            <a:r>
              <a:rPr lang="en-US" dirty="0"/>
              <a:t>- </a:t>
            </a:r>
            <a:r>
              <a:rPr lang="en-US" dirty="0" err="1"/>
              <a:t>Rehberlik</a:t>
            </a:r>
            <a:r>
              <a:rPr lang="en-US" dirty="0"/>
              <a:t> Ve </a:t>
            </a:r>
            <a:r>
              <a:rPr lang="en-US" dirty="0" err="1"/>
              <a:t>Psikolojik</a:t>
            </a:r>
            <a:r>
              <a:rPr lang="en-US" dirty="0"/>
              <a:t> </a:t>
            </a:r>
            <a:r>
              <a:rPr lang="en-US" dirty="0" err="1"/>
              <a:t>Danışmanlık</a:t>
            </a:r>
            <a:r>
              <a:rPr lang="en-US" dirty="0"/>
              <a:t> ABD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063DD6-847C-64B1-4C7E-9D31C43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+mj-ea"/>
                <a:cs typeface="+mj-cs"/>
              </a:rPr>
              <a:t>Eğitim Bilimleri Bölümü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53041A-9B18-0374-0B31-D66C61741323}"/>
              </a:ext>
            </a:extLst>
          </p:cNvPr>
          <p:cNvSpPr txBox="1"/>
          <p:nvPr/>
        </p:nvSpPr>
        <p:spPr>
          <a:xfrm>
            <a:off x="1144923" y="2405894"/>
            <a:ext cx="5907190" cy="4452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İlhan YALÇIN - </a:t>
            </a:r>
            <a:r>
              <a:rPr lang="en-US" dirty="0" err="1">
                <a:effectLst/>
              </a:rPr>
              <a:t>Rehberlik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Psikolojik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Danışmanlık</a:t>
            </a:r>
            <a:r>
              <a:rPr lang="en-US" dirty="0">
                <a:effectLst/>
              </a:rPr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</a:t>
            </a:r>
            <a:r>
              <a:rPr lang="en-US" b="1" dirty="0" err="1"/>
              <a:t>Şakir</a:t>
            </a:r>
            <a:r>
              <a:rPr lang="en-US" b="1" dirty="0"/>
              <a:t> ÇINKIR-</a:t>
            </a:r>
            <a:r>
              <a:rPr lang="en-US" dirty="0" err="1">
                <a:effectLst/>
              </a:rPr>
              <a:t>Eğitim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Yönetimi</a:t>
            </a:r>
            <a:r>
              <a:rPr lang="en-US" dirty="0">
                <a:effectLst/>
              </a:rPr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</a:t>
            </a:r>
            <a:r>
              <a:rPr lang="en-US" b="1" dirty="0" err="1"/>
              <a:t>Selahiddin</a:t>
            </a:r>
            <a:r>
              <a:rPr lang="en-US" b="1" dirty="0"/>
              <a:t> ÖĞÜLMÜŞ-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Psikolojisi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Doç</a:t>
            </a:r>
            <a:r>
              <a:rPr lang="en-US" b="1" dirty="0"/>
              <a:t>. Dr. Ahmet YILDIZ </a:t>
            </a:r>
            <a:r>
              <a:rPr lang="en-US" dirty="0"/>
              <a:t>- Hayat </a:t>
            </a:r>
            <a:r>
              <a:rPr lang="en-US" dirty="0" err="1"/>
              <a:t>Boyu</a:t>
            </a:r>
            <a:r>
              <a:rPr lang="en-US" dirty="0"/>
              <a:t> </a:t>
            </a:r>
            <a:r>
              <a:rPr lang="en-US" dirty="0" err="1"/>
              <a:t>Öğrenme</a:t>
            </a:r>
            <a:r>
              <a:rPr lang="en-US" dirty="0"/>
              <a:t> ve </a:t>
            </a:r>
            <a:r>
              <a:rPr lang="en-US" dirty="0" err="1"/>
              <a:t>Yetişkin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Doç</a:t>
            </a:r>
            <a:r>
              <a:rPr lang="en-US" b="1" dirty="0"/>
              <a:t>. Dr. </a:t>
            </a:r>
            <a:r>
              <a:rPr lang="en-US" b="1" dirty="0" err="1"/>
              <a:t>Raşit</a:t>
            </a:r>
            <a:r>
              <a:rPr lang="en-US" b="1" dirty="0"/>
              <a:t> ÇELİK- </a:t>
            </a:r>
            <a:r>
              <a:rPr lang="en-US" dirty="0" err="1"/>
              <a:t>Eğitimin</a:t>
            </a:r>
            <a:r>
              <a:rPr lang="en-US" dirty="0"/>
              <a:t> </a:t>
            </a:r>
            <a:r>
              <a:rPr lang="en-US" dirty="0" err="1"/>
              <a:t>Felsefi</a:t>
            </a:r>
            <a:r>
              <a:rPr lang="en-US" dirty="0"/>
              <a:t>, Sosyal ve </a:t>
            </a:r>
            <a:r>
              <a:rPr lang="en-US" dirty="0" err="1"/>
              <a:t>Tarihi</a:t>
            </a:r>
            <a:r>
              <a:rPr lang="en-US" dirty="0"/>
              <a:t> </a:t>
            </a:r>
            <a:r>
              <a:rPr lang="en-US" dirty="0" err="1"/>
              <a:t>Temelleri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063DD6-847C-64B1-4C7E-9D31C43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+mj-ea"/>
                <a:cs typeface="+mj-cs"/>
              </a:rPr>
              <a:t>Eğitim Bilimleri Bölümü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53041A-9B18-0374-0B31-D66C61741323}"/>
              </a:ext>
            </a:extLst>
          </p:cNvPr>
          <p:cNvSpPr txBox="1"/>
          <p:nvPr/>
        </p:nvSpPr>
        <p:spPr>
          <a:xfrm>
            <a:off x="1144923" y="2405894"/>
            <a:ext cx="5931044" cy="417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Doç</a:t>
            </a:r>
            <a:r>
              <a:rPr lang="en-US" sz="1600" b="1" dirty="0"/>
              <a:t>. Dr. Gökhan ATİK- </a:t>
            </a:r>
            <a:r>
              <a:rPr lang="en-US" sz="1600" dirty="0" err="1">
                <a:effectLst/>
              </a:rPr>
              <a:t>Rehberlik</a:t>
            </a:r>
            <a:r>
              <a:rPr lang="en-US" sz="1600" dirty="0">
                <a:effectLst/>
              </a:rPr>
              <a:t> ve </a:t>
            </a:r>
            <a:r>
              <a:rPr lang="en-US" sz="1600" dirty="0" err="1">
                <a:effectLst/>
              </a:rPr>
              <a:t>Psikolojik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Danışmanlık</a:t>
            </a:r>
            <a:r>
              <a:rPr lang="en-US" sz="1600" dirty="0">
                <a:effectLst/>
              </a:rPr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Doç</a:t>
            </a:r>
            <a:r>
              <a:rPr lang="en-US" sz="1600" b="1" dirty="0"/>
              <a:t>. Dr. Cem BABADOĞAN -</a:t>
            </a:r>
            <a:r>
              <a:rPr lang="en-US" sz="1600" dirty="0" err="1"/>
              <a:t>Eğitim</a:t>
            </a:r>
            <a:r>
              <a:rPr lang="en-US" sz="1600" dirty="0"/>
              <a:t> </a:t>
            </a:r>
            <a:r>
              <a:rPr lang="en-US" sz="1600" dirty="0" err="1"/>
              <a:t>Programları</a:t>
            </a:r>
            <a:r>
              <a:rPr lang="en-US" sz="1600" dirty="0"/>
              <a:t> ve </a:t>
            </a:r>
            <a:r>
              <a:rPr lang="en-US" sz="1600" dirty="0" err="1"/>
              <a:t>Öğretim</a:t>
            </a:r>
            <a:r>
              <a:rPr lang="en-US" sz="1600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Doç</a:t>
            </a:r>
            <a:r>
              <a:rPr lang="en-US" sz="1600" b="1" dirty="0"/>
              <a:t>. Dr. Ahmet YILDIZ </a:t>
            </a:r>
            <a:r>
              <a:rPr lang="en-US" sz="1600" dirty="0"/>
              <a:t>- Hayat </a:t>
            </a:r>
            <a:r>
              <a:rPr lang="en-US" sz="1600" dirty="0" err="1"/>
              <a:t>Boyu</a:t>
            </a:r>
            <a:r>
              <a:rPr lang="en-US" sz="1600" dirty="0"/>
              <a:t> </a:t>
            </a:r>
            <a:r>
              <a:rPr lang="en-US" sz="1600" dirty="0" err="1"/>
              <a:t>Öğrenme</a:t>
            </a:r>
            <a:r>
              <a:rPr lang="en-US" sz="1600" dirty="0"/>
              <a:t> ve </a:t>
            </a:r>
            <a:r>
              <a:rPr lang="en-US" sz="1600" dirty="0" err="1"/>
              <a:t>Yetişkin</a:t>
            </a:r>
            <a:r>
              <a:rPr lang="en-US" sz="1600" dirty="0"/>
              <a:t> </a:t>
            </a:r>
            <a:r>
              <a:rPr lang="en-US" sz="1600" dirty="0" err="1"/>
              <a:t>Eğitimi</a:t>
            </a:r>
            <a:r>
              <a:rPr lang="en-US" sz="1600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Doç</a:t>
            </a:r>
            <a:r>
              <a:rPr lang="en-US" sz="1600" b="1" dirty="0"/>
              <a:t>. Dr. </a:t>
            </a:r>
            <a:r>
              <a:rPr lang="en-US" sz="1600" b="1" dirty="0" err="1"/>
              <a:t>Tülin</a:t>
            </a:r>
            <a:r>
              <a:rPr lang="en-US" sz="1600" b="1" dirty="0"/>
              <a:t> ŞENER KILINÇ </a:t>
            </a:r>
            <a:r>
              <a:rPr lang="en-US" sz="1600" dirty="0"/>
              <a:t>- </a:t>
            </a:r>
            <a:r>
              <a:rPr lang="en-US" sz="1600" dirty="0" err="1"/>
              <a:t>Eğitim</a:t>
            </a:r>
            <a:r>
              <a:rPr lang="en-US" sz="1600" dirty="0"/>
              <a:t> </a:t>
            </a:r>
            <a:r>
              <a:rPr lang="en-US" sz="1600" dirty="0" err="1"/>
              <a:t>Psikolojisi</a:t>
            </a:r>
            <a:r>
              <a:rPr lang="en-US" sz="1600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Dr. </a:t>
            </a:r>
            <a:r>
              <a:rPr lang="en-US" sz="1600" b="1" dirty="0" err="1"/>
              <a:t>Öğr</a:t>
            </a:r>
            <a:r>
              <a:rPr lang="en-US" sz="1600" b="1" dirty="0"/>
              <a:t>. </a:t>
            </a:r>
            <a:r>
              <a:rPr lang="en-US" sz="1600" b="1" dirty="0" err="1"/>
              <a:t>Üyesi</a:t>
            </a:r>
            <a:r>
              <a:rPr lang="en-US" sz="1600" b="1" dirty="0"/>
              <a:t> </a:t>
            </a:r>
            <a:r>
              <a:rPr lang="en-US" sz="1600" b="1" dirty="0" err="1"/>
              <a:t>Eylem</a:t>
            </a:r>
            <a:r>
              <a:rPr lang="en-US" sz="1600" b="1" dirty="0"/>
              <a:t> GÖKÇE CENGİZ - </a:t>
            </a:r>
            <a:r>
              <a:rPr lang="en-US" sz="1600" dirty="0" err="1"/>
              <a:t>Eğitim</a:t>
            </a:r>
            <a:r>
              <a:rPr lang="en-US" sz="1600" dirty="0"/>
              <a:t> </a:t>
            </a:r>
            <a:r>
              <a:rPr lang="en-US" sz="1600" dirty="0" err="1"/>
              <a:t>Psikolojisi</a:t>
            </a:r>
            <a:r>
              <a:rPr lang="en-US" sz="1600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Dr. </a:t>
            </a:r>
            <a:r>
              <a:rPr lang="en-US" sz="1600" b="1" dirty="0" err="1"/>
              <a:t>Öğr</a:t>
            </a:r>
            <a:r>
              <a:rPr lang="en-US" sz="1600" b="1" dirty="0"/>
              <a:t>. </a:t>
            </a:r>
            <a:r>
              <a:rPr lang="en-US" sz="1600" b="1" dirty="0" err="1"/>
              <a:t>Üyesi</a:t>
            </a:r>
            <a:r>
              <a:rPr lang="en-US" sz="1600" b="1" dirty="0"/>
              <a:t> Ömer KUTLU </a:t>
            </a:r>
            <a:r>
              <a:rPr lang="en-US" sz="1600" dirty="0"/>
              <a:t>- </a:t>
            </a:r>
            <a:r>
              <a:rPr lang="en-US" sz="1600" dirty="0" err="1"/>
              <a:t>Eğitimde</a:t>
            </a:r>
            <a:r>
              <a:rPr lang="en-US" sz="1600" dirty="0"/>
              <a:t> </a:t>
            </a:r>
            <a:r>
              <a:rPr lang="en-US" sz="1600" dirty="0" err="1"/>
              <a:t>Ölçme</a:t>
            </a:r>
            <a:r>
              <a:rPr lang="en-US" sz="1600" dirty="0"/>
              <a:t> ve </a:t>
            </a:r>
            <a:r>
              <a:rPr lang="en-US" sz="1600" dirty="0" err="1"/>
              <a:t>Değerlendirme</a:t>
            </a:r>
            <a:r>
              <a:rPr lang="en-US" sz="1600" dirty="0"/>
              <a:t> ABD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3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3063DD6-847C-64B1-4C7E-9D31C43F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+mj-ea"/>
                <a:cs typeface="+mj-cs"/>
              </a:rPr>
              <a:t>Özel Eğitim Bölümü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53041A-9B18-0374-0B31-D66C61741323}"/>
              </a:ext>
            </a:extLst>
          </p:cNvPr>
          <p:cNvSpPr txBox="1"/>
          <p:nvPr/>
        </p:nvSpPr>
        <p:spPr>
          <a:xfrm>
            <a:off x="1144923" y="2405894"/>
            <a:ext cx="5907190" cy="3994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Hatice BAKKALOĞLU-</a:t>
            </a:r>
            <a:r>
              <a:rPr lang="en-US" dirty="0" err="1">
                <a:effectLst/>
              </a:rPr>
              <a:t>Zihin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Engelliler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Eğitimi</a:t>
            </a:r>
            <a:r>
              <a:rPr lang="en-US" dirty="0">
                <a:effectLst/>
              </a:rPr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Prof. Dr. </a:t>
            </a:r>
            <a:r>
              <a:rPr lang="en-US" b="1" dirty="0" err="1"/>
              <a:t>Cevriye</a:t>
            </a:r>
            <a:r>
              <a:rPr lang="en-US" b="1" dirty="0"/>
              <a:t> ERGÜL-</a:t>
            </a:r>
            <a:r>
              <a:rPr lang="en-US" dirty="0" err="1">
                <a:effectLst/>
              </a:rPr>
              <a:t>Zihin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Engelliler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Eğitimi</a:t>
            </a:r>
            <a:r>
              <a:rPr lang="en-US" dirty="0">
                <a:effectLst/>
              </a:rPr>
              <a:t> ABD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Doç</a:t>
            </a:r>
            <a:r>
              <a:rPr lang="en-US" b="1" dirty="0"/>
              <a:t>. Dr. </a:t>
            </a:r>
            <a:r>
              <a:rPr lang="en-US" b="1" dirty="0" err="1"/>
              <a:t>Birkan</a:t>
            </a:r>
            <a:r>
              <a:rPr lang="en-US" b="1" dirty="0"/>
              <a:t> GÜLDENOĞLU-</a:t>
            </a:r>
            <a:r>
              <a:rPr lang="en-US" dirty="0" err="1"/>
              <a:t>Zihin</a:t>
            </a:r>
            <a:r>
              <a:rPr lang="en-US" dirty="0"/>
              <a:t> </a:t>
            </a:r>
            <a:r>
              <a:rPr lang="en-US" dirty="0" err="1"/>
              <a:t>Engelliler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Doç</a:t>
            </a:r>
            <a:r>
              <a:rPr lang="en-US" b="1" dirty="0"/>
              <a:t>. Dr. Meral </a:t>
            </a:r>
            <a:r>
              <a:rPr lang="en-US" b="1" dirty="0" err="1"/>
              <a:t>Çilem</a:t>
            </a:r>
            <a:r>
              <a:rPr lang="en-US" b="1" dirty="0"/>
              <a:t> ÖKCÜN AKÇAMUŞ</a:t>
            </a:r>
            <a:r>
              <a:rPr lang="en-US" dirty="0"/>
              <a:t>- </a:t>
            </a:r>
            <a:r>
              <a:rPr lang="en-US" dirty="0" err="1"/>
              <a:t>Zihin</a:t>
            </a:r>
            <a:r>
              <a:rPr lang="en-US" dirty="0"/>
              <a:t> </a:t>
            </a:r>
            <a:r>
              <a:rPr lang="en-US" dirty="0" err="1"/>
              <a:t>Engelliler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 ABD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7DE48B-A537-39AD-813F-F83A9ADC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D56DDD2-90CD-B76B-FFE7-D0A32DA0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948631"/>
            <a:ext cx="7746709" cy="49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984115" y="456986"/>
            <a:ext cx="5943600" cy="59436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840CA8F-274E-F3F2-8AE4-56C97B3F5697}"/>
              </a:ext>
            </a:extLst>
          </p:cNvPr>
          <p:cNvSpPr txBox="1"/>
          <p:nvPr/>
        </p:nvSpPr>
        <p:spPr>
          <a:xfrm>
            <a:off x="7627219" y="1166628"/>
            <a:ext cx="41439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>
                <a:solidFill>
                  <a:schemeClr val="bg1"/>
                </a:solidFill>
              </a:rPr>
              <a:t>Dil ve Tarih-Coğrafya Fakültesi</a:t>
            </a:r>
          </a:p>
        </p:txBody>
      </p:sp>
    </p:spTree>
    <p:extLst>
      <p:ext uri="{BB962C8B-B14F-4D97-AF65-F5344CB8AC3E}">
        <p14:creationId xmlns:p14="http://schemas.microsoft.com/office/powerpoint/2010/main" val="299042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D56DDD2-90CD-B76B-FFE7-D0A32DA0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4" y="1054867"/>
            <a:ext cx="4295174" cy="272743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0CF8221-9707-F829-E637-AEE25850D196}"/>
              </a:ext>
            </a:extLst>
          </p:cNvPr>
          <p:cNvSpPr txBox="1"/>
          <p:nvPr/>
        </p:nvSpPr>
        <p:spPr>
          <a:xfrm>
            <a:off x="865762" y="705978"/>
            <a:ext cx="67000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TEMEL SANAT EĞİTİMİ BÖLÜMÜ</a:t>
            </a:r>
          </a:p>
          <a:p>
            <a:endParaRPr lang="tr-T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Doç</a:t>
            </a:r>
            <a:r>
              <a:rPr lang="de-DE" sz="2400" dirty="0"/>
              <a:t>. Dr. </a:t>
            </a:r>
            <a:r>
              <a:rPr lang="de-DE" sz="2400" dirty="0" err="1"/>
              <a:t>Bengü</a:t>
            </a:r>
            <a:r>
              <a:rPr lang="de-DE" sz="2400" dirty="0"/>
              <a:t> BATU ERTUNG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Doç. Dr. Ayben KAYNAR TANIR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Dr. Öğr. Üyesi İhsan METİNNAM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r>
              <a:rPr lang="tr-TR" sz="2400" b="1" dirty="0"/>
              <a:t>MÜZECİLİK BÖLÜMÜ</a:t>
            </a:r>
          </a:p>
          <a:p>
            <a:endParaRPr lang="tr-T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Doç. Dr. Ceren GÜNERÖZ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dirty="0"/>
          </a:p>
          <a:p>
            <a:r>
              <a:rPr lang="tr-TR" sz="2400" b="1" dirty="0"/>
              <a:t>KÜLTÜR VARLIKLARINI KORUMA VE ONARIM BÖLÜMÜ</a:t>
            </a:r>
          </a:p>
          <a:p>
            <a:endParaRPr lang="tr-T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Prof. Dr. Zeynep ERDOĞAN	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94604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5141495" y="1179095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Hukuk</a:t>
            </a:r>
            <a:r>
              <a:rPr lang="en-US" sz="9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Fakültesi</a:t>
            </a:r>
            <a:endParaRPr lang="en-US" sz="9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F06896F3-5D05-ED77-A50E-3167C9A74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8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3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3852153" y="1210326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6896F3-5D05-ED77-A50E-3167C9A74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8" b="2"/>
          <a:stretch/>
        </p:blipFill>
        <p:spPr>
          <a:xfrm>
            <a:off x="768485" y="1430864"/>
            <a:ext cx="2608348" cy="399627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357DF6-A9AF-2536-C0A5-FC689146D0F6}"/>
              </a:ext>
            </a:extLst>
          </p:cNvPr>
          <p:cNvSpPr txBox="1"/>
          <p:nvPr/>
        </p:nvSpPr>
        <p:spPr>
          <a:xfrm>
            <a:off x="3852153" y="1305340"/>
            <a:ext cx="8093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ÖZEL HUKUK </a:t>
            </a:r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Doç. Dr. İlke GÖÇMEN </a:t>
            </a:r>
            <a:r>
              <a:rPr lang="tr-TR" sz="2000" dirty="0"/>
              <a:t>(Avrupa Birliği Hukuku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Prof. Dr. Hakan KARAN </a:t>
            </a:r>
            <a:r>
              <a:rPr lang="tr-TR" sz="2000" dirty="0"/>
              <a:t>(Deniz Hukuku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Doç. Dr. Gaye BAYCIK </a:t>
            </a:r>
            <a:r>
              <a:rPr lang="tr-TR" sz="2000" dirty="0"/>
              <a:t>(İş ve Sosyal Güvenlik Hukuku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Dr. Öğr. Üyesi Neva Övünç ÖZTÜRK </a:t>
            </a:r>
            <a:r>
              <a:rPr lang="tr-TR" sz="2000" dirty="0"/>
              <a:t>(Milletlerarası Özel Hukuk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Doç. Dr. Başak ŞİT İMAMOĞLU </a:t>
            </a:r>
            <a:r>
              <a:rPr lang="tr-TR" sz="2000" dirty="0"/>
              <a:t>(Ticaret Hukuku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140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3852153" y="1210326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6896F3-5D05-ED77-A50E-3167C9A74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8" b="2"/>
          <a:stretch/>
        </p:blipFill>
        <p:spPr>
          <a:xfrm>
            <a:off x="768485" y="1430864"/>
            <a:ext cx="2608348" cy="399627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357DF6-A9AF-2536-C0A5-FC689146D0F6}"/>
              </a:ext>
            </a:extLst>
          </p:cNvPr>
          <p:cNvSpPr txBox="1"/>
          <p:nvPr/>
        </p:nvSpPr>
        <p:spPr>
          <a:xfrm>
            <a:off x="3852153" y="1628506"/>
            <a:ext cx="80934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KAMU HUKUKU </a:t>
            </a:r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Prof. Dr. Gülriz UYGUR </a:t>
            </a:r>
            <a:r>
              <a:rPr lang="tr-TR" sz="2000" dirty="0"/>
              <a:t>(Hukuk Felsefesi ve Sosyolojisi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Doç. Dr. Seda ÖRSTEN ESİRGEN</a:t>
            </a:r>
            <a:r>
              <a:rPr lang="tr-TR" sz="2000" b="1" dirty="0"/>
              <a:t> </a:t>
            </a:r>
            <a:r>
              <a:rPr lang="tr-TR" sz="2000" dirty="0"/>
              <a:t>(Hukuk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Dr. Öğr. Üyesi </a:t>
            </a:r>
            <a:r>
              <a:rPr lang="tr-TR" sz="2000" b="1" dirty="0" err="1"/>
              <a:t>Nasıh</a:t>
            </a:r>
            <a:r>
              <a:rPr lang="tr-TR" sz="2000" b="1" dirty="0"/>
              <a:t> Sarp ERGÜVEN </a:t>
            </a:r>
            <a:r>
              <a:rPr lang="tr-TR" sz="2000" dirty="0"/>
              <a:t>(Milletlerarası Hukuk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1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8357DF6-A9AF-2536-C0A5-FC689146D0F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İLAHİYAT FAKÜLTESİ</a:t>
            </a:r>
            <a:endParaRPr lang="en-US" sz="5400"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9FC7671-139F-12C4-D293-3223325DB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r="2422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3852153" y="1210326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3258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3852153" y="1210326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8357DF6-A9AF-2536-C0A5-FC689146D0F6}"/>
              </a:ext>
            </a:extLst>
          </p:cNvPr>
          <p:cNvSpPr txBox="1"/>
          <p:nvPr/>
        </p:nvSpPr>
        <p:spPr>
          <a:xfrm>
            <a:off x="4309119" y="902643"/>
            <a:ext cx="788288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İSLAM TARİHİ ve SANATLARI</a:t>
            </a:r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Prof. Dr. ABDULKADİR DÜNDAR </a:t>
            </a:r>
            <a:r>
              <a:rPr lang="tr-TR" sz="2000" dirty="0"/>
              <a:t>(Türk-İslam Sanatları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Prof.Dr. İRFAN AYCAN</a:t>
            </a:r>
            <a:r>
              <a:rPr lang="tr-TR" sz="2000" b="1" dirty="0"/>
              <a:t> </a:t>
            </a:r>
            <a:r>
              <a:rPr lang="tr-TR" sz="2000" dirty="0"/>
              <a:t>(İslam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Prof. Dr. NAHİDE BOZKURT </a:t>
            </a:r>
            <a:r>
              <a:rPr lang="tr-TR" sz="2000" dirty="0"/>
              <a:t>(İslam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Doç. Dr. HALİDE ASLAN </a:t>
            </a:r>
            <a:r>
              <a:rPr lang="tr-TR" sz="2000" dirty="0"/>
              <a:t>(İslam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Doç. Dr. NURULLAH YAZAR </a:t>
            </a:r>
            <a:r>
              <a:rPr lang="tr-TR" sz="2000" dirty="0"/>
              <a:t>(İslam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FF2A72-44B5-ABF7-1D81-65F2668B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t="4626" r="27019" b="3367"/>
          <a:stretch/>
        </p:blipFill>
        <p:spPr>
          <a:xfrm>
            <a:off x="125916" y="175098"/>
            <a:ext cx="4037740" cy="40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3852153" y="1210326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8357DF6-A9AF-2536-C0A5-FC689146D0F6}"/>
              </a:ext>
            </a:extLst>
          </p:cNvPr>
          <p:cNvSpPr txBox="1"/>
          <p:nvPr/>
        </p:nvSpPr>
        <p:spPr>
          <a:xfrm>
            <a:off x="4400244" y="751344"/>
            <a:ext cx="8093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FELSEFE ve DİN BİLİMLERİ</a:t>
            </a:r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Prof. Dr. HASAN YÜCEL BAŞDEMİR </a:t>
            </a:r>
            <a:r>
              <a:rPr lang="tr-TR" sz="2000" dirty="0"/>
              <a:t>(Felsefe Tarihi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Prof.Dr. YILDIZ KIZILABDULLAH</a:t>
            </a:r>
            <a:r>
              <a:rPr lang="tr-TR" sz="2000" b="1" dirty="0"/>
              <a:t> </a:t>
            </a:r>
            <a:r>
              <a:rPr lang="tr-TR" sz="2000" dirty="0"/>
              <a:t>(Din Eğitimi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FF2A72-44B5-ABF7-1D81-65F2668B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t="4626" r="27019" b="3367"/>
          <a:stretch/>
        </p:blipFill>
        <p:spPr>
          <a:xfrm>
            <a:off x="125916" y="175098"/>
            <a:ext cx="4037740" cy="408561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C037201-C2C0-39DA-9FB2-D98B166744C6}"/>
              </a:ext>
            </a:extLst>
          </p:cNvPr>
          <p:cNvSpPr txBox="1"/>
          <p:nvPr/>
        </p:nvSpPr>
        <p:spPr>
          <a:xfrm>
            <a:off x="4400243" y="4001069"/>
            <a:ext cx="80934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TEMEL İSLAM BİLİMLERİ</a:t>
            </a:r>
          </a:p>
          <a:p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Doç. Dr. ÖMER ACAR </a:t>
            </a:r>
            <a:r>
              <a:rPr lang="tr-TR" sz="2000" dirty="0"/>
              <a:t>(Arap Dili ve Belagati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Doç.</a:t>
            </a:r>
            <a:r>
              <a:rPr lang="tr-TR" sz="2000" b="1" dirty="0"/>
              <a:t> </a:t>
            </a:r>
            <a:r>
              <a:rPr lang="sv-SE" sz="2000" b="1" dirty="0"/>
              <a:t>Dr. RABİYE ÇETİN</a:t>
            </a:r>
            <a:r>
              <a:rPr lang="tr-TR" sz="2000" b="1" dirty="0"/>
              <a:t> </a:t>
            </a:r>
            <a:r>
              <a:rPr lang="tr-TR" sz="2000" dirty="0"/>
              <a:t>(Kelam ABD)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342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5919996-86C6-8460-E4C0-B68CC7200AEC}"/>
              </a:ext>
            </a:extLst>
          </p:cNvPr>
          <p:cNvSpPr txBox="1"/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İLETİŞİM FAKÜLTESİ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0984C6-71F6-6207-3F9D-47B80660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48" y="380198"/>
            <a:ext cx="4517103" cy="3997637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3852153" y="1210326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611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FF3B0C0-267F-92DE-F631-B8D295682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93" y="3307347"/>
            <a:ext cx="3858768" cy="341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599905" y="610136"/>
            <a:ext cx="99924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/>
              <a:t>GAZETECİLİK BÖLÜMÜ</a:t>
            </a:r>
          </a:p>
          <a:p>
            <a:endParaRPr lang="tr-TR" sz="2400" b="1"/>
          </a:p>
          <a:p>
            <a:endParaRPr lang="tr-TR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Prof. Dr. ABDULREZAK ALTUN </a:t>
            </a:r>
            <a:r>
              <a:rPr lang="tr-TR" sz="2400"/>
              <a:t>(Basın Ekonomisi ve İşletmeciliği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Dr. Öğr. Üyesi GÜL KARAGÖZ KIZILCA </a:t>
            </a:r>
            <a:r>
              <a:rPr lang="tr-TR" sz="2400"/>
              <a:t>(Basın Ekonomisi ve İşletmeciliği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Prof. Dr. ÇİLER DURSUN </a:t>
            </a:r>
            <a:r>
              <a:rPr lang="tr-TR" sz="2400"/>
              <a:t>(Genel Gazetecilik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Doç. Dr. ZAFER KIYAN </a:t>
            </a:r>
            <a:r>
              <a:rPr lang="tr-TR" sz="2400"/>
              <a:t>(Bilişim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/>
              <a:t>Prof.Dr. HALUK KAZIM GERAY </a:t>
            </a:r>
            <a:r>
              <a:rPr lang="tr-TR" sz="2400"/>
              <a:t>(Basın Yayın Tekniği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  <a:p>
            <a:endParaRPr lang="tr-T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65690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339365" y="644717"/>
            <a:ext cx="104731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000" b="1" dirty="0"/>
          </a:p>
          <a:p>
            <a:pPr algn="ctr"/>
            <a:r>
              <a:rPr lang="tr-TR" sz="4000" b="1" dirty="0"/>
              <a:t>HALKLA İLİŞKİLER ve TANITIM</a:t>
            </a:r>
            <a:endParaRPr lang="tr-TR" sz="2400" b="1" dirty="0"/>
          </a:p>
          <a:p>
            <a:endParaRPr lang="tr-TR" sz="2400" b="1" dirty="0"/>
          </a:p>
          <a:p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Prof. Dr. Fatih KESKİN </a:t>
            </a:r>
            <a:r>
              <a:rPr lang="tr-TR" sz="2400" dirty="0"/>
              <a:t>(Kişilerarası İletişim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Prof. Dr. DENİZ SEZGİN EMÜLER </a:t>
            </a:r>
            <a:r>
              <a:rPr lang="tr-TR" sz="2400" dirty="0"/>
              <a:t>(Reklamcılık ve Tanıtım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Prof. Dr. MELİKE AKTAŞ KUYUCU </a:t>
            </a:r>
            <a:r>
              <a:rPr lang="tr-TR" sz="2400" dirty="0"/>
              <a:t>(Halkla İlişkiler ABD)</a:t>
            </a:r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0DB03D-F518-C12E-3FCF-21ACC09A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38" y="3340566"/>
            <a:ext cx="3858768" cy="341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769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918948" y="833001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ea typeface="+mj-ea"/>
                <a:cs typeface="+mj-cs"/>
              </a:rPr>
              <a:t>Antropoloji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445938" y="1780975"/>
            <a:ext cx="7076652" cy="34697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Timur GÜLTEKİN </a:t>
            </a:r>
            <a:r>
              <a:rPr lang="en-US" sz="2400" dirty="0"/>
              <a:t>( </a:t>
            </a:r>
            <a:r>
              <a:rPr lang="en-US" sz="2400" dirty="0" err="1"/>
              <a:t>Fizik</a:t>
            </a:r>
            <a:r>
              <a:rPr lang="en-US" sz="2400" dirty="0"/>
              <a:t> </a:t>
            </a:r>
            <a:r>
              <a:rPr lang="en-US" sz="2400" dirty="0" err="1"/>
              <a:t>Antropoloji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İsmail ÖZER </a:t>
            </a:r>
            <a:r>
              <a:rPr lang="en-US" sz="2400" dirty="0"/>
              <a:t>(</a:t>
            </a:r>
            <a:r>
              <a:rPr lang="en-US" sz="2400" dirty="0" err="1"/>
              <a:t>Paleoantropoloji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Yeşim DOĞAN </a:t>
            </a:r>
            <a:r>
              <a:rPr lang="en-US" sz="2400" dirty="0"/>
              <a:t>(</a:t>
            </a:r>
            <a:r>
              <a:rPr lang="en-US" sz="2400" dirty="0" err="1"/>
              <a:t>Paleoantropoloji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Meryem BULUT </a:t>
            </a:r>
            <a:r>
              <a:rPr lang="tr-TR" sz="2400" dirty="0"/>
              <a:t>(Sosyal Antropoloji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Ceren AKSOY SUGIYAMA </a:t>
            </a:r>
            <a:r>
              <a:rPr lang="tr-TR" sz="2400" dirty="0"/>
              <a:t>(Sosyal Antropoloji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339365" y="644717"/>
            <a:ext cx="1047317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4000" b="1" dirty="0"/>
          </a:p>
          <a:p>
            <a:pPr algn="ctr"/>
            <a:r>
              <a:rPr lang="tr-TR" sz="4000" b="1" dirty="0"/>
              <a:t>RADYO, TELEVİZYON ve SİNEMA</a:t>
            </a:r>
            <a:endParaRPr lang="tr-TR" sz="2400" b="1" dirty="0"/>
          </a:p>
          <a:p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Doç. Dr. ERGİN ŞAFAK DİKMEN </a:t>
            </a:r>
            <a:r>
              <a:rPr lang="tr-TR" sz="2400" dirty="0"/>
              <a:t>(Radyo ve Televizyon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Prof. Dr. ÖZGÜR BAYRAM YAREN </a:t>
            </a:r>
            <a:r>
              <a:rPr lang="tr-TR" sz="2400" dirty="0"/>
              <a:t>(Fotoğrafçılık ve Grafik ABD)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/>
              <a:t>Dr. Öğr. Üyesi TUĞBA TAŞ </a:t>
            </a:r>
            <a:r>
              <a:rPr lang="tr-TR" sz="2400" dirty="0"/>
              <a:t>(Fotoğrafçılık ve Grafik ABD)</a:t>
            </a:r>
          </a:p>
          <a:p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7F76C34-6304-6C99-A71D-AC35CDDF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69" y="3250494"/>
            <a:ext cx="4041998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0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65F4448-AC18-30AA-40B5-4B6CCBBAA1D8}"/>
              </a:ext>
            </a:extLst>
          </p:cNvPr>
          <p:cNvSpPr txBox="1"/>
          <p:nvPr/>
        </p:nvSpPr>
        <p:spPr>
          <a:xfrm>
            <a:off x="6772667" y="1793385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2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SİYASAL BİLGİLER FAKÜLTESİ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70F78C1-9A87-8C97-7232-FE0086FBE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5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37F9A-CE9D-18B4-9DD3-D64AFA61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36925"/>
            <a:ext cx="3425957" cy="398366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4025862" y="1436925"/>
            <a:ext cx="7840631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ÇALIŞMA EKONOMİSİ ve ENDÜSTRİ İLİŞKİLERİ BÖLÜMÜ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Doç</a:t>
            </a:r>
            <a:r>
              <a:rPr lang="en-US" sz="2000" b="1" dirty="0"/>
              <a:t>. Dr. BORAN ALİ MERCAN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tr-TR" sz="2000" dirty="0"/>
              <a:t>v</a:t>
            </a:r>
            <a:r>
              <a:rPr lang="en-US" sz="2000" dirty="0"/>
              <a:t>e </a:t>
            </a:r>
            <a:r>
              <a:rPr lang="en-US" sz="2000" dirty="0" err="1"/>
              <a:t>Çalışma</a:t>
            </a:r>
            <a:r>
              <a:rPr lang="en-US" sz="2000" dirty="0"/>
              <a:t> </a:t>
            </a:r>
            <a:r>
              <a:rPr lang="en-US" sz="2000" dirty="0" err="1"/>
              <a:t>Sosyolojisi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 Dr. NÜKHET MÜGE KART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tr-TR" sz="2000" dirty="0"/>
              <a:t>v</a:t>
            </a:r>
            <a:r>
              <a:rPr lang="en-US" sz="2000" dirty="0"/>
              <a:t>e </a:t>
            </a:r>
            <a:r>
              <a:rPr lang="en-US" sz="2000" dirty="0" err="1"/>
              <a:t>Çalışma</a:t>
            </a:r>
            <a:r>
              <a:rPr lang="en-US" sz="2000" dirty="0"/>
              <a:t> </a:t>
            </a:r>
            <a:r>
              <a:rPr lang="en-US" sz="2000" dirty="0" err="1"/>
              <a:t>Psikolojisi</a:t>
            </a:r>
            <a:r>
              <a:rPr lang="en-US" sz="2000" dirty="0"/>
              <a:t> 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ŞENAY GÖKBAYRAK</a:t>
            </a:r>
            <a:r>
              <a:rPr lang="tr-TR" sz="2000" b="1" dirty="0"/>
              <a:t> </a:t>
            </a:r>
            <a:r>
              <a:rPr lang="en-US" sz="2000" dirty="0"/>
              <a:t>(İş </a:t>
            </a:r>
            <a:r>
              <a:rPr lang="en-US" sz="2000" dirty="0" err="1"/>
              <a:t>Hukuku</a:t>
            </a:r>
            <a:r>
              <a:rPr lang="en-US" sz="2000" dirty="0"/>
              <a:t> Ve Sosyal </a:t>
            </a:r>
            <a:r>
              <a:rPr lang="en-US" sz="2000" dirty="0" err="1"/>
              <a:t>Güvenlik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/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3098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37F9A-CE9D-18B4-9DD3-D64AFA61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36925"/>
            <a:ext cx="3425957" cy="398366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4025862" y="1436925"/>
            <a:ext cx="7840631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3200" b="1" dirty="0"/>
              <a:t>İŞLETME </a:t>
            </a:r>
            <a:r>
              <a:rPr lang="en-US" sz="3200" b="1" dirty="0"/>
              <a:t>BÖLÜMÜ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ÖZLEM ATAY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tr-TR" sz="2000" dirty="0"/>
              <a:t>v</a:t>
            </a:r>
            <a:r>
              <a:rPr lang="en-US" sz="2000" dirty="0"/>
              <a:t>e </a:t>
            </a:r>
            <a:r>
              <a:rPr lang="en-US" sz="2000" dirty="0" err="1"/>
              <a:t>Organizasyon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FAZIL GÖKGÖZ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Sayısal</a:t>
            </a:r>
            <a:r>
              <a:rPr lang="en-US" sz="2000" dirty="0"/>
              <a:t> </a:t>
            </a:r>
            <a:r>
              <a:rPr lang="en-US" sz="2000" dirty="0" err="1"/>
              <a:t>Yöntemler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YETKİN ÇINAR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Sayısal</a:t>
            </a:r>
            <a:r>
              <a:rPr lang="en-US" sz="2000" dirty="0"/>
              <a:t> </a:t>
            </a:r>
            <a:r>
              <a:rPr lang="en-US" sz="2000" dirty="0" err="1"/>
              <a:t>Yöntemler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Arş</a:t>
            </a:r>
            <a:r>
              <a:rPr lang="en-US" sz="2000" b="1" dirty="0"/>
              <a:t>.</a:t>
            </a:r>
            <a:r>
              <a:rPr lang="tr-TR" sz="2000" b="1" dirty="0"/>
              <a:t> </a:t>
            </a:r>
            <a:r>
              <a:rPr lang="en-US" sz="2000" b="1" dirty="0" err="1"/>
              <a:t>Gör</a:t>
            </a:r>
            <a:r>
              <a:rPr lang="en-US" sz="2000" b="1" dirty="0"/>
              <a:t>.</a:t>
            </a:r>
            <a:r>
              <a:rPr lang="tr-TR" sz="2000" b="1" dirty="0"/>
              <a:t> </a:t>
            </a:r>
            <a:r>
              <a:rPr lang="en-US" sz="2000" b="1" dirty="0"/>
              <a:t>Dr.</a:t>
            </a:r>
            <a:r>
              <a:rPr lang="tr-TR" sz="2000" b="1" dirty="0"/>
              <a:t> </a:t>
            </a:r>
            <a:r>
              <a:rPr lang="en-US" sz="2000" b="1" dirty="0"/>
              <a:t>GÖKHAN AYDOĞAN</a:t>
            </a:r>
            <a:r>
              <a:rPr lang="tr-TR" sz="2000" b="1" dirty="0"/>
              <a:t> </a:t>
            </a:r>
            <a:r>
              <a:rPr lang="tr-TR" sz="2000" dirty="0"/>
              <a:t>(Ticaret Hukuk ABD)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370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37F9A-CE9D-18B4-9DD3-D64AFA61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36925"/>
            <a:ext cx="3425957" cy="398366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4195544" y="791852"/>
            <a:ext cx="7840631" cy="5044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3900" b="1" dirty="0"/>
              <a:t>POLİTİKA ve EKONOMİ</a:t>
            </a:r>
            <a:endParaRPr lang="en-US" sz="39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Prof. Dr. </a:t>
            </a:r>
            <a:r>
              <a:rPr lang="en-US" sz="3000" b="1" dirty="0" err="1"/>
              <a:t>Altuğ</a:t>
            </a:r>
            <a:r>
              <a:rPr lang="en-US" sz="3000" b="1" dirty="0"/>
              <a:t> YALÇINTAŞ</a:t>
            </a:r>
            <a:r>
              <a:rPr lang="tr-TR" sz="3000" b="1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Prof. Dr. </a:t>
            </a:r>
            <a:r>
              <a:rPr lang="en-US" sz="3000" b="1" dirty="0" err="1"/>
              <a:t>Türkmen</a:t>
            </a:r>
            <a:r>
              <a:rPr lang="en-US" sz="3000" b="1" dirty="0"/>
              <a:t> GÖKSEL </a:t>
            </a:r>
            <a:endParaRPr lang="tr-TR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Prof. Dr. Nazan ÇİÇEK</a:t>
            </a:r>
            <a:endParaRPr lang="tr-TR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 err="1"/>
              <a:t>Öğr</a:t>
            </a:r>
            <a:r>
              <a:rPr lang="en-US" sz="3000" b="1" dirty="0"/>
              <a:t>.</a:t>
            </a:r>
            <a:r>
              <a:rPr lang="tr-TR" sz="3000" b="1" dirty="0"/>
              <a:t> </a:t>
            </a:r>
            <a:r>
              <a:rPr lang="en-US" sz="3000" b="1" dirty="0" err="1"/>
              <a:t>Gör</a:t>
            </a:r>
            <a:r>
              <a:rPr lang="en-US" sz="3000" b="1" dirty="0"/>
              <a:t>.</a:t>
            </a:r>
            <a:r>
              <a:rPr lang="tr-TR" sz="3000" b="1" dirty="0"/>
              <a:t> </a:t>
            </a:r>
            <a:r>
              <a:rPr lang="en-US" sz="3000" b="1" dirty="0"/>
              <a:t>Dr.</a:t>
            </a:r>
            <a:r>
              <a:rPr lang="tr-TR" sz="3000" b="1" dirty="0"/>
              <a:t> </a:t>
            </a:r>
            <a:r>
              <a:rPr lang="en-US" sz="3000" b="1" dirty="0"/>
              <a:t>Mahmut MAZLUM</a:t>
            </a:r>
            <a:endParaRPr lang="tr-TR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 err="1"/>
              <a:t>Öğr</a:t>
            </a:r>
            <a:r>
              <a:rPr lang="en-US" sz="3000" b="1" dirty="0"/>
              <a:t>.</a:t>
            </a:r>
            <a:r>
              <a:rPr lang="tr-TR" sz="3000" b="1" dirty="0"/>
              <a:t> </a:t>
            </a:r>
            <a:r>
              <a:rPr lang="en-US" sz="3000" b="1" dirty="0" err="1"/>
              <a:t>Gör</a:t>
            </a:r>
            <a:r>
              <a:rPr lang="en-US" sz="3000" b="1" dirty="0"/>
              <a:t>.</a:t>
            </a:r>
            <a:r>
              <a:rPr lang="tr-TR" sz="3000" b="1" dirty="0"/>
              <a:t> </a:t>
            </a:r>
            <a:r>
              <a:rPr lang="en-US" sz="3000" b="1" dirty="0"/>
              <a:t>Dr.</a:t>
            </a:r>
            <a:r>
              <a:rPr lang="tr-TR" sz="3000" b="1" dirty="0"/>
              <a:t> </a:t>
            </a:r>
            <a:r>
              <a:rPr lang="en-US" sz="3000" b="1" dirty="0" err="1"/>
              <a:t>Sırma</a:t>
            </a:r>
            <a:r>
              <a:rPr lang="en-US" sz="3000" b="1" dirty="0"/>
              <a:t> ALTUN</a:t>
            </a:r>
            <a:r>
              <a:rPr lang="tr-TR" sz="3000" b="1" dirty="0"/>
              <a:t> </a:t>
            </a:r>
            <a:endParaRPr lang="en-US" sz="3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7628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37F9A-CE9D-18B4-9DD3-D64AFA61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36925"/>
            <a:ext cx="3425957" cy="398366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4025862" y="801279"/>
            <a:ext cx="8152919" cy="479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3200" b="1" dirty="0"/>
              <a:t>SİYASET BİLİMİ ve KAMU YÖNETİMİ BÖLÜMÜ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ELİF EKİN AKŞİT VURAL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Toplumsal</a:t>
            </a:r>
            <a:r>
              <a:rPr lang="en-US" sz="2000" dirty="0"/>
              <a:t> </a:t>
            </a:r>
            <a:r>
              <a:rPr lang="en-US" sz="2000" dirty="0" err="1"/>
              <a:t>Cinsiyet</a:t>
            </a:r>
            <a:r>
              <a:rPr lang="en-US" sz="2000" dirty="0"/>
              <a:t> </a:t>
            </a:r>
            <a:r>
              <a:rPr lang="en-US" sz="2000" dirty="0" err="1"/>
              <a:t>Çalışmaları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İPEK ÖZKAL SAYAN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Bilimleri</a:t>
            </a:r>
            <a:r>
              <a:rPr lang="en-US" sz="2000" dirty="0"/>
              <a:t> 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AYŞEGÜL MENGİ</a:t>
            </a:r>
            <a:r>
              <a:rPr lang="tr-TR" sz="2000" b="1" dirty="0"/>
              <a:t> </a:t>
            </a:r>
            <a:r>
              <a:rPr lang="en-US" sz="2000" dirty="0"/>
              <a:t>(Kent, </a:t>
            </a:r>
            <a:r>
              <a:rPr lang="en-US" sz="2000" dirty="0" err="1"/>
              <a:t>Çevre</a:t>
            </a:r>
            <a:r>
              <a:rPr lang="en-US" sz="2000" dirty="0"/>
              <a:t> Ve </a:t>
            </a:r>
            <a:r>
              <a:rPr lang="en-US" sz="2000" dirty="0" err="1"/>
              <a:t>Yerel</a:t>
            </a:r>
            <a:r>
              <a:rPr lang="en-US" sz="2000" dirty="0"/>
              <a:t> 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Politikaları</a:t>
            </a:r>
            <a:r>
              <a:rPr lang="en-US" sz="2000" dirty="0"/>
              <a:t>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Doç</a:t>
            </a:r>
            <a:r>
              <a:rPr lang="en-US" sz="2000" b="1" dirty="0"/>
              <a:t>.</a:t>
            </a:r>
            <a:r>
              <a:rPr lang="tr-TR" sz="2000" b="1" dirty="0"/>
              <a:t> </a:t>
            </a:r>
            <a:r>
              <a:rPr lang="en-US" sz="2000" b="1" dirty="0"/>
              <a:t>Dr. CAN GİRAY ÖZGÜL</a:t>
            </a:r>
            <a:r>
              <a:rPr lang="tr-TR" sz="2000" b="1" dirty="0"/>
              <a:t> </a:t>
            </a:r>
            <a:r>
              <a:rPr lang="en-US" sz="2000" dirty="0"/>
              <a:t>(Kent, </a:t>
            </a:r>
            <a:r>
              <a:rPr lang="en-US" sz="2000" dirty="0" err="1"/>
              <a:t>Çevre</a:t>
            </a:r>
            <a:r>
              <a:rPr lang="en-US" sz="2000" dirty="0"/>
              <a:t> Ve </a:t>
            </a:r>
            <a:r>
              <a:rPr lang="en-US" sz="2000" dirty="0" err="1"/>
              <a:t>Yerel</a:t>
            </a:r>
            <a:r>
              <a:rPr lang="en-US" sz="2000" dirty="0"/>
              <a:t> 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Politikaları</a:t>
            </a:r>
            <a:r>
              <a:rPr lang="en-US" sz="2000" dirty="0"/>
              <a:t>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Arş</a:t>
            </a:r>
            <a:r>
              <a:rPr lang="en-US" sz="2000" b="1" dirty="0"/>
              <a:t>.</a:t>
            </a:r>
            <a:r>
              <a:rPr lang="tr-TR" sz="2000" b="1" dirty="0"/>
              <a:t> </a:t>
            </a:r>
            <a:r>
              <a:rPr lang="en-US" sz="2000" b="1" dirty="0" err="1"/>
              <a:t>Gör</a:t>
            </a:r>
            <a:r>
              <a:rPr lang="en-US" sz="2000" b="1" dirty="0"/>
              <a:t>. VAHİDE FEYZA URHAN</a:t>
            </a:r>
            <a:r>
              <a:rPr lang="tr-TR" sz="2000" b="1" dirty="0"/>
              <a:t> </a:t>
            </a:r>
            <a:r>
              <a:rPr lang="tr-TR" sz="2000" dirty="0"/>
              <a:t>(Yönetim Bilimleri ABD)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2436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37F9A-CE9D-18B4-9DD3-D64AFA61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36925"/>
            <a:ext cx="3425957" cy="398366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37215A4-4ABC-3B05-4402-872F18BF6D2A}"/>
              </a:ext>
            </a:extLst>
          </p:cNvPr>
          <p:cNvSpPr txBox="1"/>
          <p:nvPr/>
        </p:nvSpPr>
        <p:spPr>
          <a:xfrm>
            <a:off x="4025862" y="801279"/>
            <a:ext cx="8152919" cy="479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3200" b="1" dirty="0"/>
              <a:t>ULUSLARARASI İLİŞKİLER BÖLÜMÜ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FUNDA KESKİN ATA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Uluslararası</a:t>
            </a:r>
            <a:r>
              <a:rPr lang="en-US" sz="2000" dirty="0"/>
              <a:t> </a:t>
            </a:r>
            <a:r>
              <a:rPr lang="en-US" sz="2000" dirty="0" err="1"/>
              <a:t>Hukuk</a:t>
            </a:r>
            <a:r>
              <a:rPr lang="en-US" sz="2000" dirty="0"/>
              <a:t> 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MELEK MELAHAT FIRAT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Siyasi</a:t>
            </a:r>
            <a:r>
              <a:rPr lang="en-US" sz="2000" dirty="0"/>
              <a:t> </a:t>
            </a:r>
            <a:r>
              <a:rPr lang="en-US" sz="2000" dirty="0" err="1"/>
              <a:t>Tarih</a:t>
            </a:r>
            <a:r>
              <a:rPr lang="en-US" sz="2000" dirty="0"/>
              <a:t> ABD)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Prof.</a:t>
            </a:r>
            <a:r>
              <a:rPr lang="tr-TR" sz="2000" b="1" dirty="0"/>
              <a:t> </a:t>
            </a:r>
            <a:r>
              <a:rPr lang="en-US" sz="2000" b="1" dirty="0"/>
              <a:t>Dr. ÇINAR ÖZEN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Uluslararası</a:t>
            </a:r>
            <a:r>
              <a:rPr lang="en-US" sz="2000" dirty="0"/>
              <a:t> </a:t>
            </a:r>
            <a:r>
              <a:rPr lang="en-US" sz="2000" dirty="0" err="1"/>
              <a:t>Siyaset</a:t>
            </a:r>
            <a:r>
              <a:rPr lang="tr-TR" sz="2000" dirty="0"/>
              <a:t> </a:t>
            </a:r>
            <a:r>
              <a:rPr lang="en-US" sz="20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Doç</a:t>
            </a:r>
            <a:r>
              <a:rPr lang="en-US" sz="2000" b="1" dirty="0"/>
              <a:t>.</a:t>
            </a:r>
            <a:r>
              <a:rPr lang="tr-TR" sz="2000" b="1" dirty="0"/>
              <a:t> </a:t>
            </a:r>
            <a:r>
              <a:rPr lang="en-US" sz="2000" b="1" dirty="0"/>
              <a:t>Dr. CAN GİRAY ÖZGÜL</a:t>
            </a:r>
            <a:r>
              <a:rPr lang="tr-TR" sz="2000" b="1" dirty="0"/>
              <a:t> </a:t>
            </a:r>
            <a:r>
              <a:rPr lang="en-US" sz="2000" dirty="0"/>
              <a:t>(Kent, </a:t>
            </a:r>
            <a:r>
              <a:rPr lang="en-US" sz="2000" dirty="0" err="1"/>
              <a:t>Çevre</a:t>
            </a:r>
            <a:r>
              <a:rPr lang="en-US" sz="2000" dirty="0"/>
              <a:t> Ve </a:t>
            </a:r>
            <a:r>
              <a:rPr lang="en-US" sz="2000" dirty="0" err="1"/>
              <a:t>Yerel</a:t>
            </a:r>
            <a:r>
              <a:rPr lang="en-US" sz="2000" dirty="0"/>
              <a:t> 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Politikaları</a:t>
            </a:r>
            <a:r>
              <a:rPr lang="en-US" sz="2000" dirty="0"/>
              <a:t>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Arş</a:t>
            </a:r>
            <a:r>
              <a:rPr lang="en-US" sz="2000" b="1" dirty="0"/>
              <a:t>.</a:t>
            </a:r>
            <a:r>
              <a:rPr lang="tr-TR" sz="2000" b="1" dirty="0"/>
              <a:t> </a:t>
            </a:r>
            <a:r>
              <a:rPr lang="en-US" sz="2000" b="1" dirty="0" err="1"/>
              <a:t>Gör</a:t>
            </a:r>
            <a:r>
              <a:rPr lang="en-US" sz="2000" b="1" dirty="0"/>
              <a:t>. VAHİDE FEYZA URHAN</a:t>
            </a:r>
            <a:r>
              <a:rPr lang="tr-TR" sz="2000" b="1" dirty="0"/>
              <a:t> </a:t>
            </a:r>
            <a:r>
              <a:rPr lang="tr-TR" sz="2000" dirty="0"/>
              <a:t>(Yönetim Bilimleri ABD)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EB45B-2A8C-DF3D-C748-03A2828834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9905" y="644717"/>
            <a:ext cx="5956353" cy="3404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724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F49C23-3A3F-733A-2D65-7C7ACBF22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9B7341D-20B8-23BE-94CC-B48E70A837AC}"/>
              </a:ext>
            </a:extLst>
          </p:cNvPr>
          <p:cNvSpPr txBox="1"/>
          <p:nvPr/>
        </p:nvSpPr>
        <p:spPr>
          <a:xfrm>
            <a:off x="6415819" y="1333020"/>
            <a:ext cx="5607969" cy="4184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alpha val="80000"/>
                  </a:schemeClr>
                </a:solidFill>
              </a:rPr>
              <a:t>DEVLET KONSERVATUVARI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Doç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. Dr. DEMET GÜRHAN (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Şan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Anasanat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Dalı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Dr.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Öğr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Üyesi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Hepşen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OKAN (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Şan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Anasanat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Dalı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06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71ECCFA9-E2E6-8038-2481-4E20C4FDAC4C}"/>
              </a:ext>
            </a:extLst>
          </p:cNvPr>
          <p:cNvSpPr txBox="1"/>
          <p:nvPr/>
        </p:nvSpPr>
        <p:spPr>
          <a:xfrm>
            <a:off x="746998" y="2448662"/>
            <a:ext cx="6409726" cy="3344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>
                    <a:alpha val="80000"/>
                  </a:schemeClr>
                </a:solidFill>
              </a:rPr>
              <a:t>Prof. Dr. Mesut </a:t>
            </a:r>
            <a:r>
              <a:rPr lang="tr-TR" sz="2000" dirty="0">
                <a:solidFill>
                  <a:schemeClr val="tx1">
                    <a:alpha val="80000"/>
                  </a:schemeClr>
                </a:solidFill>
              </a:rPr>
              <a:t>ÇAPA (Atatürk İlkeleri ve İnkılap Tarihi ABD)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Arş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Gör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. Dr.  ÇAĞLA DERYA TAĞMAT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(Balkan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Çalışmaları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ABD)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Öğr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Gör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. Dr. MERYEM ORAKÇI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(Balkan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Çalışmaları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ABD)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Resim 4" descr="metin, açık hava, işaret içeren bir resim">
            <a:extLst>
              <a:ext uri="{FF2B5EF4-FFF2-40B4-BE49-F238E27FC236}">
                <a16:creationId xmlns:a16="http://schemas.microsoft.com/office/drawing/2014/main" id="{7692494D-82F1-B072-FC52-F3EA7A0C7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53" y="1980885"/>
            <a:ext cx="3548404" cy="3548404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3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933C1A-810A-183E-3541-DEE21F968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-717" r="25039" b="4049"/>
          <a:stretch/>
        </p:blipFill>
        <p:spPr>
          <a:xfrm>
            <a:off x="563071" y="2870505"/>
            <a:ext cx="3497556" cy="344903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7E23ED6-BBA2-4060-C327-E5FA4DDD986F}"/>
              </a:ext>
            </a:extLst>
          </p:cNvPr>
          <p:cNvSpPr txBox="1"/>
          <p:nvPr/>
        </p:nvSpPr>
        <p:spPr>
          <a:xfrm>
            <a:off x="5526156" y="2055813"/>
            <a:ext cx="5827644" cy="4121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Öğr</a:t>
            </a:r>
            <a:r>
              <a:rPr lang="en-US" sz="2000" b="1" dirty="0"/>
              <a:t>. </a:t>
            </a:r>
            <a:r>
              <a:rPr lang="en-US" sz="2000" b="1" dirty="0" err="1"/>
              <a:t>Gör</a:t>
            </a:r>
            <a:r>
              <a:rPr lang="en-US" sz="2000" b="1" dirty="0"/>
              <a:t>. Dr. YUSUF CAN ÇALIŞIR </a:t>
            </a:r>
            <a:r>
              <a:rPr lang="en-US" sz="2000" dirty="0"/>
              <a:t>(Sosyal </a:t>
            </a:r>
            <a:r>
              <a:rPr lang="en-US" sz="2000" dirty="0" err="1"/>
              <a:t>Güvenlik</a:t>
            </a:r>
            <a:r>
              <a:rPr lang="en-US" sz="2000" dirty="0"/>
              <a:t> </a:t>
            </a:r>
            <a:r>
              <a:rPr lang="en-US" sz="2000" dirty="0" err="1"/>
              <a:t>Programı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b="1" dirty="0" err="1"/>
              <a:t>Öğr</a:t>
            </a:r>
            <a:r>
              <a:rPr lang="en-US" sz="2000" b="1" dirty="0"/>
              <a:t>. </a:t>
            </a:r>
            <a:r>
              <a:rPr lang="en-US" sz="2000" b="1" dirty="0" err="1"/>
              <a:t>Gör</a:t>
            </a:r>
            <a:r>
              <a:rPr lang="en-US" sz="2000" b="1" dirty="0"/>
              <a:t>. SEÇKİN FİDAN </a:t>
            </a:r>
            <a:r>
              <a:rPr lang="en-US" sz="2000" dirty="0"/>
              <a:t>(</a:t>
            </a:r>
            <a:r>
              <a:rPr lang="en-US" sz="2000" dirty="0" err="1"/>
              <a:t>Coğrafi</a:t>
            </a:r>
            <a:r>
              <a:rPr lang="en-US" sz="2000" dirty="0"/>
              <a:t> Bilgi </a:t>
            </a:r>
            <a:r>
              <a:rPr lang="en-US" sz="2000" dirty="0" err="1"/>
              <a:t>Sistemleri</a:t>
            </a:r>
            <a:r>
              <a:rPr lang="en-US" sz="2000" dirty="0"/>
              <a:t> </a:t>
            </a:r>
            <a:r>
              <a:rPr lang="en-US" sz="2000" dirty="0" err="1"/>
              <a:t>Programı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Öğr</a:t>
            </a:r>
            <a:r>
              <a:rPr lang="en-US" sz="2000" b="1" dirty="0"/>
              <a:t>. </a:t>
            </a:r>
            <a:r>
              <a:rPr lang="en-US" sz="2000" b="1" dirty="0" err="1"/>
              <a:t>Gör</a:t>
            </a:r>
            <a:r>
              <a:rPr lang="en-US" sz="2000" b="1" dirty="0"/>
              <a:t>. Dr. MERVE ALTUNDAL ÖNCÜ </a:t>
            </a:r>
            <a:r>
              <a:rPr lang="en-US" sz="2000" dirty="0"/>
              <a:t>(</a:t>
            </a:r>
            <a:r>
              <a:rPr lang="en-US" sz="2000" dirty="0" err="1"/>
              <a:t>Coğrafi</a:t>
            </a:r>
            <a:r>
              <a:rPr lang="en-US" sz="2000" dirty="0"/>
              <a:t> Bilgi </a:t>
            </a:r>
            <a:r>
              <a:rPr lang="en-US" sz="2000" dirty="0" err="1"/>
              <a:t>Sistemleri</a:t>
            </a:r>
            <a:r>
              <a:rPr lang="en-US" sz="2000" dirty="0"/>
              <a:t> </a:t>
            </a:r>
            <a:r>
              <a:rPr lang="en-US" sz="2000" dirty="0" err="1"/>
              <a:t>Programı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Öğr</a:t>
            </a:r>
            <a:r>
              <a:rPr lang="en-US" sz="2000" b="1" dirty="0"/>
              <a:t>. </a:t>
            </a:r>
            <a:r>
              <a:rPr lang="en-US" sz="2000" b="1" dirty="0" err="1"/>
              <a:t>Gör</a:t>
            </a:r>
            <a:r>
              <a:rPr lang="en-US" sz="2000" b="1" dirty="0"/>
              <a:t>. ERSİN ATEŞ </a:t>
            </a:r>
            <a:r>
              <a:rPr lang="en-US" sz="2000" dirty="0"/>
              <a:t>(</a:t>
            </a:r>
            <a:r>
              <a:rPr lang="en-US" sz="2000" dirty="0" err="1"/>
              <a:t>Coğrafi</a:t>
            </a:r>
            <a:r>
              <a:rPr lang="en-US" sz="2000" dirty="0"/>
              <a:t> Bilgi </a:t>
            </a:r>
            <a:r>
              <a:rPr lang="en-US" sz="2000" dirty="0" err="1"/>
              <a:t>Sistemleri</a:t>
            </a:r>
            <a:r>
              <a:rPr lang="en-US" sz="2000" dirty="0"/>
              <a:t> </a:t>
            </a:r>
            <a:r>
              <a:rPr lang="en-US" sz="2000" dirty="0" err="1"/>
              <a:t>Programı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9466340-C75A-1AE4-D32F-846AEB025884}"/>
              </a:ext>
            </a:extLst>
          </p:cNvPr>
          <p:cNvSpPr txBox="1"/>
          <p:nvPr/>
        </p:nvSpPr>
        <p:spPr>
          <a:xfrm>
            <a:off x="5022180" y="1061346"/>
            <a:ext cx="664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AYAŞ MESLEK YÜKSEKOKULU</a:t>
            </a:r>
          </a:p>
        </p:txBody>
      </p:sp>
    </p:spTree>
    <p:extLst>
      <p:ext uri="{BB962C8B-B14F-4D97-AF65-F5344CB8AC3E}">
        <p14:creationId xmlns:p14="http://schemas.microsoft.com/office/powerpoint/2010/main" val="208725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668475" y="845870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a typeface="+mj-ea"/>
                <a:cs typeface="+mj-cs"/>
              </a:rPr>
              <a:t>A</a:t>
            </a:r>
            <a:r>
              <a:rPr lang="tr-TR" sz="4000" b="1" dirty="0" err="1">
                <a:ea typeface="+mj-ea"/>
                <a:cs typeface="+mj-cs"/>
              </a:rPr>
              <a:t>rkeoloji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445937" y="1780975"/>
            <a:ext cx="8245576" cy="424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Fikri KULAKOĞLU </a:t>
            </a:r>
            <a:r>
              <a:rPr lang="en-US" sz="2400" dirty="0"/>
              <a:t>(</a:t>
            </a:r>
            <a:r>
              <a:rPr lang="en-US" sz="2400" dirty="0" err="1"/>
              <a:t>Protohistorya</a:t>
            </a:r>
            <a:r>
              <a:rPr lang="en-US" sz="2400" dirty="0"/>
              <a:t> </a:t>
            </a:r>
            <a:r>
              <a:rPr lang="tr-TR" sz="2400" dirty="0"/>
              <a:t>v</a:t>
            </a:r>
            <a:r>
              <a:rPr lang="en-US" sz="2400" dirty="0"/>
              <a:t>e </a:t>
            </a:r>
            <a:r>
              <a:rPr lang="en-US" sz="2400" dirty="0" err="1"/>
              <a:t>Önasya</a:t>
            </a:r>
            <a:r>
              <a:rPr lang="tr-TR" sz="2400" dirty="0"/>
              <a:t> </a:t>
            </a:r>
            <a:r>
              <a:rPr lang="en-US" sz="2400" dirty="0" err="1"/>
              <a:t>Arkeolojisi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Musa KADIOĞLU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tr-TR" sz="2400" dirty="0"/>
              <a:t>Klasik Arkeoloji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Görkem KÖKDEMİR </a:t>
            </a:r>
            <a:r>
              <a:rPr lang="en-US" sz="2400" dirty="0"/>
              <a:t>(</a:t>
            </a:r>
            <a:r>
              <a:rPr lang="tr-TR" sz="2400" dirty="0"/>
              <a:t>Klasik Arkeoloji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Vasıf ŞAHOĞLU </a:t>
            </a:r>
            <a:r>
              <a:rPr lang="tr-TR" sz="2400" dirty="0"/>
              <a:t>(</a:t>
            </a:r>
            <a:r>
              <a:rPr lang="en-US" sz="2400" dirty="0" err="1"/>
              <a:t>Protohistorya</a:t>
            </a:r>
            <a:r>
              <a:rPr lang="en-US" sz="2400" dirty="0"/>
              <a:t> </a:t>
            </a:r>
            <a:r>
              <a:rPr lang="tr-TR" sz="2400" dirty="0"/>
              <a:t>v</a:t>
            </a:r>
            <a:r>
              <a:rPr lang="en-US" sz="2400" dirty="0"/>
              <a:t>e </a:t>
            </a:r>
            <a:r>
              <a:rPr lang="en-US" sz="2400" dirty="0" err="1"/>
              <a:t>Önasya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Harun TAŞKIRAN </a:t>
            </a:r>
            <a:r>
              <a:rPr lang="tr-TR" sz="2400" dirty="0"/>
              <a:t>(Tarih Öncesi Arkeolojisi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Gizem KARTAL </a:t>
            </a:r>
            <a:r>
              <a:rPr lang="tr-TR" sz="2400" dirty="0"/>
              <a:t>(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Emma LOUISE BAYSAL </a:t>
            </a:r>
            <a:r>
              <a:rPr lang="tr-TR" sz="2400" dirty="0"/>
              <a:t>(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Dr. Öğr. Üyesi Yavuz AYDIN </a:t>
            </a:r>
            <a:r>
              <a:rPr lang="tr-TR" sz="2400" dirty="0"/>
              <a:t>(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445937" y="400352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Coğrafya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445937" y="1308295"/>
            <a:ext cx="9988062" cy="49020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Mehmet SOMUNCU </a:t>
            </a:r>
            <a:r>
              <a:rPr lang="en-US" sz="2400" dirty="0"/>
              <a:t>(</a:t>
            </a:r>
            <a:r>
              <a:rPr lang="en-US" sz="2400" dirty="0" err="1"/>
              <a:t>Beşeri</a:t>
            </a:r>
            <a:r>
              <a:rPr lang="en-US" sz="2400" dirty="0"/>
              <a:t> </a:t>
            </a:r>
            <a:r>
              <a:rPr lang="tr-TR" sz="2400" dirty="0"/>
              <a:t>v</a:t>
            </a:r>
            <a:r>
              <a:rPr lang="en-US" sz="2400" dirty="0"/>
              <a:t>e </a:t>
            </a:r>
            <a:r>
              <a:rPr lang="en-US" sz="2400" dirty="0" err="1"/>
              <a:t>İktisadi</a:t>
            </a:r>
            <a:r>
              <a:rPr lang="en-US" sz="2400" dirty="0"/>
              <a:t> </a:t>
            </a:r>
            <a:r>
              <a:rPr lang="en-US" sz="2400" dirty="0" err="1"/>
              <a:t>Coğrafya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Nuri YAVAN </a:t>
            </a:r>
            <a:r>
              <a:rPr lang="en-US" sz="2400" dirty="0"/>
              <a:t>(</a:t>
            </a:r>
            <a:r>
              <a:rPr lang="en-US" sz="2400" dirty="0" err="1"/>
              <a:t>Beşeri</a:t>
            </a:r>
            <a:r>
              <a:rPr lang="en-US" sz="2400" dirty="0"/>
              <a:t> </a:t>
            </a:r>
            <a:r>
              <a:rPr lang="tr-TR" sz="2400" dirty="0"/>
              <a:t>v</a:t>
            </a:r>
            <a:r>
              <a:rPr lang="en-US" sz="2400" dirty="0"/>
              <a:t>e </a:t>
            </a:r>
            <a:r>
              <a:rPr lang="en-US" sz="2400" dirty="0" err="1"/>
              <a:t>İktisadi</a:t>
            </a:r>
            <a:r>
              <a:rPr lang="en-US" sz="2400" dirty="0"/>
              <a:t> </a:t>
            </a:r>
            <a:r>
              <a:rPr lang="en-US" sz="2400" dirty="0" err="1"/>
              <a:t>Coğrafya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İhsan ÇİÇEK </a:t>
            </a:r>
            <a:r>
              <a:rPr lang="en-US" sz="2400" dirty="0"/>
              <a:t>(</a:t>
            </a:r>
            <a:r>
              <a:rPr lang="tr-TR" sz="2400" dirty="0"/>
              <a:t>Fiziki Coğrafya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err="1"/>
              <a:t>Prof</a:t>
            </a:r>
            <a:r>
              <a:rPr lang="tr-TR" sz="2400" b="1" dirty="0"/>
              <a:t> .Dr. Necla TÜRKOĞLU </a:t>
            </a:r>
            <a:r>
              <a:rPr lang="en-US" sz="2400" dirty="0"/>
              <a:t>(</a:t>
            </a:r>
            <a:r>
              <a:rPr lang="tr-TR" sz="2400" dirty="0"/>
              <a:t>Fiziki Coğrafya ABD)</a:t>
            </a:r>
            <a:endParaRPr lang="tr-TR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Harun TAŞKIRAN </a:t>
            </a:r>
            <a:r>
              <a:rPr lang="tr-TR" sz="2400" dirty="0"/>
              <a:t>(Tarih Öncesi Arkeolojisi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Gizem KARTAL </a:t>
            </a:r>
            <a:r>
              <a:rPr lang="tr-TR" sz="2400" dirty="0"/>
              <a:t>(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Emma LOUISE BAYSAL </a:t>
            </a:r>
            <a:r>
              <a:rPr lang="tr-TR" sz="2400" dirty="0"/>
              <a:t>(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Dr. Öğr. Üyesi Yavuz AYDIN </a:t>
            </a:r>
            <a:r>
              <a:rPr lang="tr-TR" sz="2400" dirty="0"/>
              <a:t>(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Arkeolojisi</a:t>
            </a:r>
            <a:r>
              <a:rPr lang="en-US" sz="2400" dirty="0"/>
              <a:t> </a:t>
            </a:r>
            <a:r>
              <a:rPr lang="tr-TR" sz="2400" dirty="0"/>
              <a:t>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Dr. Öğr. Üyesi Serdar YEŞİLYURT </a:t>
            </a:r>
            <a:r>
              <a:rPr lang="tr-TR" sz="2400" dirty="0"/>
              <a:t>(Fiziki Coğrafya ABD)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668475" y="845870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Dilbilim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701040" y="1855754"/>
            <a:ext cx="8245576" cy="424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Gülsün Leyla UZUN </a:t>
            </a:r>
            <a:r>
              <a:rPr lang="en-US" sz="2400" dirty="0"/>
              <a:t>(</a:t>
            </a:r>
            <a:r>
              <a:rPr lang="en-US" sz="2400" dirty="0" err="1"/>
              <a:t>Uygulamalı</a:t>
            </a:r>
            <a:r>
              <a:rPr lang="en-US" sz="2400" dirty="0"/>
              <a:t> </a:t>
            </a:r>
            <a:r>
              <a:rPr lang="en-US" sz="2400" dirty="0" err="1"/>
              <a:t>Dilbilim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Özgür AYDIN </a:t>
            </a:r>
            <a:r>
              <a:rPr lang="en-US" sz="2400" dirty="0"/>
              <a:t>(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Dilbilim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Elif ARICA AKKÖK </a:t>
            </a:r>
            <a:r>
              <a:rPr lang="en-US" sz="2400" dirty="0"/>
              <a:t>(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Dilbilim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İpek Pınar UZUN </a:t>
            </a:r>
            <a:r>
              <a:rPr lang="en-US" sz="2400" dirty="0"/>
              <a:t>(</a:t>
            </a:r>
            <a:r>
              <a:rPr lang="en-US" sz="2400" dirty="0" err="1"/>
              <a:t>Uygulamalı</a:t>
            </a:r>
            <a:r>
              <a:rPr lang="en-US" sz="2400" dirty="0"/>
              <a:t> </a:t>
            </a:r>
            <a:r>
              <a:rPr lang="en-US" sz="2400" dirty="0" err="1"/>
              <a:t>Dilbilim</a:t>
            </a:r>
            <a:r>
              <a:rPr lang="en-US" sz="2400" dirty="0"/>
              <a:t> ABD)</a:t>
            </a:r>
            <a:endParaRPr lang="tr-T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09095" y="1071490"/>
            <a:ext cx="4257822" cy="4257822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668475" y="845870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Felsefe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701040" y="1855753"/>
            <a:ext cx="7008055" cy="6007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 err="1"/>
              <a:t>Doç</a:t>
            </a:r>
            <a:r>
              <a:rPr lang="en-US" sz="2400" b="1" dirty="0"/>
              <a:t>. Dr. </a:t>
            </a:r>
            <a:r>
              <a:rPr lang="tr-TR" sz="2400" b="1" dirty="0"/>
              <a:t>İnan KALAYCIOĞULLARI </a:t>
            </a:r>
            <a:r>
              <a:rPr lang="en-US" sz="2400" dirty="0"/>
              <a:t>(</a:t>
            </a:r>
            <a:r>
              <a:rPr lang="en-US" sz="2400" dirty="0" err="1"/>
              <a:t>Bilim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09095" y="1071490"/>
            <a:ext cx="4257822" cy="4257822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C95F62-39D7-26F3-3635-3F07B087892D}"/>
              </a:ext>
            </a:extLst>
          </p:cNvPr>
          <p:cNvSpPr txBox="1"/>
          <p:nvPr/>
        </p:nvSpPr>
        <p:spPr>
          <a:xfrm>
            <a:off x="701040" y="2701622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Halkbilimi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BCA7859-9C30-2C17-AB5D-D233F39C25DC}"/>
              </a:ext>
            </a:extLst>
          </p:cNvPr>
          <p:cNvSpPr txBox="1"/>
          <p:nvPr/>
        </p:nvSpPr>
        <p:spPr>
          <a:xfrm>
            <a:off x="701039" y="3671501"/>
            <a:ext cx="7226903" cy="2484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Prof. Dr. Serpil AYGÜN CENGİZ </a:t>
            </a:r>
            <a:r>
              <a:rPr lang="en-US" sz="2400" dirty="0"/>
              <a:t>(</a:t>
            </a:r>
            <a:r>
              <a:rPr lang="en-US" sz="2400" dirty="0" err="1"/>
              <a:t>Etnoloji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Melike KAPLAN </a:t>
            </a:r>
            <a:r>
              <a:rPr lang="en-US" sz="2400" dirty="0"/>
              <a:t>(</a:t>
            </a:r>
            <a:r>
              <a:rPr lang="en-US" sz="2400" dirty="0" err="1"/>
              <a:t>Etnoloji</a:t>
            </a:r>
            <a:r>
              <a:rPr lang="en-US" sz="2400" dirty="0"/>
              <a:t> 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30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701039" y="607815"/>
            <a:ext cx="7110921" cy="1045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Kafkas Dilleri ve Kültürleri Bölümü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701041" y="1855753"/>
            <a:ext cx="7110920" cy="1321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 err="1"/>
              <a:t>Öğr</a:t>
            </a:r>
            <a:r>
              <a:rPr lang="es-ES" sz="2400" b="1" dirty="0"/>
              <a:t>.</a:t>
            </a:r>
            <a:r>
              <a:rPr lang="tr-TR" sz="2400" b="1" dirty="0"/>
              <a:t> </a:t>
            </a:r>
            <a:r>
              <a:rPr lang="es-ES" sz="2400" b="1" dirty="0" err="1"/>
              <a:t>Gör</a:t>
            </a:r>
            <a:r>
              <a:rPr lang="es-ES" sz="2400" b="1" dirty="0"/>
              <a:t>.</a:t>
            </a:r>
            <a:r>
              <a:rPr lang="tr-TR" sz="2400" b="1" dirty="0"/>
              <a:t> </a:t>
            </a:r>
            <a:r>
              <a:rPr lang="es-ES" sz="2400" b="1" dirty="0"/>
              <a:t>Dr. Ercan Cihan ULUPINAR</a:t>
            </a:r>
            <a:r>
              <a:rPr lang="tr-TR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Ermeni</a:t>
            </a:r>
            <a:r>
              <a:rPr lang="en-US" sz="2400" dirty="0"/>
              <a:t> Dili </a:t>
            </a:r>
            <a:r>
              <a:rPr lang="tr-TR" sz="2400" dirty="0"/>
              <a:t>v</a:t>
            </a:r>
            <a:r>
              <a:rPr lang="en-US" sz="2400" dirty="0"/>
              <a:t>e </a:t>
            </a:r>
            <a:r>
              <a:rPr lang="en-US" sz="2400" dirty="0" err="1"/>
              <a:t>Kültürü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709095" y="1071490"/>
            <a:ext cx="4257822" cy="4257822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C95F62-39D7-26F3-3635-3F07B087892D}"/>
              </a:ext>
            </a:extLst>
          </p:cNvPr>
          <p:cNvSpPr txBox="1"/>
          <p:nvPr/>
        </p:nvSpPr>
        <p:spPr>
          <a:xfrm>
            <a:off x="701039" y="3247120"/>
            <a:ext cx="6067405" cy="1182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Slav Dilleri ve Edebiyatları Bölümü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BCA7859-9C30-2C17-AB5D-D233F39C25DC}"/>
              </a:ext>
            </a:extLst>
          </p:cNvPr>
          <p:cNvSpPr txBox="1"/>
          <p:nvPr/>
        </p:nvSpPr>
        <p:spPr>
          <a:xfrm>
            <a:off x="606771" y="5028925"/>
            <a:ext cx="6661295" cy="730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Leyla Çiğdem DALKILIÇ </a:t>
            </a:r>
            <a:r>
              <a:rPr lang="en-US" sz="2400" dirty="0"/>
              <a:t>(Rus Dili ve </a:t>
            </a:r>
            <a:r>
              <a:rPr lang="en-US" sz="2400" dirty="0" err="1"/>
              <a:t>Edebiyatı</a:t>
            </a:r>
            <a:r>
              <a:rPr lang="en-US" sz="2400" dirty="0"/>
              <a:t>  ABD)</a:t>
            </a:r>
            <a:endParaRPr lang="tr-T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033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9A148BE-6A0D-44DB-1CD3-205CC0F4F6BF}"/>
              </a:ext>
            </a:extLst>
          </p:cNvPr>
          <p:cNvSpPr txBox="1"/>
          <p:nvPr/>
        </p:nvSpPr>
        <p:spPr>
          <a:xfrm>
            <a:off x="668475" y="845870"/>
            <a:ext cx="5427525" cy="70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dirty="0">
                <a:ea typeface="+mj-ea"/>
                <a:cs typeface="+mj-cs"/>
              </a:rPr>
              <a:t>Psikoloji </a:t>
            </a:r>
            <a:r>
              <a:rPr lang="en-US" sz="4000" b="1" dirty="0" err="1">
                <a:ea typeface="+mj-ea"/>
                <a:cs typeface="+mj-cs"/>
              </a:rPr>
              <a:t>Bölümü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7B0C77-0C05-BFBB-3B23-63A9D96EF5F8}"/>
              </a:ext>
            </a:extLst>
          </p:cNvPr>
          <p:cNvSpPr txBox="1"/>
          <p:nvPr/>
        </p:nvSpPr>
        <p:spPr>
          <a:xfrm>
            <a:off x="701040" y="1855754"/>
            <a:ext cx="8245576" cy="424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Şennur KIŞLAK </a:t>
            </a:r>
            <a:r>
              <a:rPr lang="en-US" sz="2400" dirty="0"/>
              <a:t>(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Psikoloji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Prof. Dr. </a:t>
            </a:r>
            <a:r>
              <a:rPr lang="tr-TR" sz="2400" b="1" dirty="0"/>
              <a:t>Ayşegül DURAK BATIGÜN </a:t>
            </a:r>
            <a:r>
              <a:rPr lang="en-US" sz="2400" dirty="0"/>
              <a:t>(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Psikoloji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Doç. Dr. Dilek SARITAŞ ATALAR </a:t>
            </a:r>
            <a:r>
              <a:rPr lang="en-US" sz="2400" dirty="0"/>
              <a:t>(</a:t>
            </a:r>
            <a:r>
              <a:rPr lang="en-US" sz="2400" dirty="0" err="1"/>
              <a:t>Gelişim</a:t>
            </a:r>
            <a:r>
              <a:rPr lang="en-US" sz="2400" dirty="0"/>
              <a:t> </a:t>
            </a:r>
            <a:r>
              <a:rPr lang="en-US" sz="2400" dirty="0" err="1"/>
              <a:t>Psikolojisi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Arş. Gör. Dr. İrem AKINCI </a:t>
            </a:r>
            <a:r>
              <a:rPr lang="en-US" sz="2400" dirty="0"/>
              <a:t>(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Psikoloji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Arş. Gör. Dr. Burcu KÖMÜRCÜ AKİK </a:t>
            </a:r>
            <a:r>
              <a:rPr lang="en-US" sz="2400" dirty="0"/>
              <a:t>(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Psikoloji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/>
              <a:t>Arş. Gör. Dr. İpek ŞENKAL ERTÜRK </a:t>
            </a:r>
            <a:r>
              <a:rPr lang="en-US" sz="2400" dirty="0"/>
              <a:t>(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Psikoloji</a:t>
            </a:r>
            <a:r>
              <a:rPr lang="tr-TR" sz="2400" dirty="0"/>
              <a:t> </a:t>
            </a:r>
            <a:r>
              <a:rPr lang="en-US" sz="2400" dirty="0"/>
              <a:t>ABD)</a:t>
            </a: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Resim 8" descr="metin, işaret, açık hava içeren bir resim&#10;&#10;Açıklama otomatik olarak oluşturuldu">
            <a:extLst>
              <a:ext uri="{FF2B5EF4-FFF2-40B4-BE49-F238E27FC236}">
                <a16:creationId xmlns:a16="http://schemas.microsoft.com/office/drawing/2014/main" id="{7FB67616-8755-4B4E-38D7-05D7FED34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938504" y="845870"/>
            <a:ext cx="4066120" cy="4066120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3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1739</Words>
  <Application>Microsoft Office PowerPoint</Application>
  <PresentationFormat>Geniş ekran</PresentationFormat>
  <Paragraphs>385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Teması</vt:lpstr>
      <vt:lpstr>Ankara Üniversitesi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Temel Eğitim Bölümü</vt:lpstr>
      <vt:lpstr>Bilgisayar ve Öğretim Teknolojileri Eğitimi Bölümü</vt:lpstr>
      <vt:lpstr>Eğitim Bilimleri Bölümü</vt:lpstr>
      <vt:lpstr>Eğitim Bilimleri Bölümü</vt:lpstr>
      <vt:lpstr>Eğitim Bilimleri Bölümü</vt:lpstr>
      <vt:lpstr>Özel Eğitim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Üniversitesi</dc:title>
  <dc:creator>Ozge Nur Kanat</dc:creator>
  <cp:lastModifiedBy>Kaan ORHAN</cp:lastModifiedBy>
  <cp:revision>24</cp:revision>
  <dcterms:created xsi:type="dcterms:W3CDTF">2022-12-27T05:01:42Z</dcterms:created>
  <dcterms:modified xsi:type="dcterms:W3CDTF">2023-01-02T09:59:43Z</dcterms:modified>
</cp:coreProperties>
</file>