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06" r:id="rId3"/>
    <p:sldMasterId id="2147483988" r:id="rId4"/>
  </p:sldMasterIdLst>
  <p:notesMasterIdLst>
    <p:notesMasterId r:id="rId38"/>
  </p:notesMasterIdLst>
  <p:handoutMasterIdLst>
    <p:handoutMasterId r:id="rId39"/>
  </p:handoutMasterIdLst>
  <p:sldIdLst>
    <p:sldId id="1395" r:id="rId5"/>
    <p:sldId id="1534" r:id="rId6"/>
    <p:sldId id="1738" r:id="rId7"/>
    <p:sldId id="1741" r:id="rId8"/>
    <p:sldId id="1742" r:id="rId9"/>
    <p:sldId id="1743" r:id="rId10"/>
    <p:sldId id="1744" r:id="rId11"/>
    <p:sldId id="1745" r:id="rId12"/>
    <p:sldId id="1746" r:id="rId13"/>
    <p:sldId id="1747" r:id="rId14"/>
    <p:sldId id="1217" r:id="rId15"/>
    <p:sldId id="1707" r:id="rId16"/>
    <p:sldId id="1600" r:id="rId17"/>
    <p:sldId id="1627" r:id="rId18"/>
    <p:sldId id="1577" r:id="rId19"/>
    <p:sldId id="1713" r:id="rId20"/>
    <p:sldId id="1708" r:id="rId21"/>
    <p:sldId id="1709" r:id="rId22"/>
    <p:sldId id="1710" r:id="rId23"/>
    <p:sldId id="1258" r:id="rId24"/>
    <p:sldId id="1721" r:id="rId25"/>
    <p:sldId id="1705" r:id="rId26"/>
    <p:sldId id="1607" r:id="rId27"/>
    <p:sldId id="1256" r:id="rId28"/>
    <p:sldId id="1373" r:id="rId29"/>
    <p:sldId id="1588" r:id="rId30"/>
    <p:sldId id="1711" r:id="rId31"/>
    <p:sldId id="1737" r:id="rId32"/>
    <p:sldId id="1598" r:id="rId33"/>
    <p:sldId id="1706" r:id="rId34"/>
    <p:sldId id="1379" r:id="rId35"/>
    <p:sldId id="1585" r:id="rId36"/>
    <p:sldId id="276" r:id="rId37"/>
  </p:sldIdLst>
  <p:sldSz cx="12192000" cy="6858000"/>
  <p:notesSz cx="7023100" cy="93091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C9EF"/>
    <a:srgbClr val="CF4959"/>
    <a:srgbClr val="DD7F8A"/>
    <a:srgbClr val="E3959E"/>
    <a:srgbClr val="F2CED2"/>
    <a:srgbClr val="860000"/>
    <a:srgbClr val="9AD35B"/>
    <a:srgbClr val="B0DD7F"/>
    <a:srgbClr val="8BCD43"/>
    <a:srgbClr val="FF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610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277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_al__ma_Sayfas_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_al__ma_Sayfas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266789341549699"/>
          <c:y val="0.11955528147562809"/>
          <c:w val="0.82677650348054332"/>
          <c:h val="0.723162625283500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'ilk 50'!$AO$35</c:f>
              <c:strCache>
                <c:ptCount val="1"/>
                <c:pt idx="0">
                  <c:v>Ortalama Atıf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solidFill>
                <a:sysClr val="window" lastClr="FFFFFF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solidFill>
                  <a:sysClr val="window" lastClr="FFFFFF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53F-4F2E-9D99-16855F84A5A2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53F-4F2E-9D99-16855F84A5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'ilk 50'!$AN$36:$AN$42</c:f>
              <c:numCache>
                <c:formatCode>General</c:formatCode>
                <c:ptCount val="7"/>
                <c:pt idx="0">
                  <c:v>20</c:v>
                </c:pt>
                <c:pt idx="1">
                  <c:v>25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</c:numCache>
            </c:numRef>
          </c:cat>
          <c:val>
            <c:numRef>
              <c:f>'ilk 50'!$AO$36:$AO$42</c:f>
              <c:numCache>
                <c:formatCode>General</c:formatCode>
                <c:ptCount val="7"/>
                <c:pt idx="0">
                  <c:v>7.18</c:v>
                </c:pt>
                <c:pt idx="1">
                  <c:v>7.25</c:v>
                </c:pt>
                <c:pt idx="2">
                  <c:v>8.3800000000000008</c:v>
                </c:pt>
                <c:pt idx="3">
                  <c:v>10.69</c:v>
                </c:pt>
                <c:pt idx="4">
                  <c:v>10.86</c:v>
                </c:pt>
                <c:pt idx="5">
                  <c:v>11.87</c:v>
                </c:pt>
                <c:pt idx="6">
                  <c:v>13.55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3F-4F2E-9D99-16855F84A5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0"/>
        <c:overlap val="-24"/>
        <c:axId val="692257599"/>
        <c:axId val="1167921407"/>
      </c:barChart>
      <c:catAx>
        <c:axId val="6922575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167921407"/>
        <c:crosses val="autoZero"/>
        <c:auto val="1"/>
        <c:lblAlgn val="ctr"/>
        <c:lblOffset val="100"/>
        <c:noMultiLvlLbl val="0"/>
      </c:catAx>
      <c:valAx>
        <c:axId val="1167921407"/>
        <c:scaling>
          <c:orientation val="minMax"/>
          <c:max val="1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692257599"/>
        <c:crosses val="autoZero"/>
        <c:crossBetween val="between"/>
        <c:majorUnit val="3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rgbClr val="00B050"/>
    </a:solidFill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tr-TR" dirty="0">
                <a:solidFill>
                  <a:srgbClr val="C00000"/>
                </a:solidFill>
              </a:rPr>
              <a:t>Alanlara Göre Araştırmacıların/Faaliyetlerin/Varlıkların Dağılımı</a:t>
            </a:r>
            <a:endParaRPr lang="en-US" dirty="0">
              <a:solidFill>
                <a:srgbClr val="C00000"/>
              </a:solidFill>
            </a:endParaRPr>
          </a:p>
        </c:rich>
      </c:tx>
      <c:layout>
        <c:manualLayout>
          <c:xMode val="edge"/>
          <c:yMode val="edge"/>
          <c:x val="0.15910743909810399"/>
          <c:y val="2.38724167337241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C00000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>
        <c:manualLayout>
          <c:layoutTarget val="inner"/>
          <c:xMode val="edge"/>
          <c:yMode val="edge"/>
          <c:x val="5.1095185812826696E-2"/>
          <c:y val="0.17600972413703847"/>
          <c:w val="0.47007196219299713"/>
          <c:h val="0.71803028620980502"/>
        </c:manualLayout>
      </c:layout>
      <c:pieChart>
        <c:varyColors val="1"/>
        <c:ser>
          <c:idx val="0"/>
          <c:order val="0"/>
          <c:tx>
            <c:strRef>
              <c:f>Sayfa1!$F$7</c:f>
              <c:strCache>
                <c:ptCount val="1"/>
                <c:pt idx="0">
                  <c:v>Sayı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D5C-4689-AE5D-2E069DAF380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D5C-4689-AE5D-2E069DAF380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D5C-4689-AE5D-2E069DAF380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D5C-4689-AE5D-2E069DAF380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D5C-4689-AE5D-2E069DAF380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FD5C-4689-AE5D-2E069DAF380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FD5C-4689-AE5D-2E069DAF380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FD5C-4689-AE5D-2E069DAF380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FD5C-4689-AE5D-2E069DAF380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FD5C-4689-AE5D-2E069DAF380F}"/>
              </c:ext>
            </c:extLst>
          </c:dPt>
          <c:dLbls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D5C-4689-AE5D-2E069DAF380F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D5C-4689-AE5D-2E069DAF380F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D5C-4689-AE5D-2E069DAF38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Sayfa1!$E$8:$E$17</c:f>
              <c:strCache>
                <c:ptCount val="10"/>
                <c:pt idx="0">
                  <c:v>Clinical, Preclinical &amp; Health</c:v>
                </c:pt>
                <c:pt idx="1">
                  <c:v>Engineering &amp; Technology</c:v>
                </c:pt>
                <c:pt idx="2">
                  <c:v>Arts &amp; Humanities</c:v>
                </c:pt>
                <c:pt idx="3">
                  <c:v>Social Sciences</c:v>
                </c:pt>
                <c:pt idx="4">
                  <c:v>Life Sciences</c:v>
                </c:pt>
                <c:pt idx="5">
                  <c:v>Physical Sciences</c:v>
                </c:pt>
                <c:pt idx="6">
                  <c:v>Education</c:v>
                </c:pt>
                <c:pt idx="7">
                  <c:v>Business &amp; Economics</c:v>
                </c:pt>
                <c:pt idx="8">
                  <c:v>Law</c:v>
                </c:pt>
                <c:pt idx="9">
                  <c:v>Computer Science</c:v>
                </c:pt>
              </c:strCache>
            </c:strRef>
          </c:cat>
          <c:val>
            <c:numRef>
              <c:f>Sayfa1!$F$8:$F$17</c:f>
              <c:numCache>
                <c:formatCode>General</c:formatCode>
                <c:ptCount val="10"/>
                <c:pt idx="0">
                  <c:v>504</c:v>
                </c:pt>
                <c:pt idx="1">
                  <c:v>215</c:v>
                </c:pt>
                <c:pt idx="2">
                  <c:v>175</c:v>
                </c:pt>
                <c:pt idx="3">
                  <c:v>144</c:v>
                </c:pt>
                <c:pt idx="4">
                  <c:v>125</c:v>
                </c:pt>
                <c:pt idx="5">
                  <c:v>78</c:v>
                </c:pt>
                <c:pt idx="6">
                  <c:v>71</c:v>
                </c:pt>
                <c:pt idx="7">
                  <c:v>38</c:v>
                </c:pt>
                <c:pt idx="8">
                  <c:v>19</c:v>
                </c:pt>
                <c:pt idx="9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FD5C-4689-AE5D-2E069DAF380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55240486164092373"/>
          <c:y val="0.1339376531420885"/>
          <c:w val="0.41926077339052903"/>
          <c:h val="0.77930441231391434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0.33352</cdr:x>
      <cdr:y>0.91968</cdr:y>
    </cdr:from>
    <cdr:to>
      <cdr:x>0.75107</cdr:x>
      <cdr:y>0.97835</cdr:y>
    </cdr:to>
    <cdr:sp macro="" textlink="">
      <cdr:nvSpPr>
        <cdr:cNvPr id="3" name="Metin kutusu 2">
          <a:extLst xmlns:a="http://schemas.openxmlformats.org/drawingml/2006/main">
            <a:ext uri="{FF2B5EF4-FFF2-40B4-BE49-F238E27FC236}">
              <a16:creationId xmlns:a16="http://schemas.microsoft.com/office/drawing/2014/main" id="{F65C37D1-7135-4B8E-A57C-9B7807EF4ACF}"/>
            </a:ext>
          </a:extLst>
        </cdr:cNvPr>
        <cdr:cNvSpPr txBox="1"/>
      </cdr:nvSpPr>
      <cdr:spPr>
        <a:xfrm xmlns:a="http://schemas.openxmlformats.org/drawingml/2006/main">
          <a:off x="3232208" y="5306937"/>
          <a:ext cx="4046579" cy="338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tr-TR" sz="1400" b="1" dirty="0"/>
            <a:t>Uluslararası </a:t>
          </a:r>
          <a:r>
            <a:rPr lang="tr-TR" sz="1400" b="1" dirty="0" err="1"/>
            <a:t>İşbirlikli</a:t>
          </a:r>
          <a:r>
            <a:rPr lang="tr-TR" sz="1400" b="1" dirty="0"/>
            <a:t> Yayın Oranı (%) </a:t>
          </a:r>
        </a:p>
      </cdr:txBody>
    </cdr:sp>
  </cdr:relSizeAnchor>
  <cdr:relSizeAnchor xmlns:cdr="http://schemas.openxmlformats.org/drawingml/2006/chartDrawing">
    <cdr:from>
      <cdr:x>0.04292</cdr:x>
      <cdr:y>0.1422</cdr:y>
    </cdr:from>
    <cdr:to>
      <cdr:x>0.09716</cdr:x>
      <cdr:y>0.76055</cdr:y>
    </cdr:to>
    <cdr:sp macro="" textlink="">
      <cdr:nvSpPr>
        <cdr:cNvPr id="4" name="Metin kutusu 3">
          <a:extLst xmlns:a="http://schemas.openxmlformats.org/drawingml/2006/main">
            <a:ext uri="{FF2B5EF4-FFF2-40B4-BE49-F238E27FC236}">
              <a16:creationId xmlns:a16="http://schemas.microsoft.com/office/drawing/2014/main" id="{95A5CB65-1749-4FEB-92E3-A2A7A26D1359}"/>
            </a:ext>
          </a:extLst>
        </cdr:cNvPr>
        <cdr:cNvSpPr txBox="1"/>
      </cdr:nvSpPr>
      <cdr:spPr>
        <a:xfrm xmlns:a="http://schemas.openxmlformats.org/drawingml/2006/main" rot="16200000">
          <a:off x="-1105275" y="2341788"/>
          <a:ext cx="3568138" cy="5256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tr-TR" sz="1400" b="1" dirty="0"/>
            <a:t>Makale Başına Ortalama Atıf Sayısı</a:t>
          </a:r>
        </a:p>
      </cdr:txBody>
    </cdr:sp>
  </cdr:relSizeAnchor>
  <cdr:relSizeAnchor xmlns:cdr="http://schemas.openxmlformats.org/drawingml/2006/chartDrawing">
    <cdr:from>
      <cdr:x>0.16096</cdr:x>
      <cdr:y>0.03538</cdr:y>
    </cdr:from>
    <cdr:to>
      <cdr:x>0.81743</cdr:x>
      <cdr:y>0.10109</cdr:y>
    </cdr:to>
    <cdr:sp macro="" textlink="">
      <cdr:nvSpPr>
        <cdr:cNvPr id="5" name="Metin kutusu 1">
          <a:extLst xmlns:a="http://schemas.openxmlformats.org/drawingml/2006/main">
            <a:ext uri="{FF2B5EF4-FFF2-40B4-BE49-F238E27FC236}">
              <a16:creationId xmlns:a16="http://schemas.microsoft.com/office/drawing/2014/main" id="{916994A9-05B0-45EC-9A01-E2B6CE4E9C36}"/>
            </a:ext>
          </a:extLst>
        </cdr:cNvPr>
        <cdr:cNvSpPr txBox="1"/>
      </cdr:nvSpPr>
      <cdr:spPr>
        <a:xfrm xmlns:a="http://schemas.openxmlformats.org/drawingml/2006/main">
          <a:off x="1752802" y="211264"/>
          <a:ext cx="7148743" cy="3923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r-TR" sz="1600" b="1" dirty="0" err="1">
              <a:solidFill>
                <a:schemeClr val="tx1"/>
              </a:solidFill>
            </a:rPr>
            <a:t>WoS</a:t>
          </a:r>
          <a:r>
            <a:rPr lang="tr-TR" sz="1600" b="1" dirty="0">
              <a:solidFill>
                <a:schemeClr val="tx1"/>
              </a:solidFill>
            </a:rPr>
            <a:t> Uluslararası </a:t>
          </a:r>
          <a:r>
            <a:rPr lang="tr-TR" sz="1600" b="1" dirty="0" err="1">
              <a:solidFill>
                <a:schemeClr val="tx1"/>
              </a:solidFill>
            </a:rPr>
            <a:t>İşbirlikli</a:t>
          </a:r>
          <a:r>
            <a:rPr lang="tr-TR" sz="1600" b="1" dirty="0">
              <a:solidFill>
                <a:schemeClr val="tx1"/>
              </a:solidFill>
            </a:rPr>
            <a:t> Yayın Oranları ve Ortalama Atıf Sayıları (2016-2020)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id="{728468A4-C8F6-4122-86A8-1AB327DA75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tr-T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Tarih Yer Tutucusu 2">
            <a:extLst>
              <a:ext uri="{FF2B5EF4-FFF2-40B4-BE49-F238E27FC236}">
                <a16:creationId xmlns:a16="http://schemas.microsoft.com/office/drawing/2014/main" id="{0D0E13D7-C750-46B9-809A-C9B98CA1AD8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lang="tr-TR" sz="1200">
                <a:latin typeface="+mn-lt"/>
              </a:defRPr>
            </a:lvl1pPr>
          </a:lstStyle>
          <a:p>
            <a:pPr>
              <a:defRPr/>
            </a:pPr>
            <a:fld id="{5C9549B3-F9DB-4D21-AAEC-079489EDFDC8}" type="datetime1">
              <a:rPr lang="tr-TR"/>
              <a:pPr>
                <a:defRPr/>
              </a:pPr>
              <a:t>15.11.2022</a:t>
            </a:fld>
            <a:endParaRPr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CF39D5A2-5CF1-4269-9564-2839713342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tr-T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9A795B2-F3A5-4918-AA18-CEDA45896D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lang="tr-TR" sz="1200">
                <a:latin typeface="+mn-lt"/>
              </a:defRPr>
            </a:lvl1pPr>
          </a:lstStyle>
          <a:p>
            <a:pPr>
              <a:defRPr/>
            </a:pPr>
            <a:fld id="{8D5FE0DB-AC92-40F5-8345-BC3C59F92F1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id="{560F3433-49CD-4959-8DE8-8AEA91DF2D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tr-T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Tarih Yer Tutucusu 2">
            <a:extLst>
              <a:ext uri="{FF2B5EF4-FFF2-40B4-BE49-F238E27FC236}">
                <a16:creationId xmlns:a16="http://schemas.microsoft.com/office/drawing/2014/main" id="{DC09FFF1-BD4D-4B71-9CAE-22619D25948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lang="tr-TR" sz="1200">
                <a:latin typeface="+mn-lt"/>
              </a:defRPr>
            </a:lvl1pPr>
          </a:lstStyle>
          <a:p>
            <a:pPr>
              <a:defRPr/>
            </a:pPr>
            <a:fld id="{963C589D-E501-4177-8405-433CA1CEC4D5}" type="datetime1">
              <a:rPr lang="tr-TR"/>
              <a:pPr>
                <a:defRPr/>
              </a:pPr>
              <a:t>15.11.2022</a:t>
            </a:fld>
            <a:endParaRPr dirty="0"/>
          </a:p>
        </p:txBody>
      </p:sp>
      <p:sp>
        <p:nvSpPr>
          <p:cNvPr id="4" name="Slayt Görüntüsü Yer Tutucusu 3">
            <a:extLst>
              <a:ext uri="{FF2B5EF4-FFF2-40B4-BE49-F238E27FC236}">
                <a16:creationId xmlns:a16="http://schemas.microsoft.com/office/drawing/2014/main" id="{E02BF856-DA11-4E1C-9F95-86CCE3ECA61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tr-TR" noProof="0"/>
          </a:p>
        </p:txBody>
      </p:sp>
      <p:sp>
        <p:nvSpPr>
          <p:cNvPr id="5" name="Notlar Yer Tutucusu 4">
            <a:extLst>
              <a:ext uri="{FF2B5EF4-FFF2-40B4-BE49-F238E27FC236}">
                <a16:creationId xmlns:a16="http://schemas.microsoft.com/office/drawing/2014/main" id="{B6007F0E-3282-4896-8283-E0B3CCAC84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tr-TR" noProof="0"/>
              <a:t>Asıl metin stillerini düzenlemek için tıklatın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96E87E7-4712-4076-9968-992023F4301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tr-T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2F9316A-8BCE-44D1-991E-F92A017D66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lang="tr-TR" sz="1200">
                <a:latin typeface="+mn-lt"/>
              </a:defRPr>
            </a:lvl1pPr>
          </a:lstStyle>
          <a:p>
            <a:pPr>
              <a:defRPr/>
            </a:pPr>
            <a:fld id="{883C9A53-8B01-4E7E-89B9-EEEB15E373C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tr-T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tr-T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tr-T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tr-T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tr-T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Günümüzün kalkınmış ve güçlü ülkelerinin bilim alanına yaptığı katkıların yüksek olması da bunun temel göstergelerinden birisidir</a:t>
            </a:r>
          </a:p>
          <a:p>
            <a:endParaRPr lang="tr-TR" dirty="0"/>
          </a:p>
          <a:p>
            <a:r>
              <a:rPr lang="tr-TR" sz="1200" dirty="0">
                <a:solidFill>
                  <a:schemeClr val="tx1"/>
                </a:solidFill>
              </a:rPr>
              <a:t>Sınırlı kaynaklar ve gelişme ihtiyacı, ülkeleri bir taraftan bilim ve teknoloji için daha fazla kaynak ayırmaya sevk ederken, diğer taraftan da kamu kaynaklarının verimli ve etkin kullanılması kaçınılmaz olmuştur.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3C9A53-8B01-4E7E-89B9-EEEB15E373C3}" type="slidenum">
              <a:rPr lang="tr-TR" smtClean="0"/>
              <a:pPr>
                <a:defRPr/>
              </a:pPr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870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2F9D3-593E-4EE2-AFC6-65FE4526F5D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1" charset="-128"/>
              <a:cs typeface="+mn-cs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008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595907-4BEF-4462-800A-2DF281BE2377}" type="slidenum">
              <a:rPr smtClean="0"/>
              <a:pPr>
                <a:defRPr/>
              </a:pPr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2358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7ADA50-2FB5-4D50-90CB-258A197614E1}" type="slidenum">
              <a:rPr smtClean="0"/>
              <a:pPr>
                <a:defRPr/>
              </a:pPr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2582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3C9A53-8B01-4E7E-89B9-EEEB15E373C3}" type="slidenum">
              <a:rPr lang="tr-TR" smtClean="0"/>
              <a:pPr>
                <a:defRPr/>
              </a:pPr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4996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3C9A53-8B01-4E7E-89B9-EEEB15E373C3}" type="slidenum">
              <a:rPr lang="tr-TR" smtClean="0"/>
              <a:pPr>
                <a:defRPr/>
              </a:pPr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8706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8A50155-8AEE-4257-BACE-65A5EBD9D9B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3200" spc="-120" baseline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dirty="0"/>
              <a:t>Asıl alt başlık stilini düzenlemek için tıklayın</a:t>
            </a:r>
            <a:endParaRPr lang="en-US" dirty="0"/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F4A009DE-7747-445C-8307-35F45987C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fld id="{894752CA-8CFE-4286-BADD-1B6E1A4E2E94}" type="datetime1">
              <a:rPr lang="tr-TR"/>
              <a:pPr>
                <a:defRPr/>
              </a:pPr>
              <a:t>15.11.2022</a:t>
            </a:fld>
            <a:endParaRPr lang="tr-TR" dirty="0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993B0BE1-9FD0-4319-B103-F8BCB614D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BE89DE4A-D003-403D-B80B-3E2A57A9F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>
              <a:defRPr/>
            </a:pPr>
            <a:fld id="{3EF406FD-BC9B-4881-BE1F-C85194667A3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5589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A74E7-8B14-4A66-B53C-983F70E0B5AC}" type="datetime1">
              <a:rPr lang="tr-TR"/>
              <a:pPr>
                <a:defRPr/>
              </a:pPr>
              <a:t>15.11.2022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61643-06E6-4B53-80DF-471FA4EEE30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9427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E6BC4-A60D-40E3-939E-9A8CEC938ABF}" type="datetime1">
              <a:rPr lang="tr-TR"/>
              <a:pPr>
                <a:defRPr/>
              </a:pPr>
              <a:t>15.11.2022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0894B-176D-4D61-B359-FBDF61C8FA0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6538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 rot="20533676">
            <a:off x="824036" y="3923015"/>
            <a:ext cx="3344981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43346">
            <a:off x="3808271" y="2587843"/>
            <a:ext cx="7697445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4453079" y="3015792"/>
            <a:ext cx="6462717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4267332" y="4766917"/>
            <a:ext cx="6448608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1284390" y="5061540"/>
            <a:ext cx="2624713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863457" y="4135346"/>
            <a:ext cx="2781175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2641919" y="5509809"/>
            <a:ext cx="98424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D0A3654C-4148-4E14-A0A7-6E4A7A9F36F8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80100"/>
            <a:ext cx="12192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  <p:sp>
        <p:nvSpPr>
          <p:cNvPr id="10" name="Dikdörtgen 9"/>
          <p:cNvSpPr/>
          <p:nvPr userDrawn="1"/>
        </p:nvSpPr>
        <p:spPr>
          <a:xfrm>
            <a:off x="-22577" y="5887594"/>
            <a:ext cx="12214577" cy="322706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4742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8472A7-05E0-4C35-AD45-5E55672122B8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6028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41" y="1497994"/>
            <a:ext cx="1072191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3754403"/>
            <a:ext cx="99568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80385D-C13C-48CE-8C62-B82E2617A76C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2507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53A77E-E7A6-4A35-9321-8E65EB9911B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21664" y="2039112"/>
            <a:ext cx="4876800" cy="395020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039112"/>
            <a:ext cx="4876800" cy="395020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635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664" y="2038389"/>
            <a:ext cx="402336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54788" y="2038387"/>
            <a:ext cx="4019611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560665-99B1-4F75-8F1F-67151775BEFB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5244850" y="4281003"/>
            <a:ext cx="1717993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5234482" y="3316841"/>
            <a:ext cx="1717993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1121664" y="2743199"/>
            <a:ext cx="4023360" cy="324612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7059168" y="2743200"/>
            <a:ext cx="4023360" cy="324612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918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F53F1-E6ED-486A-B299-10048F5EE51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81383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C53DD3-E396-4CF7-930A-B51F43CC931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73852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41" y="1487082"/>
            <a:ext cx="4011084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1133" y="835428"/>
            <a:ext cx="6265827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5041" y="3408421"/>
            <a:ext cx="4011084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64383-46CA-4670-8400-4579F0809CAC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9253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B0F14-50C7-4E04-B29A-B3119DB38495}" type="datetime1">
              <a:rPr lang="tr-TR"/>
              <a:pPr>
                <a:defRPr/>
              </a:pPr>
              <a:t>15.11.2022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AF0C6-605F-47B8-BAC7-21782302CA4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4522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600" y="191206"/>
            <a:ext cx="37084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40" y="4669655"/>
            <a:ext cx="1072192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840736" y="594360"/>
            <a:ext cx="6498336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5600" y="5416153"/>
            <a:ext cx="89408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F45E66-47C9-4E68-B7E0-D2FF34945F9B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9077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69BF0-1AD4-45B1-A5B6-EE0ADE09C85F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05137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50279"/>
            <a:ext cx="2617760" cy="5469523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40" y="838199"/>
            <a:ext cx="7877120" cy="5181602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AFBA66-8A10-4278-9ECF-B0A1D21B560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0696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/>
          <a:lstStyle>
            <a:lvl1pPr>
              <a:lnSpc>
                <a:spcPct val="80000"/>
              </a:lnSpc>
              <a:defRPr sz="3200" b="0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1D858-BAE5-4941-894F-2EDE101DB3E8}" type="datetime1">
              <a:rPr lang="tr-TR"/>
              <a:pPr>
                <a:defRPr/>
              </a:pPr>
              <a:t>15.11.2022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65A08-A3E2-453D-850F-6B7A1CEC96E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7260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0BD79-1C5D-41E3-8637-14082DE6BA82}" type="datetime1">
              <a:rPr lang="tr-TR"/>
              <a:pPr>
                <a:defRPr/>
              </a:pPr>
              <a:t>15.11.2022</a:t>
            </a:fld>
            <a:endParaRPr lang="tr-T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81A22-44FC-4836-A618-02DDCD2CFE6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1267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4152B-43DC-474D-A7F4-77437CF12A74}" type="datetime1">
              <a:rPr lang="tr-TR"/>
              <a:pPr>
                <a:defRPr/>
              </a:pPr>
              <a:t>15.11.2022</a:t>
            </a:fld>
            <a:endParaRPr lang="tr-TR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749EA-FFD6-4612-A4B7-CF013CDEFED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6341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FBB36-55E1-43D2-ACD4-11530408B5CD}" type="datetime1">
              <a:rPr lang="tr-TR"/>
              <a:pPr>
                <a:defRPr/>
              </a:pPr>
              <a:t>15.11.2022</a:t>
            </a:fld>
            <a:endParaRPr lang="tr-T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0F571-1756-4AA2-8457-B4023C60BA4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9629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33E32-5E82-44E2-B1F6-9C2B4C6F1DA2}" type="datetime1">
              <a:rPr lang="tr-TR"/>
              <a:pPr>
                <a:defRPr/>
              </a:pPr>
              <a:t>15.11.2022</a:t>
            </a:fld>
            <a:endParaRPr lang="tr-TR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DE9C7-F6B2-4203-9DE6-22B30990B7F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229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49AC54DB-D11F-4A5E-A1D7-FA789C670EC4}"/>
              </a:ext>
            </a:extLst>
          </p:cNvPr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AC8F2885-537B-406A-9509-3649BAEB8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55CFC-D79E-4D44-A29E-2A8C600EB1A4}" type="datetime1">
              <a:rPr lang="tr-TR"/>
              <a:pPr>
                <a:defRPr/>
              </a:pPr>
              <a:t>15.11.2022</a:t>
            </a:fld>
            <a:endParaRPr lang="tr-TR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3C949299-0D70-46DA-BC71-D917CFE8E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D4EB219-E689-4A68-BD29-4D7F441F4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CA2F1497-22F4-42B6-980B-4040AC2912D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7011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/>
          <a:lstStyle>
            <a:lvl1pPr>
              <a:defRPr sz="2800" b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/>
              <a:t>Resim eklemek için simgeye tıklayın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11">
            <a:extLst>
              <a:ext uri="{FF2B5EF4-FFF2-40B4-BE49-F238E27FC236}">
                <a16:creationId xmlns:a16="http://schemas.microsoft.com/office/drawing/2014/main" id="{8A8588F9-E680-4E9F-A24F-B88F7EB6D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fld id="{4485D876-9335-4A15-9C2F-8DB73A97666F}" type="datetime1">
              <a:rPr lang="tr-TR"/>
              <a:pPr>
                <a:defRPr/>
              </a:pPr>
              <a:t>15.11.2022</a:t>
            </a:fld>
            <a:endParaRPr lang="tr-TR" dirty="0"/>
          </a:p>
        </p:txBody>
      </p:sp>
      <p:sp>
        <p:nvSpPr>
          <p:cNvPr id="6" name="Footer Placeholder 12">
            <a:extLst>
              <a:ext uri="{FF2B5EF4-FFF2-40B4-BE49-F238E27FC236}">
                <a16:creationId xmlns:a16="http://schemas.microsoft.com/office/drawing/2014/main" id="{BEF3CA9C-38C2-4F4C-8B08-FC59468AC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6B436A4A-1222-4F2B-9C38-8928F4A40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>
              <a:defRPr/>
            </a:pPr>
            <a:fld id="{945EEC8F-187A-4714-A1F8-CC32834B819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8258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5" y="500063"/>
            <a:ext cx="10772775" cy="165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6275" y="2011363"/>
            <a:ext cx="10753725" cy="376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  <a:endParaRPr lang="en-US" alt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1913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50">
                <a:solidFill>
                  <a:schemeClr val="tx1">
                    <a:alpha val="8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0F15F0-89E4-48C6-A07A-6855BA0B3E71}" type="datetime1">
              <a:rPr lang="tr-TR"/>
              <a:pPr>
                <a:defRPr/>
              </a:pPr>
              <a:t>15.11.2022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788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50" cap="all" baseline="0">
                <a:solidFill>
                  <a:schemeClr val="tx1">
                    <a:alpha val="8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4588" y="5876925"/>
            <a:ext cx="2925762" cy="1397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258E0262-A69E-418F-AD1B-C6D4C2E5DDA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6" r:id="rId8"/>
    <p:sldLayoutId id="2147483987" r:id="rId9"/>
    <p:sldLayoutId id="2147483983" r:id="rId10"/>
    <p:sldLayoutId id="2147483984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5400" kern="1200" spc="-12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85000"/>
        </a:lnSpc>
        <a:spcBef>
          <a:spcPts val="1300"/>
        </a:spcBef>
        <a:spcAft>
          <a:spcPct val="0"/>
        </a:spcAft>
        <a:buFont typeface="Arial" panose="020B0604020202020204" pitchFamily="34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346075" indent="-342900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2pPr>
      <a:lvl3pPr marL="547688" indent="-547688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 "/>
        <a:defRPr sz="2000" i="1" kern="1200">
          <a:solidFill>
            <a:srgbClr val="262626"/>
          </a:solidFill>
          <a:latin typeface="+mn-lt"/>
          <a:ea typeface="+mn-ea"/>
          <a:cs typeface="+mn-cs"/>
        </a:defRPr>
      </a:lvl3pPr>
      <a:lvl4pPr marL="822325" indent="-822325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 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1096963" indent="-1096963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 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40" y="436563"/>
            <a:ext cx="1072192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2038388"/>
            <a:ext cx="99568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40" y="6148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14887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2160" y="6148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>
              <a:defRPr/>
            </a:pPr>
            <a:fld id="{B46DE566-3E86-4382-AD4F-A791630F2A01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9641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jpeg"/><Relationship Id="rId1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1.png"/><Relationship Id="rId7" Type="http://schemas.openxmlformats.org/officeDocument/2006/relationships/chart" Target="../charts/chart2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6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microsoft.com/office/2007/relationships/hdphoto" Target="../media/hdphoto1.wdp"/><Relationship Id="rId4" Type="http://schemas.openxmlformats.org/officeDocument/2006/relationships/image" Target="../media/image67.png"/><Relationship Id="rId9" Type="http://schemas.openxmlformats.org/officeDocument/2006/relationships/image" Target="../media/image7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nica-network.eu/togetherforourplanet-unica-universities-join-cop26-global-climate-action-with-different-activities/" TargetMode="External"/><Relationship Id="rId13" Type="http://schemas.microsoft.com/office/2007/relationships/hdphoto" Target="../media/hdphoto4.wdp"/><Relationship Id="rId3" Type="http://schemas.openxmlformats.org/officeDocument/2006/relationships/image" Target="../media/image71.png"/><Relationship Id="rId7" Type="http://schemas.microsoft.com/office/2007/relationships/hdphoto" Target="../media/hdphoto3.wdp"/><Relationship Id="rId12" Type="http://schemas.openxmlformats.org/officeDocument/2006/relationships/image" Target="../media/image77.png"/><Relationship Id="rId2" Type="http://schemas.openxmlformats.org/officeDocument/2006/relationships/hyperlink" Target="http://sustainablecampus.metu.edu.t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76.png"/><Relationship Id="rId5" Type="http://schemas.openxmlformats.org/officeDocument/2006/relationships/hyperlink" Target="https://avesis.metu.edu.tr/" TargetMode="External"/><Relationship Id="rId10" Type="http://schemas.openxmlformats.org/officeDocument/2006/relationships/image" Target="../media/image75.png"/><Relationship Id="rId4" Type="http://schemas.openxmlformats.org/officeDocument/2006/relationships/image" Target="../media/image72.png"/><Relationship Id="rId9" Type="http://schemas.openxmlformats.org/officeDocument/2006/relationships/image" Target="../media/image7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jpe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47.png"/><Relationship Id="rId7" Type="http://schemas.openxmlformats.org/officeDocument/2006/relationships/image" Target="../media/image54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9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3.png"/><Relationship Id="rId3" Type="http://schemas.openxmlformats.org/officeDocument/2006/relationships/image" Target="../media/image84.png"/><Relationship Id="rId7" Type="http://schemas.openxmlformats.org/officeDocument/2006/relationships/image" Target="../media/image55.png"/><Relationship Id="rId12" Type="http://schemas.openxmlformats.org/officeDocument/2006/relationships/image" Target="../media/image10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101.png"/><Relationship Id="rId5" Type="http://schemas.openxmlformats.org/officeDocument/2006/relationships/image" Target="../media/image96.png"/><Relationship Id="rId10" Type="http://schemas.openxmlformats.org/officeDocument/2006/relationships/image" Target="../media/image100.png"/><Relationship Id="rId4" Type="http://schemas.openxmlformats.org/officeDocument/2006/relationships/image" Target="../media/image95.png"/><Relationship Id="rId9" Type="http://schemas.openxmlformats.org/officeDocument/2006/relationships/image" Target="../media/image9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hyperlink" Target="https://avesis.network/" TargetMode="External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106.png"/><Relationship Id="rId4" Type="http://schemas.openxmlformats.org/officeDocument/2006/relationships/image" Target="../media/image10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5546628" y="3469180"/>
            <a:ext cx="3617401" cy="855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eaLnBrk="1" hangingPunct="1">
              <a:spcBef>
                <a:spcPct val="20000"/>
              </a:spcBef>
              <a:buClr>
                <a:srgbClr val="FFFEE6"/>
              </a:buClr>
              <a:buSzPct val="75000"/>
            </a:pPr>
            <a:r>
              <a:rPr lang="tr-TR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Veriye </a:t>
            </a:r>
            <a:r>
              <a:rPr lang="tr-TR" b="1" dirty="0">
                <a:solidFill>
                  <a:prstClr val="black"/>
                </a:solidFill>
                <a:latin typeface="Arial" charset="0"/>
                <a:cs typeface="Arial" charset="0"/>
              </a:rPr>
              <a:t>Dayalı Stratejik Yönetim</a:t>
            </a:r>
          </a:p>
          <a:p>
            <a:pPr algn="ctr" defTabSz="914400" eaLnBrk="1" hangingPunct="1">
              <a:spcBef>
                <a:spcPts val="0"/>
              </a:spcBef>
              <a:buClr>
                <a:srgbClr val="FFFEE6"/>
              </a:buClr>
              <a:buSzPct val="75000"/>
            </a:pPr>
            <a:endParaRPr lang="tr-TR" sz="10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ctr" defTabSz="914400" eaLnBrk="1" hangingPunct="1">
              <a:spcBef>
                <a:spcPct val="20000"/>
              </a:spcBef>
              <a:buClr>
                <a:srgbClr val="FFFEE6"/>
              </a:buClr>
              <a:buSzPct val="75000"/>
            </a:pPr>
            <a:r>
              <a:rPr lang="tr-TR" b="1" dirty="0">
                <a:solidFill>
                  <a:prstClr val="black"/>
                </a:solidFill>
                <a:latin typeface="Arial" charset="0"/>
                <a:cs typeface="Arial" charset="0"/>
              </a:rPr>
              <a:t>Uygulamaları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6366246" y="5150374"/>
            <a:ext cx="1978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eaLnBrk="1" hangingPunct="1">
              <a:spcBef>
                <a:spcPct val="20000"/>
              </a:spcBef>
              <a:buClr>
                <a:srgbClr val="FFFEE6"/>
              </a:buClr>
              <a:buSzPct val="75000"/>
            </a:pPr>
            <a:r>
              <a:rPr lang="tr-TR" sz="1400" dirty="0" err="1">
                <a:solidFill>
                  <a:prstClr val="black"/>
                </a:solidFill>
                <a:latin typeface="Arial" charset="0"/>
                <a:cs typeface="Arial" charset="0"/>
              </a:rPr>
              <a:t>Prof.Dr.Adem</a:t>
            </a:r>
            <a:r>
              <a:rPr lang="tr-TR" sz="1400" dirty="0">
                <a:solidFill>
                  <a:prstClr val="black"/>
                </a:solidFill>
                <a:latin typeface="Arial" charset="0"/>
                <a:cs typeface="Arial" charset="0"/>
              </a:rPr>
              <a:t> KALINLI</a:t>
            </a:r>
          </a:p>
        </p:txBody>
      </p:sp>
      <p:pic>
        <p:nvPicPr>
          <p:cNvPr id="4" name="Resim 3" descr="I:\a\Teknopark\sirket logoları\markan\petek_gri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348" y="4771658"/>
            <a:ext cx="1872208" cy="106520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Metin kutusu 4"/>
          <p:cNvSpPr txBox="1"/>
          <p:nvPr/>
        </p:nvSpPr>
        <p:spPr>
          <a:xfrm rot="20525619">
            <a:off x="1875873" y="4883352"/>
            <a:ext cx="13131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eaLnBrk="1" hangingPunct="1">
              <a:spcBef>
                <a:spcPct val="20000"/>
              </a:spcBef>
              <a:buClr>
                <a:srgbClr val="FFFEE6"/>
              </a:buClr>
              <a:buSzPct val="75000"/>
            </a:pPr>
            <a:r>
              <a:rPr lang="tr-TR" sz="1600" b="1" dirty="0">
                <a:solidFill>
                  <a:srgbClr val="6B9BC7">
                    <a:lumMod val="75000"/>
                  </a:srgbClr>
                </a:solidFill>
                <a:latin typeface="Arial" charset="0"/>
                <a:cs typeface="Arial" charset="0"/>
              </a:rPr>
              <a:t>Kasım 2022</a:t>
            </a:r>
          </a:p>
        </p:txBody>
      </p:sp>
    </p:spTree>
    <p:extLst>
      <p:ext uri="{BB962C8B-B14F-4D97-AF65-F5344CB8AC3E}">
        <p14:creationId xmlns:p14="http://schemas.microsoft.com/office/powerpoint/2010/main" val="19241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717AB09C-E847-47C8-8309-5A4B0B3F2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1281" y="1341937"/>
            <a:ext cx="4572638" cy="4134427"/>
          </a:xfrm>
          <a:prstGeom prst="rect">
            <a:avLst/>
          </a:prstGeom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2279576" y="349398"/>
            <a:ext cx="7272808" cy="43204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 eaLnBrk="1" fontAlgn="auto" hangingPunct="1">
              <a:spcAft>
                <a:spcPts val="0"/>
              </a:spcAft>
            </a:pPr>
            <a:r>
              <a:rPr lang="tr-TR" sz="2000" b="1" dirty="0" err="1">
                <a:solidFill>
                  <a:srgbClr val="0070C0"/>
                </a:solidFill>
              </a:rPr>
              <a:t>Incites</a:t>
            </a:r>
            <a:r>
              <a:rPr lang="tr-TR" sz="2000" b="1" dirty="0">
                <a:solidFill>
                  <a:srgbClr val="0070C0"/>
                </a:solidFill>
              </a:rPr>
              <a:t> Yayın Analizi, 2017- 2021</a:t>
            </a:r>
          </a:p>
        </p:txBody>
      </p:sp>
      <p:pic>
        <p:nvPicPr>
          <p:cNvPr id="8" name="Picture 2" descr="incites logo png ile ilgili gÃ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016" y="6360432"/>
            <a:ext cx="727671" cy="40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7897475" y="5618924"/>
            <a:ext cx="2207977" cy="646331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Gazi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Q1 + Q2 Oranı %51,55</a:t>
            </a:r>
          </a:p>
        </p:txBody>
      </p:sp>
      <p:sp>
        <p:nvSpPr>
          <p:cNvPr id="19" name="Metin kutusu 18"/>
          <p:cNvSpPr txBox="1"/>
          <p:nvPr/>
        </p:nvSpPr>
        <p:spPr>
          <a:xfrm>
            <a:off x="2370684" y="5700161"/>
            <a:ext cx="2207977" cy="646331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ODTÜ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Q1 + Q2 Oranı %75,50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9D7CDC5-DBE7-42EE-BA5B-C68C0D16A3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815" y="1341937"/>
            <a:ext cx="4505197" cy="4230370"/>
          </a:xfrm>
          <a:prstGeom prst="rect">
            <a:avLst/>
          </a:prstGeom>
        </p:spPr>
      </p:pic>
      <p:sp>
        <p:nvSpPr>
          <p:cNvPr id="22" name="Metin kutusu 21">
            <a:extLst>
              <a:ext uri="{FF2B5EF4-FFF2-40B4-BE49-F238E27FC236}">
                <a16:creationId xmlns:a16="http://schemas.microsoft.com/office/drawing/2014/main" id="{CE9C0DB4-E2EF-43CE-A706-352071E9EAA6}"/>
              </a:ext>
            </a:extLst>
          </p:cNvPr>
          <p:cNvSpPr txBox="1"/>
          <p:nvPr/>
        </p:nvSpPr>
        <p:spPr>
          <a:xfrm>
            <a:off x="5236778" y="1968488"/>
            <a:ext cx="391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rgbClr val="45A2A2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Q1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1AE9DEF3-23C6-4E18-A58C-89DE1EB96F45}"/>
              </a:ext>
            </a:extLst>
          </p:cNvPr>
          <p:cNvSpPr txBox="1"/>
          <p:nvPr/>
        </p:nvSpPr>
        <p:spPr>
          <a:xfrm>
            <a:off x="5236778" y="2524249"/>
            <a:ext cx="391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rgbClr val="36567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Q2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24D70B33-1E7E-4697-8347-25FB54460B1C}"/>
              </a:ext>
            </a:extLst>
          </p:cNvPr>
          <p:cNvSpPr txBox="1"/>
          <p:nvPr/>
        </p:nvSpPr>
        <p:spPr>
          <a:xfrm>
            <a:off x="5242848" y="3955522"/>
            <a:ext cx="391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rgbClr val="3F87CA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Q3</a:t>
            </a: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5F7723B5-2BB1-4366-BDFB-C0ACA9149E2B}"/>
              </a:ext>
            </a:extLst>
          </p:cNvPr>
          <p:cNvSpPr txBox="1"/>
          <p:nvPr/>
        </p:nvSpPr>
        <p:spPr>
          <a:xfrm>
            <a:off x="5240966" y="4395019"/>
            <a:ext cx="391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rgbClr val="6817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Q4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F65BDCE6-5A81-4D81-B925-C9A42877BA2E}"/>
              </a:ext>
            </a:extLst>
          </p:cNvPr>
          <p:cNvSpPr txBox="1"/>
          <p:nvPr/>
        </p:nvSpPr>
        <p:spPr>
          <a:xfrm>
            <a:off x="10400515" y="2843729"/>
            <a:ext cx="391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rgbClr val="45A2A2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Q1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AE656AA4-8B5C-4658-855B-CD47A59D1A89}"/>
              </a:ext>
            </a:extLst>
          </p:cNvPr>
          <p:cNvSpPr txBox="1"/>
          <p:nvPr/>
        </p:nvSpPr>
        <p:spPr>
          <a:xfrm>
            <a:off x="10400515" y="1958609"/>
            <a:ext cx="391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rgbClr val="36567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Q2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5DC2F50E-201C-4726-B669-8E56F1287A74}"/>
              </a:ext>
            </a:extLst>
          </p:cNvPr>
          <p:cNvSpPr txBox="1"/>
          <p:nvPr/>
        </p:nvSpPr>
        <p:spPr>
          <a:xfrm>
            <a:off x="10400515" y="2524249"/>
            <a:ext cx="391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rgbClr val="6817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Q4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22FC5D46-42E1-429C-B84C-59BEE248064F}"/>
              </a:ext>
            </a:extLst>
          </p:cNvPr>
          <p:cNvSpPr txBox="1"/>
          <p:nvPr/>
        </p:nvSpPr>
        <p:spPr>
          <a:xfrm>
            <a:off x="10400515" y="2673517"/>
            <a:ext cx="391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rgbClr val="3F87CA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Q3</a:t>
            </a:r>
          </a:p>
        </p:txBody>
      </p:sp>
      <p:sp>
        <p:nvSpPr>
          <p:cNvPr id="2" name="Oval 1"/>
          <p:cNvSpPr/>
          <p:nvPr/>
        </p:nvSpPr>
        <p:spPr>
          <a:xfrm>
            <a:off x="9891486" y="1836074"/>
            <a:ext cx="1291772" cy="172718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8" name="Yukarı Ok 17">
            <a:extLst>
              <a:ext uri="{FF2B5EF4-FFF2-40B4-BE49-F238E27FC236}">
                <a16:creationId xmlns:a16="http://schemas.microsoft.com/office/drawing/2014/main" id="{8B86768C-4FE5-442A-B1F2-332467AEA585}"/>
              </a:ext>
            </a:extLst>
          </p:cNvPr>
          <p:cNvSpPr/>
          <p:nvPr/>
        </p:nvSpPr>
        <p:spPr>
          <a:xfrm flipV="1">
            <a:off x="10288139" y="5922869"/>
            <a:ext cx="108000" cy="216024"/>
          </a:xfrm>
          <a:prstGeom prst="upArrow">
            <a:avLst/>
          </a:prstGeom>
          <a:gradFill rotWithShape="1">
            <a:gsLst>
              <a:gs pos="0">
                <a:srgbClr val="9F2936">
                  <a:shade val="45000"/>
                  <a:satMod val="155000"/>
                </a:srgbClr>
              </a:gs>
              <a:gs pos="60000">
                <a:srgbClr val="9F2936">
                  <a:shade val="95000"/>
                  <a:satMod val="150000"/>
                </a:srgbClr>
              </a:gs>
              <a:gs pos="100000">
                <a:srgbClr val="9F2936">
                  <a:tint val="87000"/>
                  <a:satMod val="250000"/>
                </a:srgbClr>
              </a:gs>
            </a:gsLst>
            <a:lin ang="16200000" scaled="0"/>
          </a:gradFill>
          <a:ln w="9525" cap="flat" cmpd="sng" algn="ctr">
            <a:solidFill>
              <a:srgbClr val="9F2936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3DED1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tr-TR" sz="3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811150" y="1886340"/>
            <a:ext cx="988451" cy="1199672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10396139" y="6437430"/>
            <a:ext cx="11560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3DED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tr-T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tr-T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 Kasım </a:t>
            </a:r>
            <a:r>
              <a:rPr kumimoji="0" lang="tr-T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2022)</a:t>
            </a:r>
          </a:p>
        </p:txBody>
      </p:sp>
    </p:spTree>
    <p:extLst>
      <p:ext uri="{BB962C8B-B14F-4D97-AF65-F5344CB8AC3E}">
        <p14:creationId xmlns:p14="http://schemas.microsoft.com/office/powerpoint/2010/main" val="3655554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idx="1"/>
          </p:nvPr>
        </p:nvSpPr>
        <p:spPr>
          <a:xfrm>
            <a:off x="1992313" y="1341438"/>
            <a:ext cx="8147050" cy="4319587"/>
          </a:xfrm>
        </p:spPr>
        <p:txBody>
          <a:bodyPr>
            <a:noAutofit/>
          </a:bodyPr>
          <a:lstStyle/>
          <a:p>
            <a:pPr marL="269875" indent="-26987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Symbol" panose="05050102010706020507" pitchFamily="18" charset="2"/>
              <a:buChar char="·"/>
              <a:defRPr/>
            </a:pPr>
            <a:r>
              <a:rPr lang="tr-T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Toplanacak Verilerin Belirlenmesi</a:t>
            </a:r>
          </a:p>
          <a:p>
            <a:pPr marL="269875" indent="-26987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Symbol" panose="05050102010706020507" pitchFamily="18" charset="2"/>
              <a:buChar char="·"/>
              <a:defRPr/>
            </a:pPr>
            <a:r>
              <a:rPr lang="tr-T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 Toplama Altyapıları Oluşturulması</a:t>
            </a:r>
          </a:p>
          <a:p>
            <a:pPr marL="269875" indent="-26987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Symbol" panose="05050102010706020507" pitchFamily="18" charset="2"/>
              <a:buChar char="·"/>
              <a:defRPr/>
            </a:pPr>
            <a:r>
              <a:rPr lang="tr-T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Verilerin Ayıklanması/Hata Giderme</a:t>
            </a:r>
          </a:p>
          <a:p>
            <a:pPr marL="269875" indent="-26987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Symbol" panose="05050102010706020507" pitchFamily="18" charset="2"/>
              <a:buChar char="·"/>
              <a:defRPr/>
            </a:pPr>
            <a:r>
              <a:rPr lang="tr-T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Verilerin Doğrulanması</a:t>
            </a:r>
          </a:p>
          <a:p>
            <a:pPr marL="269875" indent="-26987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Symbol" panose="05050102010706020507" pitchFamily="18" charset="2"/>
              <a:buChar char="·"/>
              <a:defRPr/>
            </a:pPr>
            <a:r>
              <a:rPr lang="tr-T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Verilerin Analiz Edilmesi</a:t>
            </a:r>
          </a:p>
          <a:p>
            <a:pPr marL="269875" indent="-26987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Symbol" panose="05050102010706020507" pitchFamily="18" charset="2"/>
              <a:buChar char="·"/>
              <a:defRPr/>
            </a:pPr>
            <a:r>
              <a:rPr lang="tr-TR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Sonuçların Kurumsal Uygulama ve Stratejilere Yansıtılması</a:t>
            </a:r>
          </a:p>
        </p:txBody>
      </p:sp>
      <p:sp>
        <p:nvSpPr>
          <p:cNvPr id="51203" name="Rectangle 2"/>
          <p:cNvSpPr txBox="1">
            <a:spLocks noChangeArrowheads="1"/>
          </p:cNvSpPr>
          <p:nvPr/>
        </p:nvSpPr>
        <p:spPr bwMode="auto">
          <a:xfrm>
            <a:off x="1619251" y="157992"/>
            <a:ext cx="9093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>
            <a:normAutofit/>
          </a:bodyPr>
          <a:lstStyle>
            <a:defPPr>
              <a:defRPr lang="en-US"/>
            </a:defPPr>
            <a:lvl1pPr algn="just" eaLnBrk="1" fontAlgn="auto" hangingPunct="1">
              <a:spcBef>
                <a:spcPct val="0"/>
              </a:spcBef>
              <a:spcAft>
                <a:spcPts val="0"/>
              </a:spcAft>
              <a:buNone/>
              <a:defRPr sz="2800" b="1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eaLnBrk="0" hangingPunct="0">
              <a:spcBef>
                <a:spcPct val="0"/>
              </a:spcBef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eaLnBrk="0" hangingPunct="0">
              <a:spcBef>
                <a:spcPct val="0"/>
              </a:spcBef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eaLnBrk="0" hangingPunct="0">
              <a:spcBef>
                <a:spcPct val="0"/>
              </a:spcBef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eaLnBrk="0" hangingPunct="0">
              <a:spcBef>
                <a:spcPct val="0"/>
              </a:spcBef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tr-TR" dirty="0"/>
              <a:t>Kurumsal Verilerin Elde Edilmesi ve Kullanılması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97665" y="1516018"/>
            <a:ext cx="3149600" cy="2602072"/>
          </a:xfrm>
          <a:prstGeom prst="rect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Symbol" panose="05050102010706020507" pitchFamily="18" charset="2"/>
              <a:buChar char="·"/>
              <a:defRPr/>
            </a:pPr>
            <a:r>
              <a:rPr lang="tr-TR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 Yönetimi Politikası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Symbol" panose="05050102010706020507" pitchFamily="18" charset="2"/>
              <a:buChar char="·"/>
              <a:defRPr/>
            </a:pPr>
            <a:r>
              <a:rPr lang="tr-TR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 Yönetim Sorumluları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Symbol" panose="05050102010706020507" pitchFamily="18" charset="2"/>
              <a:buChar char="·"/>
              <a:defRPr/>
            </a:pPr>
            <a:r>
              <a:rPr lang="tr-TR" sz="1800" dirty="0">
                <a:solidFill>
                  <a:srgbClr val="EA7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Nitelikli uzmanlar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Symbol" panose="05050102010706020507" pitchFamily="18" charset="2"/>
              <a:buChar char="·"/>
              <a:defRPr/>
            </a:pPr>
            <a:r>
              <a:rPr lang="tr-T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Yasal konular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Symbol" panose="05050102010706020507" pitchFamily="18" charset="2"/>
              <a:buChar char="·"/>
              <a:defRPr/>
            </a:pPr>
            <a:r>
              <a:rPr lang="tr-T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AB9FD7F5-F019-4772-9662-E9B2C1B6743A}"/>
              </a:ext>
            </a:extLst>
          </p:cNvPr>
          <p:cNvSpPr txBox="1"/>
          <p:nvPr/>
        </p:nvSpPr>
        <p:spPr>
          <a:xfrm>
            <a:off x="2312988" y="5341982"/>
            <a:ext cx="7505700" cy="646331"/>
          </a:xfrm>
          <a:prstGeom prst="rect">
            <a:avLst/>
          </a:prstGeom>
          <a:gradFill rotWithShape="1">
            <a:gsLst>
              <a:gs pos="0">
                <a:srgbClr val="1B587C">
                  <a:shade val="45000"/>
                  <a:satMod val="155000"/>
                </a:srgbClr>
              </a:gs>
              <a:gs pos="60000">
                <a:srgbClr val="1B587C">
                  <a:shade val="95000"/>
                  <a:satMod val="150000"/>
                </a:srgbClr>
              </a:gs>
              <a:gs pos="100000">
                <a:srgbClr val="1B587C">
                  <a:tint val="87000"/>
                  <a:satMod val="250000"/>
                </a:srgbClr>
              </a:gs>
            </a:gsLst>
            <a:lin ang="16200000" scaled="0"/>
          </a:gradFill>
          <a:ln w="9525" cap="flat" cmpd="sng" algn="ctr">
            <a:solidFill>
              <a:srgbClr val="1B587C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3DED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tr-TR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Büyük boyutlarda </a:t>
            </a:r>
            <a:r>
              <a:rPr lang="tr-TR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artan </a:t>
            </a:r>
            <a:r>
              <a:rPr lang="tr-TR" kern="0" dirty="0">
                <a:solidFill>
                  <a:srgbClr val="F4E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kurumsal veriler </a:t>
            </a:r>
            <a:r>
              <a:rPr lang="tr-TR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tr-TR" kern="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araştırma verileri </a:t>
            </a:r>
            <a:r>
              <a:rPr lang="tr-TR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önemli fırsatlar sunmasına rağmen bazı problemleri de beraberinde getirmiştir.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AED52671-4466-40EB-A071-8D599E5E9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877" y="1261731"/>
            <a:ext cx="8662014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90488" indent="-90488" algn="l" rtl="0" eaLnBrk="0" fontAlgn="base" hangingPunct="0">
              <a:lnSpc>
                <a:spcPct val="85000"/>
              </a:lnSpc>
              <a:spcBef>
                <a:spcPts val="1300"/>
              </a:spcBef>
              <a:spcAft>
                <a:spcPct val="0"/>
              </a:spcAft>
              <a:buFont typeface="Arial" panose="020B0604020202020204" pitchFamily="34" charset="0"/>
              <a:buChar char=" "/>
              <a:defRPr sz="2400" kern="1200">
                <a:solidFill>
                  <a:srgbClr val="2626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6075" indent="-342900" algn="l" rtl="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 sz="2400" kern="1200">
                <a:solidFill>
                  <a:srgbClr val="2626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7688" indent="-547688" algn="l" rtl="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 sz="2000" i="1" kern="1200">
                <a:solidFill>
                  <a:srgbClr val="2626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22325" indent="-822325" algn="l" rtl="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 kern="1200">
                <a:solidFill>
                  <a:srgbClr val="2626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96963" indent="-1096963" algn="l" rtl="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 kern="1200">
                <a:solidFill>
                  <a:srgbClr val="2626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marR="0" lvl="0" indent="-2667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SzTx/>
              <a:buFont typeface="Symbol" panose="05050102010706020507" pitchFamily="18" charset="2"/>
              <a:buChar char="·"/>
              <a:tabLst/>
              <a:defRPr/>
            </a:pPr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66700" marR="0" lvl="0" indent="-2667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Symbol" panose="05050102010706020507" pitchFamily="18" charset="2"/>
              <a:buChar char="·"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Yükseköğretim kurumlarında verinin etkin bir şekilde yönetilmesi matematik, istatistik, veri bilimi ve kodlama gibi yeteneklerin ötesinde </a:t>
            </a:r>
            <a:r>
              <a:rPr kumimoji="0" lang="tr-TR" sz="1600" b="0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Bibliyometri</a:t>
            </a:r>
            <a:r>
              <a:rPr kumimoji="0" lang="tr-TR" sz="16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tr-TR" sz="1600" b="0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Bilimmetri</a:t>
            </a:r>
            <a:r>
              <a:rPr kumimoji="0" lang="tr-TR" sz="16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Araştırma Yönetimi, Performans Değerlendirme &amp; Yönetimi, Bilim Politikaları, Eğitim-Öğretim Politikaları, Yükseköğretimin Yönetimi </a:t>
            </a: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gibi boyutları da kapsayan uzmanlık bilgisi gerektirir.</a:t>
            </a:r>
          </a:p>
          <a:p>
            <a:pPr marL="266700" marR="0" lvl="0" indent="-2667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SzTx/>
              <a:buFont typeface="Symbol" panose="05050102010706020507" pitchFamily="18" charset="2"/>
              <a:buChar char="·"/>
              <a:tabLst/>
              <a:defRPr/>
            </a:pPr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66700" marR="0" lvl="0" indent="-2667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Symbol" panose="05050102010706020507" pitchFamily="18" charset="2"/>
              <a:buChar char="·"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Yükseköğretim kurumlarında </a:t>
            </a:r>
            <a:r>
              <a:rPr kumimoji="0" lang="tr-TR" sz="16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Veri Yönetim Uzmanları </a:t>
            </a: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yetiştirilmesi önemli süreler gerektirir.</a:t>
            </a:r>
          </a:p>
          <a:p>
            <a:pPr marL="266700" marR="0" lvl="0" indent="-2667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Symbol" panose="05050102010706020507" pitchFamily="18" charset="2"/>
              <a:buChar char="·"/>
              <a:tabLst/>
              <a:defRPr/>
            </a:pPr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66700" marR="0" lvl="0" indent="-2667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Symbol" panose="05050102010706020507" pitchFamily="18" charset="2"/>
              <a:buChar char="·"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Kurumsal Veri Yönetimi iki boyutta bütüncül olarak </a:t>
            </a:r>
            <a:r>
              <a:rPr kumimoji="0" lang="tr-T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kurgulanmalıdır</a:t>
            </a: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717550" marR="0" lvl="1" indent="-2667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Symbol" panose="05050102010706020507" pitchFamily="18" charset="2"/>
              <a:buChar char="·"/>
              <a:tabLst/>
              <a:defRPr/>
            </a:pPr>
            <a:r>
              <a:rPr kumimoji="0" lang="tr-TR" sz="16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Kurumsal verilerin elde edilmesi ve analizi</a:t>
            </a:r>
          </a:p>
          <a:p>
            <a:pPr marL="717550" marR="0" lvl="1" indent="-2667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Symbol" panose="05050102010706020507" pitchFamily="18" charset="2"/>
              <a:buChar char="·"/>
              <a:tabLst/>
              <a:defRPr/>
            </a:pPr>
            <a:r>
              <a:rPr kumimoji="0" lang="tr-TR" sz="16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Kurumsal strateji ve politika geliştirme çalışmaları</a:t>
            </a:r>
            <a:endParaRPr kumimoji="0" lang="tr-TR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131CC14-62EA-4FC0-8CBC-FBA7BC065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877" y="163789"/>
            <a:ext cx="81581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>
            <a:normAutofit/>
          </a:bodyPr>
          <a:lstStyle>
            <a:defPPr>
              <a:defRPr lang="en-US"/>
            </a:defPPr>
            <a:lvl1pPr algn="just" eaLnBrk="1" fontAlgn="auto" hangingPunct="1">
              <a:spcBef>
                <a:spcPct val="0"/>
              </a:spcBef>
              <a:spcAft>
                <a:spcPts val="0"/>
              </a:spcAft>
              <a:buNone/>
              <a:defRPr sz="2800" b="1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eaLnBrk="0" hangingPunct="0">
              <a:spcBef>
                <a:spcPct val="0"/>
              </a:spcBef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eaLnBrk="0" hangingPunct="0">
              <a:spcBef>
                <a:spcPct val="0"/>
              </a:spcBef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eaLnBrk="0" hangingPunct="0">
              <a:spcBef>
                <a:spcPct val="0"/>
              </a:spcBef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eaLnBrk="0" hangingPunct="0">
              <a:spcBef>
                <a:spcPct val="0"/>
              </a:spcBef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Yükseköğretimde Veri Yönetimi</a:t>
            </a:r>
          </a:p>
        </p:txBody>
      </p:sp>
    </p:spTree>
    <p:extLst>
      <p:ext uri="{BB962C8B-B14F-4D97-AF65-F5344CB8AC3E}">
        <p14:creationId xmlns:p14="http://schemas.microsoft.com/office/powerpoint/2010/main" val="317224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Resim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564" y="1097483"/>
            <a:ext cx="3379893" cy="3379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228" name="Grup 14"/>
          <p:cNvGrpSpPr>
            <a:grpSpLocks/>
          </p:cNvGrpSpPr>
          <p:nvPr/>
        </p:nvGrpSpPr>
        <p:grpSpPr bwMode="auto">
          <a:xfrm>
            <a:off x="1567098" y="1477846"/>
            <a:ext cx="4437063" cy="2663825"/>
            <a:chOff x="527276" y="2420888"/>
            <a:chExt cx="4436513" cy="2664296"/>
          </a:xfrm>
        </p:grpSpPr>
        <p:pic>
          <p:nvPicPr>
            <p:cNvPr id="52232" name="Picture 2" descr="puzzle png ile ilgili gÃ¶rsel sonucu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276" y="2420888"/>
              <a:ext cx="4387313" cy="2664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33" name="Metin kutusu 5"/>
            <p:cNvSpPr txBox="1">
              <a:spLocks noChangeArrowheads="1"/>
            </p:cNvSpPr>
            <p:nvPr/>
          </p:nvSpPr>
          <p:spPr bwMode="auto">
            <a:xfrm>
              <a:off x="1604668" y="3599312"/>
              <a:ext cx="83643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9pPr>
            </a:lstStyle>
            <a:p>
              <a:r>
                <a:rPr lang="tr-TR" altLang="tr-TR" sz="1000" b="1" dirty="0"/>
                <a:t>araştırma</a:t>
              </a:r>
            </a:p>
          </p:txBody>
        </p:sp>
        <p:sp>
          <p:nvSpPr>
            <p:cNvPr id="52234" name="Metin kutusu 6"/>
            <p:cNvSpPr txBox="1">
              <a:spLocks noChangeArrowheads="1"/>
            </p:cNvSpPr>
            <p:nvPr/>
          </p:nvSpPr>
          <p:spPr bwMode="auto">
            <a:xfrm>
              <a:off x="3594644" y="3484483"/>
              <a:ext cx="136914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9pPr>
            </a:lstStyle>
            <a:p>
              <a:r>
                <a:rPr lang="tr-TR" altLang="tr-TR" sz="1000" b="1" dirty="0" err="1">
                  <a:solidFill>
                    <a:schemeClr val="bg1"/>
                  </a:solidFill>
                </a:rPr>
                <a:t>uluslararasılaşma</a:t>
              </a:r>
              <a:endParaRPr lang="tr-TR" altLang="tr-TR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52235" name="Metin kutusu 7"/>
            <p:cNvSpPr txBox="1">
              <a:spLocks noChangeArrowheads="1"/>
            </p:cNvSpPr>
            <p:nvPr/>
          </p:nvSpPr>
          <p:spPr bwMode="auto">
            <a:xfrm>
              <a:off x="1115616" y="3250921"/>
              <a:ext cx="115642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9pPr>
            </a:lstStyle>
            <a:p>
              <a:r>
                <a:rPr lang="tr-TR" altLang="tr-TR" sz="1000" b="1">
                  <a:solidFill>
                    <a:schemeClr val="bg1"/>
                  </a:solidFill>
                </a:rPr>
                <a:t>mali kaynaklar</a:t>
              </a:r>
            </a:p>
          </p:txBody>
        </p:sp>
        <p:sp>
          <p:nvSpPr>
            <p:cNvPr id="52236" name="Metin kutusu 8"/>
            <p:cNvSpPr txBox="1">
              <a:spLocks noChangeArrowheads="1"/>
            </p:cNvSpPr>
            <p:nvPr/>
          </p:nvSpPr>
          <p:spPr bwMode="auto">
            <a:xfrm>
              <a:off x="611337" y="2894933"/>
              <a:ext cx="121562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9pPr>
            </a:lstStyle>
            <a:p>
              <a:r>
                <a:rPr lang="tr-TR" altLang="tr-TR" sz="1000" b="1" dirty="0">
                  <a:solidFill>
                    <a:schemeClr val="bg1"/>
                  </a:solidFill>
                </a:rPr>
                <a:t>fiziksel varlıklar</a:t>
              </a:r>
            </a:p>
          </p:txBody>
        </p:sp>
        <p:sp>
          <p:nvSpPr>
            <p:cNvPr id="52237" name="Metin kutusu 9"/>
            <p:cNvSpPr txBox="1">
              <a:spLocks noChangeArrowheads="1"/>
            </p:cNvSpPr>
            <p:nvPr/>
          </p:nvSpPr>
          <p:spPr bwMode="auto">
            <a:xfrm>
              <a:off x="2903825" y="3663500"/>
              <a:ext cx="89007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9pPr>
            </a:lstStyle>
            <a:p>
              <a:r>
                <a:rPr lang="tr-TR" altLang="tr-TR" sz="1000" b="1" dirty="0">
                  <a:solidFill>
                    <a:schemeClr val="bg1"/>
                  </a:solidFill>
                </a:rPr>
                <a:t>girişimcilik</a:t>
              </a:r>
            </a:p>
          </p:txBody>
        </p:sp>
        <p:sp>
          <p:nvSpPr>
            <p:cNvPr id="52238" name="Metin kutusu 10"/>
            <p:cNvSpPr txBox="1">
              <a:spLocks noChangeArrowheads="1"/>
            </p:cNvSpPr>
            <p:nvPr/>
          </p:nvSpPr>
          <p:spPr bwMode="auto">
            <a:xfrm>
              <a:off x="2747526" y="2917382"/>
              <a:ext cx="120267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9pPr>
            </a:lstStyle>
            <a:p>
              <a:r>
                <a:rPr lang="tr-TR" altLang="tr-TR" sz="1000" b="1" dirty="0">
                  <a:solidFill>
                    <a:schemeClr val="bg1"/>
                  </a:solidFill>
                </a:rPr>
                <a:t>insan kaynakları</a:t>
              </a:r>
            </a:p>
          </p:txBody>
        </p:sp>
        <p:sp>
          <p:nvSpPr>
            <p:cNvPr id="52239" name="Metin kutusu 11"/>
            <p:cNvSpPr txBox="1">
              <a:spLocks noChangeArrowheads="1"/>
            </p:cNvSpPr>
            <p:nvPr/>
          </p:nvSpPr>
          <p:spPr bwMode="auto">
            <a:xfrm>
              <a:off x="2276178" y="3382003"/>
              <a:ext cx="140192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9pPr>
            </a:lstStyle>
            <a:p>
              <a:r>
                <a:rPr lang="tr-TR" altLang="tr-TR" sz="1000" b="1"/>
                <a:t>sürdürülebilir kampüs</a:t>
              </a:r>
            </a:p>
          </p:txBody>
        </p:sp>
        <p:sp>
          <p:nvSpPr>
            <p:cNvPr id="52240" name="Metin kutusu 18"/>
            <p:cNvSpPr txBox="1">
              <a:spLocks noChangeArrowheads="1"/>
            </p:cNvSpPr>
            <p:nvPr/>
          </p:nvSpPr>
          <p:spPr bwMode="auto">
            <a:xfrm>
              <a:off x="2236421" y="3096414"/>
              <a:ext cx="63691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9pPr>
            </a:lstStyle>
            <a:p>
              <a:r>
                <a:rPr lang="tr-TR" altLang="tr-TR" sz="1000" b="1" dirty="0">
                  <a:solidFill>
                    <a:schemeClr val="bg1"/>
                  </a:solidFill>
                </a:rPr>
                <a:t>eğitim</a:t>
              </a:r>
            </a:p>
          </p:txBody>
        </p:sp>
        <p:sp>
          <p:nvSpPr>
            <p:cNvPr id="52241" name="Metin kutusu 19"/>
            <p:cNvSpPr txBox="1">
              <a:spLocks noChangeArrowheads="1"/>
            </p:cNvSpPr>
            <p:nvPr/>
          </p:nvSpPr>
          <p:spPr bwMode="auto">
            <a:xfrm>
              <a:off x="1532048" y="2688825"/>
              <a:ext cx="111089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9pPr>
            </a:lstStyle>
            <a:p>
              <a:r>
                <a:rPr lang="tr-TR" altLang="tr-TR" sz="1000" b="1" dirty="0"/>
                <a:t>topluma katkı</a:t>
              </a:r>
            </a:p>
          </p:txBody>
        </p:sp>
      </p:grp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85A5D02A-6ED3-4E2D-98A6-4556514494FD}"/>
              </a:ext>
            </a:extLst>
          </p:cNvPr>
          <p:cNvSpPr txBox="1"/>
          <p:nvPr/>
        </p:nvSpPr>
        <p:spPr>
          <a:xfrm>
            <a:off x="2178746" y="4946681"/>
            <a:ext cx="7235418" cy="707886"/>
          </a:xfrm>
          <a:prstGeom prst="rect">
            <a:avLst/>
          </a:prstGeom>
          <a:gradFill rotWithShape="1">
            <a:gsLst>
              <a:gs pos="0">
                <a:srgbClr val="604878">
                  <a:shade val="45000"/>
                  <a:satMod val="155000"/>
                </a:srgbClr>
              </a:gs>
              <a:gs pos="60000">
                <a:srgbClr val="604878">
                  <a:shade val="95000"/>
                  <a:satMod val="150000"/>
                </a:srgbClr>
              </a:gs>
              <a:gs pos="100000">
                <a:srgbClr val="604878">
                  <a:tint val="87000"/>
                  <a:satMod val="250000"/>
                </a:srgbClr>
              </a:gs>
            </a:gsLst>
            <a:lin ang="16200000" scaled="0"/>
          </a:gradFill>
          <a:ln>
            <a:noFill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tr-T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ölçmeli, analiz etmeli ve ölçüm sonuçlarını kurumsal uygulamalara yansıtmalıyız.</a:t>
            </a:r>
          </a:p>
        </p:txBody>
      </p:sp>
      <p:sp>
        <p:nvSpPr>
          <p:cNvPr id="22" name="3 İçerik Yer Tutucusu">
            <a:extLst>
              <a:ext uri="{FF2B5EF4-FFF2-40B4-BE49-F238E27FC236}">
                <a16:creationId xmlns:a16="http://schemas.microsoft.com/office/drawing/2014/main" id="{BEAA150C-5F55-4E21-85BD-76AA95B9C4D5}"/>
              </a:ext>
            </a:extLst>
          </p:cNvPr>
          <p:cNvSpPr txBox="1">
            <a:spLocks/>
          </p:cNvSpPr>
          <p:nvPr/>
        </p:nvSpPr>
        <p:spPr bwMode="auto">
          <a:xfrm>
            <a:off x="8954707" y="3372740"/>
            <a:ext cx="2289839" cy="371086"/>
          </a:xfrm>
          <a:prstGeom prst="rect">
            <a:avLst/>
          </a:prstGeom>
          <a:gradFill rotWithShape="1">
            <a:gsLst>
              <a:gs pos="0">
                <a:srgbClr val="604878">
                  <a:tint val="65000"/>
                  <a:satMod val="270000"/>
                </a:srgbClr>
              </a:gs>
              <a:gs pos="25000">
                <a:srgbClr val="604878">
                  <a:tint val="60000"/>
                  <a:satMod val="300000"/>
                </a:srgbClr>
              </a:gs>
              <a:gs pos="100000">
                <a:srgbClr val="604878">
                  <a:tint val="29000"/>
                  <a:satMod val="400000"/>
                </a:srgbClr>
              </a:gs>
            </a:gsLst>
            <a:lin ang="16200000" scaled="1"/>
          </a:gradFill>
          <a:ln w="9525" cap="flat" cmpd="sng" algn="ctr">
            <a:solidFill>
              <a:srgbClr val="604878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Wingdings 2" pitchFamily="18" charset="2"/>
              <a:buChar char="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00025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Verdana" pitchFamily="34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5813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3938" indent="-182563" algn="l" rtl="0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ED3742"/>
              </a:buClr>
              <a:buSzPct val="112000"/>
              <a:buFont typeface="Verdana" pitchFamily="34" charset="0"/>
              <a:buChar char="◦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None/>
              <a:defRPr/>
            </a:pP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Stratejik Politikalar</a:t>
            </a:r>
          </a:p>
        </p:txBody>
      </p:sp>
      <p:sp>
        <p:nvSpPr>
          <p:cNvPr id="23" name="3 İçerik Yer Tutucusu">
            <a:extLst>
              <a:ext uri="{FF2B5EF4-FFF2-40B4-BE49-F238E27FC236}">
                <a16:creationId xmlns:a16="http://schemas.microsoft.com/office/drawing/2014/main" id="{E2908BEB-3D40-4617-926B-49ACD81DA2A3}"/>
              </a:ext>
            </a:extLst>
          </p:cNvPr>
          <p:cNvSpPr txBox="1">
            <a:spLocks/>
          </p:cNvSpPr>
          <p:nvPr/>
        </p:nvSpPr>
        <p:spPr bwMode="auto">
          <a:xfrm>
            <a:off x="8954707" y="2864941"/>
            <a:ext cx="2289839" cy="371086"/>
          </a:xfrm>
          <a:prstGeom prst="rect">
            <a:avLst/>
          </a:prstGeom>
          <a:gradFill rotWithShape="1">
            <a:gsLst>
              <a:gs pos="0">
                <a:srgbClr val="604878">
                  <a:tint val="65000"/>
                  <a:satMod val="270000"/>
                </a:srgbClr>
              </a:gs>
              <a:gs pos="25000">
                <a:srgbClr val="604878">
                  <a:tint val="60000"/>
                  <a:satMod val="300000"/>
                </a:srgbClr>
              </a:gs>
              <a:gs pos="100000">
                <a:srgbClr val="604878">
                  <a:tint val="29000"/>
                  <a:satMod val="400000"/>
                </a:srgbClr>
              </a:gs>
            </a:gsLst>
            <a:lin ang="16200000" scaled="1"/>
          </a:gradFill>
          <a:ln w="9525" cap="flat" cmpd="sng" algn="ctr">
            <a:solidFill>
              <a:srgbClr val="604878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Wingdings 2" pitchFamily="18" charset="2"/>
              <a:buChar char="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00025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Verdana" pitchFamily="34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5813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3938" indent="-182563" algn="l" rtl="0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ED3742"/>
              </a:buClr>
              <a:buSzPct val="112000"/>
              <a:buFont typeface="Verdana" pitchFamily="34" charset="0"/>
              <a:buChar char="◦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None/>
              <a:defRPr/>
            </a:pP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Stratejik Plan</a:t>
            </a:r>
          </a:p>
        </p:txBody>
      </p:sp>
      <p:sp>
        <p:nvSpPr>
          <p:cNvPr id="24" name="3 İçerik Yer Tutucusu">
            <a:extLst>
              <a:ext uri="{FF2B5EF4-FFF2-40B4-BE49-F238E27FC236}">
                <a16:creationId xmlns:a16="http://schemas.microsoft.com/office/drawing/2014/main" id="{67E63FB8-237D-48CF-9D9A-A67D9E391B33}"/>
              </a:ext>
            </a:extLst>
          </p:cNvPr>
          <p:cNvSpPr txBox="1">
            <a:spLocks/>
          </p:cNvSpPr>
          <p:nvPr/>
        </p:nvSpPr>
        <p:spPr bwMode="auto">
          <a:xfrm>
            <a:off x="8954707" y="2357142"/>
            <a:ext cx="2289839" cy="371086"/>
          </a:xfrm>
          <a:prstGeom prst="rect">
            <a:avLst/>
          </a:prstGeom>
          <a:gradFill rotWithShape="1">
            <a:gsLst>
              <a:gs pos="0">
                <a:srgbClr val="604878">
                  <a:tint val="65000"/>
                  <a:satMod val="270000"/>
                </a:srgbClr>
              </a:gs>
              <a:gs pos="25000">
                <a:srgbClr val="604878">
                  <a:tint val="60000"/>
                  <a:satMod val="300000"/>
                </a:srgbClr>
              </a:gs>
              <a:gs pos="100000">
                <a:srgbClr val="604878">
                  <a:tint val="29000"/>
                  <a:satMod val="400000"/>
                </a:srgbClr>
              </a:gs>
            </a:gsLst>
            <a:lin ang="16200000" scaled="1"/>
          </a:gradFill>
          <a:ln w="9525" cap="flat" cmpd="sng" algn="ctr">
            <a:solidFill>
              <a:srgbClr val="604878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Wingdings 2" pitchFamily="18" charset="2"/>
              <a:buChar char="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00025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Verdana" pitchFamily="34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5813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3938" indent="-182563" algn="l" rtl="0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ED3742"/>
              </a:buClr>
              <a:buSzPct val="112000"/>
              <a:buFont typeface="Verdana" pitchFamily="34" charset="0"/>
              <a:buChar char="◦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None/>
              <a:defRPr/>
            </a:pP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Araştırma Yönetimi</a:t>
            </a:r>
          </a:p>
        </p:txBody>
      </p:sp>
      <p:sp>
        <p:nvSpPr>
          <p:cNvPr id="25" name="3 İçerik Yer Tutucusu">
            <a:extLst>
              <a:ext uri="{FF2B5EF4-FFF2-40B4-BE49-F238E27FC236}">
                <a16:creationId xmlns:a16="http://schemas.microsoft.com/office/drawing/2014/main" id="{6DB95BE9-0D16-43FD-B385-6E9A440D3368}"/>
              </a:ext>
            </a:extLst>
          </p:cNvPr>
          <p:cNvSpPr txBox="1">
            <a:spLocks/>
          </p:cNvSpPr>
          <p:nvPr/>
        </p:nvSpPr>
        <p:spPr bwMode="auto">
          <a:xfrm>
            <a:off x="8954707" y="1849343"/>
            <a:ext cx="2289839" cy="371086"/>
          </a:xfrm>
          <a:prstGeom prst="rect">
            <a:avLst/>
          </a:prstGeom>
          <a:gradFill rotWithShape="1">
            <a:gsLst>
              <a:gs pos="0">
                <a:srgbClr val="604878">
                  <a:tint val="65000"/>
                  <a:satMod val="270000"/>
                </a:srgbClr>
              </a:gs>
              <a:gs pos="25000">
                <a:srgbClr val="604878">
                  <a:tint val="60000"/>
                  <a:satMod val="300000"/>
                </a:srgbClr>
              </a:gs>
              <a:gs pos="100000">
                <a:srgbClr val="604878">
                  <a:tint val="29000"/>
                  <a:satMod val="400000"/>
                </a:srgbClr>
              </a:gs>
            </a:gsLst>
            <a:lin ang="16200000" scaled="1"/>
          </a:gradFill>
          <a:ln w="9525" cap="flat" cmpd="sng" algn="ctr">
            <a:solidFill>
              <a:srgbClr val="604878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Wingdings 2" pitchFamily="18" charset="2"/>
              <a:buChar char="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00025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Verdana" pitchFamily="34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5813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3938" indent="-182563" algn="l" rtl="0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ED3742"/>
              </a:buClr>
              <a:buSzPct val="112000"/>
              <a:buFont typeface="Verdana" pitchFamily="34" charset="0"/>
              <a:buChar char="◦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None/>
              <a:defRPr/>
            </a:pP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Performans Yönetimi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85A5D02A-6ED3-4E2D-98A6-4556514494FD}"/>
              </a:ext>
            </a:extLst>
          </p:cNvPr>
          <p:cNvSpPr txBox="1"/>
          <p:nvPr/>
        </p:nvSpPr>
        <p:spPr>
          <a:xfrm>
            <a:off x="2178746" y="5860638"/>
            <a:ext cx="7235419" cy="523220"/>
          </a:xfrm>
          <a:prstGeom prst="rect">
            <a:avLst/>
          </a:prstGeom>
          <a:gradFill rotWithShape="1">
            <a:gsLst>
              <a:gs pos="0">
                <a:srgbClr val="604878">
                  <a:shade val="45000"/>
                  <a:satMod val="155000"/>
                </a:srgbClr>
              </a:gs>
              <a:gs pos="60000">
                <a:srgbClr val="604878">
                  <a:shade val="95000"/>
                  <a:satMod val="150000"/>
                </a:srgbClr>
              </a:gs>
              <a:gs pos="100000">
                <a:srgbClr val="604878">
                  <a:tint val="87000"/>
                  <a:satMod val="250000"/>
                </a:srgbClr>
              </a:gs>
            </a:gsLst>
            <a:lin ang="16200000" scaled="0"/>
          </a:gradFill>
          <a:ln>
            <a:noFill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tr-T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Kurumsal süreçler birbirinden bağımsız düşünülmemeli, uygulamalar farklı süreçler arasındaki ilişkiler göz önünde bulundurularak stratejik bir yaklaşımla geliştirilmelidir. </a:t>
            </a: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D88B5D35-6810-464E-91F9-5AA3F464C964}"/>
              </a:ext>
            </a:extLst>
          </p:cNvPr>
          <p:cNvSpPr txBox="1">
            <a:spLocks noChangeArrowheads="1"/>
          </p:cNvSpPr>
          <p:nvPr/>
        </p:nvSpPr>
        <p:spPr>
          <a:xfrm>
            <a:off x="1576304" y="163788"/>
            <a:ext cx="8358801" cy="571500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tr-TR" sz="2800" b="1" dirty="0">
                <a:solidFill>
                  <a:srgbClr val="E318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Veriye Dayalı Stratejik Yönetim</a:t>
            </a:r>
            <a:endParaRPr lang="tr-TR" sz="2800" b="1" dirty="0">
              <a:solidFill>
                <a:srgbClr val="E31837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976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6D96C8C5-48C3-43B0-A832-229E993178FE}"/>
              </a:ext>
            </a:extLst>
          </p:cNvPr>
          <p:cNvSpPr txBox="1"/>
          <p:nvPr/>
        </p:nvSpPr>
        <p:spPr>
          <a:xfrm>
            <a:off x="6665034" y="3861609"/>
            <a:ext cx="4936164" cy="1341906"/>
          </a:xfrm>
          <a:prstGeom prst="rect">
            <a:avLst/>
          </a:prstGeom>
          <a:gradFill rotWithShape="1">
            <a:gsLst>
              <a:gs pos="0">
                <a:srgbClr val="604878">
                  <a:shade val="45000"/>
                  <a:satMod val="155000"/>
                </a:srgbClr>
              </a:gs>
              <a:gs pos="60000">
                <a:srgbClr val="604878">
                  <a:shade val="95000"/>
                  <a:satMod val="150000"/>
                </a:srgbClr>
              </a:gs>
              <a:gs pos="100000">
                <a:srgbClr val="604878">
                  <a:tint val="87000"/>
                  <a:satMod val="250000"/>
                </a:srgbClr>
              </a:gs>
            </a:gsLst>
            <a:lin ang="16200000" scaled="0"/>
          </a:gradFill>
          <a:ln>
            <a:noFill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3DED1"/>
              </a:buClr>
              <a:buSzPct val="75000"/>
              <a:tabLst/>
              <a:defRPr/>
            </a:pPr>
            <a:r>
              <a:rPr lang="tr-TR" sz="14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Öğretim </a:t>
            </a:r>
          </a:p>
          <a:p>
            <a:pPr marL="285750" marR="0" lvl="0" indent="-193675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Symbol" panose="05050102010706020507" pitchFamily="18" charset="2"/>
              <a:buChar char="·"/>
              <a:tabLst/>
              <a:defRPr/>
            </a:pPr>
            <a:r>
              <a:rPr lang="tr-TR" sz="1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Tanınırlık Anketi, Öğretim Ünü</a:t>
            </a:r>
          </a:p>
          <a:p>
            <a:pPr marL="285750" marR="0" lvl="0" indent="-193675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Symbol" panose="05050102010706020507" pitchFamily="18" charset="2"/>
              <a:buChar char="·"/>
              <a:tabLst/>
              <a:defRPr/>
            </a:pPr>
            <a:r>
              <a:rPr lang="tr-TR" sz="1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Öğretim üyesi başına düşen lisans öğrencisi</a:t>
            </a:r>
          </a:p>
          <a:p>
            <a:pPr marL="285750" marR="0" lvl="0" indent="-193675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Symbol" panose="05050102010706020507" pitchFamily="18" charset="2"/>
              <a:buChar char="·"/>
              <a:tabLst/>
              <a:defRPr/>
            </a:pPr>
            <a:r>
              <a:rPr lang="tr-TR" sz="1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Doktora öğrenci sayısının toplam öğrenci sayısına oranı</a:t>
            </a:r>
          </a:p>
          <a:p>
            <a:pPr marL="285750" marR="0" lvl="0" indent="-193675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Symbol" panose="05050102010706020507" pitchFamily="18" charset="2"/>
              <a:buChar char="·"/>
              <a:tabLst/>
              <a:defRPr/>
            </a:pPr>
            <a:r>
              <a:rPr lang="tr-TR" sz="1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Doktora mezun sayısının öğretim üyesi sayısına oranı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6D96C8C5-48C3-43B0-A832-229E993178FE}"/>
              </a:ext>
            </a:extLst>
          </p:cNvPr>
          <p:cNvSpPr txBox="1"/>
          <p:nvPr/>
        </p:nvSpPr>
        <p:spPr>
          <a:xfrm>
            <a:off x="6665034" y="5342634"/>
            <a:ext cx="4936164" cy="1384995"/>
          </a:xfrm>
          <a:prstGeom prst="rect">
            <a:avLst/>
          </a:prstGeom>
          <a:gradFill flip="none" rotWithShape="1">
            <a:gsLst>
              <a:gs pos="0">
                <a:srgbClr val="70AD47">
                  <a:lumMod val="67000"/>
                </a:srgbClr>
              </a:gs>
              <a:gs pos="78000">
                <a:srgbClr val="70AD47">
                  <a:lumMod val="97000"/>
                  <a:lumOff val="3000"/>
                </a:srgbClr>
              </a:gs>
              <a:gs pos="100000">
                <a:srgbClr val="70AD47">
                  <a:lumMod val="60000"/>
                  <a:lumOff val="40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3DED1"/>
              </a:buClr>
              <a:buSzPct val="75000"/>
              <a:buFontTx/>
              <a:buNone/>
              <a:tabLst/>
              <a:defRPr/>
            </a:pPr>
            <a:r>
              <a:rPr kumimoji="0" lang="tr-TR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Araştırma</a:t>
            </a:r>
          </a:p>
          <a:p>
            <a:pPr marL="266700" marR="0" lvl="0" indent="-1746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Symbol" panose="05050102010706020507" pitchFamily="18" charset="2"/>
              <a:buChar char="·"/>
              <a:tabLst/>
              <a:defRPr/>
            </a:pPr>
            <a:r>
              <a:rPr kumimoji="0" lang="tr-TR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Tanınırlık Anketi, Öğretim üyelerinin tanınırlıkları</a:t>
            </a:r>
          </a:p>
          <a:p>
            <a:pPr marL="266700" marR="0" lvl="0" indent="-1746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Symbol" panose="05050102010706020507" pitchFamily="18" charset="2"/>
              <a:buChar char="·"/>
              <a:tabLst/>
              <a:defRPr/>
            </a:pPr>
            <a:r>
              <a:rPr kumimoji="0" lang="tr-TR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Araştırma geliri (öğretim üyesi başına)</a:t>
            </a:r>
          </a:p>
          <a:p>
            <a:pPr marL="266700" marR="0" lvl="0" indent="-1746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Symbol" panose="05050102010706020507" pitchFamily="18" charset="2"/>
              <a:buChar char="·"/>
              <a:tabLst/>
              <a:defRPr/>
            </a:pPr>
            <a:r>
              <a:rPr kumimoji="0" lang="tr-TR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Öğretim Üyesi başına indeksli yayın/atıf sayısı</a:t>
            </a:r>
          </a:p>
          <a:p>
            <a:pPr marL="266700" marR="0" lvl="0" indent="-1746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Symbol" panose="05050102010706020507" pitchFamily="18" charset="2"/>
              <a:buChar char="·"/>
              <a:tabLst/>
              <a:defRPr/>
            </a:pPr>
            <a:r>
              <a:rPr lang="tr-TR" sz="1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Yayın kalitesi</a:t>
            </a:r>
            <a:endParaRPr kumimoji="0" lang="tr-TR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marR="0" lvl="0" indent="-1746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Symbol" panose="05050102010706020507" pitchFamily="18" charset="2"/>
              <a:buChar char="·"/>
              <a:tabLst/>
              <a:defRPr/>
            </a:pPr>
            <a:r>
              <a:rPr kumimoji="0" lang="tr-TR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Fikri Mülkiyet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6D96C8C5-48C3-43B0-A832-229E993178FE}"/>
              </a:ext>
            </a:extLst>
          </p:cNvPr>
          <p:cNvSpPr txBox="1"/>
          <p:nvPr/>
        </p:nvSpPr>
        <p:spPr>
          <a:xfrm>
            <a:off x="1487297" y="4690010"/>
            <a:ext cx="4936166" cy="954107"/>
          </a:xfrm>
          <a:prstGeom prst="rect">
            <a:avLst/>
          </a:prstGeom>
          <a:gradFill flip="none" rotWithShape="1">
            <a:gsLst>
              <a:gs pos="0">
                <a:srgbClr val="4472C4">
                  <a:lumMod val="67000"/>
                </a:srgbClr>
              </a:gs>
              <a:gs pos="87000">
                <a:srgbClr val="4472C4">
                  <a:lumMod val="97000"/>
                  <a:lumOff val="3000"/>
                </a:srgbClr>
              </a:gs>
              <a:gs pos="100000">
                <a:srgbClr val="4472C4">
                  <a:lumMod val="60000"/>
                  <a:lumOff val="40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3DED1"/>
              </a:buClr>
              <a:buSzPct val="75000"/>
              <a:buFontTx/>
              <a:buNone/>
              <a:tabLst/>
              <a:defRPr/>
            </a:pPr>
            <a:r>
              <a:rPr kumimoji="0" lang="tr-T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Uluslararasılaşma</a:t>
            </a:r>
            <a:endParaRPr kumimoji="0" lang="tr-TR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1936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Symbol" panose="05050102010706020507" pitchFamily="18" charset="2"/>
              <a:buChar char="·"/>
              <a:tabLst/>
              <a:defRPr/>
            </a:pPr>
            <a:r>
              <a:rPr kumimoji="0" lang="tr-TR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Uluslararası Öğrenci Oranı</a:t>
            </a:r>
          </a:p>
          <a:p>
            <a:pPr marL="285750" marR="0" lvl="0" indent="-1936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Symbol" panose="05050102010706020507" pitchFamily="18" charset="2"/>
              <a:buChar char="·"/>
              <a:tabLst/>
              <a:defRPr/>
            </a:pPr>
            <a:r>
              <a:rPr kumimoji="0" lang="tr-TR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Uluslararası Personel Oranı</a:t>
            </a:r>
          </a:p>
          <a:p>
            <a:pPr marL="285750" marR="0" lvl="0" indent="-1936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Symbol" panose="05050102010706020507" pitchFamily="18" charset="2"/>
              <a:buChar char="·"/>
              <a:tabLst/>
              <a:defRPr/>
            </a:pPr>
            <a:r>
              <a:rPr kumimoji="0" lang="tr-TR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Uluslararası İşbirliği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6D96C8C5-48C3-43B0-A832-229E993178FE}"/>
              </a:ext>
            </a:extLst>
          </p:cNvPr>
          <p:cNvSpPr txBox="1"/>
          <p:nvPr/>
        </p:nvSpPr>
        <p:spPr>
          <a:xfrm>
            <a:off x="1487297" y="5773522"/>
            <a:ext cx="4936165" cy="954107"/>
          </a:xfrm>
          <a:prstGeom prst="rect">
            <a:avLst/>
          </a:prstGeom>
          <a:gradFill flip="none" rotWithShape="1">
            <a:gsLst>
              <a:gs pos="0">
                <a:srgbClr val="ED7D31">
                  <a:lumMod val="67000"/>
                </a:srgbClr>
              </a:gs>
              <a:gs pos="81000">
                <a:srgbClr val="ED7D31">
                  <a:lumMod val="97000"/>
                  <a:lumOff val="3000"/>
                </a:srgbClr>
              </a:gs>
              <a:gs pos="100000">
                <a:srgbClr val="ED7D31">
                  <a:lumMod val="60000"/>
                  <a:lumOff val="40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3DED1"/>
              </a:buClr>
              <a:buSzPct val="75000"/>
              <a:buFontTx/>
              <a:buNone/>
              <a:tabLst/>
              <a:defRPr/>
            </a:pPr>
            <a:r>
              <a:rPr kumimoji="0" lang="tr-TR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Elektronik Ortamdaki Varlıklar</a:t>
            </a:r>
          </a:p>
          <a:p>
            <a:pPr marL="285750" marR="0" lvl="0" indent="-1936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Symbol" panose="05050102010706020507" pitchFamily="18" charset="2"/>
              <a:buChar char="·"/>
              <a:tabLst/>
              <a:defRPr/>
            </a:pPr>
            <a:r>
              <a:rPr kumimoji="0" lang="tr-TR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Açık Arşiv</a:t>
            </a:r>
          </a:p>
          <a:p>
            <a:pPr marL="285750" marR="0" lvl="0" indent="-1936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Symbol" panose="05050102010706020507" pitchFamily="18" charset="2"/>
              <a:buChar char="·"/>
              <a:tabLst/>
              <a:defRPr/>
            </a:pPr>
            <a:r>
              <a:rPr kumimoji="0" lang="tr-TR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Web Sayfalarının İçeriği</a:t>
            </a:r>
          </a:p>
          <a:p>
            <a:pPr marL="285750" marR="0" lvl="0" indent="-1936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Symbol" panose="05050102010706020507" pitchFamily="18" charset="2"/>
              <a:buChar char="·"/>
              <a:tabLst/>
              <a:defRPr/>
            </a:pPr>
            <a:r>
              <a:rPr kumimoji="0" lang="tr-TR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Web Bağlantıları</a:t>
            </a:r>
          </a:p>
        </p:txBody>
      </p:sp>
      <p:sp>
        <p:nvSpPr>
          <p:cNvPr id="18" name="Rectangle 3"/>
          <p:cNvSpPr>
            <a:spLocks noGrp="1" noChangeArrowheads="1"/>
          </p:cNvSpPr>
          <p:nvPr>
            <p:ph idx="1"/>
          </p:nvPr>
        </p:nvSpPr>
        <p:spPr>
          <a:xfrm>
            <a:off x="1683267" y="690347"/>
            <a:ext cx="4412733" cy="4078503"/>
          </a:xfrm>
        </p:spPr>
        <p:txBody>
          <a:bodyPr/>
          <a:lstStyle/>
          <a:p>
            <a:pPr eaLnBrk="1" hangingPunct="1">
              <a:spcBef>
                <a:spcPts val="600"/>
              </a:spcBef>
              <a:defRPr/>
            </a:pPr>
            <a:endParaRPr lang="tr-TR" sz="1400" dirty="0"/>
          </a:p>
          <a:p>
            <a:pPr marL="269875" indent="-269875" eaLnBrk="1" hangingPunct="1"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Symbol" panose="05050102010706020507" pitchFamily="18" charset="2"/>
              <a:buChar char="·"/>
              <a:defRPr/>
            </a:pPr>
            <a:r>
              <a:rPr lang="tr-TR" sz="1800" dirty="0">
                <a:solidFill>
                  <a:schemeClr val="tx1"/>
                </a:solidFill>
              </a:rPr>
              <a:t>Sıralama sistemlerinin veri kaynakları:</a:t>
            </a:r>
          </a:p>
          <a:p>
            <a:pPr eaLnBrk="1" hangingPunct="1">
              <a:spcBef>
                <a:spcPts val="0"/>
              </a:spcBef>
              <a:defRPr/>
            </a:pPr>
            <a:endParaRPr lang="tr-TR" sz="900" dirty="0">
              <a:solidFill>
                <a:schemeClr val="tx1"/>
              </a:solidFill>
            </a:endParaRPr>
          </a:p>
          <a:p>
            <a:pPr marL="717550" lvl="1" indent="-177800" eaLnBrk="1" hangingPunct="1">
              <a:buClr>
                <a:schemeClr val="accent6">
                  <a:lumMod val="75000"/>
                </a:schemeClr>
              </a:buClr>
              <a:buFont typeface="Symbol" panose="05050102010706020507" pitchFamily="18" charset="2"/>
              <a:buChar char="·"/>
              <a:defRPr/>
            </a:pPr>
            <a:r>
              <a:rPr lang="tr-TR" sz="1400" dirty="0">
                <a:solidFill>
                  <a:schemeClr val="tx1"/>
                </a:solidFill>
              </a:rPr>
              <a:t>Veritabanlarından erişilebilen veriler</a:t>
            </a:r>
          </a:p>
          <a:p>
            <a:pPr marL="717550" lvl="1" indent="-177800" eaLnBrk="1" hangingPunct="1">
              <a:buClr>
                <a:schemeClr val="accent6">
                  <a:lumMod val="75000"/>
                </a:schemeClr>
              </a:buClr>
              <a:buFont typeface="Symbol" panose="05050102010706020507" pitchFamily="18" charset="2"/>
              <a:buChar char="·"/>
              <a:defRPr/>
            </a:pPr>
            <a:r>
              <a:rPr lang="tr-TR" sz="1400" u="sng" dirty="0">
                <a:solidFill>
                  <a:srgbClr val="C00000"/>
                </a:solidFill>
              </a:rPr>
              <a:t>Üniversitelerden sağlanan veriler</a:t>
            </a:r>
          </a:p>
          <a:p>
            <a:pPr marL="717550" lvl="1" indent="-177800" eaLnBrk="1" hangingPunct="1">
              <a:buClr>
                <a:schemeClr val="accent6">
                  <a:lumMod val="75000"/>
                </a:schemeClr>
              </a:buClr>
              <a:buFont typeface="Symbol" panose="05050102010706020507" pitchFamily="18" charset="2"/>
              <a:buChar char="·"/>
              <a:defRPr/>
            </a:pPr>
            <a:r>
              <a:rPr lang="tr-TR" sz="1400" dirty="0">
                <a:solidFill>
                  <a:schemeClr val="tx1"/>
                </a:solidFill>
              </a:rPr>
              <a:t>Anketlerden sağlanan veriler …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endParaRPr lang="tr-TR" sz="1000" dirty="0"/>
          </a:p>
          <a:p>
            <a:pPr marL="269875" indent="-269875" eaLnBrk="1" hangingPunct="1">
              <a:buClr>
                <a:schemeClr val="accent6">
                  <a:lumMod val="75000"/>
                </a:schemeClr>
              </a:buClr>
              <a:buFont typeface="Symbol" panose="05050102010706020507" pitchFamily="18" charset="2"/>
              <a:buChar char="·"/>
              <a:defRPr/>
            </a:pPr>
            <a:r>
              <a:rPr lang="tr-TR" sz="1800" dirty="0">
                <a:solidFill>
                  <a:schemeClr val="tx1"/>
                </a:solidFill>
              </a:rPr>
              <a:t>Gösterge kategorileri:</a:t>
            </a:r>
          </a:p>
          <a:p>
            <a:pPr lvl="1" eaLnBrk="1" hangingPunct="1">
              <a:spcBef>
                <a:spcPts val="0"/>
              </a:spcBef>
              <a:defRPr/>
            </a:pPr>
            <a:endParaRPr lang="tr-TR" sz="900" dirty="0">
              <a:solidFill>
                <a:schemeClr val="tx1"/>
              </a:solidFill>
            </a:endParaRPr>
          </a:p>
          <a:p>
            <a:pPr marL="717550" lvl="1" indent="-254000" eaLnBrk="1" hangingPunct="1">
              <a:buClr>
                <a:schemeClr val="accent6">
                  <a:lumMod val="75000"/>
                </a:schemeClr>
              </a:buClr>
              <a:buFont typeface="Symbol" panose="05050102010706020507" pitchFamily="18" charset="2"/>
              <a:buChar char="·"/>
              <a:defRPr/>
            </a:pPr>
            <a:r>
              <a:rPr lang="tr-TR" sz="1400" dirty="0">
                <a:solidFill>
                  <a:schemeClr val="tx1"/>
                </a:solidFill>
              </a:rPr>
              <a:t>Araştırma</a:t>
            </a:r>
          </a:p>
          <a:p>
            <a:pPr marL="717550" lvl="1" indent="-254000" eaLnBrk="1" hangingPunct="1">
              <a:buClr>
                <a:schemeClr val="accent6">
                  <a:lumMod val="75000"/>
                </a:schemeClr>
              </a:buClr>
              <a:buFont typeface="Symbol" panose="05050102010706020507" pitchFamily="18" charset="2"/>
              <a:buChar char="·"/>
              <a:defRPr/>
            </a:pPr>
            <a:r>
              <a:rPr lang="tr-TR" sz="1400" dirty="0">
                <a:solidFill>
                  <a:schemeClr val="tx1"/>
                </a:solidFill>
              </a:rPr>
              <a:t>Öğretim</a:t>
            </a:r>
          </a:p>
          <a:p>
            <a:pPr marL="717550" lvl="1" indent="-254000" eaLnBrk="1" hangingPunct="1">
              <a:buClr>
                <a:schemeClr val="accent6">
                  <a:lumMod val="75000"/>
                </a:schemeClr>
              </a:buClr>
              <a:buFont typeface="Symbol" panose="05050102010706020507" pitchFamily="18" charset="2"/>
              <a:buChar char="·"/>
              <a:defRPr/>
            </a:pPr>
            <a:r>
              <a:rPr lang="tr-TR" sz="1400" dirty="0">
                <a:solidFill>
                  <a:schemeClr val="tx1"/>
                </a:solidFill>
              </a:rPr>
              <a:t>İşbirliği &amp; Etkileşim</a:t>
            </a:r>
          </a:p>
          <a:p>
            <a:pPr marL="717550" lvl="1" indent="-254000" eaLnBrk="1" hangingPunct="1">
              <a:buClr>
                <a:schemeClr val="accent6">
                  <a:lumMod val="75000"/>
                </a:schemeClr>
              </a:buClr>
              <a:buFont typeface="Symbol" panose="05050102010706020507" pitchFamily="18" charset="2"/>
              <a:buChar char="·"/>
              <a:defRPr/>
            </a:pPr>
            <a:r>
              <a:rPr lang="tr-TR" sz="1400" dirty="0">
                <a:solidFill>
                  <a:schemeClr val="tx1"/>
                </a:solidFill>
              </a:rPr>
              <a:t>Uluslararasılaşma</a:t>
            </a:r>
          </a:p>
          <a:p>
            <a:pPr marL="717550" lvl="1" indent="-254000" eaLnBrk="1" hangingPunct="1">
              <a:buClr>
                <a:schemeClr val="accent6">
                  <a:lumMod val="75000"/>
                </a:schemeClr>
              </a:buClr>
              <a:buFont typeface="Symbol" panose="05050102010706020507" pitchFamily="18" charset="2"/>
              <a:buChar char="·"/>
              <a:defRPr/>
            </a:pPr>
            <a:r>
              <a:rPr lang="tr-TR" sz="1400" dirty="0">
                <a:solidFill>
                  <a:schemeClr val="tx1"/>
                </a:solidFill>
              </a:rPr>
              <a:t>İtibar, tanınırlık</a:t>
            </a:r>
          </a:p>
          <a:p>
            <a:pPr marL="717550" lvl="1" indent="-254000" eaLnBrk="1" hangingPunct="1">
              <a:buClr>
                <a:schemeClr val="accent6">
                  <a:lumMod val="75000"/>
                </a:schemeClr>
              </a:buClr>
              <a:buFont typeface="Symbol" panose="05050102010706020507" pitchFamily="18" charset="2"/>
              <a:buChar char="·"/>
              <a:defRPr/>
            </a:pPr>
            <a:r>
              <a:rPr lang="tr-TR" sz="1400" dirty="0">
                <a:solidFill>
                  <a:schemeClr val="tx1"/>
                </a:solidFill>
              </a:rPr>
              <a:t>Elektronik ortamdaki varlıklar</a:t>
            </a:r>
          </a:p>
          <a:p>
            <a:pPr marL="717550" lvl="1" indent="-254000" eaLnBrk="1" hangingPunct="1">
              <a:buClr>
                <a:schemeClr val="accent6">
                  <a:lumMod val="75000"/>
                </a:schemeClr>
              </a:buClr>
              <a:buFont typeface="Symbol" panose="05050102010706020507" pitchFamily="18" charset="2"/>
              <a:buChar char="·"/>
              <a:defRPr/>
            </a:pPr>
            <a:r>
              <a:rPr lang="tr-TR" sz="1400" dirty="0">
                <a:solidFill>
                  <a:schemeClr val="tx1"/>
                </a:solidFill>
              </a:rPr>
              <a:t>…</a:t>
            </a:r>
          </a:p>
          <a:p>
            <a:pPr eaLnBrk="1" hangingPunct="1">
              <a:defRPr/>
            </a:pPr>
            <a:endParaRPr lang="tr-TR" sz="1000" dirty="0"/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1845397" y="130371"/>
            <a:ext cx="8158162" cy="6238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bIns="0" numCol="1" anchor="b" anchorCtr="0" compatLnSpc="1">
            <a:prstTxWarp prst="textNoShape">
              <a:avLst/>
            </a:prstTxWarp>
          </a:bodyPr>
          <a:lstStyle/>
          <a:p>
            <a:pPr algn="just"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tr-TR" sz="2800" b="1" dirty="0">
                <a:solidFill>
                  <a:srgbClr val="0070C0"/>
                </a:solidFill>
              </a:rPr>
              <a:t>Üniversite Sıralama Sistemleri </a:t>
            </a:r>
          </a:p>
        </p:txBody>
      </p:sp>
      <p:pic>
        <p:nvPicPr>
          <p:cNvPr id="8" name="Resim 2">
            <a:extLst>
              <a:ext uri="{FF2B5EF4-FFF2-40B4-BE49-F238E27FC236}">
                <a16:creationId xmlns:a16="http://schemas.microsoft.com/office/drawing/2014/main" id="{9B666986-8049-483A-96F4-E6CF67B2F7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034" y="893378"/>
            <a:ext cx="4936164" cy="283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851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>
          <a:xfrm>
            <a:off x="1952625" y="1096962"/>
            <a:ext cx="8229600" cy="4664075"/>
          </a:xfrm>
        </p:spPr>
        <p:txBody>
          <a:bodyPr/>
          <a:lstStyle/>
          <a:p>
            <a:pPr marL="269875" indent="-269875" eaLnBrk="1" hangingPunct="1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Symbol" panose="05050102010706020507" pitchFamily="18" charset="2"/>
              <a:buChar char="·"/>
              <a:defRPr/>
            </a:pPr>
            <a:r>
              <a:rPr lang="tr-TR" sz="1800" dirty="0"/>
              <a:t>Eleştirilecek yönleri olsa da üniversitelerin </a:t>
            </a:r>
            <a:r>
              <a:rPr lang="tr-TR" sz="1800" dirty="0">
                <a:solidFill>
                  <a:srgbClr val="C00000"/>
                </a:solidFill>
              </a:rPr>
              <a:t>kendi durumlarını değerlendirmelerinde </a:t>
            </a:r>
            <a:r>
              <a:rPr lang="tr-TR" sz="1800" dirty="0"/>
              <a:t>ve </a:t>
            </a:r>
            <a:r>
              <a:rPr lang="tr-TR" sz="1800" dirty="0">
                <a:solidFill>
                  <a:srgbClr val="C00000"/>
                </a:solidFill>
              </a:rPr>
              <a:t>saygınlıklarında</a:t>
            </a:r>
            <a:r>
              <a:rPr lang="tr-TR" sz="1800" dirty="0"/>
              <a:t> önemli bir etkiye sahiptir. </a:t>
            </a:r>
          </a:p>
          <a:p>
            <a:pPr eaLnBrk="1" hangingPunct="1">
              <a:defRPr/>
            </a:pPr>
            <a:endParaRPr lang="tr-TR" sz="1800" dirty="0"/>
          </a:p>
          <a:p>
            <a:pPr eaLnBrk="1" hangingPunct="1">
              <a:defRPr/>
            </a:pPr>
            <a:endParaRPr lang="tr-TR" sz="1800" dirty="0"/>
          </a:p>
          <a:p>
            <a:pPr marL="0" indent="0" eaLnBrk="1" hangingPunct="1"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tr-TR" sz="1800" dirty="0">
                <a:solidFill>
                  <a:srgbClr val="C00000"/>
                </a:solidFill>
              </a:rPr>
              <a:t>Üniversitelerin konumlarını </a:t>
            </a:r>
            <a:r>
              <a:rPr lang="tr-TR" sz="1800" u="sng" dirty="0">
                <a:solidFill>
                  <a:srgbClr val="C00000"/>
                </a:solidFill>
              </a:rPr>
              <a:t>doğru</a:t>
            </a:r>
            <a:r>
              <a:rPr lang="tr-TR" sz="1800" dirty="0">
                <a:solidFill>
                  <a:srgbClr val="C00000"/>
                </a:solidFill>
              </a:rPr>
              <a:t> bir şekilde yansıtabilmesi için,</a:t>
            </a:r>
          </a:p>
          <a:p>
            <a:pPr marL="269875" indent="-269875" eaLnBrk="1" hangingPunct="1">
              <a:buClr>
                <a:schemeClr val="accent6">
                  <a:lumMod val="75000"/>
                </a:schemeClr>
              </a:buClr>
              <a:buFont typeface="Symbol" panose="05050102010706020507" pitchFamily="18" charset="2"/>
              <a:buChar char="·"/>
              <a:defRPr/>
            </a:pPr>
            <a:r>
              <a:rPr lang="tr-TR" sz="1800" dirty="0"/>
              <a:t>Verilerin eksiksiz olarak toplanması</a:t>
            </a:r>
          </a:p>
          <a:p>
            <a:pPr marL="269875" indent="-269875" eaLnBrk="1" hangingPunct="1">
              <a:buClr>
                <a:schemeClr val="accent6">
                  <a:lumMod val="75000"/>
                </a:schemeClr>
              </a:buClr>
              <a:buFont typeface="Symbol" panose="05050102010706020507" pitchFamily="18" charset="2"/>
              <a:buChar char="·"/>
              <a:defRPr/>
            </a:pPr>
            <a:r>
              <a:rPr lang="tr-TR" sz="1800" dirty="0"/>
              <a:t>Verilerin doğru bir şekilde hazırlanması</a:t>
            </a:r>
          </a:p>
          <a:p>
            <a:pPr eaLnBrk="1" hangingPunct="1">
              <a:defRPr/>
            </a:pPr>
            <a:endParaRPr lang="tr-TR" sz="1800" dirty="0"/>
          </a:p>
          <a:p>
            <a:pPr marL="0" indent="0" eaLnBrk="1" hangingPunct="1"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tr-TR" sz="1800" dirty="0">
                <a:solidFill>
                  <a:srgbClr val="0070C0"/>
                </a:solidFill>
              </a:rPr>
              <a:t>Üniversitelerin konumlarını </a:t>
            </a:r>
            <a:r>
              <a:rPr lang="tr-TR" sz="1800" u="sng" dirty="0">
                <a:solidFill>
                  <a:srgbClr val="0070C0"/>
                </a:solidFill>
              </a:rPr>
              <a:t>yükseltebilmesi</a:t>
            </a:r>
            <a:r>
              <a:rPr lang="tr-TR" sz="1800" dirty="0">
                <a:solidFill>
                  <a:srgbClr val="0070C0"/>
                </a:solidFill>
              </a:rPr>
              <a:t> için,</a:t>
            </a:r>
          </a:p>
          <a:p>
            <a:pPr marL="271463" indent="-271463" eaLnBrk="1" hangingPunct="1">
              <a:buClr>
                <a:schemeClr val="accent6">
                  <a:lumMod val="75000"/>
                </a:schemeClr>
              </a:buClr>
              <a:buFont typeface="Symbol" panose="05050102010706020507" pitchFamily="18" charset="2"/>
              <a:buChar char="·"/>
              <a:defRPr/>
            </a:pPr>
            <a:r>
              <a:rPr lang="tr-TR" sz="1800" dirty="0"/>
              <a:t>Performanslarını artırmaları</a:t>
            </a:r>
          </a:p>
          <a:p>
            <a:pPr eaLnBrk="1" hangingPunct="1">
              <a:defRPr/>
            </a:pPr>
            <a:endParaRPr lang="tr-TR" sz="1800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246B650D-713F-4262-9134-36E737B2D7D6}"/>
              </a:ext>
            </a:extLst>
          </p:cNvPr>
          <p:cNvSpPr txBox="1"/>
          <p:nvPr/>
        </p:nvSpPr>
        <p:spPr>
          <a:xfrm>
            <a:off x="6953683" y="5029386"/>
            <a:ext cx="3531102" cy="307777"/>
          </a:xfrm>
          <a:prstGeom prst="rect">
            <a:avLst/>
          </a:prstGeom>
          <a:gradFill rotWithShape="1">
            <a:gsLst>
              <a:gs pos="0">
                <a:srgbClr val="1B587C">
                  <a:shade val="45000"/>
                  <a:satMod val="155000"/>
                </a:srgbClr>
              </a:gs>
              <a:gs pos="60000">
                <a:srgbClr val="1B587C">
                  <a:shade val="95000"/>
                  <a:satMod val="150000"/>
                </a:srgbClr>
              </a:gs>
              <a:gs pos="100000">
                <a:srgbClr val="1B587C">
                  <a:tint val="87000"/>
                  <a:satMod val="250000"/>
                </a:srgbClr>
              </a:gs>
            </a:gsLst>
            <a:lin ang="16200000" scaled="0"/>
          </a:gradFill>
          <a:ln w="9525" cap="flat" cmpd="sng" algn="ctr">
            <a:solidFill>
              <a:srgbClr val="1B587C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3DED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tr-TR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Performans Yönetimi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B1B800C0-D42D-4B6C-8ED7-7A97E25945D1}"/>
              </a:ext>
            </a:extLst>
          </p:cNvPr>
          <p:cNvSpPr txBox="1"/>
          <p:nvPr/>
        </p:nvSpPr>
        <p:spPr>
          <a:xfrm>
            <a:off x="6953683" y="3291959"/>
            <a:ext cx="3531102" cy="830997"/>
          </a:xfrm>
          <a:prstGeom prst="rect">
            <a:avLst/>
          </a:prstGeom>
          <a:solidFill>
            <a:srgbClr val="FF6600"/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3DED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lang="tr-TR" sz="1600" kern="0" dirty="0">
                <a:solidFill>
                  <a:prstClr val="white"/>
                </a:solidFill>
                <a:latin typeface="Verdana"/>
              </a:rPr>
              <a:t>Veri toplama, raporlama ve analiz için uzmanlaşmış personel ve etkili araçlar gerekli</a:t>
            </a:r>
            <a:endParaRPr lang="en-US" sz="1600" kern="0" dirty="0">
              <a:solidFill>
                <a:prstClr val="white"/>
              </a:solidFill>
              <a:latin typeface="Verdana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0411" y="1281898"/>
            <a:ext cx="558554" cy="558554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456681EB-8B91-4CAC-B854-212DA89F7D26}"/>
              </a:ext>
            </a:extLst>
          </p:cNvPr>
          <p:cNvSpPr txBox="1"/>
          <p:nvPr/>
        </p:nvSpPr>
        <p:spPr>
          <a:xfrm>
            <a:off x="1991169" y="5762113"/>
            <a:ext cx="8493615" cy="701731"/>
          </a:xfrm>
          <a:prstGeom prst="rect">
            <a:avLst/>
          </a:prstGeom>
          <a:gradFill rotWithShape="1">
            <a:gsLst>
              <a:gs pos="0">
                <a:srgbClr val="1B587C">
                  <a:shade val="45000"/>
                  <a:satMod val="155000"/>
                </a:srgbClr>
              </a:gs>
              <a:gs pos="60000">
                <a:srgbClr val="1B587C">
                  <a:shade val="95000"/>
                  <a:satMod val="150000"/>
                </a:srgbClr>
              </a:gs>
              <a:gs pos="100000">
                <a:srgbClr val="1B587C">
                  <a:tint val="87000"/>
                  <a:satMod val="250000"/>
                </a:srgbClr>
              </a:gs>
            </a:gsLst>
            <a:lin ang="16200000" scaled="0"/>
          </a:gradFill>
          <a:ln w="9525" cap="flat" cmpd="sng" algn="ctr">
            <a:solidFill>
              <a:srgbClr val="1B587C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3DED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tr-TR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Performans Değerlendirmesi ve Yönetimi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3DED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tr-TR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2547 Sayılı Kanunun 42. maddesinde tanımlanmıştır. 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60649080-113A-483D-89BA-FC1FECEC538A}"/>
              </a:ext>
            </a:extLst>
          </p:cNvPr>
          <p:cNvSpPr txBox="1">
            <a:spLocks noChangeArrowheads="1"/>
          </p:cNvSpPr>
          <p:nvPr/>
        </p:nvSpPr>
        <p:spPr>
          <a:xfrm>
            <a:off x="1576304" y="163788"/>
            <a:ext cx="8358801" cy="571500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tr-T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Sıralama Sistemleri Üzerine Değerlendirmeler</a:t>
            </a:r>
            <a:endParaRPr lang="tr-TR" sz="2800" b="1" dirty="0">
              <a:solidFill>
                <a:srgbClr val="0070C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551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1DF05F50-9926-4DDC-A7C4-9245CBCC2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9080" y="555915"/>
            <a:ext cx="1982871" cy="28120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A545EC69-03FE-4A61-B12F-44079C990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3217" y="579727"/>
            <a:ext cx="1977521" cy="27852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B742D077-3D37-4734-977B-D16B66F1B3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3642" y="3833249"/>
            <a:ext cx="1966860" cy="28001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92CB355C-1F12-4C7A-8521-CC49E25C2B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6215" y="3833249"/>
            <a:ext cx="1977520" cy="28001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E8E01864-2DAC-4075-8A06-38295F06C1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1580" y="3831661"/>
            <a:ext cx="1975743" cy="28019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3C3C441A-1C8C-4DC0-B050-7709E69A34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963" y="579727"/>
            <a:ext cx="1977521" cy="28084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996460B2-A99B-4E8F-95D5-76FEB007DD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38643" y="587665"/>
            <a:ext cx="1977522" cy="27995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Sağ Ok 11"/>
          <p:cNvSpPr/>
          <p:nvPr/>
        </p:nvSpPr>
        <p:spPr>
          <a:xfrm>
            <a:off x="6564261" y="5475169"/>
            <a:ext cx="886513" cy="322793"/>
          </a:xfrm>
          <a:prstGeom prst="rightArrow">
            <a:avLst/>
          </a:prstGeom>
          <a:gradFill rotWithShape="1">
            <a:gsLst>
              <a:gs pos="0">
                <a:srgbClr val="A63212">
                  <a:tint val="100000"/>
                  <a:shade val="100000"/>
                  <a:satMod val="100000"/>
                  <a:lumMod val="90000"/>
                </a:srgbClr>
              </a:gs>
              <a:gs pos="100000">
                <a:srgbClr val="A63212">
                  <a:tint val="95000"/>
                  <a:shade val="100000"/>
                  <a:satMod val="110000"/>
                  <a:lumMod val="105000"/>
                </a:srgbClr>
              </a:gs>
            </a:gsLst>
            <a:path path="circle">
              <a:fillToRect l="40000" t="100000" r="40000" b="100000"/>
            </a:path>
          </a:gradFill>
          <a:ln>
            <a:noFill/>
          </a:ln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EE6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tr-TR" sz="3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6016570" y="4782135"/>
            <a:ext cx="2261670" cy="483552"/>
          </a:xfrm>
          <a:prstGeom prst="rect">
            <a:avLst/>
          </a:prstGeom>
          <a:gradFill rotWithShape="1">
            <a:gsLst>
              <a:gs pos="0">
                <a:srgbClr val="A63212">
                  <a:tint val="100000"/>
                  <a:shade val="100000"/>
                  <a:satMod val="100000"/>
                  <a:lumMod val="90000"/>
                </a:srgbClr>
              </a:gs>
              <a:gs pos="100000">
                <a:srgbClr val="A63212">
                  <a:tint val="95000"/>
                  <a:shade val="100000"/>
                  <a:satMod val="110000"/>
                  <a:lumMod val="105000"/>
                </a:srgbClr>
              </a:gs>
            </a:gsLst>
            <a:path path="circle">
              <a:fillToRect l="40000" t="100000" r="40000" b="100000"/>
            </a:path>
          </a:gradFill>
          <a:ln w="9525" cap="flat" cmpd="sng" algn="ctr">
            <a:solidFill>
              <a:srgbClr val="A63212"/>
            </a:solidFill>
            <a:prstDash val="solid"/>
          </a:ln>
          <a:effectLst>
            <a:outerShdw blurRad="50800" dist="12700" dir="5400000" rotWithShape="0">
              <a:srgbClr val="000000">
                <a:alpha val="37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EE6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Varlık Yönetim Sistemi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66668" y="570879"/>
            <a:ext cx="2001733" cy="28283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149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5032375"/>
            <a:ext cx="809625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Google Shape;73;p14"/>
          <p:cNvSpPr txBox="1">
            <a:spLocks/>
          </p:cNvSpPr>
          <p:nvPr/>
        </p:nvSpPr>
        <p:spPr bwMode="auto">
          <a:xfrm>
            <a:off x="1114425" y="5738813"/>
            <a:ext cx="1019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lnSpc>
                <a:spcPct val="85000"/>
              </a:lnSpc>
              <a:spcBef>
                <a:spcPts val="1300"/>
              </a:spcBef>
              <a:buFont typeface="Arial" panose="020B0604020202020204" pitchFamily="34" charset="0"/>
              <a:buChar char=" "/>
              <a:defRPr sz="2400">
                <a:solidFill>
                  <a:srgbClr val="262626"/>
                </a:solidFill>
                <a:latin typeface="Calibri Light" panose="020F0302020204030204" pitchFamily="34" charset="0"/>
              </a:defRPr>
            </a:lvl1pPr>
            <a:lvl2pPr marL="914400" indent="-317500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 "/>
              <a:defRPr sz="2400">
                <a:solidFill>
                  <a:srgbClr val="262626"/>
                </a:solidFill>
                <a:latin typeface="Calibri Light" panose="020F0302020204030204" pitchFamily="34" charset="0"/>
              </a:defRPr>
            </a:lvl2pPr>
            <a:lvl3pPr marL="1371600" indent="-317500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 "/>
              <a:defRPr sz="2000" i="1">
                <a:solidFill>
                  <a:srgbClr val="262626"/>
                </a:solidFill>
                <a:latin typeface="Calibri Light" panose="020F0302020204030204" pitchFamily="34" charset="0"/>
              </a:defRPr>
            </a:lvl3pPr>
            <a:lvl4pPr marL="1828800" indent="-317500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4pPr>
            <a:lvl5pPr marL="2286000" indent="-317500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5pPr>
            <a:lvl6pPr marL="2743200" indent="-3175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6pPr>
            <a:lvl7pPr marL="3200400" indent="-3175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7pPr>
            <a:lvl8pPr marL="3657600" indent="-3175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8pPr>
            <a:lvl9pPr marL="4114800" indent="-3175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9pPr>
          </a:lstStyle>
          <a:p>
            <a:pPr algn="just" defTabSz="914400" eaLnBrk="1" hangingPunct="1">
              <a:lnSpc>
                <a:spcPct val="138000"/>
              </a:lnSpc>
              <a:spcBef>
                <a:spcPct val="0"/>
              </a:spcBef>
              <a:buClr>
                <a:srgbClr val="4C1304"/>
              </a:buClr>
              <a:buSzPts val="1800"/>
              <a:buFont typeface="Open Sans"/>
              <a:buNone/>
            </a:pPr>
            <a:r>
              <a:rPr lang="tr-TR" altLang="tr-TR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Açık Arşiv</a:t>
            </a:r>
          </a:p>
        </p:txBody>
      </p:sp>
      <p:pic>
        <p:nvPicPr>
          <p:cNvPr id="4710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3" y="501650"/>
            <a:ext cx="782637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Google Shape;73;p14"/>
          <p:cNvSpPr txBox="1">
            <a:spLocks/>
          </p:cNvSpPr>
          <p:nvPr/>
        </p:nvSpPr>
        <p:spPr bwMode="auto">
          <a:xfrm>
            <a:off x="5595938" y="1100138"/>
            <a:ext cx="1779587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lnSpc>
                <a:spcPct val="85000"/>
              </a:lnSpc>
              <a:spcBef>
                <a:spcPts val="1300"/>
              </a:spcBef>
              <a:buFont typeface="Arial" panose="020B0604020202020204" pitchFamily="34" charset="0"/>
              <a:buChar char=" "/>
              <a:defRPr sz="2400">
                <a:solidFill>
                  <a:srgbClr val="262626"/>
                </a:solidFill>
                <a:latin typeface="Calibri Light" panose="020F0302020204030204" pitchFamily="34" charset="0"/>
              </a:defRPr>
            </a:lvl1pPr>
            <a:lvl2pPr marL="914400" indent="-317500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 "/>
              <a:defRPr sz="2400">
                <a:solidFill>
                  <a:srgbClr val="262626"/>
                </a:solidFill>
                <a:latin typeface="Calibri Light" panose="020F0302020204030204" pitchFamily="34" charset="0"/>
              </a:defRPr>
            </a:lvl2pPr>
            <a:lvl3pPr marL="1371600" indent="-317500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 "/>
              <a:defRPr sz="2000" i="1">
                <a:solidFill>
                  <a:srgbClr val="262626"/>
                </a:solidFill>
                <a:latin typeface="Calibri Light" panose="020F0302020204030204" pitchFamily="34" charset="0"/>
              </a:defRPr>
            </a:lvl3pPr>
            <a:lvl4pPr marL="1828800" indent="-317500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4pPr>
            <a:lvl5pPr marL="2286000" indent="-317500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5pPr>
            <a:lvl6pPr marL="2743200" indent="-3175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6pPr>
            <a:lvl7pPr marL="3200400" indent="-3175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7pPr>
            <a:lvl8pPr marL="3657600" indent="-3175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8pPr>
            <a:lvl9pPr marL="4114800" indent="-3175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9pPr>
          </a:lstStyle>
          <a:p>
            <a:pPr algn="just" defTabSz="914400" eaLnBrk="1" hangingPunct="1">
              <a:lnSpc>
                <a:spcPct val="138000"/>
              </a:lnSpc>
              <a:spcBef>
                <a:spcPct val="0"/>
              </a:spcBef>
              <a:buClr>
                <a:srgbClr val="4C1304"/>
              </a:buClr>
              <a:buSzPts val="1800"/>
              <a:buFont typeface="Open Sans"/>
              <a:buNone/>
            </a:pPr>
            <a:r>
              <a:rPr lang="tr-TR" altLang="tr-TR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Raporlar &amp; İstatistikler</a:t>
            </a:r>
          </a:p>
        </p:txBody>
      </p:sp>
      <p:pic>
        <p:nvPicPr>
          <p:cNvPr id="47110" name="Resi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5081588"/>
            <a:ext cx="7048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1" name="Google Shape;73;p14"/>
          <p:cNvSpPr txBox="1">
            <a:spLocks/>
          </p:cNvSpPr>
          <p:nvPr/>
        </p:nvSpPr>
        <p:spPr bwMode="auto">
          <a:xfrm>
            <a:off x="2090738" y="5730875"/>
            <a:ext cx="119538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lnSpc>
                <a:spcPct val="85000"/>
              </a:lnSpc>
              <a:spcBef>
                <a:spcPts val="1300"/>
              </a:spcBef>
              <a:buFont typeface="Arial" panose="020B0604020202020204" pitchFamily="34" charset="0"/>
              <a:buChar char=" "/>
              <a:defRPr sz="2400">
                <a:solidFill>
                  <a:srgbClr val="262626"/>
                </a:solidFill>
                <a:latin typeface="Calibri Light" panose="020F0302020204030204" pitchFamily="34" charset="0"/>
              </a:defRPr>
            </a:lvl1pPr>
            <a:lvl2pPr marL="914400" indent="-317500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 "/>
              <a:defRPr sz="2400">
                <a:solidFill>
                  <a:srgbClr val="262626"/>
                </a:solidFill>
                <a:latin typeface="Calibri Light" panose="020F0302020204030204" pitchFamily="34" charset="0"/>
              </a:defRPr>
            </a:lvl2pPr>
            <a:lvl3pPr marL="1371600" indent="-317500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 "/>
              <a:defRPr sz="2000" i="1">
                <a:solidFill>
                  <a:srgbClr val="262626"/>
                </a:solidFill>
                <a:latin typeface="Calibri Light" panose="020F0302020204030204" pitchFamily="34" charset="0"/>
              </a:defRPr>
            </a:lvl3pPr>
            <a:lvl4pPr marL="1828800" indent="-317500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4pPr>
            <a:lvl5pPr marL="2286000" indent="-317500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5pPr>
            <a:lvl6pPr marL="2743200" indent="-3175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6pPr>
            <a:lvl7pPr marL="3200400" indent="-3175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7pPr>
            <a:lvl8pPr marL="3657600" indent="-3175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8pPr>
            <a:lvl9pPr marL="4114800" indent="-3175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9pPr>
          </a:lstStyle>
          <a:p>
            <a:pPr algn="just" defTabSz="914400" eaLnBrk="1" hangingPunct="1">
              <a:lnSpc>
                <a:spcPct val="138000"/>
              </a:lnSpc>
              <a:spcBef>
                <a:spcPct val="0"/>
              </a:spcBef>
              <a:buClr>
                <a:srgbClr val="4C1304"/>
              </a:buClr>
              <a:buSzPts val="1800"/>
              <a:buFont typeface="Open Sans"/>
              <a:buNone/>
            </a:pPr>
            <a:r>
              <a:rPr lang="tr-TR" altLang="tr-TR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Bilimsel Veri</a:t>
            </a:r>
          </a:p>
        </p:txBody>
      </p:sp>
      <p:pic>
        <p:nvPicPr>
          <p:cNvPr id="47112" name="Resim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963" y="2644775"/>
            <a:ext cx="617537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3" name="Google Shape;73;p14"/>
          <p:cNvSpPr txBox="1">
            <a:spLocks/>
          </p:cNvSpPr>
          <p:nvPr/>
        </p:nvSpPr>
        <p:spPr bwMode="auto">
          <a:xfrm>
            <a:off x="5734050" y="3157538"/>
            <a:ext cx="15033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lnSpc>
                <a:spcPct val="85000"/>
              </a:lnSpc>
              <a:spcBef>
                <a:spcPts val="1300"/>
              </a:spcBef>
              <a:buFont typeface="Arial" panose="020B0604020202020204" pitchFamily="34" charset="0"/>
              <a:buChar char=" "/>
              <a:defRPr sz="2400">
                <a:solidFill>
                  <a:srgbClr val="262626"/>
                </a:solidFill>
                <a:latin typeface="Calibri Light" panose="020F0302020204030204" pitchFamily="34" charset="0"/>
              </a:defRPr>
            </a:lvl1pPr>
            <a:lvl2pPr marL="914400" indent="-317500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 "/>
              <a:defRPr sz="2400">
                <a:solidFill>
                  <a:srgbClr val="262626"/>
                </a:solidFill>
                <a:latin typeface="Calibri Light" panose="020F0302020204030204" pitchFamily="34" charset="0"/>
              </a:defRPr>
            </a:lvl2pPr>
            <a:lvl3pPr marL="1371600" indent="-317500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 "/>
              <a:defRPr sz="2000" i="1">
                <a:solidFill>
                  <a:srgbClr val="262626"/>
                </a:solidFill>
                <a:latin typeface="Calibri Light" panose="020F0302020204030204" pitchFamily="34" charset="0"/>
              </a:defRPr>
            </a:lvl3pPr>
            <a:lvl4pPr marL="1828800" indent="-317500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4pPr>
            <a:lvl5pPr marL="2286000" indent="-317500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5pPr>
            <a:lvl6pPr marL="2743200" indent="-3175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6pPr>
            <a:lvl7pPr marL="3200400" indent="-3175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7pPr>
            <a:lvl8pPr marL="3657600" indent="-3175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8pPr>
            <a:lvl9pPr marL="4114800" indent="-3175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9pPr>
          </a:lstStyle>
          <a:p>
            <a:pPr algn="just" defTabSz="914400" eaLnBrk="1" hangingPunct="1">
              <a:lnSpc>
                <a:spcPct val="138000"/>
              </a:lnSpc>
              <a:spcBef>
                <a:spcPct val="0"/>
              </a:spcBef>
              <a:buClr>
                <a:srgbClr val="4C1304"/>
              </a:buClr>
              <a:buSzPts val="1800"/>
              <a:buFont typeface="Open Sans"/>
              <a:buNone/>
            </a:pPr>
            <a:r>
              <a:rPr lang="tr-TR" altLang="tr-TR" sz="1200">
                <a:solidFill>
                  <a:srgbClr val="003300"/>
                </a:solidFill>
                <a:latin typeface="Open Sans"/>
                <a:ea typeface="Open Sans"/>
                <a:cs typeface="Open Sans"/>
                <a:sym typeface="Open Sans"/>
              </a:rPr>
              <a:t>Araştırma Grupları</a:t>
            </a:r>
          </a:p>
        </p:txBody>
      </p:sp>
      <p:sp>
        <p:nvSpPr>
          <p:cNvPr id="47114" name="Google Shape;73;p14"/>
          <p:cNvSpPr txBox="1">
            <a:spLocks/>
          </p:cNvSpPr>
          <p:nvPr/>
        </p:nvSpPr>
        <p:spPr bwMode="auto">
          <a:xfrm>
            <a:off x="5599113" y="2189163"/>
            <a:ext cx="1773237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lnSpc>
                <a:spcPct val="85000"/>
              </a:lnSpc>
              <a:spcBef>
                <a:spcPts val="1300"/>
              </a:spcBef>
              <a:buFont typeface="Arial" panose="020B0604020202020204" pitchFamily="34" charset="0"/>
              <a:buChar char=" "/>
              <a:defRPr sz="2400">
                <a:solidFill>
                  <a:srgbClr val="262626"/>
                </a:solidFill>
                <a:latin typeface="Calibri Light" panose="020F0302020204030204" pitchFamily="34" charset="0"/>
              </a:defRPr>
            </a:lvl1pPr>
            <a:lvl2pPr marL="914400" indent="-317500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 "/>
              <a:defRPr sz="2400">
                <a:solidFill>
                  <a:srgbClr val="262626"/>
                </a:solidFill>
                <a:latin typeface="Calibri Light" panose="020F0302020204030204" pitchFamily="34" charset="0"/>
              </a:defRPr>
            </a:lvl2pPr>
            <a:lvl3pPr marL="1371600" indent="-317500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 "/>
              <a:defRPr sz="2000" i="1">
                <a:solidFill>
                  <a:srgbClr val="262626"/>
                </a:solidFill>
                <a:latin typeface="Calibri Light" panose="020F0302020204030204" pitchFamily="34" charset="0"/>
              </a:defRPr>
            </a:lvl3pPr>
            <a:lvl4pPr marL="1828800" indent="-317500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4pPr>
            <a:lvl5pPr marL="2286000" indent="-317500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5pPr>
            <a:lvl6pPr marL="2743200" indent="-3175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6pPr>
            <a:lvl7pPr marL="3200400" indent="-3175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7pPr>
            <a:lvl8pPr marL="3657600" indent="-3175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8pPr>
            <a:lvl9pPr marL="4114800" indent="-3175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9pPr>
          </a:lstStyle>
          <a:p>
            <a:pPr algn="just" defTabSz="914400" eaLnBrk="1" hangingPunct="1">
              <a:lnSpc>
                <a:spcPct val="138000"/>
              </a:lnSpc>
              <a:spcBef>
                <a:spcPct val="0"/>
              </a:spcBef>
              <a:buClr>
                <a:srgbClr val="4C1304"/>
              </a:buClr>
              <a:buSzPts val="1800"/>
              <a:buFont typeface="Open Sans"/>
              <a:buNone/>
            </a:pPr>
            <a:r>
              <a:rPr lang="tr-TR" altLang="tr-TR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Kişisel Web Sayfaları</a:t>
            </a:r>
          </a:p>
        </p:txBody>
      </p:sp>
      <p:pic>
        <p:nvPicPr>
          <p:cNvPr id="47115" name="Picture 4" descr="personal academic icon  png ile ilgili gÃ¶rsel sonuc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5" y="1557338"/>
            <a:ext cx="722313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6" name="Google Shape;73;p14"/>
          <p:cNvSpPr txBox="1">
            <a:spLocks/>
          </p:cNvSpPr>
          <p:nvPr/>
        </p:nvSpPr>
        <p:spPr bwMode="auto">
          <a:xfrm>
            <a:off x="5610225" y="4430713"/>
            <a:ext cx="174942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lnSpc>
                <a:spcPct val="85000"/>
              </a:lnSpc>
              <a:spcBef>
                <a:spcPts val="1300"/>
              </a:spcBef>
              <a:buFont typeface="Arial" panose="020B0604020202020204" pitchFamily="34" charset="0"/>
              <a:buChar char=" "/>
              <a:defRPr sz="2400">
                <a:solidFill>
                  <a:srgbClr val="262626"/>
                </a:solidFill>
                <a:latin typeface="Calibri Light" panose="020F0302020204030204" pitchFamily="34" charset="0"/>
              </a:defRPr>
            </a:lvl1pPr>
            <a:lvl2pPr marL="914400" indent="-317500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 "/>
              <a:defRPr sz="2400">
                <a:solidFill>
                  <a:srgbClr val="262626"/>
                </a:solidFill>
                <a:latin typeface="Calibri Light" panose="020F0302020204030204" pitchFamily="34" charset="0"/>
              </a:defRPr>
            </a:lvl2pPr>
            <a:lvl3pPr marL="1371600" indent="-317500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 "/>
              <a:defRPr sz="2000" i="1">
                <a:solidFill>
                  <a:srgbClr val="262626"/>
                </a:solidFill>
                <a:latin typeface="Calibri Light" panose="020F0302020204030204" pitchFamily="34" charset="0"/>
              </a:defRPr>
            </a:lvl3pPr>
            <a:lvl4pPr marL="1828800" indent="-317500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4pPr>
            <a:lvl5pPr marL="2286000" indent="-317500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5pPr>
            <a:lvl6pPr marL="2743200" indent="-3175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6pPr>
            <a:lvl7pPr marL="3200400" indent="-3175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7pPr>
            <a:lvl8pPr marL="3657600" indent="-3175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8pPr>
            <a:lvl9pPr marL="4114800" indent="-3175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9pPr>
          </a:lstStyle>
          <a:p>
            <a:pPr algn="just" defTabSz="914400" eaLnBrk="1" hangingPunct="1">
              <a:lnSpc>
                <a:spcPct val="138000"/>
              </a:lnSpc>
              <a:spcBef>
                <a:spcPct val="0"/>
              </a:spcBef>
              <a:buClr>
                <a:srgbClr val="4C1304"/>
              </a:buClr>
              <a:buSzPts val="1800"/>
              <a:buFont typeface="Open Sans"/>
              <a:buNone/>
            </a:pPr>
            <a:r>
              <a:rPr lang="tr-TR" altLang="tr-TR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Bölümlerde Araştırma</a:t>
            </a:r>
          </a:p>
        </p:txBody>
      </p:sp>
      <p:pic>
        <p:nvPicPr>
          <p:cNvPr id="47117" name="Picture 6" descr="scientific icon png ile ilgili gÃ¶rsel sonucu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638" y="3711575"/>
            <a:ext cx="1246187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8" name="Google Shape;73;p14"/>
          <p:cNvSpPr txBox="1">
            <a:spLocks/>
          </p:cNvSpPr>
          <p:nvPr/>
        </p:nvSpPr>
        <p:spPr bwMode="auto">
          <a:xfrm>
            <a:off x="3141663" y="5730875"/>
            <a:ext cx="1223962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lnSpc>
                <a:spcPct val="85000"/>
              </a:lnSpc>
              <a:spcBef>
                <a:spcPts val="1300"/>
              </a:spcBef>
              <a:buFont typeface="Arial" panose="020B0604020202020204" pitchFamily="34" charset="0"/>
              <a:buChar char=" "/>
              <a:defRPr sz="2400">
                <a:solidFill>
                  <a:srgbClr val="262626"/>
                </a:solidFill>
                <a:latin typeface="Calibri Light" panose="020F0302020204030204" pitchFamily="34" charset="0"/>
              </a:defRPr>
            </a:lvl1pPr>
            <a:lvl2pPr marL="914400" indent="-317500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 "/>
              <a:defRPr sz="2400">
                <a:solidFill>
                  <a:srgbClr val="262626"/>
                </a:solidFill>
                <a:latin typeface="Calibri Light" panose="020F0302020204030204" pitchFamily="34" charset="0"/>
              </a:defRPr>
            </a:lvl2pPr>
            <a:lvl3pPr marL="1371600" indent="-317500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 "/>
              <a:defRPr sz="2000" i="1">
                <a:solidFill>
                  <a:srgbClr val="262626"/>
                </a:solidFill>
                <a:latin typeface="Calibri Light" panose="020F0302020204030204" pitchFamily="34" charset="0"/>
              </a:defRPr>
            </a:lvl3pPr>
            <a:lvl4pPr marL="1828800" indent="-317500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4pPr>
            <a:lvl5pPr marL="2286000" indent="-317500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5pPr>
            <a:lvl6pPr marL="2743200" indent="-3175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6pPr>
            <a:lvl7pPr marL="3200400" indent="-3175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7pPr>
            <a:lvl8pPr marL="3657600" indent="-3175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8pPr>
            <a:lvl9pPr marL="4114800" indent="-3175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9pPr>
          </a:lstStyle>
          <a:p>
            <a:pPr algn="just" defTabSz="914400" eaLnBrk="1" hangingPunct="1">
              <a:lnSpc>
                <a:spcPct val="138000"/>
              </a:lnSpc>
              <a:spcBef>
                <a:spcPct val="0"/>
              </a:spcBef>
              <a:buClr>
                <a:srgbClr val="4C1304"/>
              </a:buClr>
              <a:buSzPts val="1800"/>
              <a:buFont typeface="Open Sans"/>
              <a:buNone/>
            </a:pPr>
            <a:r>
              <a:rPr lang="tr-TR" altLang="tr-TR" sz="1200">
                <a:solidFill>
                  <a:srgbClr val="003300"/>
                </a:solidFill>
                <a:latin typeface="Open Sans"/>
                <a:ea typeface="Open Sans"/>
                <a:cs typeface="Open Sans"/>
                <a:sym typeface="Open Sans"/>
              </a:rPr>
              <a:t>Tez Veritabanı</a:t>
            </a:r>
          </a:p>
        </p:txBody>
      </p:sp>
      <p:pic>
        <p:nvPicPr>
          <p:cNvPr id="47119" name="Resim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0" y="5140325"/>
            <a:ext cx="6492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0" name="Picture 10" descr="science network picture ile ilgili gÃ¶rsel sonucu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287" y="4676775"/>
            <a:ext cx="1011237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21" name="Metin kutusu 20"/>
          <p:cNvSpPr txBox="1">
            <a:spLocks noChangeArrowheads="1"/>
          </p:cNvSpPr>
          <p:nvPr/>
        </p:nvSpPr>
        <p:spPr bwMode="auto">
          <a:xfrm>
            <a:off x="8999537" y="5032375"/>
            <a:ext cx="16621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defTabSz="914400" eaLnBrk="1" hangingPunct="1">
              <a:spcBef>
                <a:spcPct val="20000"/>
              </a:spcBef>
              <a:buClr>
                <a:srgbClr val="FFFEE6"/>
              </a:buClr>
              <a:buSzPct val="75000"/>
              <a:buFont typeface="Wingdings" panose="05000000000000000000" pitchFamily="2" charset="2"/>
              <a:buChar char="n"/>
            </a:pPr>
            <a:r>
              <a:rPr lang="tr-TR" altLang="tr-TR" sz="1600" dirty="0">
                <a:solidFill>
                  <a:srgbClr val="7D26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AVESIS NET</a:t>
            </a:r>
          </a:p>
        </p:txBody>
      </p:sp>
      <p:sp>
        <p:nvSpPr>
          <p:cNvPr id="47122" name="Google Shape;73;p14"/>
          <p:cNvSpPr txBox="1">
            <a:spLocks/>
          </p:cNvSpPr>
          <p:nvPr/>
        </p:nvSpPr>
        <p:spPr bwMode="auto">
          <a:xfrm>
            <a:off x="8824912" y="5694362"/>
            <a:ext cx="231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lnSpc>
                <a:spcPct val="85000"/>
              </a:lnSpc>
              <a:spcBef>
                <a:spcPts val="1300"/>
              </a:spcBef>
              <a:buFont typeface="Arial" panose="020B0604020202020204" pitchFamily="34" charset="0"/>
              <a:buChar char=" "/>
              <a:defRPr sz="2400">
                <a:solidFill>
                  <a:srgbClr val="262626"/>
                </a:solidFill>
                <a:latin typeface="Calibri Light" panose="020F0302020204030204" pitchFamily="34" charset="0"/>
              </a:defRPr>
            </a:lvl1pPr>
            <a:lvl2pPr marL="914400" indent="-317500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 "/>
              <a:defRPr sz="2400">
                <a:solidFill>
                  <a:srgbClr val="262626"/>
                </a:solidFill>
                <a:latin typeface="Calibri Light" panose="020F0302020204030204" pitchFamily="34" charset="0"/>
              </a:defRPr>
            </a:lvl2pPr>
            <a:lvl3pPr marL="1371600" indent="-317500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 "/>
              <a:defRPr sz="2000" i="1">
                <a:solidFill>
                  <a:srgbClr val="262626"/>
                </a:solidFill>
                <a:latin typeface="Calibri Light" panose="020F0302020204030204" pitchFamily="34" charset="0"/>
              </a:defRPr>
            </a:lvl3pPr>
            <a:lvl4pPr marL="1828800" indent="-317500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4pPr>
            <a:lvl5pPr marL="2286000" indent="-317500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5pPr>
            <a:lvl6pPr marL="2743200" indent="-3175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6pPr>
            <a:lvl7pPr marL="3200400" indent="-3175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7pPr>
            <a:lvl8pPr marL="3657600" indent="-3175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8pPr>
            <a:lvl9pPr marL="4114800" indent="-3175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9pPr>
          </a:lstStyle>
          <a:p>
            <a:pPr algn="just" defTabSz="914400" eaLnBrk="1" hangingPunct="1">
              <a:lnSpc>
                <a:spcPct val="138000"/>
              </a:lnSpc>
              <a:spcBef>
                <a:spcPct val="0"/>
              </a:spcBef>
              <a:buClr>
                <a:srgbClr val="4C1304"/>
              </a:buClr>
              <a:buSzPts val="1800"/>
              <a:buFont typeface="Open Sans"/>
              <a:buNone/>
            </a:pPr>
            <a:r>
              <a:rPr lang="tr-TR" altLang="tr-TR" sz="1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Ar-Ge Ağına Entegrasyon</a:t>
            </a:r>
          </a:p>
        </p:txBody>
      </p:sp>
      <p:pic>
        <p:nvPicPr>
          <p:cNvPr id="47123" name="Resim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025" y="5129213"/>
            <a:ext cx="7254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24" name="Google Shape;73;p14"/>
          <p:cNvSpPr txBox="1">
            <a:spLocks/>
          </p:cNvSpPr>
          <p:nvPr/>
        </p:nvSpPr>
        <p:spPr bwMode="auto">
          <a:xfrm>
            <a:off x="5468938" y="5730875"/>
            <a:ext cx="188753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lnSpc>
                <a:spcPct val="85000"/>
              </a:lnSpc>
              <a:spcBef>
                <a:spcPts val="1300"/>
              </a:spcBef>
              <a:buFont typeface="Arial" panose="020B0604020202020204" pitchFamily="34" charset="0"/>
              <a:buChar char=" "/>
              <a:defRPr sz="2400">
                <a:solidFill>
                  <a:srgbClr val="262626"/>
                </a:solidFill>
                <a:latin typeface="Calibri Light" panose="020F0302020204030204" pitchFamily="34" charset="0"/>
              </a:defRPr>
            </a:lvl1pPr>
            <a:lvl2pPr marL="914400" indent="-317500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 "/>
              <a:defRPr sz="2400">
                <a:solidFill>
                  <a:srgbClr val="262626"/>
                </a:solidFill>
                <a:latin typeface="Calibri Light" panose="020F0302020204030204" pitchFamily="34" charset="0"/>
              </a:defRPr>
            </a:lvl2pPr>
            <a:lvl3pPr marL="1371600" indent="-317500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 "/>
              <a:defRPr sz="2000" i="1">
                <a:solidFill>
                  <a:srgbClr val="262626"/>
                </a:solidFill>
                <a:latin typeface="Calibri Light" panose="020F0302020204030204" pitchFamily="34" charset="0"/>
              </a:defRPr>
            </a:lvl3pPr>
            <a:lvl4pPr marL="1828800" indent="-317500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4pPr>
            <a:lvl5pPr marL="2286000" indent="-317500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5pPr>
            <a:lvl6pPr marL="2743200" indent="-3175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6pPr>
            <a:lvl7pPr marL="3200400" indent="-3175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7pPr>
            <a:lvl8pPr marL="3657600" indent="-3175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8pPr>
            <a:lvl9pPr marL="4114800" indent="-3175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 eaLnBrk="1" hangingPunct="1">
              <a:lnSpc>
                <a:spcPct val="138000"/>
              </a:lnSpc>
              <a:spcBef>
                <a:spcPct val="0"/>
              </a:spcBef>
              <a:buClr>
                <a:srgbClr val="4C1304"/>
              </a:buClr>
              <a:buSzPts val="1800"/>
              <a:buFont typeface="Open Sans"/>
              <a:buNone/>
            </a:pPr>
            <a:r>
              <a:rPr lang="tr-TR" altLang="tr-TR" sz="1200">
                <a:solidFill>
                  <a:srgbClr val="003300"/>
                </a:solidFill>
                <a:latin typeface="Open Sans"/>
                <a:ea typeface="Open Sans"/>
                <a:cs typeface="Open Sans"/>
                <a:sym typeface="Open Sans"/>
              </a:rPr>
              <a:t>Bilimsel Dergi Veritabanı</a:t>
            </a:r>
          </a:p>
        </p:txBody>
      </p:sp>
      <p:pic>
        <p:nvPicPr>
          <p:cNvPr id="47125" name="Resim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5" y="5076825"/>
            <a:ext cx="709613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26" name="Google Shape;73;p14"/>
          <p:cNvSpPr txBox="1">
            <a:spLocks/>
          </p:cNvSpPr>
          <p:nvPr/>
        </p:nvSpPr>
        <p:spPr bwMode="auto">
          <a:xfrm>
            <a:off x="4330700" y="5730875"/>
            <a:ext cx="12763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lnSpc>
                <a:spcPct val="85000"/>
              </a:lnSpc>
              <a:spcBef>
                <a:spcPts val="1300"/>
              </a:spcBef>
              <a:buFont typeface="Arial" panose="020B0604020202020204" pitchFamily="34" charset="0"/>
              <a:buChar char=" "/>
              <a:defRPr sz="2400">
                <a:solidFill>
                  <a:srgbClr val="262626"/>
                </a:solidFill>
                <a:latin typeface="Calibri Light" panose="020F0302020204030204" pitchFamily="34" charset="0"/>
              </a:defRPr>
            </a:lvl1pPr>
            <a:lvl2pPr marL="914400" indent="-317500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 "/>
              <a:defRPr sz="2400">
                <a:solidFill>
                  <a:srgbClr val="262626"/>
                </a:solidFill>
                <a:latin typeface="Calibri Light" panose="020F0302020204030204" pitchFamily="34" charset="0"/>
              </a:defRPr>
            </a:lvl2pPr>
            <a:lvl3pPr marL="1371600" indent="-317500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 "/>
              <a:defRPr sz="2000" i="1">
                <a:solidFill>
                  <a:srgbClr val="262626"/>
                </a:solidFill>
                <a:latin typeface="Calibri Light" panose="020F0302020204030204" pitchFamily="34" charset="0"/>
              </a:defRPr>
            </a:lvl3pPr>
            <a:lvl4pPr marL="1828800" indent="-317500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4pPr>
            <a:lvl5pPr marL="2286000" indent="-317500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5pPr>
            <a:lvl6pPr marL="2743200" indent="-3175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6pPr>
            <a:lvl7pPr marL="3200400" indent="-3175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7pPr>
            <a:lvl8pPr marL="3657600" indent="-3175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8pPr>
            <a:lvl9pPr marL="4114800" indent="-3175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9pPr>
          </a:lstStyle>
          <a:p>
            <a:pPr algn="just" defTabSz="914400" eaLnBrk="1" hangingPunct="1">
              <a:lnSpc>
                <a:spcPct val="138000"/>
              </a:lnSpc>
              <a:spcBef>
                <a:spcPct val="0"/>
              </a:spcBef>
              <a:buClr>
                <a:srgbClr val="4C1304"/>
              </a:buClr>
              <a:buSzPts val="1800"/>
              <a:buFont typeface="Open Sans"/>
              <a:buNone/>
            </a:pPr>
            <a:r>
              <a:rPr lang="tr-TR" altLang="tr-TR" sz="1200">
                <a:solidFill>
                  <a:srgbClr val="003300"/>
                </a:solidFill>
                <a:latin typeface="Open Sans"/>
                <a:ea typeface="Open Sans"/>
                <a:cs typeface="Open Sans"/>
                <a:sym typeface="Open Sans"/>
              </a:rPr>
              <a:t>Sürdürülebilirlik</a:t>
            </a:r>
          </a:p>
        </p:txBody>
      </p:sp>
      <p:sp>
        <p:nvSpPr>
          <p:cNvPr id="26" name="Yuvarlatılmış Dikdörtgen 25"/>
          <p:cNvSpPr/>
          <p:nvPr/>
        </p:nvSpPr>
        <p:spPr>
          <a:xfrm>
            <a:off x="8725298" y="4454525"/>
            <a:ext cx="2274888" cy="2011362"/>
          </a:xfrm>
          <a:prstGeom prst="roundRect">
            <a:avLst/>
          </a:prstGeom>
          <a:solidFill>
            <a:srgbClr val="EF6C00">
              <a:alpha val="1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pic>
        <p:nvPicPr>
          <p:cNvPr id="28" name="Resim 27">
            <a:extLst>
              <a:ext uri="{FF2B5EF4-FFF2-40B4-BE49-F238E27FC236}">
                <a16:creationId xmlns:a16="http://schemas.microsoft.com/office/drawing/2014/main" id="{D1111D71-0D12-4C7C-AB9B-2A8D66EBC03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91916" y="458787"/>
            <a:ext cx="2973387" cy="4243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47130" name="Grup 29"/>
          <p:cNvGrpSpPr>
            <a:grpSpLocks/>
          </p:cNvGrpSpPr>
          <p:nvPr/>
        </p:nvGrpSpPr>
        <p:grpSpPr bwMode="auto">
          <a:xfrm>
            <a:off x="8062119" y="458787"/>
            <a:ext cx="2578100" cy="3641725"/>
            <a:chOff x="6232920" y="466144"/>
            <a:chExt cx="2577957" cy="3642028"/>
          </a:xfrm>
        </p:grpSpPr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232920" y="466144"/>
              <a:ext cx="2577957" cy="364202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7132" name="Resim 28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1173" y="502263"/>
              <a:ext cx="542925" cy="48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" name="Resim 21">
            <a:extLst>
              <a:ext uri="{FF2B5EF4-FFF2-40B4-BE49-F238E27FC236}">
                <a16:creationId xmlns:a16="http://schemas.microsoft.com/office/drawing/2014/main" id="{2ABC58BD-833C-4FE0-AE56-F941D4BF883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5045075"/>
            <a:ext cx="792162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Metin kutusu 22">
            <a:extLst>
              <a:ext uri="{FF2B5EF4-FFF2-40B4-BE49-F238E27FC236}">
                <a16:creationId xmlns:a16="http://schemas.microsoft.com/office/drawing/2014/main" id="{6E66BB05-0A51-44B9-B6AC-6EC3F7321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1225" y="5789613"/>
            <a:ext cx="10398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tr-TR" altLang="tr-TR" sz="1400">
                <a:latin typeface="Arial" panose="020B0604020202020204" pitchFamily="34" charset="0"/>
                <a:cs typeface="Arial" panose="020B0604020202020204" pitchFamily="34" charset="0"/>
              </a:rPr>
              <a:t>Covid – 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28481" y="52776"/>
            <a:ext cx="8158162" cy="7143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800" b="1" dirty="0">
                <a:solidFill>
                  <a:srgbClr val="C00000"/>
                </a:solidFill>
              </a:rPr>
              <a:t>AVESİS Kurumsal Analiz Araçları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171C16AF-5768-4B03-B871-A32235BBF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738" y="767151"/>
            <a:ext cx="4618037" cy="23034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A06E5847-BE08-4CEC-8736-B84AD84C2B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5238" y="3156338"/>
            <a:ext cx="3967163" cy="2733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1990726" y="4523175"/>
            <a:ext cx="3529012" cy="1204581"/>
          </a:xfrm>
        </p:spPr>
        <p:txBody>
          <a:bodyPr/>
          <a:lstStyle/>
          <a:p>
            <a:pPr marL="185738" indent="-185738" eaLnBrk="1" hangingPunct="1">
              <a:buClr>
                <a:schemeClr val="accent6">
                  <a:lumMod val="75000"/>
                </a:schemeClr>
              </a:buClr>
              <a:buFont typeface="Symbol" panose="05050102010706020507" pitchFamily="18" charset="2"/>
              <a:buChar char="·"/>
              <a:defRPr/>
            </a:pPr>
            <a:r>
              <a:rPr lang="tr-TR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Karşılaştırmalar</a:t>
            </a:r>
            <a:endParaRPr lang="tr-TR" sz="1400" dirty="0"/>
          </a:p>
          <a:p>
            <a:pPr marL="185738" indent="-185738" eaLnBrk="1" hangingPunct="1">
              <a:buClr>
                <a:schemeClr val="accent6">
                  <a:lumMod val="75000"/>
                </a:schemeClr>
              </a:buClr>
              <a:buFont typeface="Symbol" panose="05050102010706020507" pitchFamily="18" charset="2"/>
              <a:buChar char="·"/>
              <a:defRPr/>
            </a:pPr>
            <a:r>
              <a:rPr lang="tr-TR" sz="1400" dirty="0"/>
              <a:t>Kapsamlı Analizler</a:t>
            </a:r>
          </a:p>
          <a:p>
            <a:pPr marL="185738" indent="-185738" eaLnBrk="1" hangingPunct="1">
              <a:lnSpc>
                <a:spcPct val="100000"/>
              </a:lnSpc>
              <a:buClr>
                <a:schemeClr val="accent6">
                  <a:lumMod val="75000"/>
                </a:schemeClr>
              </a:buClr>
              <a:buFont typeface="Symbol" panose="05050102010706020507" pitchFamily="18" charset="2"/>
              <a:buChar char="·"/>
              <a:defRPr/>
            </a:pPr>
            <a:r>
              <a:rPr lang="tr-TR" sz="1400" dirty="0"/>
              <a:t>Yönetilebilir rapor paketleri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2599417" y="5995058"/>
            <a:ext cx="7229703" cy="369332"/>
          </a:xfrm>
          <a:prstGeom prst="rect">
            <a:avLst/>
          </a:prstGeom>
          <a:gradFill rotWithShape="1">
            <a:gsLst>
              <a:gs pos="0">
                <a:srgbClr val="604878">
                  <a:shade val="45000"/>
                  <a:satMod val="155000"/>
                </a:srgbClr>
              </a:gs>
              <a:gs pos="60000">
                <a:srgbClr val="604878">
                  <a:shade val="95000"/>
                  <a:satMod val="150000"/>
                </a:srgbClr>
              </a:gs>
              <a:gs pos="100000">
                <a:srgbClr val="604878">
                  <a:tint val="87000"/>
                  <a:satMod val="250000"/>
                </a:srgbClr>
              </a:gs>
            </a:gsLst>
            <a:lin ang="16200000" scaled="0"/>
          </a:gradFill>
          <a:ln>
            <a:noFill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3DED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tr-TR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WoS</a:t>
            </a:r>
            <a:r>
              <a:rPr kumimoji="0" lang="tr-TR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tr-TR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Scopus</a:t>
            </a:r>
            <a:r>
              <a:rPr kumimoji="0" lang="tr-TR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ULAKBIM – BM SKA Otomatik Eşleştirilmektedir. 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2917371" y="645174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/>
              <a:t>252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3788228" y="645174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/>
              <a:t>321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4862285" y="6451742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/>
              <a:t>2.480</a:t>
            </a:r>
          </a:p>
        </p:txBody>
      </p:sp>
      <p:sp>
        <p:nvSpPr>
          <p:cNvPr id="13" name="Metin kutusu 12"/>
          <p:cNvSpPr txBox="1"/>
          <p:nvPr/>
        </p:nvSpPr>
        <p:spPr>
          <a:xfrm>
            <a:off x="5790809" y="6451742"/>
            <a:ext cx="142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/>
              <a:t>+ 4.000 sorgu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B96ED04-DEC4-4472-888F-A96ECDEA00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8150" y="767151"/>
            <a:ext cx="3450150" cy="357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989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Resim 21">
            <a:extLst>
              <a:ext uri="{FF2B5EF4-FFF2-40B4-BE49-F238E27FC236}">
                <a16:creationId xmlns:a16="http://schemas.microsoft.com/office/drawing/2014/main" id="{1E9A3B72-4BAB-4B69-8964-13747EEEF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565" y="4893069"/>
            <a:ext cx="792162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Metin kutusu 22">
            <a:extLst>
              <a:ext uri="{FF2B5EF4-FFF2-40B4-BE49-F238E27FC236}">
                <a16:creationId xmlns:a16="http://schemas.microsoft.com/office/drawing/2014/main" id="{45AFD712-1F4C-4866-BD98-E60358682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6740" y="5637607"/>
            <a:ext cx="10398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Covid – 19</a:t>
            </a:r>
          </a:p>
        </p:txBody>
      </p:sp>
      <p:pic>
        <p:nvPicPr>
          <p:cNvPr id="26" name="Resim 11">
            <a:extLst>
              <a:ext uri="{FF2B5EF4-FFF2-40B4-BE49-F238E27FC236}">
                <a16:creationId xmlns:a16="http://schemas.microsoft.com/office/drawing/2014/main" id="{ECAF3D13-D12C-43EA-8C57-6BB291D2E3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27" y="3338906"/>
            <a:ext cx="1341438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Metin kutusu 23">
            <a:extLst>
              <a:ext uri="{FF2B5EF4-FFF2-40B4-BE49-F238E27FC236}">
                <a16:creationId xmlns:a16="http://schemas.microsoft.com/office/drawing/2014/main" id="{5B6FA2BA-7D6D-4BBC-A2ED-3B6F07D43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2265" y="4481906"/>
            <a:ext cx="15287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Sürdürülebilir KA</a:t>
            </a:r>
          </a:p>
        </p:txBody>
      </p:sp>
      <p:pic>
        <p:nvPicPr>
          <p:cNvPr id="29" name="Picture 2" descr="Web Of Science | CIB">
            <a:extLst>
              <a:ext uri="{FF2B5EF4-FFF2-40B4-BE49-F238E27FC236}">
                <a16:creationId xmlns:a16="http://schemas.microsoft.com/office/drawing/2014/main" id="{701DF101-19C8-4445-B54D-3FA549122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003" y="459851"/>
            <a:ext cx="2173287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 descr="scopus logo ile ilgili görsel sonucu">
            <a:extLst>
              <a:ext uri="{FF2B5EF4-FFF2-40B4-BE49-F238E27FC236}">
                <a16:creationId xmlns:a16="http://schemas.microsoft.com/office/drawing/2014/main" id="{181E258D-75EB-4C23-9BDB-FAAC564A2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490" y="1231376"/>
            <a:ext cx="12303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" descr="cropped-tubitak-ulakbim-3.png – Journal of Tourism Leisure and Hospitality">
            <a:extLst>
              <a:ext uri="{FF2B5EF4-FFF2-40B4-BE49-F238E27FC236}">
                <a16:creationId xmlns:a16="http://schemas.microsoft.com/office/drawing/2014/main" id="{9808A97E-C296-44FC-B33C-9A4957591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940" y="1802876"/>
            <a:ext cx="887413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Metin kutusu 30">
            <a:extLst>
              <a:ext uri="{FF2B5EF4-FFF2-40B4-BE49-F238E27FC236}">
                <a16:creationId xmlns:a16="http://schemas.microsoft.com/office/drawing/2014/main" id="{D6AF6B2D-C38F-4FB9-923F-CDF78256E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2619" y="2820694"/>
            <a:ext cx="17880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BTYK 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Öncelikli Alanlar</a:t>
            </a:r>
          </a:p>
        </p:txBody>
      </p:sp>
      <p:grpSp>
        <p:nvGrpSpPr>
          <p:cNvPr id="2" name="Grup 1"/>
          <p:cNvGrpSpPr/>
          <p:nvPr/>
        </p:nvGrpSpPr>
        <p:grpSpPr>
          <a:xfrm>
            <a:off x="825179" y="410614"/>
            <a:ext cx="8379400" cy="5485731"/>
            <a:chOff x="98161" y="721616"/>
            <a:chExt cx="8496944" cy="5531321"/>
          </a:xfrm>
        </p:grpSpPr>
        <p:graphicFrame>
          <p:nvGraphicFramePr>
            <p:cNvPr id="23" name="Grafik 22"/>
            <p:cNvGraphicFramePr>
              <a:graphicFrameLocks/>
            </p:cNvGraphicFramePr>
            <p:nvPr>
              <p:extLst/>
            </p:nvPr>
          </p:nvGraphicFramePr>
          <p:xfrm>
            <a:off x="98161" y="721616"/>
            <a:ext cx="8496944" cy="55313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24" name="Oval 23"/>
            <p:cNvSpPr/>
            <p:nvPr/>
          </p:nvSpPr>
          <p:spPr>
            <a:xfrm>
              <a:off x="473717" y="1592893"/>
              <a:ext cx="4248471" cy="42484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</p:grpSp>
      <p:pic>
        <p:nvPicPr>
          <p:cNvPr id="7" name="Resim 6">
            <a:extLst>
              <a:ext uri="{FF2B5EF4-FFF2-40B4-BE49-F238E27FC236}">
                <a16:creationId xmlns:a16="http://schemas.microsoft.com/office/drawing/2014/main" id="{97700D69-5A0F-4AA0-A99E-6D482E8036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508" y="2642771"/>
            <a:ext cx="3401392" cy="1254557"/>
          </a:xfrm>
          <a:prstGeom prst="rect">
            <a:avLst/>
          </a:prstGeom>
        </p:spPr>
      </p:pic>
      <p:sp>
        <p:nvSpPr>
          <p:cNvPr id="14" name="Metin kutusu 13">
            <a:extLst>
              <a:ext uri="{FF2B5EF4-FFF2-40B4-BE49-F238E27FC236}">
                <a16:creationId xmlns:a16="http://schemas.microsoft.com/office/drawing/2014/main" id="{99CFBFFE-EE23-43AD-ADE6-C1AA8396287A}"/>
              </a:ext>
            </a:extLst>
          </p:cNvPr>
          <p:cNvSpPr txBox="1"/>
          <p:nvPr/>
        </p:nvSpPr>
        <p:spPr>
          <a:xfrm>
            <a:off x="1396621" y="5995058"/>
            <a:ext cx="7229703" cy="369332"/>
          </a:xfrm>
          <a:prstGeom prst="rect">
            <a:avLst/>
          </a:prstGeom>
          <a:gradFill rotWithShape="1">
            <a:gsLst>
              <a:gs pos="0">
                <a:srgbClr val="604878">
                  <a:shade val="45000"/>
                  <a:satMod val="155000"/>
                </a:srgbClr>
              </a:gs>
              <a:gs pos="60000">
                <a:srgbClr val="604878">
                  <a:shade val="95000"/>
                  <a:satMod val="150000"/>
                </a:srgbClr>
              </a:gs>
              <a:gs pos="100000">
                <a:srgbClr val="604878">
                  <a:tint val="87000"/>
                  <a:satMod val="250000"/>
                </a:srgbClr>
              </a:gs>
            </a:gsLst>
            <a:lin ang="16200000" scaled="0"/>
          </a:gradFill>
          <a:ln>
            <a:noFill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3DED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tr-TR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WoS</a:t>
            </a:r>
            <a:r>
              <a:rPr kumimoji="0" lang="tr-TR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tr-TR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Scopus</a:t>
            </a:r>
            <a:r>
              <a:rPr kumimoji="0" lang="tr-TR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ULAKBIM – BM SKA Otomatik Eşleştirilmektedir. 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5A14035A-8E5F-4879-987C-45543BC6E67B}"/>
              </a:ext>
            </a:extLst>
          </p:cNvPr>
          <p:cNvSpPr txBox="1"/>
          <p:nvPr/>
        </p:nvSpPr>
        <p:spPr>
          <a:xfrm>
            <a:off x="1714575" y="645174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/>
              <a:t>252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A6DBBF7F-BA1E-4D30-AB00-892D454A6B90}"/>
              </a:ext>
            </a:extLst>
          </p:cNvPr>
          <p:cNvSpPr txBox="1"/>
          <p:nvPr/>
        </p:nvSpPr>
        <p:spPr>
          <a:xfrm>
            <a:off x="2585432" y="645174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/>
              <a:t>321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729102D2-1920-43E5-9C7D-0A99E5960C8A}"/>
              </a:ext>
            </a:extLst>
          </p:cNvPr>
          <p:cNvSpPr txBox="1"/>
          <p:nvPr/>
        </p:nvSpPr>
        <p:spPr>
          <a:xfrm>
            <a:off x="3659489" y="6451742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/>
              <a:t>2.480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E93CCC37-0095-475C-B5F1-15DEDF879478}"/>
              </a:ext>
            </a:extLst>
          </p:cNvPr>
          <p:cNvSpPr txBox="1"/>
          <p:nvPr/>
        </p:nvSpPr>
        <p:spPr>
          <a:xfrm>
            <a:off x="4602081" y="6451742"/>
            <a:ext cx="142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/>
              <a:t>+ 4.000 sorgu</a:t>
            </a:r>
          </a:p>
        </p:txBody>
      </p:sp>
    </p:spTree>
    <p:extLst>
      <p:ext uri="{BB962C8B-B14F-4D97-AF65-F5344CB8AC3E}">
        <p14:creationId xmlns:p14="http://schemas.microsoft.com/office/powerpoint/2010/main" val="562282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65564" y="312475"/>
            <a:ext cx="8572873" cy="54929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bIns="0" numCol="1" anchor="b" anchorCtr="0" compatLnSpc="1">
            <a:prstTxWarp prst="textNoShape">
              <a:avLst/>
            </a:prstTxWarp>
          </a:bodyPr>
          <a:lstStyle/>
          <a:p>
            <a:pPr algn="just"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tr-TR" sz="2800" b="1" spc="-12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Giriş</a:t>
            </a:r>
          </a:p>
        </p:txBody>
      </p:sp>
      <p:sp>
        <p:nvSpPr>
          <p:cNvPr id="5" name="İçerik Yer Tutucusu 2"/>
          <p:cNvSpPr>
            <a:spLocks noGrp="1"/>
          </p:cNvSpPr>
          <p:nvPr>
            <p:ph idx="1"/>
          </p:nvPr>
        </p:nvSpPr>
        <p:spPr>
          <a:xfrm>
            <a:off x="1565564" y="1039389"/>
            <a:ext cx="8913855" cy="4360872"/>
          </a:xfrm>
        </p:spPr>
        <p:txBody>
          <a:bodyPr>
            <a:noAutofit/>
          </a:bodyPr>
          <a:lstStyle/>
          <a:p>
            <a:pPr marL="269875" indent="-269875" eaLnBrk="1" hangingPunct="1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Symbol" panose="05050102010706020507" pitchFamily="18" charset="2"/>
              <a:buChar char="·"/>
              <a:defRPr/>
            </a:pPr>
            <a:endParaRPr lang="tr-TR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indent="-269875" eaLnBrk="1" hangingPunct="1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Symbol" panose="05050102010706020507" pitchFamily="18" charset="2"/>
              <a:buChar char="·"/>
              <a:defRPr/>
            </a:pPr>
            <a:r>
              <a:rPr lang="tr-TR" sz="1600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Üniversiteler </a:t>
            </a:r>
            <a:r>
              <a:rPr lang="tr-TR" sz="16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dünyanın en kompleks kurumsal yapıları arasında kabul edilmektedir.</a:t>
            </a:r>
            <a:r>
              <a:rPr lang="tr-T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69875" indent="-269875" eaLnBrk="1" hangingPunct="1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Symbol" panose="05050102010706020507" pitchFamily="18" charset="2"/>
              <a:buChar char="·"/>
              <a:defRPr/>
            </a:pPr>
            <a:r>
              <a:rPr lang="tr-T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Yönetilmeleri de bir o kadar zordur. </a:t>
            </a:r>
          </a:p>
          <a:p>
            <a:pPr marL="269875" indent="-269875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Symbol" panose="05050102010706020507" pitchFamily="18" charset="2"/>
              <a:buChar char="·"/>
              <a:defRPr/>
            </a:pPr>
            <a:r>
              <a:rPr lang="tr-T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Uluslararası </a:t>
            </a:r>
            <a:r>
              <a:rPr lang="tr-T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gelişmeleri yakından takip </a:t>
            </a:r>
            <a:r>
              <a:rPr lang="tr-T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etmek, ulusal </a:t>
            </a:r>
            <a:r>
              <a:rPr lang="tr-T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öncelikler ile bilim ve teknoloji politikalarını </a:t>
            </a:r>
            <a:r>
              <a:rPr lang="tr-T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 planda tutmak kritik </a:t>
            </a:r>
            <a:r>
              <a:rPr lang="tr-T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önemdedir.</a:t>
            </a:r>
            <a:endParaRPr lang="tr-T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indent="-269875" eaLnBrk="1" hangingPunct="1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Symbol" panose="05050102010706020507" pitchFamily="18" charset="2"/>
              <a:buChar char="·"/>
              <a:defRPr/>
            </a:pPr>
            <a:r>
              <a:rPr lang="tr-TR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Yükseköğretim </a:t>
            </a:r>
            <a:r>
              <a:rPr lang="tr-TR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kurumlarının </a:t>
            </a:r>
            <a:r>
              <a:rPr lang="tr-TR" sz="1600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veriye </a:t>
            </a:r>
            <a:r>
              <a:rPr lang="tr-TR" sz="16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dayalı etkili politika ve stratejilerle yönetilmesi</a:t>
            </a:r>
            <a:r>
              <a:rPr lang="tr-TR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dijitalleşmenin üst düzeye çıkarılması kaçınılmaz </a:t>
            </a:r>
            <a:r>
              <a:rPr lang="tr-TR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hale gelmiştir. </a:t>
            </a:r>
            <a:endParaRPr lang="tr-TR" sz="16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47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0" y="571500"/>
            <a:ext cx="8158163" cy="7143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800" b="1" dirty="0">
                <a:solidFill>
                  <a:srgbClr val="C00000"/>
                </a:solidFill>
              </a:rPr>
              <a:t>AVESİS Açık Arşiv Uygulaması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420525"/>
            <a:ext cx="8229600" cy="4249737"/>
          </a:xfrm>
        </p:spPr>
        <p:txBody>
          <a:bodyPr/>
          <a:lstStyle/>
          <a:p>
            <a:pPr marL="185738" indent="-185738" eaLnBrk="1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Symbol" panose="05050102010706020507" pitchFamily="18" charset="2"/>
              <a:buChar char="·"/>
              <a:defRPr/>
            </a:pPr>
            <a:r>
              <a:rPr lang="tr-TR" sz="1400" dirty="0"/>
              <a:t>Uluslararası standartlarda bilimsel doküman arşivi</a:t>
            </a:r>
          </a:p>
          <a:p>
            <a:pPr marL="185738" indent="-185738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Symbol" panose="05050102010706020507" pitchFamily="18" charset="2"/>
              <a:buChar char="·"/>
              <a:defRPr/>
            </a:pPr>
            <a:r>
              <a:rPr lang="tr-TR" sz="1400" dirty="0"/>
              <a:t>OAI-PMH Standartlarına uygunluk</a:t>
            </a:r>
          </a:p>
          <a:p>
            <a:pPr marL="185738" indent="-185738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Symbol" panose="05050102010706020507" pitchFamily="18" charset="2"/>
              <a:buChar char="·"/>
              <a:defRPr/>
            </a:pPr>
            <a:r>
              <a:rPr lang="tr-TR" sz="1400" dirty="0" err="1"/>
              <a:t>OpenAIRE</a:t>
            </a:r>
            <a:r>
              <a:rPr lang="tr-TR" sz="1400" dirty="0"/>
              <a:t>, ULAKBIM Harman, BASE, </a:t>
            </a:r>
            <a:r>
              <a:rPr lang="tr-TR" sz="1400" dirty="0" err="1"/>
              <a:t>OpenDOAR</a:t>
            </a:r>
            <a:r>
              <a:rPr lang="tr-TR" sz="1400" dirty="0"/>
              <a:t>… entegrasyonu</a:t>
            </a:r>
          </a:p>
          <a:p>
            <a:pPr marL="185738" indent="-185738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Symbol" panose="05050102010706020507" pitchFamily="18" charset="2"/>
              <a:buChar char="·"/>
              <a:defRPr/>
            </a:pPr>
            <a:r>
              <a:rPr lang="tr-TR" sz="1400" dirty="0" err="1"/>
              <a:t>Dspace</a:t>
            </a:r>
            <a:r>
              <a:rPr lang="tr-TR" sz="1400" dirty="0"/>
              <a:t> Entegrasyonu </a:t>
            </a:r>
          </a:p>
          <a:p>
            <a:pPr marL="185738" indent="-185738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Symbol" panose="05050102010706020507" pitchFamily="18" charset="2"/>
              <a:buChar char="·"/>
              <a:defRPr/>
            </a:pPr>
            <a:r>
              <a:rPr lang="tr-TR" sz="1400" dirty="0"/>
              <a:t>Yayıncı lisans politikalarına entegrasyon (SHERPA/</a:t>
            </a:r>
            <a:r>
              <a:rPr lang="tr-TR" sz="1400" dirty="0" err="1"/>
              <a:t>RoMEO</a:t>
            </a:r>
            <a:r>
              <a:rPr lang="tr-TR" sz="1400" dirty="0"/>
              <a:t>)</a:t>
            </a:r>
          </a:p>
          <a:p>
            <a:pPr marL="185738" indent="-185738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Symbol" panose="05050102010706020507" pitchFamily="18" charset="2"/>
              <a:buChar char="·"/>
              <a:defRPr/>
            </a:pPr>
            <a:r>
              <a:rPr lang="tr-TR" sz="1400" dirty="0"/>
              <a:t>Araştırmacıların paylaşımları için kişisel lisans oluşturma (CC)</a:t>
            </a:r>
          </a:p>
          <a:p>
            <a:pPr marL="0" indent="0">
              <a:lnSpc>
                <a:spcPct val="150000"/>
              </a:lnSpc>
              <a:spcBef>
                <a:spcPts val="1600"/>
              </a:spcBef>
              <a:buFont typeface="Arial" panose="020B0604020202020204" pitchFamily="34" charset="0"/>
              <a:buNone/>
              <a:defRPr/>
            </a:pPr>
            <a:endParaRPr lang="tr-TR" sz="1400" dirty="0"/>
          </a:p>
          <a:p>
            <a:pPr eaLnBrk="1" hangingPunct="1">
              <a:lnSpc>
                <a:spcPct val="150000"/>
              </a:lnSpc>
              <a:defRPr/>
            </a:pPr>
            <a:endParaRPr lang="tr-TR" sz="1400" dirty="0"/>
          </a:p>
        </p:txBody>
      </p:sp>
      <p:sp>
        <p:nvSpPr>
          <p:cNvPr id="2" name="Dikdörtgen 1"/>
          <p:cNvSpPr/>
          <p:nvPr/>
        </p:nvSpPr>
        <p:spPr>
          <a:xfrm>
            <a:off x="8256588" y="404813"/>
            <a:ext cx="1997075" cy="55451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pic>
        <p:nvPicPr>
          <p:cNvPr id="59397" name="Picture 2" descr="BASE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350" y="2817813"/>
            <a:ext cx="13811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6" descr="İlgili resi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350" y="519113"/>
            <a:ext cx="123825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Resi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050" y="3771900"/>
            <a:ext cx="98901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12" descr="google scholar logo ile ilgili görsel sonuc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163" y="1339850"/>
            <a:ext cx="1225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1" name="Picture 14" descr="opendoar logo ile ilgili görsel sonuc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850" y="2120900"/>
            <a:ext cx="1666875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2" name="Picture 16" descr="sherpa romeo logo ile ilgili görsel sonuc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563" y="4613275"/>
            <a:ext cx="1951037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3" name="Picture 18" descr="creative commons logo ile ilgili görsel sonucu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575" y="5472113"/>
            <a:ext cx="12223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Metin kutusu 13">
            <a:extLst>
              <a:ext uri="{FF2B5EF4-FFF2-40B4-BE49-F238E27FC236}">
                <a16:creationId xmlns:a16="http://schemas.microsoft.com/office/drawing/2014/main" id="{1168FA9A-E7FF-4BAB-8E1A-0217ED2C12BD}"/>
              </a:ext>
            </a:extLst>
          </p:cNvPr>
          <p:cNvSpPr txBox="1"/>
          <p:nvPr/>
        </p:nvSpPr>
        <p:spPr>
          <a:xfrm>
            <a:off x="2155660" y="5994112"/>
            <a:ext cx="6296190" cy="584775"/>
          </a:xfrm>
          <a:prstGeom prst="rect">
            <a:avLst/>
          </a:prstGeom>
          <a:gradFill rotWithShape="1">
            <a:gsLst>
              <a:gs pos="0">
                <a:srgbClr val="A63212">
                  <a:tint val="100000"/>
                  <a:shade val="100000"/>
                  <a:satMod val="100000"/>
                  <a:lumMod val="90000"/>
                </a:srgbClr>
              </a:gs>
              <a:gs pos="100000">
                <a:srgbClr val="A63212">
                  <a:tint val="95000"/>
                  <a:shade val="100000"/>
                  <a:satMod val="110000"/>
                  <a:lumMod val="105000"/>
                </a:srgbClr>
              </a:gs>
            </a:gsLst>
            <a:path path="circle">
              <a:fillToRect l="40000" t="100000" r="40000" b="100000"/>
            </a:path>
          </a:gradFill>
          <a:ln>
            <a:noFill/>
          </a:ln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EE6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tr-TR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Açık Arşiv Uygulamaları Tek Başına Kütüphane Uzmanlarının Üstesinden Geleceği Bir Süreç Değildir.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E31AE072-5250-4435-AB7D-C2CCB8575E82}"/>
              </a:ext>
            </a:extLst>
          </p:cNvPr>
          <p:cNvSpPr txBox="1"/>
          <p:nvPr/>
        </p:nvSpPr>
        <p:spPr>
          <a:xfrm>
            <a:off x="2857299" y="5454467"/>
            <a:ext cx="4892911" cy="338554"/>
          </a:xfrm>
          <a:prstGeom prst="rect">
            <a:avLst/>
          </a:prstGeom>
          <a:gradFill rotWithShape="1">
            <a:gsLst>
              <a:gs pos="0">
                <a:srgbClr val="4E66B2">
                  <a:tint val="100000"/>
                  <a:shade val="100000"/>
                  <a:satMod val="100000"/>
                  <a:lumMod val="90000"/>
                </a:srgbClr>
              </a:gs>
              <a:gs pos="100000">
                <a:srgbClr val="4E66B2">
                  <a:tint val="95000"/>
                  <a:shade val="100000"/>
                  <a:satMod val="110000"/>
                  <a:lumMod val="105000"/>
                </a:srgbClr>
              </a:gs>
            </a:gsLst>
            <a:path path="circle">
              <a:fillToRect l="40000" t="100000" r="40000" b="100000"/>
            </a:path>
          </a:gradFill>
          <a:ln>
            <a:noFill/>
          </a:ln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EE6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tr-TR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Açık Arşiv Yönetim Modülü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107233"/>
            <a:ext cx="8229600" cy="5244355"/>
          </a:xfrm>
        </p:spPr>
        <p:txBody>
          <a:bodyPr/>
          <a:lstStyle/>
          <a:p>
            <a:pPr marL="176213" indent="-176213" eaLnBrk="1" hangingPunct="1">
              <a:buClr>
                <a:schemeClr val="accent6">
                  <a:lumMod val="75000"/>
                </a:schemeClr>
              </a:buClr>
              <a:buFont typeface="Symbol" panose="05050102010706020507" pitchFamily="18" charset="2"/>
              <a:buChar char="·"/>
              <a:defRPr/>
            </a:pPr>
            <a:r>
              <a:rPr lang="tr-TR" sz="1400" dirty="0">
                <a:solidFill>
                  <a:schemeClr val="tx1"/>
                </a:solidFill>
              </a:rPr>
              <a:t>Kurumsal veri toplama süreçleri</a:t>
            </a:r>
          </a:p>
          <a:p>
            <a:pPr lvl="1" eaLnBrk="1" hangingPunct="1">
              <a:defRPr/>
            </a:pPr>
            <a:endParaRPr lang="tr-TR" sz="800" dirty="0">
              <a:solidFill>
                <a:schemeClr val="tx1"/>
              </a:solidFill>
            </a:endParaRPr>
          </a:p>
          <a:p>
            <a:pPr marL="542925" lvl="1" indent="-255588" eaLnBrk="1" hangingPunct="1"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Symbol" panose="05050102010706020507" pitchFamily="18" charset="2"/>
              <a:buChar char="·"/>
              <a:defRPr/>
            </a:pPr>
            <a:r>
              <a:rPr lang="tr-TR" sz="1400" dirty="0">
                <a:solidFill>
                  <a:schemeClr val="tx1"/>
                </a:solidFill>
              </a:rPr>
              <a:t>Ulusal/Uluslararası Üniversitesi Sıralama Sistemleri</a:t>
            </a:r>
          </a:p>
          <a:p>
            <a:pPr marL="542925" lvl="1" indent="-255588" eaLnBrk="1" hangingPunct="1">
              <a:buClr>
                <a:schemeClr val="accent6">
                  <a:lumMod val="75000"/>
                </a:schemeClr>
              </a:buClr>
              <a:buFont typeface="Symbol" panose="05050102010706020507" pitchFamily="18" charset="2"/>
              <a:buChar char="·"/>
              <a:defRPr/>
            </a:pPr>
            <a:r>
              <a:rPr lang="tr-TR" sz="1400" dirty="0">
                <a:solidFill>
                  <a:schemeClr val="tx1"/>
                </a:solidFill>
              </a:rPr>
              <a:t>Girişimci ve Yenilikçi Üniversite Endeksi</a:t>
            </a:r>
          </a:p>
          <a:p>
            <a:pPr marL="542925" lvl="1" indent="-255588" eaLnBrk="1" hangingPunct="1">
              <a:buClr>
                <a:schemeClr val="accent6">
                  <a:lumMod val="75000"/>
                </a:schemeClr>
              </a:buClr>
              <a:buFont typeface="Symbol" panose="05050102010706020507" pitchFamily="18" charset="2"/>
              <a:buChar char="·"/>
              <a:defRPr/>
            </a:pPr>
            <a:r>
              <a:rPr lang="tr-TR" sz="1400" dirty="0">
                <a:solidFill>
                  <a:schemeClr val="tx1"/>
                </a:solidFill>
              </a:rPr>
              <a:t>Akreditasyon Çalışmaları için Veri Sağlama</a:t>
            </a:r>
          </a:p>
          <a:p>
            <a:pPr marL="542925" lvl="1" indent="-255588" eaLnBrk="1" hangingPunct="1">
              <a:buClr>
                <a:schemeClr val="accent6">
                  <a:lumMod val="75000"/>
                </a:schemeClr>
              </a:buClr>
              <a:buFont typeface="Symbol" panose="05050102010706020507" pitchFamily="18" charset="2"/>
              <a:buChar char="·"/>
              <a:defRPr/>
            </a:pPr>
            <a:r>
              <a:rPr lang="tr-TR" sz="1400" dirty="0">
                <a:solidFill>
                  <a:schemeClr val="tx1"/>
                </a:solidFill>
              </a:rPr>
              <a:t>Kurumsal Karne Uygulamaları</a:t>
            </a:r>
          </a:p>
          <a:p>
            <a:pPr marL="542925" lvl="1" indent="-255588" eaLnBrk="1" hangingPunct="1">
              <a:buClr>
                <a:schemeClr val="accent6">
                  <a:lumMod val="75000"/>
                </a:schemeClr>
              </a:buClr>
              <a:buFont typeface="Symbol" panose="05050102010706020507" pitchFamily="18" charset="2"/>
              <a:buChar char="·"/>
              <a:defRPr/>
            </a:pPr>
            <a:r>
              <a:rPr lang="tr-TR" sz="1400" dirty="0">
                <a:solidFill>
                  <a:schemeClr val="tx1"/>
                </a:solidFill>
              </a:rPr>
              <a:t>Stratejik Plan</a:t>
            </a:r>
          </a:p>
          <a:p>
            <a:pPr marL="542925" lvl="1" indent="-255588" eaLnBrk="1" hangingPunct="1">
              <a:buClr>
                <a:schemeClr val="accent6">
                  <a:lumMod val="75000"/>
                </a:schemeClr>
              </a:buClr>
              <a:buFont typeface="Symbol" panose="05050102010706020507" pitchFamily="18" charset="2"/>
              <a:buChar char="·"/>
              <a:defRPr/>
            </a:pPr>
            <a:r>
              <a:rPr lang="tr-TR" sz="1400" dirty="0">
                <a:solidFill>
                  <a:schemeClr val="tx1"/>
                </a:solidFill>
              </a:rPr>
              <a:t>…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defRPr/>
            </a:pPr>
            <a:endParaRPr lang="tr-TR" sz="1400" dirty="0">
              <a:solidFill>
                <a:schemeClr val="tx1"/>
              </a:solidFill>
            </a:endParaRPr>
          </a:p>
          <a:p>
            <a:pPr marL="185738" indent="-185738" eaLnBrk="1" hangingPunct="1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Symbol" panose="05050102010706020507" pitchFamily="18" charset="2"/>
              <a:buChar char="·"/>
              <a:defRPr/>
            </a:pPr>
            <a:r>
              <a:rPr lang="tr-TR" sz="1400" dirty="0">
                <a:solidFill>
                  <a:schemeClr val="tx1"/>
                </a:solidFill>
              </a:rPr>
              <a:t>Görünürlüğün artırılması</a:t>
            </a:r>
          </a:p>
          <a:p>
            <a:pPr marL="541338" lvl="1" indent="-285750" eaLnBrk="1" hangingPunct="1">
              <a:buClr>
                <a:schemeClr val="accent6">
                  <a:lumMod val="75000"/>
                </a:schemeClr>
              </a:buClr>
              <a:buFont typeface="Symbol" panose="05050102010706020507" pitchFamily="18" charset="2"/>
              <a:buChar char="·"/>
              <a:defRPr/>
            </a:pPr>
            <a:r>
              <a:rPr lang="tr-TR" sz="1400" dirty="0">
                <a:solidFill>
                  <a:schemeClr val="tx1"/>
                </a:solidFill>
              </a:rPr>
              <a:t>Kişisel web sayfaları</a:t>
            </a:r>
          </a:p>
          <a:p>
            <a:pPr marL="541338" lvl="1" indent="-285750" eaLnBrk="1" hangingPunct="1">
              <a:buClr>
                <a:schemeClr val="accent6">
                  <a:lumMod val="75000"/>
                </a:schemeClr>
              </a:buClr>
              <a:buFont typeface="Symbol" panose="05050102010706020507" pitchFamily="18" charset="2"/>
              <a:buChar char="·"/>
              <a:defRPr/>
            </a:pPr>
            <a:r>
              <a:rPr lang="tr-TR" sz="1400" dirty="0">
                <a:solidFill>
                  <a:schemeClr val="tx1"/>
                </a:solidFill>
              </a:rPr>
              <a:t>Araştırma Grupları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endParaRPr lang="tr-TR" sz="1400" dirty="0">
              <a:solidFill>
                <a:schemeClr val="tx1"/>
              </a:solidFill>
            </a:endParaRPr>
          </a:p>
          <a:p>
            <a:pPr marL="185738" indent="-185738" eaLnBrk="1" hangingPunct="1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Symbol" panose="05050102010706020507" pitchFamily="18" charset="2"/>
              <a:buChar char="·"/>
              <a:defRPr/>
            </a:pPr>
            <a:r>
              <a:rPr lang="tr-TR" sz="1400" dirty="0">
                <a:solidFill>
                  <a:schemeClr val="tx1"/>
                </a:solidFill>
              </a:rPr>
              <a:t>Açık Arşiv/Bilim uygulamaları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endParaRPr lang="tr-TR" sz="1400" dirty="0"/>
          </a:p>
          <a:p>
            <a:pPr marL="185738" indent="-185738" eaLnBrk="1" hangingPunct="1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Symbol" panose="05050102010706020507" pitchFamily="18" charset="2"/>
              <a:buChar char="·"/>
              <a:defRPr/>
            </a:pPr>
            <a:r>
              <a:rPr lang="tr-TR" sz="1400" u="sng" dirty="0">
                <a:solidFill>
                  <a:srgbClr val="C00000"/>
                </a:solidFill>
              </a:rPr>
              <a:t>Muhtelif kurumsal süreçlerin beslenmesi: </a:t>
            </a:r>
          </a:p>
          <a:p>
            <a:pPr marL="542925" lvl="1" indent="-255588" eaLnBrk="1" hangingPunct="1">
              <a:buClr>
                <a:schemeClr val="accent6">
                  <a:lumMod val="75000"/>
                </a:schemeClr>
              </a:buClr>
              <a:buFont typeface="Symbol" panose="05050102010706020507" pitchFamily="18" charset="2"/>
              <a:buChar char="·"/>
              <a:defRPr/>
            </a:pPr>
            <a:r>
              <a:rPr lang="tr-TR" sz="1400" dirty="0">
                <a:solidFill>
                  <a:srgbClr val="C00000"/>
                </a:solidFill>
              </a:rPr>
              <a:t>Birim Web Siteleri</a:t>
            </a:r>
          </a:p>
          <a:p>
            <a:pPr marL="542925" lvl="1" indent="-255588" eaLnBrk="1" hangingPunct="1">
              <a:buClr>
                <a:schemeClr val="accent6">
                  <a:lumMod val="75000"/>
                </a:schemeClr>
              </a:buClr>
              <a:buFont typeface="Symbol" panose="05050102010706020507" pitchFamily="18" charset="2"/>
              <a:buChar char="·"/>
              <a:defRPr/>
            </a:pPr>
            <a:r>
              <a:rPr lang="tr-TR" sz="1400" dirty="0">
                <a:solidFill>
                  <a:srgbClr val="C00000"/>
                </a:solidFill>
              </a:rPr>
              <a:t>Tematik Web Siteleri</a:t>
            </a:r>
          </a:p>
          <a:p>
            <a:pPr marL="542925" lvl="1" indent="-255588" eaLnBrk="1" hangingPunct="1">
              <a:buClr>
                <a:schemeClr val="accent6">
                  <a:lumMod val="75000"/>
                </a:schemeClr>
              </a:buClr>
              <a:buFont typeface="Symbol" panose="05050102010706020507" pitchFamily="18" charset="2"/>
              <a:buChar char="·"/>
              <a:defRPr/>
            </a:pPr>
            <a:r>
              <a:rPr lang="tr-TR" sz="1400" dirty="0">
                <a:solidFill>
                  <a:srgbClr val="C00000"/>
                </a:solidFill>
              </a:rPr>
              <a:t>Kurumsal Değerlendirmeler</a:t>
            </a:r>
          </a:p>
          <a:p>
            <a:pPr marL="542925" lvl="1" indent="-255588" eaLnBrk="1" hangingPunct="1">
              <a:buClr>
                <a:schemeClr val="accent6">
                  <a:lumMod val="75000"/>
                </a:schemeClr>
              </a:buClr>
              <a:buFont typeface="Symbol" panose="05050102010706020507" pitchFamily="18" charset="2"/>
              <a:buChar char="·"/>
              <a:defRPr/>
            </a:pPr>
            <a:r>
              <a:rPr lang="tr-TR" sz="1400" dirty="0">
                <a:solidFill>
                  <a:srgbClr val="C00000"/>
                </a:solidFill>
              </a:rPr>
              <a:t>Performans Analizleri</a:t>
            </a:r>
          </a:p>
          <a:p>
            <a:pPr marL="542925" lvl="1" indent="-255588" eaLnBrk="1" hangingPunct="1">
              <a:buClr>
                <a:schemeClr val="accent6">
                  <a:lumMod val="75000"/>
                </a:schemeClr>
              </a:buClr>
              <a:buFont typeface="Symbol" panose="05050102010706020507" pitchFamily="18" charset="2"/>
              <a:buChar char="·"/>
              <a:defRPr/>
            </a:pPr>
            <a:r>
              <a:rPr lang="tr-TR" sz="1400" dirty="0">
                <a:solidFill>
                  <a:srgbClr val="C00000"/>
                </a:solidFill>
              </a:rPr>
              <a:t>…</a:t>
            </a:r>
          </a:p>
          <a:p>
            <a:pPr eaLnBrk="1" hangingPunct="1">
              <a:defRPr/>
            </a:pPr>
            <a:endParaRPr lang="tr-TR" sz="1400" dirty="0"/>
          </a:p>
          <a:p>
            <a:pPr eaLnBrk="1" hangingPunct="1">
              <a:defRPr/>
            </a:pPr>
            <a:endParaRPr lang="tr-TR" sz="1400" dirty="0"/>
          </a:p>
          <a:p>
            <a:pPr eaLnBrk="1" hangingPunct="1">
              <a:defRPr/>
            </a:pPr>
            <a:endParaRPr lang="tr-TR" sz="1400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333375"/>
            <a:ext cx="8158162" cy="7143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800" b="1" dirty="0">
                <a:solidFill>
                  <a:srgbClr val="C00000"/>
                </a:solidFill>
              </a:rPr>
              <a:t>AVESİS Verilerinin Kullanılması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609" y="2651250"/>
            <a:ext cx="5053078" cy="9602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5608" y="3750334"/>
            <a:ext cx="5053078" cy="9983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0" name="Düz Bağlayıcı 9"/>
          <p:cNvCxnSpPr/>
          <p:nvPr/>
        </p:nvCxnSpPr>
        <p:spPr>
          <a:xfrm>
            <a:off x="9177130" y="4638261"/>
            <a:ext cx="103367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Bağlayıcı 10"/>
          <p:cNvCxnSpPr/>
          <p:nvPr/>
        </p:nvCxnSpPr>
        <p:spPr>
          <a:xfrm>
            <a:off x="9177130" y="3525078"/>
            <a:ext cx="103367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Resim 1">
            <a:extLst>
              <a:ext uri="{FF2B5EF4-FFF2-40B4-BE49-F238E27FC236}">
                <a16:creationId xmlns:a16="http://schemas.microsoft.com/office/drawing/2014/main" id="{BCE65A0F-0A98-4DF0-96DC-521E49EF6D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5609" y="4962466"/>
            <a:ext cx="5053078" cy="7883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2" name="Düz Bağlayıcı 11">
            <a:extLst>
              <a:ext uri="{FF2B5EF4-FFF2-40B4-BE49-F238E27FC236}">
                <a16:creationId xmlns:a16="http://schemas.microsoft.com/office/drawing/2014/main" id="{6CCB2BC3-3F5B-4312-86C3-F6A0328828DF}"/>
              </a:ext>
            </a:extLst>
          </p:cNvPr>
          <p:cNvCxnSpPr/>
          <p:nvPr/>
        </p:nvCxnSpPr>
        <p:spPr>
          <a:xfrm>
            <a:off x="9031080" y="5686011"/>
            <a:ext cx="103367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952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29890" y="116021"/>
            <a:ext cx="2286930" cy="7143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800" b="1" dirty="0">
                <a:solidFill>
                  <a:srgbClr val="C00000"/>
                </a:solidFill>
              </a:rPr>
              <a:t>Açık Arşiv</a:t>
            </a:r>
          </a:p>
        </p:txBody>
      </p:sp>
      <p:sp>
        <p:nvSpPr>
          <p:cNvPr id="21" name="Metin kutusu 8"/>
          <p:cNvSpPr txBox="1">
            <a:spLocks noChangeArrowheads="1"/>
          </p:cNvSpPr>
          <p:nvPr/>
        </p:nvSpPr>
        <p:spPr bwMode="auto">
          <a:xfrm>
            <a:off x="1232892" y="5279254"/>
            <a:ext cx="118654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3DED1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tr-TR" altLang="tr-T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(17 Aralık 2021)</a:t>
            </a:r>
          </a:p>
        </p:txBody>
      </p:sp>
      <p:pic>
        <p:nvPicPr>
          <p:cNvPr id="22" name="Resim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238" y="1940401"/>
            <a:ext cx="3295144" cy="3191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Resim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250" y="2044650"/>
            <a:ext cx="989012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Düz Bağlayıcı 25">
            <a:extLst>
              <a:ext uri="{FF2B5EF4-FFF2-40B4-BE49-F238E27FC236}">
                <a16:creationId xmlns:a16="http://schemas.microsoft.com/office/drawing/2014/main" id="{2DBC896B-35DD-4E2B-9303-84A0F20AA4F9}"/>
              </a:ext>
            </a:extLst>
          </p:cNvPr>
          <p:cNvCxnSpPr/>
          <p:nvPr/>
        </p:nvCxnSpPr>
        <p:spPr>
          <a:xfrm flipV="1">
            <a:off x="351813" y="4967358"/>
            <a:ext cx="3168000" cy="6927"/>
          </a:xfrm>
          <a:prstGeom prst="line">
            <a:avLst/>
          </a:prstGeom>
          <a:ln w="47625">
            <a:solidFill>
              <a:srgbClr val="0094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 descr="Dosya:TÜBİTAK logo.svg - Vikipedi">
            <a:extLst>
              <a:ext uri="{FF2B5EF4-FFF2-40B4-BE49-F238E27FC236}">
                <a16:creationId xmlns:a16="http://schemas.microsoft.com/office/drawing/2014/main" id="{F6A4F100-FD7D-4F3D-ADA4-02C3D4F7B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625" y="1994914"/>
            <a:ext cx="333082" cy="36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Düz Bağlayıcı 14">
            <a:extLst>
              <a:ext uri="{FF2B5EF4-FFF2-40B4-BE49-F238E27FC236}">
                <a16:creationId xmlns:a16="http://schemas.microsoft.com/office/drawing/2014/main" id="{423F9E27-28A7-4BDB-8E69-4B70E65557C0}"/>
              </a:ext>
            </a:extLst>
          </p:cNvPr>
          <p:cNvCxnSpPr/>
          <p:nvPr/>
        </p:nvCxnSpPr>
        <p:spPr>
          <a:xfrm flipV="1">
            <a:off x="351813" y="4211931"/>
            <a:ext cx="3168000" cy="6927"/>
          </a:xfrm>
          <a:prstGeom prst="line">
            <a:avLst/>
          </a:prstGeom>
          <a:ln w="476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Resim 2">
            <a:extLst>
              <a:ext uri="{FF2B5EF4-FFF2-40B4-BE49-F238E27FC236}">
                <a16:creationId xmlns:a16="http://schemas.microsoft.com/office/drawing/2014/main" id="{3D3699F2-11DD-409D-B7DE-28BE6649C7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29368" y="995636"/>
            <a:ext cx="2833275" cy="42364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8" name="Dikdörtgen 27"/>
          <p:cNvSpPr/>
          <p:nvPr/>
        </p:nvSpPr>
        <p:spPr>
          <a:xfrm>
            <a:off x="4084516" y="2506022"/>
            <a:ext cx="2604812" cy="26490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70FDCCC1-051F-4C31-846E-109E5DE57931}"/>
              </a:ext>
            </a:extLst>
          </p:cNvPr>
          <p:cNvSpPr/>
          <p:nvPr/>
        </p:nvSpPr>
        <p:spPr>
          <a:xfrm>
            <a:off x="4084516" y="2200424"/>
            <a:ext cx="2604812" cy="26490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Sağ Ok 10">
            <a:extLst>
              <a:ext uri="{FF2B5EF4-FFF2-40B4-BE49-F238E27FC236}">
                <a16:creationId xmlns:a16="http://schemas.microsoft.com/office/drawing/2014/main" id="{17A8F3C3-2BBA-40E4-BA5C-21D8D50D4761}"/>
              </a:ext>
            </a:extLst>
          </p:cNvPr>
          <p:cNvSpPr/>
          <p:nvPr/>
        </p:nvSpPr>
        <p:spPr>
          <a:xfrm rot="17156057">
            <a:off x="2654111" y="3805612"/>
            <a:ext cx="2304000" cy="101586"/>
          </a:xfrm>
          <a:prstGeom prst="rightArrow">
            <a:avLst>
              <a:gd name="adj1" fmla="val 50000"/>
              <a:gd name="adj2" fmla="val 92680"/>
            </a:avLst>
          </a:prstGeom>
          <a:gradFill flip="none" rotWithShape="1">
            <a:gsLst>
              <a:gs pos="1000">
                <a:srgbClr val="00B050"/>
              </a:gs>
              <a:gs pos="48000">
                <a:srgbClr val="009242"/>
              </a:gs>
              <a:gs pos="100000">
                <a:srgbClr val="00B050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D115D36-1022-45DC-A556-9981AE9D8C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39850" y="1252088"/>
            <a:ext cx="4726862" cy="38509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Dikdörtgen 12">
            <a:extLst>
              <a:ext uri="{FF2B5EF4-FFF2-40B4-BE49-F238E27FC236}">
                <a16:creationId xmlns:a16="http://schemas.microsoft.com/office/drawing/2014/main" id="{2B9A1136-7BD1-42D3-B5A8-9C252CCD50ED}"/>
              </a:ext>
            </a:extLst>
          </p:cNvPr>
          <p:cNvSpPr/>
          <p:nvPr/>
        </p:nvSpPr>
        <p:spPr>
          <a:xfrm>
            <a:off x="7166074" y="4393541"/>
            <a:ext cx="572746" cy="64559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16082159-7E1F-4720-81E9-C6627F88AD1A}"/>
              </a:ext>
            </a:extLst>
          </p:cNvPr>
          <p:cNvSpPr/>
          <p:nvPr/>
        </p:nvSpPr>
        <p:spPr>
          <a:xfrm>
            <a:off x="9539623" y="4393541"/>
            <a:ext cx="572746" cy="64559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341E4D83-2723-429A-B84C-38EE0AF517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24009" y="5954441"/>
            <a:ext cx="6125826" cy="408434"/>
          </a:xfrm>
        </p:spPr>
        <p:txBody>
          <a:bodyPr/>
          <a:lstStyle/>
          <a:p>
            <a:pPr marL="185738" indent="-185738" eaLnBrk="1" hangingPunct="1">
              <a:lnSpc>
                <a:spcPct val="100000"/>
              </a:lnSpc>
              <a:buClr>
                <a:schemeClr val="accent6">
                  <a:lumMod val="75000"/>
                </a:schemeClr>
              </a:buClr>
              <a:buFont typeface="Symbol" panose="05050102010706020507" pitchFamily="18" charset="2"/>
              <a:buChar char="·"/>
              <a:defRPr/>
            </a:pPr>
            <a:r>
              <a:rPr lang="tr-TR" sz="1400" dirty="0">
                <a:solidFill>
                  <a:srgbClr val="C00000"/>
                </a:solidFill>
              </a:rPr>
              <a:t>Ankara Üniversitesi AVESİS entegrasyonu ile 4. sıraya yerleşebilir !</a:t>
            </a:r>
          </a:p>
        </p:txBody>
      </p:sp>
      <p:sp>
        <p:nvSpPr>
          <p:cNvPr id="27" name="Sağ Ok 10">
            <a:extLst>
              <a:ext uri="{FF2B5EF4-FFF2-40B4-BE49-F238E27FC236}">
                <a16:creationId xmlns:a16="http://schemas.microsoft.com/office/drawing/2014/main" id="{98A9C7B2-7192-4A4E-9F8B-81C9C4D45AB2}"/>
              </a:ext>
            </a:extLst>
          </p:cNvPr>
          <p:cNvSpPr/>
          <p:nvPr/>
        </p:nvSpPr>
        <p:spPr>
          <a:xfrm rot="3461324">
            <a:off x="3240569" y="4590750"/>
            <a:ext cx="1044000" cy="101586"/>
          </a:xfrm>
          <a:prstGeom prst="rightArrow">
            <a:avLst>
              <a:gd name="adj1" fmla="val 50000"/>
              <a:gd name="adj2" fmla="val 9268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0" name="Dikdörtgen 29">
            <a:extLst>
              <a:ext uri="{FF2B5EF4-FFF2-40B4-BE49-F238E27FC236}">
                <a16:creationId xmlns:a16="http://schemas.microsoft.com/office/drawing/2014/main" id="{565A7857-92C3-4E63-A279-5B4DF26DC674}"/>
              </a:ext>
            </a:extLst>
          </p:cNvPr>
          <p:cNvSpPr/>
          <p:nvPr/>
        </p:nvSpPr>
        <p:spPr>
          <a:xfrm>
            <a:off x="4075545" y="4912051"/>
            <a:ext cx="2604812" cy="26490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35759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">
            <a:extLst>
              <a:ext uri="{FF2B5EF4-FFF2-40B4-BE49-F238E27FC236}">
                <a16:creationId xmlns:a16="http://schemas.microsoft.com/office/drawing/2014/main" id="{388725A6-E3A2-4D17-9FBC-F44AF8FBEA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801" y="93509"/>
            <a:ext cx="6196799" cy="64159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800" b="1" dirty="0">
                <a:solidFill>
                  <a:srgbClr val="E31837"/>
                </a:solidFill>
                <a:ea typeface="+mn-ea"/>
              </a:rPr>
              <a:t>Sürdürülebilir Kampüs Çalışmaları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433A7E9-D16C-42FB-9DCE-4B0081EE3EBF}"/>
              </a:ext>
            </a:extLst>
          </p:cNvPr>
          <p:cNvSpPr txBox="1">
            <a:spLocks/>
          </p:cNvSpPr>
          <p:nvPr/>
        </p:nvSpPr>
        <p:spPr bwMode="auto">
          <a:xfrm>
            <a:off x="-41143" y="6153642"/>
            <a:ext cx="3557588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/>
          <a:lstStyle>
            <a:lvl1pPr>
              <a:lnSpc>
                <a:spcPct val="85000"/>
              </a:lnSpc>
              <a:spcBef>
                <a:spcPts val="1300"/>
              </a:spcBef>
              <a:buFont typeface="Arial" panose="020B0604020202020204" pitchFamily="34" charset="0"/>
              <a:buChar char=" "/>
              <a:defRPr sz="2400">
                <a:solidFill>
                  <a:srgbClr val="262626"/>
                </a:solidFill>
                <a:latin typeface="Calibri Light" panose="020F0302020204030204" pitchFamily="34" charset="0"/>
              </a:defRPr>
            </a:lvl1pPr>
            <a:lvl2pPr marL="547688" indent="-200025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 "/>
              <a:defRPr sz="2400">
                <a:solidFill>
                  <a:srgbClr val="262626"/>
                </a:solidFill>
                <a:latin typeface="Calibri Light" panose="020F0302020204030204" pitchFamily="34" charset="0"/>
              </a:defRPr>
            </a:lvl2pPr>
            <a:lvl3pPr marL="785813" indent="-182563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 "/>
              <a:defRPr sz="2000" i="1">
                <a:solidFill>
                  <a:srgbClr val="262626"/>
                </a:solidFill>
                <a:latin typeface="Calibri Light" panose="020F0302020204030204" pitchFamily="34" charset="0"/>
              </a:defRPr>
            </a:lvl3pPr>
            <a:lvl4pPr marL="1023938" indent="-182563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4pPr>
            <a:lvl5pPr marL="1279525" indent="-182563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5pPr>
            <a:lvl6pPr marL="1736725" indent="-182563" defTabSz="4572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6pPr>
            <a:lvl7pPr marL="2193925" indent="-182563" defTabSz="4572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7pPr>
            <a:lvl8pPr marL="2651125" indent="-182563" defTabSz="4572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8pPr>
            <a:lvl9pPr marL="3108325" indent="-182563" defTabSz="4572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250"/>
              </a:spcBef>
              <a:buClr>
                <a:srgbClr val="0070C0"/>
              </a:buClr>
              <a:buSzPct val="80000"/>
              <a:buFont typeface="Wingdings 2" panose="05020102010507070707" pitchFamily="18" charset="2"/>
              <a:buNone/>
            </a:pPr>
            <a:r>
              <a:rPr lang="en-US" altLang="tr-T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http://sustainablecampus.metu.edu.tr/</a:t>
            </a:r>
            <a:r>
              <a:rPr lang="tr-TR" altLang="tr-T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tr-TR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B1519586-214F-45C4-9EBC-8767CF25C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151" y="849160"/>
            <a:ext cx="6286500" cy="2249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07DB93C8-5F79-4735-8386-7E64743841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80" y="3247094"/>
            <a:ext cx="3978160" cy="24247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7241463-6B1E-43BA-B36C-22CD0741C6E0}"/>
              </a:ext>
            </a:extLst>
          </p:cNvPr>
          <p:cNvSpPr txBox="1">
            <a:spLocks/>
          </p:cNvSpPr>
          <p:nvPr/>
        </p:nvSpPr>
        <p:spPr bwMode="auto">
          <a:xfrm>
            <a:off x="150061" y="6468099"/>
            <a:ext cx="3046607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/>
          <a:lstStyle>
            <a:lvl1pPr>
              <a:lnSpc>
                <a:spcPct val="85000"/>
              </a:lnSpc>
              <a:spcBef>
                <a:spcPts val="1300"/>
              </a:spcBef>
              <a:buFont typeface="Arial" panose="020B0604020202020204" pitchFamily="34" charset="0"/>
              <a:buChar char=" "/>
              <a:defRPr sz="2400">
                <a:solidFill>
                  <a:srgbClr val="262626"/>
                </a:solidFill>
                <a:latin typeface="Calibri Light" panose="020F0302020204030204" pitchFamily="34" charset="0"/>
              </a:defRPr>
            </a:lvl1pPr>
            <a:lvl2pPr marL="547688" indent="-200025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 "/>
              <a:defRPr sz="2400">
                <a:solidFill>
                  <a:srgbClr val="262626"/>
                </a:solidFill>
                <a:latin typeface="Calibri Light" panose="020F0302020204030204" pitchFamily="34" charset="0"/>
              </a:defRPr>
            </a:lvl2pPr>
            <a:lvl3pPr marL="785813" indent="-182563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 "/>
              <a:defRPr sz="2000" i="1">
                <a:solidFill>
                  <a:srgbClr val="262626"/>
                </a:solidFill>
                <a:latin typeface="Calibri Light" panose="020F0302020204030204" pitchFamily="34" charset="0"/>
              </a:defRPr>
            </a:lvl3pPr>
            <a:lvl4pPr marL="1023938" indent="-182563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4pPr>
            <a:lvl5pPr marL="1279525" indent="-182563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5pPr>
            <a:lvl6pPr marL="1736725" indent="-182563" defTabSz="4572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6pPr>
            <a:lvl7pPr marL="2193925" indent="-182563" defTabSz="4572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7pPr>
            <a:lvl8pPr marL="2651125" indent="-182563" defTabSz="4572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8pPr>
            <a:lvl9pPr marL="3108325" indent="-182563" defTabSz="4572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250"/>
              </a:spcBef>
              <a:buClr>
                <a:srgbClr val="0070C0"/>
              </a:buClr>
              <a:buSzPct val="80000"/>
              <a:buFont typeface="Wingdings 2" panose="05020102010507070707" pitchFamily="18" charset="2"/>
              <a:buNone/>
            </a:pPr>
            <a:r>
              <a:rPr lang="en-US" altLang="tr-T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https://avesis.metu.edu.tr/</a:t>
            </a:r>
            <a:r>
              <a:rPr lang="tr-TR" altLang="tr-T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tr-TR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Metin kutusu 27">
            <a:extLst>
              <a:ext uri="{FF2B5EF4-FFF2-40B4-BE49-F238E27FC236}">
                <a16:creationId xmlns:a16="http://schemas.microsoft.com/office/drawing/2014/main" id="{4F1430D9-1C49-4ACE-A859-B13191EE2EDE}"/>
              </a:ext>
            </a:extLst>
          </p:cNvPr>
          <p:cNvSpPr txBox="1"/>
          <p:nvPr/>
        </p:nvSpPr>
        <p:spPr>
          <a:xfrm>
            <a:off x="408826" y="5816315"/>
            <a:ext cx="3936923" cy="307777"/>
          </a:xfrm>
          <a:prstGeom prst="rect">
            <a:avLst/>
          </a:prstGeom>
          <a:gradFill rotWithShape="1">
            <a:gsLst>
              <a:gs pos="0">
                <a:srgbClr val="1B587C">
                  <a:shade val="45000"/>
                  <a:satMod val="155000"/>
                </a:srgbClr>
              </a:gs>
              <a:gs pos="60000">
                <a:srgbClr val="1B587C">
                  <a:shade val="95000"/>
                  <a:satMod val="150000"/>
                </a:srgbClr>
              </a:gs>
              <a:gs pos="100000">
                <a:srgbClr val="1B587C">
                  <a:tint val="87000"/>
                  <a:satMod val="250000"/>
                </a:srgbClr>
              </a:gs>
            </a:gsLst>
            <a:lin ang="16200000" scaled="0"/>
          </a:gradFill>
          <a:ln w="9525" cap="flat" cmpd="sng" algn="ctr">
            <a:solidFill>
              <a:srgbClr val="1B587C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  <a:buClr>
                <a:schemeClr val="bg1"/>
              </a:buClr>
            </a:pPr>
            <a:r>
              <a:rPr lang="tr-TR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Sürdürülebilirlik Çalışmaları </a:t>
            </a:r>
            <a:r>
              <a:rPr lang="tr-TR" sz="1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Veritabanı</a:t>
            </a:r>
            <a:endParaRPr lang="tr-TR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9" name="Resim 28">
            <a:extLst>
              <a:ext uri="{FF2B5EF4-FFF2-40B4-BE49-F238E27FC236}">
                <a16:creationId xmlns:a16="http://schemas.microsoft.com/office/drawing/2014/main" id="{58D5E30A-BBF3-41BD-88C6-CDBC9F0845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19607" y="3237122"/>
            <a:ext cx="1904681" cy="2886969"/>
          </a:xfrm>
          <a:prstGeom prst="rect">
            <a:avLst/>
          </a:prstGeom>
          <a:ln w="38100">
            <a:solidFill>
              <a:srgbClr val="7030A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0" name="Dikdörtgen 29">
            <a:extLst>
              <a:ext uri="{FF2B5EF4-FFF2-40B4-BE49-F238E27FC236}">
                <a16:creationId xmlns:a16="http://schemas.microsoft.com/office/drawing/2014/main" id="{E0F5FA06-7E22-4447-9CE7-AF9083BF1302}"/>
              </a:ext>
            </a:extLst>
          </p:cNvPr>
          <p:cNvSpPr/>
          <p:nvPr/>
        </p:nvSpPr>
        <p:spPr bwMode="auto">
          <a:xfrm>
            <a:off x="3698681" y="3701139"/>
            <a:ext cx="647068" cy="665583"/>
          </a:xfrm>
          <a:prstGeom prst="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31" name="Ok: Sağ 30">
            <a:extLst>
              <a:ext uri="{FF2B5EF4-FFF2-40B4-BE49-F238E27FC236}">
                <a16:creationId xmlns:a16="http://schemas.microsoft.com/office/drawing/2014/main" id="{ADC86E8D-AE09-4648-9848-698D0C79640B}"/>
              </a:ext>
            </a:extLst>
          </p:cNvPr>
          <p:cNvSpPr/>
          <p:nvPr/>
        </p:nvSpPr>
        <p:spPr bwMode="auto">
          <a:xfrm>
            <a:off x="4345749" y="3962396"/>
            <a:ext cx="247667" cy="154457"/>
          </a:xfrm>
          <a:prstGeom prst="rightArrow">
            <a:avLst/>
          </a:prstGeom>
          <a:solidFill>
            <a:srgbClr val="7030A0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7783380" y="6153642"/>
            <a:ext cx="3110306" cy="37555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  <a:defRPr/>
            </a:pP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AVESİS – BAPSİS - DAPSİS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Metin kutusu 2"/>
          <p:cNvSpPr txBox="1">
            <a:spLocks noChangeArrowheads="1"/>
          </p:cNvSpPr>
          <p:nvPr/>
        </p:nvSpPr>
        <p:spPr bwMode="auto">
          <a:xfrm>
            <a:off x="4726677" y="6389385"/>
            <a:ext cx="6154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tr-TR" altLang="tr-TR" sz="1600" b="1" dirty="0">
                <a:hlinkClick r:id="rId8"/>
              </a:rPr>
              <a:t>unica</a:t>
            </a:r>
            <a:endParaRPr lang="tr-TR" altLang="tr-TR" sz="1600" b="1" dirty="0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79C98CC4-3DF8-4C5F-A382-F42E6FC2AEB6}"/>
              </a:ext>
            </a:extLst>
          </p:cNvPr>
          <p:cNvSpPr txBox="1">
            <a:spLocks noChangeArrowheads="1"/>
          </p:cNvSpPr>
          <p:nvPr/>
        </p:nvSpPr>
        <p:spPr>
          <a:xfrm>
            <a:off x="6762638" y="103035"/>
            <a:ext cx="5826951" cy="714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kern="1200" spc="-12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accent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accent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accent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accent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accent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accent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accent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accent1"/>
                </a:solidFill>
                <a:latin typeface="Calibri Light" panose="020F0302020204030204" pitchFamily="34" charset="0"/>
              </a:defRPr>
            </a:lvl9pPr>
          </a:lstStyle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tr-TR" sz="2800" b="1" dirty="0" err="1">
                <a:solidFill>
                  <a:srgbClr val="0070C0"/>
                </a:solidFill>
              </a:rPr>
              <a:t>Covid</a:t>
            </a:r>
            <a:r>
              <a:rPr lang="tr-TR" sz="2800" b="1" dirty="0">
                <a:solidFill>
                  <a:srgbClr val="0070C0"/>
                </a:solidFill>
              </a:rPr>
              <a:t> – 19 Bilgilendirme Sayfaları</a:t>
            </a:r>
          </a:p>
        </p:txBody>
      </p:sp>
      <p:pic>
        <p:nvPicPr>
          <p:cNvPr id="22" name="Resim 4">
            <a:extLst>
              <a:ext uri="{FF2B5EF4-FFF2-40B4-BE49-F238E27FC236}">
                <a16:creationId xmlns:a16="http://schemas.microsoft.com/office/drawing/2014/main" id="{DF608939-C35E-48DD-825C-2A09A8FC7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970" y="1258646"/>
            <a:ext cx="1579563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Resim 1">
            <a:extLst>
              <a:ext uri="{FF2B5EF4-FFF2-40B4-BE49-F238E27FC236}">
                <a16:creationId xmlns:a16="http://schemas.microsoft.com/office/drawing/2014/main" id="{7D69E2FF-EFD6-43CC-BADC-079E5E9259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068" y="1350485"/>
            <a:ext cx="362082" cy="36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1F993B2F-8404-47F1-A557-067DE41326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83380" y="2038052"/>
            <a:ext cx="3110306" cy="49079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DE78C095-FD86-4751-B9F3-B8631FED51B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83380" y="2636191"/>
            <a:ext cx="2905530" cy="2867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79868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333375"/>
            <a:ext cx="8158162" cy="7143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800" b="1" dirty="0">
                <a:solidFill>
                  <a:srgbClr val="C00000"/>
                </a:solidFill>
              </a:rPr>
              <a:t>Bölüm Web Siteleri, Araştırma Menüsü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992313" y="4508500"/>
            <a:ext cx="8229600" cy="1436688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endParaRPr lang="tr-TR" sz="1600" dirty="0"/>
          </a:p>
          <a:p>
            <a:pPr marL="185738" indent="-185738" eaLnBrk="1" hangingPunct="1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Symbol" panose="05050102010706020507" pitchFamily="18" charset="2"/>
              <a:buChar char="·"/>
              <a:defRPr/>
            </a:pPr>
            <a:r>
              <a:rPr lang="tr-TR" sz="1600" dirty="0"/>
              <a:t>Birim ve Bölüm web sayfalarında Araştırma menüsü altında bölüm faaliyetlerinin AVESİS servislerinden çekilmesi</a:t>
            </a:r>
          </a:p>
          <a:p>
            <a:pPr eaLnBrk="1" hangingPunct="1">
              <a:lnSpc>
                <a:spcPct val="150000"/>
              </a:lnSpc>
              <a:defRPr/>
            </a:pPr>
            <a:endParaRPr lang="tr-TR" sz="1600" dirty="0"/>
          </a:p>
        </p:txBody>
      </p:sp>
      <p:pic>
        <p:nvPicPr>
          <p:cNvPr id="56324" name="Resim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357563"/>
            <a:ext cx="1579563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9045" y="1500188"/>
            <a:ext cx="4122680" cy="28594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Sağ Ayraç 10"/>
          <p:cNvSpPr/>
          <p:nvPr/>
        </p:nvSpPr>
        <p:spPr>
          <a:xfrm>
            <a:off x="5375275" y="3171825"/>
            <a:ext cx="360363" cy="720725"/>
          </a:xfrm>
          <a:prstGeom prst="rightBrac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6999" y="2175762"/>
            <a:ext cx="3864769" cy="24772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Sağ Ok 12"/>
          <p:cNvSpPr/>
          <p:nvPr/>
        </p:nvSpPr>
        <p:spPr>
          <a:xfrm>
            <a:off x="5855494" y="3478212"/>
            <a:ext cx="503238" cy="107950"/>
          </a:xfrm>
          <a:prstGeom prst="rightArrow">
            <a:avLst/>
          </a:prstGeom>
          <a:solidFill>
            <a:srgbClr val="0070C0"/>
          </a:solidFill>
          <a:ln w="38100">
            <a:solidFill>
              <a:srgbClr val="0070C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13492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Resim 23">
            <a:extLst>
              <a:ext uri="{FF2B5EF4-FFF2-40B4-BE49-F238E27FC236}">
                <a16:creationId xmlns:a16="http://schemas.microsoft.com/office/drawing/2014/main" id="{FEA54512-C410-4EAC-A6F4-50864E108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26" y="1193800"/>
            <a:ext cx="2892644" cy="40941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7" name="Metin kutusu 26"/>
          <p:cNvSpPr txBox="1"/>
          <p:nvPr/>
        </p:nvSpPr>
        <p:spPr>
          <a:xfrm>
            <a:off x="3296267" y="6009281"/>
            <a:ext cx="5816804" cy="338554"/>
          </a:xfrm>
          <a:prstGeom prst="rect">
            <a:avLst/>
          </a:prstGeom>
          <a:gradFill rotWithShape="1">
            <a:gsLst>
              <a:gs pos="0">
                <a:srgbClr val="4E66B2">
                  <a:tint val="100000"/>
                  <a:shade val="100000"/>
                  <a:satMod val="100000"/>
                  <a:lumMod val="90000"/>
                </a:srgbClr>
              </a:gs>
              <a:gs pos="100000">
                <a:srgbClr val="4E66B2">
                  <a:tint val="95000"/>
                  <a:shade val="100000"/>
                  <a:satMod val="110000"/>
                  <a:lumMod val="105000"/>
                </a:srgbClr>
              </a:gs>
            </a:gsLst>
            <a:path path="circle">
              <a:fillToRect l="40000" t="100000" r="40000" b="100000"/>
            </a:path>
          </a:gradFill>
          <a:ln>
            <a:noFill/>
          </a:ln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EE6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tr-TR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Kurumsal Karne Modeline Dayalı Performans Yönetimi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6267" y="1193800"/>
            <a:ext cx="2859986" cy="40941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B8A172BF-12C7-4194-872A-1C1CFFF48B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2200" y="1287201"/>
            <a:ext cx="5251800" cy="2715081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D8602B61-E41E-4603-BC17-D2444352C0B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32200" y="4277153"/>
            <a:ext cx="5429250" cy="1658636"/>
          </a:xfrm>
        </p:spPr>
        <p:txBody>
          <a:bodyPr/>
          <a:lstStyle/>
          <a:p>
            <a:pPr marL="271463" indent="-271463" eaLnBrk="1" hangingPunct="1">
              <a:buClr>
                <a:srgbClr val="DE0000"/>
              </a:buClr>
              <a:buFont typeface="Symbol" panose="05050102010706020507" pitchFamily="18" charset="2"/>
              <a:buChar char="·"/>
              <a:defRPr/>
            </a:pPr>
            <a:r>
              <a:rPr lang="tr-TR" sz="1400" dirty="0"/>
              <a:t>Performansa Dayalı Uygulamalar</a:t>
            </a:r>
          </a:p>
          <a:p>
            <a:pPr marL="542925" lvl="1" indent="-255588" eaLnBrk="1" hangingPunct="1">
              <a:buClr>
                <a:srgbClr val="DE0000"/>
              </a:buClr>
              <a:buFont typeface="Symbol" panose="05050102010706020507" pitchFamily="18" charset="2"/>
              <a:buChar char="·"/>
              <a:defRPr/>
            </a:pPr>
            <a:r>
              <a:rPr lang="tr-TR" sz="1400" dirty="0"/>
              <a:t>Bilim Ödülü</a:t>
            </a:r>
          </a:p>
          <a:p>
            <a:pPr marL="542925" lvl="1" indent="-255588" eaLnBrk="1" hangingPunct="1">
              <a:buClr>
                <a:srgbClr val="DE0000"/>
              </a:buClr>
              <a:buFont typeface="Symbol" panose="05050102010706020507" pitchFamily="18" charset="2"/>
              <a:buChar char="·"/>
              <a:defRPr/>
            </a:pPr>
            <a:r>
              <a:rPr lang="tr-TR" sz="1400" dirty="0"/>
              <a:t>Yayın Teşvik Ödülü</a:t>
            </a:r>
          </a:p>
          <a:p>
            <a:pPr marL="542925" lvl="1" indent="-255588" eaLnBrk="1" hangingPunct="1">
              <a:buClr>
                <a:srgbClr val="DE0000"/>
              </a:buClr>
              <a:buFont typeface="Symbol" panose="05050102010706020507" pitchFamily="18" charset="2"/>
              <a:buChar char="·"/>
              <a:defRPr/>
            </a:pPr>
            <a:r>
              <a:rPr lang="tr-TR" sz="1400" dirty="0"/>
              <a:t>BAP kapsamında Performansa Dayalı Bütçe Uygulaması</a:t>
            </a:r>
          </a:p>
          <a:p>
            <a:pPr marL="542925" lvl="1" indent="-255588" eaLnBrk="1" hangingPunct="1">
              <a:buClr>
                <a:srgbClr val="DE0000"/>
              </a:buClr>
              <a:buFont typeface="Symbol" panose="05050102010706020507" pitchFamily="18" charset="2"/>
              <a:buChar char="·"/>
              <a:defRPr/>
            </a:pPr>
            <a:r>
              <a:rPr lang="tr-TR" sz="1400" dirty="0"/>
              <a:t>Kadro dağılımında </a:t>
            </a:r>
            <a:r>
              <a:rPr lang="tr-TR" sz="1400" dirty="0" err="1"/>
              <a:t>önceliklendirme</a:t>
            </a:r>
            <a:endParaRPr lang="tr-TR" sz="1400" dirty="0"/>
          </a:p>
          <a:p>
            <a:pPr marL="542925" lvl="1" indent="-255588" eaLnBrk="1" hangingPunct="1">
              <a:buClr>
                <a:srgbClr val="DE0000"/>
              </a:buClr>
              <a:buFont typeface="Symbol" panose="05050102010706020507" pitchFamily="18" charset="2"/>
              <a:buChar char="·"/>
              <a:defRPr/>
            </a:pPr>
            <a:r>
              <a:rPr lang="tr-TR" sz="1400" dirty="0"/>
              <a:t>…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277CEFF-6E36-439C-A3FB-564F841AED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25802" y="161970"/>
            <a:ext cx="9004971" cy="64159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800" b="1" dirty="0">
                <a:solidFill>
                  <a:srgbClr val="0070C0"/>
                </a:solidFill>
              </a:rPr>
              <a:t>Yıllık Akademik Performans Değerlendirme Uygulaması</a:t>
            </a:r>
          </a:p>
        </p:txBody>
      </p:sp>
    </p:spTree>
    <p:extLst>
      <p:ext uri="{BB962C8B-B14F-4D97-AF65-F5344CB8AC3E}">
        <p14:creationId xmlns:p14="http://schemas.microsoft.com/office/powerpoint/2010/main" val="17828023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0" y="460375"/>
            <a:ext cx="8158163" cy="6254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800" b="1" dirty="0">
                <a:solidFill>
                  <a:srgbClr val="0070C0"/>
                </a:solidFill>
              </a:rPr>
              <a:t>Örnek Uygulamalar</a:t>
            </a:r>
            <a:endParaRPr lang="tr-TR" sz="2800" b="1" dirty="0">
              <a:solidFill>
                <a:srgbClr val="C00000"/>
              </a:solidFill>
            </a:endParaRPr>
          </a:p>
        </p:txBody>
      </p:sp>
      <p:sp>
        <p:nvSpPr>
          <p:cNvPr id="46083" name="Rectangle 3"/>
          <p:cNvSpPr txBox="1">
            <a:spLocks noChangeArrowheads="1"/>
          </p:cNvSpPr>
          <p:nvPr/>
        </p:nvSpPr>
        <p:spPr bwMode="auto">
          <a:xfrm>
            <a:off x="505496" y="1202351"/>
            <a:ext cx="352901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85000"/>
              </a:lnSpc>
              <a:spcBef>
                <a:spcPts val="1300"/>
              </a:spcBef>
              <a:buFont typeface="Arial" panose="020B0604020202020204" pitchFamily="34" charset="0"/>
              <a:buChar char=" "/>
              <a:defRPr sz="2400">
                <a:solidFill>
                  <a:srgbClr val="262626"/>
                </a:solidFill>
                <a:latin typeface="Calibri Light" panose="020F0302020204030204" pitchFamily="34" charset="0"/>
              </a:defRPr>
            </a:lvl1pPr>
            <a:lvl2pPr marL="557213" indent="-228600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 "/>
              <a:defRPr sz="2400">
                <a:solidFill>
                  <a:srgbClr val="262626"/>
                </a:solidFill>
                <a:latin typeface="Calibri Light" panose="020F0302020204030204" pitchFamily="34" charset="0"/>
              </a:defRPr>
            </a:lvl2pPr>
            <a:lvl3pPr marL="822325" indent="-182563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 "/>
              <a:defRPr sz="2000" i="1">
                <a:solidFill>
                  <a:srgbClr val="262626"/>
                </a:solidFill>
                <a:latin typeface="Calibri Light" panose="020F0302020204030204" pitchFamily="34" charset="0"/>
              </a:defRPr>
            </a:lvl3pPr>
            <a:lvl4pPr marL="1096963" indent="-182563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4pPr>
            <a:lvl5pPr marL="1416050" indent="-182563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5pPr>
            <a:lvl6pPr marL="1873250" indent="-182563" defTabSz="4572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6pPr>
            <a:lvl7pPr marL="2330450" indent="-182563" defTabSz="4572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7pPr>
            <a:lvl8pPr marL="2787650" indent="-182563" defTabSz="4572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8pPr>
            <a:lvl9pPr marL="3244850" indent="-182563" defTabSz="4572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9pPr>
          </a:lstStyle>
          <a:p>
            <a:pPr marL="179388" indent="-179388" eaLnBrk="1" hangingPunct="1">
              <a:lnSpc>
                <a:spcPct val="130000"/>
              </a:lnSpc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tr-TR" altLang="tr-TR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Yayınlar</a:t>
            </a:r>
            <a:r>
              <a:rPr lang="tr-TR" altLang="tr-TR" sz="13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Atıflar (</a:t>
            </a:r>
            <a:r>
              <a:rPr lang="tr-TR" altLang="tr-TR" sz="1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APP1</a:t>
            </a:r>
            <a:r>
              <a:rPr lang="tr-TR" altLang="tr-TR" sz="13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79388" indent="-179388" eaLnBrk="1" hangingPunct="1">
              <a:lnSpc>
                <a:spcPct val="130000"/>
              </a:lnSpc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tr-TR" altLang="tr-TR" sz="13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Proje, Patent ve Sanat Eserleri (</a:t>
            </a:r>
            <a:r>
              <a:rPr lang="tr-TR" altLang="tr-TR" sz="1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APP2</a:t>
            </a:r>
            <a:r>
              <a:rPr lang="tr-TR" altLang="tr-TR" sz="13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79388" indent="-179388" eaLnBrk="1" hangingPunct="1">
              <a:lnSpc>
                <a:spcPct val="130000"/>
              </a:lnSpc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tr-TR" altLang="tr-TR" sz="13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Ödüller, Üyelikler ve Tanınırlık (</a:t>
            </a:r>
            <a:r>
              <a:rPr lang="tr-TR" altLang="tr-TR" sz="1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APP3</a:t>
            </a:r>
            <a:r>
              <a:rPr lang="tr-TR" altLang="tr-TR" sz="13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79388" indent="-179388" eaLnBrk="1" hangingPunct="1">
              <a:lnSpc>
                <a:spcPct val="130000"/>
              </a:lnSpc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tr-TR" altLang="tr-TR" sz="13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Bilimsel ve Mesleki Etkinlikler (</a:t>
            </a:r>
            <a:r>
              <a:rPr lang="tr-TR" altLang="tr-TR" sz="1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APP4</a:t>
            </a:r>
            <a:r>
              <a:rPr lang="tr-TR" altLang="tr-TR" sz="13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79388" indent="-179388" eaLnBrk="1" hangingPunct="1">
              <a:lnSpc>
                <a:spcPct val="130000"/>
              </a:lnSpc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tr-TR" altLang="tr-TR" sz="13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Eğitim Etkinlikleri (</a:t>
            </a:r>
            <a:r>
              <a:rPr lang="tr-TR" altLang="tr-TR" sz="1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APP5</a:t>
            </a:r>
            <a:r>
              <a:rPr lang="tr-TR" altLang="tr-TR" sz="13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79388" indent="-179388" eaLnBrk="1" hangingPunct="1">
              <a:lnSpc>
                <a:spcPct val="130000"/>
              </a:lnSpc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tr-TR" altLang="tr-TR" sz="13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Yönetimsel Faaliyetler (</a:t>
            </a:r>
            <a:r>
              <a:rPr lang="tr-TR" altLang="tr-TR" sz="1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APP6</a:t>
            </a:r>
            <a:r>
              <a:rPr lang="tr-TR" altLang="tr-TR" sz="13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tr-TR" altLang="tr-TR" sz="1300" i="1" dirty="0">
              <a:solidFill>
                <a:srgbClr val="404040"/>
              </a:solidFill>
              <a:latin typeface="Cambria" panose="02040503050406030204" pitchFamily="18" charset="0"/>
            </a:endParaRPr>
          </a:p>
        </p:txBody>
      </p:sp>
      <p:sp>
        <p:nvSpPr>
          <p:cNvPr id="46084" name="Rectangle 3"/>
          <p:cNvSpPr txBox="1">
            <a:spLocks noChangeArrowheads="1"/>
          </p:cNvSpPr>
          <p:nvPr/>
        </p:nvSpPr>
        <p:spPr bwMode="auto">
          <a:xfrm>
            <a:off x="3912796" y="1170601"/>
            <a:ext cx="3560237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/>
          <a:lstStyle>
            <a:lvl1pPr marL="265113" indent="-265113">
              <a:lnSpc>
                <a:spcPct val="85000"/>
              </a:lnSpc>
              <a:spcBef>
                <a:spcPts val="1300"/>
              </a:spcBef>
              <a:buFont typeface="Arial" panose="020B0604020202020204" pitchFamily="34" charset="0"/>
              <a:buChar char=" "/>
              <a:defRPr sz="2400">
                <a:solidFill>
                  <a:srgbClr val="262626"/>
                </a:solidFill>
                <a:latin typeface="Calibri Light" panose="020F0302020204030204" pitchFamily="34" charset="0"/>
              </a:defRPr>
            </a:lvl1pPr>
            <a:lvl2pPr marL="547688" indent="-200025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 "/>
              <a:defRPr sz="2400">
                <a:solidFill>
                  <a:srgbClr val="262626"/>
                </a:solidFill>
                <a:latin typeface="Calibri Light" panose="020F0302020204030204" pitchFamily="34" charset="0"/>
              </a:defRPr>
            </a:lvl2pPr>
            <a:lvl3pPr marL="785813" indent="-182563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 "/>
              <a:defRPr sz="2000" i="1">
                <a:solidFill>
                  <a:srgbClr val="262626"/>
                </a:solidFill>
                <a:latin typeface="Calibri Light" panose="020F0302020204030204" pitchFamily="34" charset="0"/>
              </a:defRPr>
            </a:lvl3pPr>
            <a:lvl4pPr marL="1023938" indent="-182563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4pPr>
            <a:lvl5pPr marL="1279525" indent="-182563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5pPr>
            <a:lvl6pPr marL="1736725" indent="-182563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6pPr>
            <a:lvl7pPr marL="2193925" indent="-182563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7pPr>
            <a:lvl8pPr marL="2651125" indent="-182563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8pPr>
            <a:lvl9pPr marL="3108325" indent="-182563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9pPr>
          </a:lstStyle>
          <a:p>
            <a:pPr marL="179388" indent="-179388" defTabSz="914400">
              <a:lnSpc>
                <a:spcPct val="130000"/>
              </a:lnSpc>
              <a:spcBef>
                <a:spcPts val="250"/>
              </a:spcBef>
              <a:buClr>
                <a:srgbClr val="0070C0"/>
              </a:buClr>
              <a:buSzPct val="80000"/>
              <a:buFont typeface="Wingdings 2" panose="05020102010507070707" pitchFamily="18" charset="2"/>
              <a:buChar char=""/>
            </a:pPr>
            <a:r>
              <a:rPr lang="tr-TR" altLang="tr-TR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Kurumsal Katkı (</a:t>
            </a:r>
            <a:r>
              <a:rPr lang="tr-TR" altLang="tr-TR" sz="1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APP0</a:t>
            </a:r>
            <a:r>
              <a:rPr lang="tr-TR" altLang="tr-TR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79388" indent="-179388" defTabSz="914400">
              <a:lnSpc>
                <a:spcPct val="130000"/>
              </a:lnSpc>
              <a:spcBef>
                <a:spcPts val="250"/>
              </a:spcBef>
              <a:buClr>
                <a:srgbClr val="0070C0"/>
              </a:buClr>
              <a:buSzPct val="80000"/>
              <a:buFont typeface="Wingdings 2" panose="05020102010507070707" pitchFamily="18" charset="2"/>
              <a:buChar char=""/>
            </a:pPr>
            <a:r>
              <a:rPr lang="tr-TR" altLang="tr-TR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Eğitim (</a:t>
            </a:r>
            <a:r>
              <a:rPr lang="tr-TR" altLang="tr-TR" sz="1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APP1</a:t>
            </a:r>
            <a:r>
              <a:rPr lang="tr-TR" altLang="tr-TR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79388" indent="-179388" defTabSz="914400">
              <a:lnSpc>
                <a:spcPct val="130000"/>
              </a:lnSpc>
              <a:spcBef>
                <a:spcPts val="250"/>
              </a:spcBef>
              <a:buClr>
                <a:srgbClr val="0070C0"/>
              </a:buClr>
              <a:buSzPct val="80000"/>
              <a:buFont typeface="Wingdings 2" panose="05020102010507070707" pitchFamily="18" charset="2"/>
              <a:buChar char=""/>
            </a:pPr>
            <a:r>
              <a:rPr lang="tr-TR" altLang="tr-TR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Araştırma (</a:t>
            </a:r>
            <a:r>
              <a:rPr lang="tr-TR" altLang="tr-TR" sz="1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APP2</a:t>
            </a:r>
            <a:r>
              <a:rPr lang="tr-TR" altLang="tr-TR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79388" indent="-179388" defTabSz="914400">
              <a:lnSpc>
                <a:spcPct val="130000"/>
              </a:lnSpc>
              <a:spcBef>
                <a:spcPts val="250"/>
              </a:spcBef>
              <a:buClr>
                <a:srgbClr val="0070C0"/>
              </a:buClr>
              <a:buSzPct val="80000"/>
              <a:buFont typeface="Wingdings 2" panose="05020102010507070707" pitchFamily="18" charset="2"/>
              <a:buChar char=""/>
            </a:pPr>
            <a:r>
              <a:rPr lang="tr-TR" altLang="tr-TR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Topluma Katkı (</a:t>
            </a:r>
            <a:r>
              <a:rPr lang="tr-TR" altLang="tr-TR" sz="1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APP3</a:t>
            </a:r>
            <a:r>
              <a:rPr lang="tr-TR" altLang="tr-TR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79388" indent="-179388" defTabSz="914400">
              <a:lnSpc>
                <a:spcPct val="130000"/>
              </a:lnSpc>
              <a:spcBef>
                <a:spcPts val="250"/>
              </a:spcBef>
              <a:buClr>
                <a:srgbClr val="0070C0"/>
              </a:buClr>
              <a:buSzPct val="80000"/>
              <a:buFont typeface="Wingdings 2" panose="05020102010507070707" pitchFamily="18" charset="2"/>
              <a:buChar char=""/>
            </a:pPr>
            <a:r>
              <a:rPr lang="tr-TR" altLang="tr-TR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Eğitim-Araştırma (</a:t>
            </a:r>
            <a:r>
              <a:rPr lang="tr-TR" altLang="tr-TR" sz="1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APP4</a:t>
            </a:r>
            <a:r>
              <a:rPr lang="tr-TR" altLang="tr-TR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79388" indent="-179388" defTabSz="914400">
              <a:lnSpc>
                <a:spcPct val="130000"/>
              </a:lnSpc>
              <a:spcBef>
                <a:spcPts val="250"/>
              </a:spcBef>
              <a:buClr>
                <a:srgbClr val="0070C0"/>
              </a:buClr>
              <a:buSzPct val="80000"/>
              <a:buFont typeface="Wingdings 2" panose="05020102010507070707" pitchFamily="18" charset="2"/>
              <a:buChar char=""/>
            </a:pPr>
            <a:r>
              <a:rPr lang="tr-TR" altLang="tr-TR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Eğitim-Topluma Katkı (</a:t>
            </a:r>
            <a:r>
              <a:rPr lang="tr-TR" altLang="tr-TR" sz="1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APP5</a:t>
            </a:r>
            <a:r>
              <a:rPr lang="tr-TR" altLang="tr-TR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79388" indent="-179388" defTabSz="914400">
              <a:lnSpc>
                <a:spcPct val="130000"/>
              </a:lnSpc>
              <a:spcBef>
                <a:spcPts val="250"/>
              </a:spcBef>
              <a:buClr>
                <a:srgbClr val="0070C0"/>
              </a:buClr>
              <a:buSzPct val="80000"/>
              <a:buFont typeface="Wingdings 2" panose="05020102010507070707" pitchFamily="18" charset="2"/>
              <a:buChar char=""/>
            </a:pPr>
            <a:r>
              <a:rPr lang="tr-TR" altLang="tr-TR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Araştırma-Topluma Katkı (</a:t>
            </a:r>
            <a:r>
              <a:rPr lang="tr-TR" altLang="tr-TR" sz="1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APP6</a:t>
            </a:r>
            <a:r>
              <a:rPr lang="tr-TR" altLang="tr-TR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79388" indent="-179388" defTabSz="914400">
              <a:lnSpc>
                <a:spcPct val="130000"/>
              </a:lnSpc>
              <a:spcBef>
                <a:spcPts val="250"/>
              </a:spcBef>
              <a:buClr>
                <a:srgbClr val="0070C0"/>
              </a:buClr>
              <a:buSzPct val="80000"/>
              <a:buFont typeface="Wingdings 2" panose="05020102010507070707" pitchFamily="18" charset="2"/>
              <a:buChar char=""/>
            </a:pPr>
            <a:r>
              <a:rPr lang="tr-TR" altLang="tr-TR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Eğitim-Araştırma-Topluma Katkı (</a:t>
            </a:r>
            <a:r>
              <a:rPr lang="tr-TR" altLang="tr-TR" sz="1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APP7</a:t>
            </a:r>
            <a:r>
              <a:rPr lang="tr-TR" altLang="tr-TR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defTabSz="914400">
              <a:lnSpc>
                <a:spcPct val="150000"/>
              </a:lnSpc>
              <a:spcBef>
                <a:spcPct val="0"/>
              </a:spcBef>
              <a:buClr>
                <a:srgbClr val="0070C0"/>
              </a:buClr>
              <a:buSzPct val="80000"/>
              <a:buFont typeface="Wingdings 2" panose="05020102010507070707" pitchFamily="18" charset="2"/>
              <a:buChar char=""/>
            </a:pPr>
            <a:endParaRPr lang="tr-TR" altLang="tr-TR" sz="13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lnSpc>
                <a:spcPct val="100000"/>
              </a:lnSpc>
              <a:spcBef>
                <a:spcPts val="250"/>
              </a:spcBef>
              <a:buClr>
                <a:srgbClr val="0070C0"/>
              </a:buClr>
              <a:buSzPct val="80000"/>
              <a:buFont typeface="Wingdings 2" panose="05020102010507070707" pitchFamily="18" charset="2"/>
              <a:buChar char=""/>
            </a:pPr>
            <a:endParaRPr lang="tr-TR" altLang="tr-TR" sz="1300" i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grpSp>
        <p:nvGrpSpPr>
          <p:cNvPr id="46089" name="Grup 25"/>
          <p:cNvGrpSpPr>
            <a:grpSpLocks/>
          </p:cNvGrpSpPr>
          <p:nvPr/>
        </p:nvGrpSpPr>
        <p:grpSpPr bwMode="auto">
          <a:xfrm>
            <a:off x="612433" y="3996630"/>
            <a:ext cx="6445250" cy="2400995"/>
            <a:chOff x="765208" y="4240849"/>
            <a:chExt cx="6517412" cy="1996463"/>
          </a:xfrm>
        </p:grpSpPr>
        <p:sp>
          <p:nvSpPr>
            <p:cNvPr id="46094" name="Rectangle 3"/>
            <p:cNvSpPr txBox="1">
              <a:spLocks noChangeArrowheads="1"/>
            </p:cNvSpPr>
            <p:nvPr/>
          </p:nvSpPr>
          <p:spPr bwMode="auto">
            <a:xfrm>
              <a:off x="997224" y="4388033"/>
              <a:ext cx="3168352" cy="1431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2880" tIns="91440"/>
            <a:lstStyle>
              <a:lvl1pPr marL="265113" indent="-265113">
                <a:lnSpc>
                  <a:spcPct val="85000"/>
                </a:lnSpc>
                <a:spcBef>
                  <a:spcPts val="1300"/>
                </a:spcBef>
                <a:buFont typeface="Arial" panose="020B0604020202020204" pitchFamily="34" charset="0"/>
                <a:buChar char=" "/>
                <a:defRPr sz="2400">
                  <a:solidFill>
                    <a:srgbClr val="262626"/>
                  </a:solidFill>
                  <a:latin typeface="Calibri Light" panose="020F0302020204030204" pitchFamily="34" charset="0"/>
                </a:defRPr>
              </a:lvl1pPr>
              <a:lvl2pPr marL="547688" indent="-200025">
                <a:lnSpc>
                  <a:spcPct val="85000"/>
                </a:lnSpc>
                <a:spcBef>
                  <a:spcPts val="600"/>
                </a:spcBef>
                <a:buFont typeface="Arial" panose="020B0604020202020204" pitchFamily="34" charset="0"/>
                <a:buChar char=" "/>
                <a:defRPr sz="2400">
                  <a:solidFill>
                    <a:srgbClr val="262626"/>
                  </a:solidFill>
                  <a:latin typeface="Calibri Light" panose="020F0302020204030204" pitchFamily="34" charset="0"/>
                </a:defRPr>
              </a:lvl2pPr>
              <a:lvl3pPr marL="785813" indent="-182563">
                <a:lnSpc>
                  <a:spcPct val="85000"/>
                </a:lnSpc>
                <a:spcBef>
                  <a:spcPts val="600"/>
                </a:spcBef>
                <a:buFont typeface="Arial" panose="020B0604020202020204" pitchFamily="34" charset="0"/>
                <a:buChar char=" "/>
                <a:defRPr sz="2000" i="1">
                  <a:solidFill>
                    <a:srgbClr val="262626"/>
                  </a:solidFill>
                  <a:latin typeface="Calibri Light" panose="020F0302020204030204" pitchFamily="34" charset="0"/>
                </a:defRPr>
              </a:lvl3pPr>
              <a:lvl4pPr marL="1023938" indent="-182563">
                <a:lnSpc>
                  <a:spcPct val="85000"/>
                </a:lnSpc>
                <a:spcBef>
                  <a:spcPts val="600"/>
                </a:spcBef>
                <a:buFont typeface="Arial" panose="020B0604020202020204" pitchFamily="34" charset="0"/>
                <a:buChar char=" "/>
                <a:defRPr>
                  <a:solidFill>
                    <a:srgbClr val="262626"/>
                  </a:solidFill>
                  <a:latin typeface="Calibri Light" panose="020F0302020204030204" pitchFamily="34" charset="0"/>
                </a:defRPr>
              </a:lvl4pPr>
              <a:lvl5pPr marL="1279525" indent="-182563">
                <a:lnSpc>
                  <a:spcPct val="85000"/>
                </a:lnSpc>
                <a:spcBef>
                  <a:spcPts val="600"/>
                </a:spcBef>
                <a:buFont typeface="Arial" panose="020B0604020202020204" pitchFamily="34" charset="0"/>
                <a:buChar char=" "/>
                <a:defRPr>
                  <a:solidFill>
                    <a:srgbClr val="262626"/>
                  </a:solidFill>
                  <a:latin typeface="Calibri Light" panose="020F0302020204030204" pitchFamily="34" charset="0"/>
                </a:defRPr>
              </a:lvl5pPr>
              <a:lvl6pPr marL="1736725" indent="-182563" eaLnBrk="0" fontAlgn="base" hangingPunct="0">
                <a:lnSpc>
                  <a:spcPct val="85000"/>
                </a:lnSpc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 "/>
                <a:defRPr>
                  <a:solidFill>
                    <a:srgbClr val="262626"/>
                  </a:solidFill>
                  <a:latin typeface="Calibri Light" panose="020F0302020204030204" pitchFamily="34" charset="0"/>
                </a:defRPr>
              </a:lvl6pPr>
              <a:lvl7pPr marL="2193925" indent="-182563" eaLnBrk="0" fontAlgn="base" hangingPunct="0">
                <a:lnSpc>
                  <a:spcPct val="85000"/>
                </a:lnSpc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 "/>
                <a:defRPr>
                  <a:solidFill>
                    <a:srgbClr val="262626"/>
                  </a:solidFill>
                  <a:latin typeface="Calibri Light" panose="020F0302020204030204" pitchFamily="34" charset="0"/>
                </a:defRPr>
              </a:lvl7pPr>
              <a:lvl8pPr marL="2651125" indent="-182563" eaLnBrk="0" fontAlgn="base" hangingPunct="0">
                <a:lnSpc>
                  <a:spcPct val="85000"/>
                </a:lnSpc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 "/>
                <a:defRPr>
                  <a:solidFill>
                    <a:srgbClr val="262626"/>
                  </a:solidFill>
                  <a:latin typeface="Calibri Light" panose="020F0302020204030204" pitchFamily="34" charset="0"/>
                </a:defRPr>
              </a:lvl8pPr>
              <a:lvl9pPr marL="3108325" indent="-182563" eaLnBrk="0" fontAlgn="base" hangingPunct="0">
                <a:lnSpc>
                  <a:spcPct val="85000"/>
                </a:lnSpc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 "/>
                <a:defRPr>
                  <a:solidFill>
                    <a:srgbClr val="262626"/>
                  </a:solidFill>
                  <a:latin typeface="Calibri Light" panose="020F0302020204030204" pitchFamily="34" charset="0"/>
                </a:defRPr>
              </a:lvl9pPr>
            </a:lstStyle>
            <a:p>
              <a:pPr defTabSz="914400">
                <a:lnSpc>
                  <a:spcPct val="130000"/>
                </a:lnSpc>
                <a:spcBef>
                  <a:spcPts val="250"/>
                </a:spcBef>
                <a:buClr>
                  <a:srgbClr val="0070C0"/>
                </a:buClr>
                <a:buSzPct val="80000"/>
                <a:buFont typeface="Wingdings 2" panose="05020102010507070707" pitchFamily="18" charset="2"/>
                <a:buChar char=""/>
              </a:pPr>
              <a:r>
                <a:rPr lang="tr-TR" altLang="tr-TR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Araştırma (</a:t>
              </a:r>
              <a:r>
                <a:rPr lang="tr-TR" altLang="tr-TR" sz="1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APP1</a:t>
              </a:r>
              <a:r>
                <a:rPr lang="tr-TR" altLang="tr-TR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 defTabSz="914400">
                <a:lnSpc>
                  <a:spcPct val="130000"/>
                </a:lnSpc>
                <a:spcBef>
                  <a:spcPts val="250"/>
                </a:spcBef>
                <a:buClr>
                  <a:srgbClr val="0070C0"/>
                </a:buClr>
                <a:buSzPct val="80000"/>
                <a:buFont typeface="Wingdings 2" panose="05020102010507070707" pitchFamily="18" charset="2"/>
                <a:buChar char=""/>
              </a:pPr>
              <a:r>
                <a:rPr lang="tr-TR" altLang="tr-TR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Eğitim (</a:t>
              </a:r>
              <a:r>
                <a:rPr lang="tr-TR" altLang="tr-TR" sz="1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APP2</a:t>
              </a:r>
              <a:r>
                <a:rPr lang="tr-TR" altLang="tr-TR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 defTabSz="914400">
                <a:lnSpc>
                  <a:spcPct val="130000"/>
                </a:lnSpc>
                <a:spcBef>
                  <a:spcPts val="250"/>
                </a:spcBef>
                <a:buClr>
                  <a:srgbClr val="0070C0"/>
                </a:buClr>
                <a:buSzPct val="80000"/>
                <a:buFont typeface="Wingdings 2" panose="05020102010507070707" pitchFamily="18" charset="2"/>
                <a:buChar char=""/>
              </a:pPr>
              <a:r>
                <a:rPr lang="tr-TR" altLang="tr-TR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Kuruma/Topluma Katkı (</a:t>
              </a:r>
              <a:r>
                <a:rPr lang="tr-TR" altLang="tr-TR" sz="1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APP3</a:t>
              </a:r>
              <a:r>
                <a:rPr lang="tr-TR" altLang="tr-TR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 defTabSz="914400">
                <a:lnSpc>
                  <a:spcPct val="130000"/>
                </a:lnSpc>
                <a:spcBef>
                  <a:spcPts val="250"/>
                </a:spcBef>
                <a:buClr>
                  <a:srgbClr val="0070C0"/>
                </a:buClr>
                <a:buSzPct val="80000"/>
                <a:buFont typeface="Wingdings 2" panose="05020102010507070707" pitchFamily="18" charset="2"/>
                <a:buChar char=""/>
              </a:pPr>
              <a:r>
                <a:rPr lang="tr-TR" altLang="tr-TR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Başarılar ve Tanınırlık (</a:t>
              </a:r>
              <a:r>
                <a:rPr lang="tr-TR" altLang="tr-TR" sz="1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APP4</a:t>
              </a:r>
              <a:r>
                <a:rPr lang="tr-TR" altLang="tr-TR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tr-TR" altLang="tr-TR" sz="900" i="1" dirty="0">
                <a:solidFill>
                  <a:srgbClr val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9" name="Metin kutusu 28">
              <a:extLst>
                <a:ext uri="{FF2B5EF4-FFF2-40B4-BE49-F238E27FC236}">
                  <a16:creationId xmlns:a16="http://schemas.microsoft.com/office/drawing/2014/main" id="{F99325A3-01B4-41F5-8433-E6C37E411932}"/>
                </a:ext>
              </a:extLst>
            </p:cNvPr>
            <p:cNvSpPr txBox="1"/>
            <p:nvPr/>
          </p:nvSpPr>
          <p:spPr>
            <a:xfrm>
              <a:off x="4397591" y="4334676"/>
              <a:ext cx="1905094" cy="277728"/>
            </a:xfrm>
            <a:prstGeom prst="rect">
              <a:avLst/>
            </a:prstGeom>
            <a:gradFill flip="none" rotWithShape="1">
              <a:gsLst>
                <a:gs pos="0">
                  <a:srgbClr val="4E66B2">
                    <a:lumMod val="67000"/>
                  </a:srgbClr>
                </a:gs>
                <a:gs pos="48000">
                  <a:srgbClr val="4E66B2">
                    <a:lumMod val="97000"/>
                    <a:lumOff val="3000"/>
                  </a:srgbClr>
                </a:gs>
                <a:gs pos="100000">
                  <a:srgbClr val="4E66B2">
                    <a:lumMod val="60000"/>
                    <a:lumOff val="4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 defTabSz="914400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rgbClr val="0070C0"/>
                </a:buClr>
                <a:buSzPct val="75000"/>
                <a:buFont typeface="Wingdings" pitchFamily="2" charset="2"/>
                <a:buNone/>
                <a:defRPr/>
              </a:pPr>
              <a:r>
                <a:rPr lang="tr-TR" sz="1200" b="1" kern="0" dirty="0">
                  <a:solidFill>
                    <a:prstClr val="white"/>
                  </a:solidFill>
                  <a:latin typeface="Cambria"/>
                </a:rPr>
                <a:t>Başarı Seviyesi</a:t>
              </a:r>
            </a:p>
          </p:txBody>
        </p:sp>
        <p:sp>
          <p:nvSpPr>
            <p:cNvPr id="46097" name="Rectangle 3"/>
            <p:cNvSpPr txBox="1">
              <a:spLocks noChangeArrowheads="1"/>
            </p:cNvSpPr>
            <p:nvPr/>
          </p:nvSpPr>
          <p:spPr bwMode="auto">
            <a:xfrm>
              <a:off x="4225597" y="4622574"/>
              <a:ext cx="2880320" cy="1431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2880" tIns="91440"/>
            <a:lstStyle>
              <a:lvl1pPr marL="265113" indent="-265113">
                <a:lnSpc>
                  <a:spcPct val="85000"/>
                </a:lnSpc>
                <a:spcBef>
                  <a:spcPts val="1300"/>
                </a:spcBef>
                <a:buFont typeface="Arial" panose="020B0604020202020204" pitchFamily="34" charset="0"/>
                <a:buChar char=" "/>
                <a:defRPr sz="2400">
                  <a:solidFill>
                    <a:srgbClr val="262626"/>
                  </a:solidFill>
                  <a:latin typeface="Calibri Light" panose="020F0302020204030204" pitchFamily="34" charset="0"/>
                </a:defRPr>
              </a:lvl1pPr>
              <a:lvl2pPr marL="547688" indent="-200025">
                <a:lnSpc>
                  <a:spcPct val="85000"/>
                </a:lnSpc>
                <a:spcBef>
                  <a:spcPts val="600"/>
                </a:spcBef>
                <a:buFont typeface="Arial" panose="020B0604020202020204" pitchFamily="34" charset="0"/>
                <a:buChar char=" "/>
                <a:defRPr sz="2400">
                  <a:solidFill>
                    <a:srgbClr val="262626"/>
                  </a:solidFill>
                  <a:latin typeface="Calibri Light" panose="020F0302020204030204" pitchFamily="34" charset="0"/>
                </a:defRPr>
              </a:lvl2pPr>
              <a:lvl3pPr marL="785813" indent="-182563">
                <a:lnSpc>
                  <a:spcPct val="85000"/>
                </a:lnSpc>
                <a:spcBef>
                  <a:spcPts val="600"/>
                </a:spcBef>
                <a:buFont typeface="Arial" panose="020B0604020202020204" pitchFamily="34" charset="0"/>
                <a:buChar char=" "/>
                <a:defRPr sz="2000" i="1">
                  <a:solidFill>
                    <a:srgbClr val="262626"/>
                  </a:solidFill>
                  <a:latin typeface="Calibri Light" panose="020F0302020204030204" pitchFamily="34" charset="0"/>
                </a:defRPr>
              </a:lvl3pPr>
              <a:lvl4pPr marL="1023938" indent="-182563">
                <a:lnSpc>
                  <a:spcPct val="85000"/>
                </a:lnSpc>
                <a:spcBef>
                  <a:spcPts val="600"/>
                </a:spcBef>
                <a:buFont typeface="Arial" panose="020B0604020202020204" pitchFamily="34" charset="0"/>
                <a:buChar char=" "/>
                <a:defRPr>
                  <a:solidFill>
                    <a:srgbClr val="262626"/>
                  </a:solidFill>
                  <a:latin typeface="Calibri Light" panose="020F0302020204030204" pitchFamily="34" charset="0"/>
                </a:defRPr>
              </a:lvl4pPr>
              <a:lvl5pPr marL="1279525" indent="-182563">
                <a:lnSpc>
                  <a:spcPct val="85000"/>
                </a:lnSpc>
                <a:spcBef>
                  <a:spcPts val="600"/>
                </a:spcBef>
                <a:buFont typeface="Arial" panose="020B0604020202020204" pitchFamily="34" charset="0"/>
                <a:buChar char=" "/>
                <a:defRPr>
                  <a:solidFill>
                    <a:srgbClr val="262626"/>
                  </a:solidFill>
                  <a:latin typeface="Calibri Light" panose="020F0302020204030204" pitchFamily="34" charset="0"/>
                </a:defRPr>
              </a:lvl5pPr>
              <a:lvl6pPr marL="1736725" indent="-182563" eaLnBrk="0" fontAlgn="base" hangingPunct="0">
                <a:lnSpc>
                  <a:spcPct val="85000"/>
                </a:lnSpc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 "/>
                <a:defRPr>
                  <a:solidFill>
                    <a:srgbClr val="262626"/>
                  </a:solidFill>
                  <a:latin typeface="Calibri Light" panose="020F0302020204030204" pitchFamily="34" charset="0"/>
                </a:defRPr>
              </a:lvl6pPr>
              <a:lvl7pPr marL="2193925" indent="-182563" eaLnBrk="0" fontAlgn="base" hangingPunct="0">
                <a:lnSpc>
                  <a:spcPct val="85000"/>
                </a:lnSpc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 "/>
                <a:defRPr>
                  <a:solidFill>
                    <a:srgbClr val="262626"/>
                  </a:solidFill>
                  <a:latin typeface="Calibri Light" panose="020F0302020204030204" pitchFamily="34" charset="0"/>
                </a:defRPr>
              </a:lvl7pPr>
              <a:lvl8pPr marL="2651125" indent="-182563" eaLnBrk="0" fontAlgn="base" hangingPunct="0">
                <a:lnSpc>
                  <a:spcPct val="85000"/>
                </a:lnSpc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 "/>
                <a:defRPr>
                  <a:solidFill>
                    <a:srgbClr val="262626"/>
                  </a:solidFill>
                  <a:latin typeface="Calibri Light" panose="020F0302020204030204" pitchFamily="34" charset="0"/>
                </a:defRPr>
              </a:lvl8pPr>
              <a:lvl9pPr marL="3108325" indent="-182563" eaLnBrk="0" fontAlgn="base" hangingPunct="0">
                <a:lnSpc>
                  <a:spcPct val="85000"/>
                </a:lnSpc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 "/>
                <a:defRPr>
                  <a:solidFill>
                    <a:srgbClr val="262626"/>
                  </a:solidFill>
                  <a:latin typeface="Calibri Light" panose="020F0302020204030204" pitchFamily="34" charset="0"/>
                </a:defRPr>
              </a:lvl9pPr>
            </a:lstStyle>
            <a:p>
              <a:pPr defTabSz="914400">
                <a:lnSpc>
                  <a:spcPct val="100000"/>
                </a:lnSpc>
                <a:spcBef>
                  <a:spcPts val="250"/>
                </a:spcBef>
                <a:buClr>
                  <a:srgbClr val="0070C0"/>
                </a:buClr>
                <a:buSzPct val="80000"/>
                <a:buFont typeface="Wingdings 2" panose="05020102010507070707" pitchFamily="18" charset="2"/>
                <a:buChar char=""/>
              </a:pPr>
              <a:r>
                <a:rPr lang="tr-TR" altLang="tr-TR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Olağanüstü başarılı </a:t>
              </a:r>
            </a:p>
            <a:p>
              <a:pPr defTabSz="914400">
                <a:lnSpc>
                  <a:spcPct val="100000"/>
                </a:lnSpc>
                <a:spcBef>
                  <a:spcPts val="250"/>
                </a:spcBef>
                <a:buClr>
                  <a:srgbClr val="0070C0"/>
                </a:buClr>
                <a:buSzPct val="80000"/>
                <a:buFont typeface="Wingdings 2" panose="05020102010507070707" pitchFamily="18" charset="2"/>
                <a:buChar char=""/>
              </a:pPr>
              <a:r>
                <a:rPr lang="tr-TR" altLang="tr-TR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Beklenenin üzerinde başarılı</a:t>
              </a:r>
            </a:p>
            <a:p>
              <a:pPr defTabSz="914400">
                <a:lnSpc>
                  <a:spcPct val="100000"/>
                </a:lnSpc>
                <a:spcBef>
                  <a:spcPts val="250"/>
                </a:spcBef>
                <a:buClr>
                  <a:srgbClr val="0070C0"/>
                </a:buClr>
                <a:buSzPct val="80000"/>
                <a:buFont typeface="Wingdings 2" panose="05020102010507070707" pitchFamily="18" charset="2"/>
                <a:buChar char=""/>
              </a:pPr>
              <a:r>
                <a:rPr lang="tr-TR" altLang="tr-TR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Başarılı</a:t>
              </a:r>
            </a:p>
            <a:p>
              <a:pPr defTabSz="914400">
                <a:lnSpc>
                  <a:spcPct val="100000"/>
                </a:lnSpc>
                <a:spcBef>
                  <a:spcPts val="250"/>
                </a:spcBef>
                <a:buClr>
                  <a:srgbClr val="0070C0"/>
                </a:buClr>
                <a:buSzPct val="80000"/>
                <a:buFont typeface="Wingdings 2" panose="05020102010507070707" pitchFamily="18" charset="2"/>
                <a:buChar char=""/>
              </a:pPr>
              <a:r>
                <a:rPr lang="tr-TR" altLang="tr-TR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Beklenenin altında başarılı</a:t>
              </a:r>
            </a:p>
            <a:p>
              <a:pPr defTabSz="914400">
                <a:lnSpc>
                  <a:spcPct val="100000"/>
                </a:lnSpc>
                <a:spcBef>
                  <a:spcPts val="250"/>
                </a:spcBef>
                <a:buClr>
                  <a:srgbClr val="0070C0"/>
                </a:buClr>
                <a:buSzPct val="80000"/>
                <a:buFont typeface="Wingdings 2" panose="05020102010507070707" pitchFamily="18" charset="2"/>
                <a:buChar char=""/>
              </a:pPr>
              <a:r>
                <a:rPr lang="tr-TR" altLang="tr-TR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Başarısız</a:t>
              </a:r>
            </a:p>
          </p:txBody>
        </p:sp>
        <p:sp>
          <p:nvSpPr>
            <p:cNvPr id="31" name="Dikdörtgen 30">
              <a:extLst>
                <a:ext uri="{FF2B5EF4-FFF2-40B4-BE49-F238E27FC236}">
                  <a16:creationId xmlns:a16="http://schemas.microsoft.com/office/drawing/2014/main" id="{8467C0F9-C262-41E3-AF29-9881DDC9E425}"/>
                </a:ext>
              </a:extLst>
            </p:cNvPr>
            <p:cNvSpPr/>
            <p:nvPr/>
          </p:nvSpPr>
          <p:spPr>
            <a:xfrm>
              <a:off x="765208" y="4240849"/>
              <a:ext cx="6517412" cy="1996463"/>
            </a:xfrm>
            <a:prstGeom prst="rect">
              <a:avLst/>
            </a:prstGeom>
            <a:noFill/>
            <a:ln w="19050" cap="flat" cmpd="sng" algn="ctr">
              <a:solidFill>
                <a:srgbClr val="9BB05E">
                  <a:shade val="9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rgbClr val="FFFEE6"/>
                </a:buClr>
                <a:buSzPct val="75000"/>
                <a:buFont typeface="Wingdings" pitchFamily="2" charset="2"/>
                <a:buChar char="n"/>
                <a:defRPr/>
              </a:pPr>
              <a:endParaRPr lang="tr-TR" sz="3200" kern="0">
                <a:solidFill>
                  <a:prstClr val="black"/>
                </a:solidFill>
                <a:latin typeface="Cambria"/>
              </a:endParaRPr>
            </a:p>
          </p:txBody>
        </p:sp>
      </p:grpSp>
      <p:sp>
        <p:nvSpPr>
          <p:cNvPr id="32" name="Dikdörtgen 31">
            <a:extLst>
              <a:ext uri="{FF2B5EF4-FFF2-40B4-BE49-F238E27FC236}">
                <a16:creationId xmlns:a16="http://schemas.microsoft.com/office/drawing/2014/main" id="{8467C0F9-C262-41E3-AF29-9881DDC9E425}"/>
              </a:ext>
            </a:extLst>
          </p:cNvPr>
          <p:cNvSpPr/>
          <p:nvPr/>
        </p:nvSpPr>
        <p:spPr>
          <a:xfrm>
            <a:off x="450275" y="1145201"/>
            <a:ext cx="3309822" cy="2617788"/>
          </a:xfrm>
          <a:prstGeom prst="rect">
            <a:avLst/>
          </a:prstGeom>
          <a:noFill/>
          <a:ln w="19050" cap="flat" cmpd="sng" algn="ctr">
            <a:solidFill>
              <a:srgbClr val="9BB05E">
                <a:shade val="9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FEE6"/>
              </a:buClr>
              <a:buSzPct val="75000"/>
              <a:buFont typeface="Wingdings" pitchFamily="2" charset="2"/>
              <a:buChar char="n"/>
              <a:defRPr/>
            </a:pPr>
            <a:endParaRPr lang="tr-TR" sz="3200" kern="0">
              <a:solidFill>
                <a:prstClr val="black"/>
              </a:solidFill>
              <a:latin typeface="Cambria"/>
            </a:endParaRPr>
          </a:p>
        </p:txBody>
      </p:sp>
      <p:sp>
        <p:nvSpPr>
          <p:cNvPr id="33" name="Dikdörtgen 32">
            <a:extLst>
              <a:ext uri="{FF2B5EF4-FFF2-40B4-BE49-F238E27FC236}">
                <a16:creationId xmlns:a16="http://schemas.microsoft.com/office/drawing/2014/main" id="{8467C0F9-C262-41E3-AF29-9881DDC9E425}"/>
              </a:ext>
            </a:extLst>
          </p:cNvPr>
          <p:cNvSpPr/>
          <p:nvPr/>
        </p:nvSpPr>
        <p:spPr>
          <a:xfrm>
            <a:off x="3937174" y="1145201"/>
            <a:ext cx="3365697" cy="2617788"/>
          </a:xfrm>
          <a:prstGeom prst="rect">
            <a:avLst/>
          </a:prstGeom>
          <a:noFill/>
          <a:ln w="19050" cap="flat" cmpd="sng" algn="ctr">
            <a:solidFill>
              <a:srgbClr val="9BB05E">
                <a:shade val="9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FEE6"/>
              </a:buClr>
              <a:buSzPct val="75000"/>
              <a:buFont typeface="Wingdings" pitchFamily="2" charset="2"/>
              <a:buChar char="n"/>
              <a:defRPr/>
            </a:pPr>
            <a:endParaRPr lang="tr-TR" sz="3200" kern="0">
              <a:solidFill>
                <a:prstClr val="black"/>
              </a:solidFill>
              <a:latin typeface="Cambria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7918449" y="5993705"/>
            <a:ext cx="3513676" cy="338554"/>
          </a:xfrm>
          <a:prstGeom prst="rect">
            <a:avLst/>
          </a:prstGeom>
          <a:gradFill rotWithShape="1">
            <a:gsLst>
              <a:gs pos="0">
                <a:srgbClr val="1B587C">
                  <a:shade val="45000"/>
                  <a:satMod val="155000"/>
                </a:srgbClr>
              </a:gs>
              <a:gs pos="60000">
                <a:srgbClr val="1B587C">
                  <a:shade val="95000"/>
                  <a:satMod val="150000"/>
                </a:srgbClr>
              </a:gs>
              <a:gs pos="100000">
                <a:srgbClr val="1B587C">
                  <a:tint val="87000"/>
                  <a:satMod val="250000"/>
                </a:srgbClr>
              </a:gs>
            </a:gsLst>
            <a:lin ang="16200000" scaled="0"/>
          </a:gradFill>
          <a:ln w="9525" cap="flat" cmpd="sng" algn="ctr">
            <a:solidFill>
              <a:srgbClr val="1B587C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3DED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tr-TR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  <a:sym typeface="Symbol" panose="05050102010706020507" pitchFamily="18" charset="2"/>
              </a:rPr>
              <a:t> </a:t>
            </a:r>
            <a:r>
              <a:rPr kumimoji="0" lang="tr-TR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Kişi </a:t>
            </a:r>
            <a:r>
              <a:rPr kumimoji="0" lang="tr-TR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  <a:sym typeface="Symbol" panose="05050102010706020507" pitchFamily="18" charset="2"/>
              </a:rPr>
              <a:t> </a:t>
            </a:r>
            <a:r>
              <a:rPr kumimoji="0" lang="tr-TR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Bölüm </a:t>
            </a:r>
            <a:r>
              <a:rPr kumimoji="0" lang="tr-TR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  <a:sym typeface="Symbol" panose="05050102010706020507" pitchFamily="18" charset="2"/>
              </a:rPr>
              <a:t> </a:t>
            </a:r>
            <a:r>
              <a:rPr kumimoji="0" lang="tr-TR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Birim </a:t>
            </a:r>
            <a:r>
              <a:rPr kumimoji="0" lang="tr-TR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  <a:sym typeface="Symbol" panose="05050102010706020507" pitchFamily="18" charset="2"/>
              </a:rPr>
              <a:t> </a:t>
            </a:r>
            <a:r>
              <a:rPr kumimoji="0" lang="tr-TR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Kurum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700" y="4155238"/>
            <a:ext cx="457517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UC - BSC 1 - BSC20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588" y="1658937"/>
            <a:ext cx="2469004" cy="200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Resim 15" descr="E:\Projeler\APSIS\Kurumlar\ataturk\logo.png">
            <a:extLst>
              <a:ext uri="{FF2B5EF4-FFF2-40B4-BE49-F238E27FC236}">
                <a16:creationId xmlns:a16="http://schemas.microsoft.com/office/drawing/2014/main" id="{AB3A41A7-3F6B-4231-9EF7-23EE1B29D3A8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0727" y="1225814"/>
            <a:ext cx="657225" cy="657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062FBB95-7618-406E-915D-EEF2FB52C0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811" y="3057346"/>
            <a:ext cx="654050" cy="5540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Resim 17" descr="Dosya:Gazi Üniversitesi logo.png - Vikipedi">
            <a:extLst>
              <a:ext uri="{FF2B5EF4-FFF2-40B4-BE49-F238E27FC236}">
                <a16:creationId xmlns:a16="http://schemas.microsoft.com/office/drawing/2014/main" id="{72A472B1-8398-41FD-A692-7D04055FEF14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87948" y="3057346"/>
            <a:ext cx="612775" cy="6111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4" descr="kayseri Ã¼niversitesi logo ile ilgili gÃ¶rsel sonucu">
            <a:extLst>
              <a:ext uri="{FF2B5EF4-FFF2-40B4-BE49-F238E27FC236}">
                <a16:creationId xmlns:a16="http://schemas.microsoft.com/office/drawing/2014/main" id="{B8EFDDD5-FCD2-424A-A737-931B5199D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161" y="3036708"/>
            <a:ext cx="612775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acÄ±badem Ã¼niversitesi logo ile ilgili gÃ¶rsel sonucu">
            <a:extLst>
              <a:ext uri="{FF2B5EF4-FFF2-40B4-BE49-F238E27FC236}">
                <a16:creationId xmlns:a16="http://schemas.microsoft.com/office/drawing/2014/main" id="{0B08EC3C-F6E3-46A1-833A-C45DC53FA66C}"/>
              </a:ext>
            </a:extLst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59446" y="5610408"/>
            <a:ext cx="539750" cy="6842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id="{CEBED23C-0CCE-4AC8-8E74-39E3E77E0849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161" y="5597346"/>
            <a:ext cx="662845" cy="662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" descr="Dosya:Ankara Üniversitesi logosu.png - Vikipedi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249" y="3036708"/>
            <a:ext cx="633115" cy="6331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9270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>
            <a:extLst>
              <a:ext uri="{FF2B5EF4-FFF2-40B4-BE49-F238E27FC236}">
                <a16:creationId xmlns:a16="http://schemas.microsoft.com/office/drawing/2014/main" id="{3B89B95F-B00B-440E-A244-06A4C0CE552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434254" y="4574535"/>
            <a:ext cx="7598228" cy="1535265"/>
          </a:xfrm>
        </p:spPr>
        <p:txBody>
          <a:bodyPr/>
          <a:lstStyle/>
          <a:p>
            <a:pPr marL="271463" indent="-271463" eaLnBrk="1" hangingPunct="1">
              <a:buClr>
                <a:srgbClr val="DE0000"/>
              </a:buClr>
              <a:buFont typeface="Symbol" panose="05050102010706020507" pitchFamily="18" charset="2"/>
              <a:buChar char="·"/>
              <a:defRPr/>
            </a:pPr>
            <a:r>
              <a:rPr lang="tr-TR" sz="1400" dirty="0"/>
              <a:t>Q1 ve Q2 kategorisinde taranan tam metin makaleler</a:t>
            </a:r>
          </a:p>
          <a:p>
            <a:pPr marL="271463" indent="-271463" eaLnBrk="1" hangingPunct="1">
              <a:buClr>
                <a:srgbClr val="DE0000"/>
              </a:buClr>
              <a:buFont typeface="Symbol" panose="05050102010706020507" pitchFamily="18" charset="2"/>
              <a:buChar char="·"/>
              <a:defRPr/>
            </a:pPr>
            <a:r>
              <a:rPr lang="tr-TR" sz="1400" dirty="0"/>
              <a:t>Son 2 yıl içerinde yayımlanmış olmalıdır</a:t>
            </a:r>
          </a:p>
          <a:p>
            <a:pPr marL="271463" indent="-271463" eaLnBrk="1" hangingPunct="1">
              <a:buClr>
                <a:srgbClr val="DE0000"/>
              </a:buClr>
              <a:buFont typeface="Symbol" panose="05050102010706020507" pitchFamily="18" charset="2"/>
              <a:buChar char="·"/>
              <a:defRPr/>
            </a:pPr>
            <a:r>
              <a:rPr lang="tr-TR" sz="1400" dirty="0"/>
              <a:t>Yurtdışından araştırmacılarla gerçekleştirilen yayınlar için teşvik tutarı %25 fazla uygulanır</a:t>
            </a:r>
          </a:p>
          <a:p>
            <a:pPr marL="271463" indent="-271463" eaLnBrk="1" hangingPunct="1">
              <a:buClr>
                <a:srgbClr val="DE0000"/>
              </a:buClr>
              <a:buFont typeface="Symbol" panose="05050102010706020507" pitchFamily="18" charset="2"/>
              <a:buChar char="·"/>
              <a:defRPr/>
            </a:pPr>
            <a:r>
              <a:rPr lang="tr-TR" sz="1400" dirty="0"/>
              <a:t>Teşvik Tutarı ODTÜ Adresli araştırmacılar arasında eşit paylaştırılır.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BBD57EB0-ADA0-459D-908E-C61BD4E690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69775" y="161970"/>
            <a:ext cx="6440556" cy="64159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800" b="1" dirty="0">
                <a:solidFill>
                  <a:srgbClr val="0070C0"/>
                </a:solidFill>
              </a:rPr>
              <a:t>Bilimsel Yayın Teşvik Uygulaması</a:t>
            </a:r>
          </a:p>
        </p:txBody>
      </p:sp>
      <p:sp>
        <p:nvSpPr>
          <p:cNvPr id="20" name="Metin kutusu 19"/>
          <p:cNvSpPr txBox="1"/>
          <p:nvPr/>
        </p:nvSpPr>
        <p:spPr>
          <a:xfrm>
            <a:off x="2352391" y="6109800"/>
            <a:ext cx="6600206" cy="369332"/>
          </a:xfrm>
          <a:prstGeom prst="rect">
            <a:avLst/>
          </a:prstGeom>
          <a:gradFill rotWithShape="1">
            <a:gsLst>
              <a:gs pos="0">
                <a:srgbClr val="604878">
                  <a:shade val="45000"/>
                  <a:satMod val="155000"/>
                </a:srgbClr>
              </a:gs>
              <a:gs pos="60000">
                <a:srgbClr val="604878">
                  <a:shade val="95000"/>
                  <a:satMod val="150000"/>
                </a:srgbClr>
              </a:gs>
              <a:gs pos="100000">
                <a:srgbClr val="604878">
                  <a:tint val="87000"/>
                  <a:satMod val="250000"/>
                </a:srgbClr>
              </a:gs>
            </a:gsLst>
            <a:lin ang="16200000" scaled="0"/>
          </a:gradFill>
          <a:ln>
            <a:noFill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3DED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tr-TR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Kurallar sistemler tarafından otomatik olarak işletilmektedir.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390" y="1120103"/>
            <a:ext cx="6600206" cy="313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1665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333375"/>
            <a:ext cx="8158162" cy="7143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800" b="1" dirty="0">
                <a:solidFill>
                  <a:srgbClr val="C00000"/>
                </a:solidFill>
              </a:rPr>
              <a:t>Projelere Yönelik Verilerin Kullanımı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498585" y="1089383"/>
            <a:ext cx="5276221" cy="4751387"/>
          </a:xfrm>
        </p:spPr>
        <p:txBody>
          <a:bodyPr/>
          <a:lstStyle/>
          <a:p>
            <a:pPr marL="271463" indent="-271463" eaLnBrk="1" hangingPunct="1">
              <a:buClr>
                <a:schemeClr val="accent6">
                  <a:lumMod val="75000"/>
                </a:schemeClr>
              </a:buClr>
              <a:buFont typeface="Symbol" panose="05050102010706020507" pitchFamily="18" charset="2"/>
              <a:buChar char="·"/>
              <a:defRPr/>
            </a:pPr>
            <a:r>
              <a:rPr lang="tr-TR" sz="1400" dirty="0"/>
              <a:t>Sonuç Raporlarının Açık Arşivde erişime açılması</a:t>
            </a:r>
          </a:p>
          <a:p>
            <a:pPr marL="271463" indent="-271463" eaLnBrk="1" hangingPunct="1">
              <a:buClr>
                <a:schemeClr val="accent6">
                  <a:lumMod val="75000"/>
                </a:schemeClr>
              </a:buClr>
              <a:buFont typeface="Symbol" panose="05050102010706020507" pitchFamily="18" charset="2"/>
              <a:buChar char="·"/>
              <a:defRPr/>
            </a:pPr>
            <a:r>
              <a:rPr lang="tr-TR" sz="1400" dirty="0"/>
              <a:t>Tematik ve araştırma alanlarına göre sınıflandırmalar</a:t>
            </a:r>
          </a:p>
          <a:p>
            <a:pPr marL="271463" indent="-271463" eaLnBrk="1" hangingPunct="1">
              <a:buClr>
                <a:schemeClr val="accent6">
                  <a:lumMod val="75000"/>
                </a:schemeClr>
              </a:buClr>
              <a:buFont typeface="Symbol" panose="05050102010706020507" pitchFamily="18" charset="2"/>
              <a:buChar char="·"/>
              <a:defRPr/>
            </a:pPr>
            <a:r>
              <a:rPr lang="tr-TR" sz="1400" dirty="0"/>
              <a:t>Proje Çıktıları: yayın, patent, tez, faydalı model …</a:t>
            </a:r>
          </a:p>
          <a:p>
            <a:pPr marL="271463" indent="-271463" eaLnBrk="1" hangingPunct="1">
              <a:buClr>
                <a:schemeClr val="accent6">
                  <a:lumMod val="75000"/>
                </a:schemeClr>
              </a:buClr>
              <a:buFont typeface="Symbol" panose="05050102010706020507" pitchFamily="18" charset="2"/>
              <a:buChar char="·"/>
              <a:defRPr/>
            </a:pPr>
            <a:r>
              <a:rPr lang="tr-TR" sz="1400" dirty="0"/>
              <a:t>Makine/Teçhizat envanteri</a:t>
            </a:r>
          </a:p>
          <a:p>
            <a:pPr eaLnBrk="1" hangingPunct="1">
              <a:defRPr/>
            </a:pPr>
            <a:endParaRPr lang="tr-TR" sz="1400" dirty="0"/>
          </a:p>
          <a:p>
            <a:pPr eaLnBrk="1" hangingPunct="1">
              <a:defRPr/>
            </a:pPr>
            <a:endParaRPr lang="tr-TR" sz="1400" dirty="0"/>
          </a:p>
          <a:p>
            <a:pPr eaLnBrk="1" hangingPunct="1">
              <a:defRPr/>
            </a:pPr>
            <a:endParaRPr lang="tr-TR" sz="1400" dirty="0"/>
          </a:p>
        </p:txBody>
      </p:sp>
      <p:pic>
        <p:nvPicPr>
          <p:cNvPr id="63492" name="Picture 4" descr="https://upload.wikimedia.org/wikipedia/commons/thumb/7/77/Open_Access_logo_PLoS_transparent.svg/384px-Open_Access_logo_PLoS_transparent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033" y="3033710"/>
            <a:ext cx="3444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Resim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196" y="5335585"/>
            <a:ext cx="792162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Metin kutusu 22"/>
          <p:cNvSpPr txBox="1">
            <a:spLocks noChangeArrowheads="1"/>
          </p:cNvSpPr>
          <p:nvPr/>
        </p:nvSpPr>
        <p:spPr bwMode="auto">
          <a:xfrm>
            <a:off x="7278371" y="6080123"/>
            <a:ext cx="10398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tr-TR" altLang="tr-TR" sz="1400">
                <a:latin typeface="Arial" panose="020B0604020202020204" pitchFamily="34" charset="0"/>
                <a:cs typeface="Arial" panose="020B0604020202020204" pitchFamily="34" charset="0"/>
              </a:rPr>
              <a:t>Covid – 19</a:t>
            </a:r>
          </a:p>
        </p:txBody>
      </p:sp>
      <p:pic>
        <p:nvPicPr>
          <p:cNvPr id="63497" name="Resi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558" y="3784598"/>
            <a:ext cx="1341438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8" name="Metin kutusu 23"/>
          <p:cNvSpPr txBox="1">
            <a:spLocks noChangeArrowheads="1"/>
          </p:cNvSpPr>
          <p:nvPr/>
        </p:nvSpPr>
        <p:spPr bwMode="auto">
          <a:xfrm>
            <a:off x="7033896" y="4927598"/>
            <a:ext cx="15287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tr-TR" altLang="tr-TR" sz="1400">
                <a:latin typeface="Arial" panose="020B0604020202020204" pitchFamily="34" charset="0"/>
                <a:cs typeface="Arial" panose="020B0604020202020204" pitchFamily="34" charset="0"/>
              </a:rPr>
              <a:t>Sürdürülebilir KA</a:t>
            </a:r>
          </a:p>
        </p:txBody>
      </p:sp>
      <p:sp>
        <p:nvSpPr>
          <p:cNvPr id="63499" name="Metin kutusu 24"/>
          <p:cNvSpPr txBox="1">
            <a:spLocks noChangeArrowheads="1"/>
          </p:cNvSpPr>
          <p:nvPr/>
        </p:nvSpPr>
        <p:spPr bwMode="auto">
          <a:xfrm>
            <a:off x="7311708" y="3609973"/>
            <a:ext cx="973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tr-TR" altLang="tr-TR" sz="1400">
                <a:latin typeface="Arial" panose="020B0604020202020204" pitchFamily="34" charset="0"/>
                <a:cs typeface="Arial" panose="020B0604020202020204" pitchFamily="34" charset="0"/>
              </a:rPr>
              <a:t>Açık Arşiv</a:t>
            </a:r>
          </a:p>
        </p:txBody>
      </p:sp>
      <p:pic>
        <p:nvPicPr>
          <p:cNvPr id="63500" name="Picture 2" descr="Web Of Science | CI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996" y="3025773"/>
            <a:ext cx="2173287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1" name="Picture 2" descr="scopus logo ile ilgili görsel sonuc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483" y="3933823"/>
            <a:ext cx="12303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2" name="Picture 4" descr="cropped-tubitak-ulakbim-3.png – Journal of Tourism Leisure and Hospitalit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933" y="4524373"/>
            <a:ext cx="887413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03" name="Metin kutusu 30"/>
          <p:cNvSpPr txBox="1">
            <a:spLocks noChangeArrowheads="1"/>
          </p:cNvSpPr>
          <p:nvPr/>
        </p:nvSpPr>
        <p:spPr bwMode="auto">
          <a:xfrm>
            <a:off x="9183371" y="5662610"/>
            <a:ext cx="1506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tr-TR" altLang="tr-TR" sz="1600">
                <a:solidFill>
                  <a:srgbClr val="0070C0"/>
                </a:solidFill>
              </a:rPr>
              <a:t>BTYK </a:t>
            </a:r>
          </a:p>
          <a:p>
            <a:pPr algn="ctr"/>
            <a:r>
              <a:rPr lang="tr-TR" altLang="tr-TR" sz="1600">
                <a:solidFill>
                  <a:srgbClr val="0070C0"/>
                </a:solidFill>
              </a:rPr>
              <a:t>Öncelikli Alanlar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99CFBFFE-EE23-43AD-ADE6-C1AA8396287A}"/>
              </a:ext>
            </a:extLst>
          </p:cNvPr>
          <p:cNvSpPr txBox="1"/>
          <p:nvPr/>
        </p:nvSpPr>
        <p:spPr>
          <a:xfrm>
            <a:off x="6610751" y="2007449"/>
            <a:ext cx="4811588" cy="646331"/>
          </a:xfrm>
          <a:prstGeom prst="rect">
            <a:avLst/>
          </a:prstGeom>
          <a:gradFill rotWithShape="1">
            <a:gsLst>
              <a:gs pos="0">
                <a:srgbClr val="604878">
                  <a:shade val="45000"/>
                  <a:satMod val="155000"/>
                </a:srgbClr>
              </a:gs>
              <a:gs pos="60000">
                <a:srgbClr val="604878">
                  <a:shade val="95000"/>
                  <a:satMod val="150000"/>
                </a:srgbClr>
              </a:gs>
              <a:gs pos="100000">
                <a:srgbClr val="604878">
                  <a:tint val="87000"/>
                  <a:satMod val="250000"/>
                </a:srgbClr>
              </a:gs>
            </a:gsLst>
            <a:lin ang="16200000" scaled="0"/>
          </a:gradFill>
          <a:ln>
            <a:noFill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3DED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tr-TR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BAP Programlarında Performansa</a:t>
            </a:r>
            <a:r>
              <a:rPr kumimoji="0" lang="tr-TR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Dayalı Bütçe Limiti Uygulanması</a:t>
            </a:r>
            <a:endParaRPr kumimoji="0" lang="tr-TR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648" y="2722335"/>
            <a:ext cx="5173746" cy="21515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7255" y="4522414"/>
            <a:ext cx="4513694" cy="22059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Metin kutusu 17">
            <a:extLst>
              <a:ext uri="{FF2B5EF4-FFF2-40B4-BE49-F238E27FC236}">
                <a16:creationId xmlns:a16="http://schemas.microsoft.com/office/drawing/2014/main" id="{62B7A84F-040E-44E4-AC1B-67A4621CB8A2}"/>
              </a:ext>
            </a:extLst>
          </p:cNvPr>
          <p:cNvSpPr txBox="1"/>
          <p:nvPr/>
        </p:nvSpPr>
        <p:spPr>
          <a:xfrm>
            <a:off x="6610751" y="1162899"/>
            <a:ext cx="4811588" cy="646331"/>
          </a:xfrm>
          <a:prstGeom prst="rect">
            <a:avLst/>
          </a:prstGeom>
          <a:gradFill rotWithShape="1">
            <a:gsLst>
              <a:gs pos="0">
                <a:srgbClr val="604878">
                  <a:shade val="45000"/>
                  <a:satMod val="155000"/>
                </a:srgbClr>
              </a:gs>
              <a:gs pos="60000">
                <a:srgbClr val="604878">
                  <a:shade val="95000"/>
                  <a:satMod val="150000"/>
                </a:srgbClr>
              </a:gs>
              <a:gs pos="100000">
                <a:srgbClr val="604878">
                  <a:tint val="87000"/>
                  <a:satMod val="250000"/>
                </a:srgbClr>
              </a:gs>
            </a:gsLst>
            <a:lin ang="16200000" scaled="0"/>
          </a:gradFill>
          <a:ln>
            <a:noFill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3DED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tr-TR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Dış Kaynaklı Projelerin envanterinin ve süreçlerinin elektronik ortamda takip edilmesi</a:t>
            </a:r>
          </a:p>
        </p:txBody>
      </p:sp>
    </p:spTree>
    <p:extLst>
      <p:ext uri="{BB962C8B-B14F-4D97-AF65-F5344CB8AC3E}">
        <p14:creationId xmlns:p14="http://schemas.microsoft.com/office/powerpoint/2010/main" val="9881895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AB9FD7F5-F019-4772-9662-E9B2C1B6743A}"/>
              </a:ext>
            </a:extLst>
          </p:cNvPr>
          <p:cNvSpPr txBox="1"/>
          <p:nvPr/>
        </p:nvSpPr>
        <p:spPr>
          <a:xfrm>
            <a:off x="3141980" y="2239005"/>
            <a:ext cx="5582236" cy="461665"/>
          </a:xfrm>
          <a:prstGeom prst="rect">
            <a:avLst/>
          </a:prstGeom>
          <a:gradFill rotWithShape="1">
            <a:gsLst>
              <a:gs pos="0">
                <a:srgbClr val="1B587C">
                  <a:shade val="45000"/>
                  <a:satMod val="155000"/>
                </a:srgbClr>
              </a:gs>
              <a:gs pos="60000">
                <a:srgbClr val="1B587C">
                  <a:shade val="95000"/>
                  <a:satMod val="150000"/>
                </a:srgbClr>
              </a:gs>
              <a:gs pos="100000">
                <a:srgbClr val="1B587C">
                  <a:tint val="87000"/>
                  <a:satMod val="250000"/>
                </a:srgbClr>
              </a:gs>
            </a:gsLst>
            <a:lin ang="16200000" scaled="0"/>
          </a:gradFill>
          <a:ln w="9525" cap="flat" cmpd="sng" algn="ctr">
            <a:solidFill>
              <a:srgbClr val="1B587C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3DED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tr-TR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Kurumsal Verilerin Yönetimi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AB9FD7F5-F019-4772-9662-E9B2C1B6743A}"/>
              </a:ext>
            </a:extLst>
          </p:cNvPr>
          <p:cNvSpPr txBox="1"/>
          <p:nvPr/>
        </p:nvSpPr>
        <p:spPr>
          <a:xfrm>
            <a:off x="3141980" y="3768242"/>
            <a:ext cx="5582236" cy="461665"/>
          </a:xfrm>
          <a:prstGeom prst="rect">
            <a:avLst/>
          </a:prstGeom>
          <a:gradFill rotWithShape="1">
            <a:gsLst>
              <a:gs pos="0">
                <a:srgbClr val="1B587C">
                  <a:shade val="45000"/>
                  <a:satMod val="155000"/>
                </a:srgbClr>
              </a:gs>
              <a:gs pos="60000">
                <a:srgbClr val="1B587C">
                  <a:shade val="95000"/>
                  <a:satMod val="150000"/>
                </a:srgbClr>
              </a:gs>
              <a:gs pos="100000">
                <a:srgbClr val="1B587C">
                  <a:tint val="87000"/>
                  <a:satMod val="250000"/>
                </a:srgbClr>
              </a:gs>
            </a:gsLst>
            <a:lin ang="16200000" scaled="0"/>
          </a:gradFill>
          <a:ln w="9525" cap="flat" cmpd="sng" algn="ctr">
            <a:solidFill>
              <a:srgbClr val="1B587C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3DED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tr-TR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Araştırma Verilerinin Yönetimi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İçerik Yer Tutucusu 2"/>
          <p:cNvSpPr>
            <a:spLocks noGrp="1"/>
          </p:cNvSpPr>
          <p:nvPr>
            <p:ph idx="1"/>
          </p:nvPr>
        </p:nvSpPr>
        <p:spPr>
          <a:xfrm>
            <a:off x="2099383" y="1509107"/>
            <a:ext cx="8097163" cy="729898"/>
          </a:xfrm>
        </p:spPr>
        <p:txBody>
          <a:bodyPr>
            <a:noAutofit/>
          </a:bodyPr>
          <a:lstStyle/>
          <a:p>
            <a:pPr marL="265113" indent="-265113">
              <a:spcBef>
                <a:spcPts val="300"/>
              </a:spcBef>
              <a:spcAft>
                <a:spcPts val="0"/>
              </a:spcAft>
              <a:buClr>
                <a:srgbClr val="E31837"/>
              </a:buClr>
              <a:buFont typeface="Symbol" panose="05050102010706020507" pitchFamily="18" charset="2"/>
              <a:buChar char="·"/>
              <a:defRPr/>
            </a:pPr>
            <a:r>
              <a:rPr lang="tr-TR" sz="1800" dirty="0">
                <a:solidFill>
                  <a:schemeClr val="tx1"/>
                </a:solidFill>
              </a:rPr>
              <a:t>Kurumları verimli ve etkin bir şekilde yönetebilmek için kurumsal verilerden faydalanılmalıdır</a:t>
            </a:r>
            <a:endParaRPr lang="tr-TR" sz="1800" b="1" dirty="0">
              <a:solidFill>
                <a:schemeClr val="tx1"/>
              </a:solidFill>
            </a:endParaRPr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 bwMode="auto">
          <a:xfrm>
            <a:off x="2099383" y="3064468"/>
            <a:ext cx="8097163" cy="6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90488" indent="-90488" algn="l" rtl="0" eaLnBrk="0" fontAlgn="base" hangingPunct="0">
              <a:lnSpc>
                <a:spcPct val="85000"/>
              </a:lnSpc>
              <a:spcBef>
                <a:spcPts val="1300"/>
              </a:spcBef>
              <a:spcAft>
                <a:spcPct val="0"/>
              </a:spcAft>
              <a:buFont typeface="Arial" panose="020B0604020202020204" pitchFamily="34" charset="0"/>
              <a:buChar char=" "/>
              <a:defRPr sz="2400" kern="1200">
                <a:solidFill>
                  <a:srgbClr val="2626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6075" indent="-342900" algn="l" rtl="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 sz="2400" kern="1200">
                <a:solidFill>
                  <a:srgbClr val="2626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7688" indent="-547688" algn="l" rtl="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 sz="2000" i="1" kern="1200">
                <a:solidFill>
                  <a:srgbClr val="2626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22325" indent="-822325" algn="l" rtl="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 kern="1200">
                <a:solidFill>
                  <a:srgbClr val="2626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96963" indent="-1096963" algn="l" rtl="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 kern="1200">
                <a:solidFill>
                  <a:srgbClr val="2626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-269875" defTabSz="914400">
              <a:spcBef>
                <a:spcPts val="300"/>
              </a:spcBef>
              <a:spcAft>
                <a:spcPts val="0"/>
              </a:spcAft>
              <a:buClr>
                <a:srgbClr val="E31837"/>
              </a:buClr>
              <a:buFont typeface="Symbol" panose="05050102010706020507" pitchFamily="18" charset="2"/>
              <a:buChar char="·"/>
              <a:defRPr/>
            </a:pPr>
            <a:r>
              <a:rPr lang="tr-TR" sz="1800" dirty="0">
                <a:solidFill>
                  <a:schemeClr val="tx1"/>
                </a:solidFill>
              </a:rPr>
              <a:t>Araştırma Yönetimi ve araştırma çıktılarının etki düzeyini artırmak için araştırma verileri etkin bir şekilde yönetebilmedir. </a:t>
            </a:r>
            <a:endParaRPr lang="tr-TR" sz="1800" b="1" dirty="0">
              <a:solidFill>
                <a:schemeClr val="tx1"/>
              </a:solidFill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AB9FD7F5-F019-4772-9662-E9B2C1B6743A}"/>
              </a:ext>
            </a:extLst>
          </p:cNvPr>
          <p:cNvSpPr txBox="1"/>
          <p:nvPr/>
        </p:nvSpPr>
        <p:spPr>
          <a:xfrm>
            <a:off x="3141980" y="5351053"/>
            <a:ext cx="5582236" cy="461665"/>
          </a:xfrm>
          <a:prstGeom prst="rect">
            <a:avLst/>
          </a:prstGeom>
          <a:gradFill rotWithShape="1">
            <a:gsLst>
              <a:gs pos="0">
                <a:srgbClr val="1B587C">
                  <a:shade val="45000"/>
                  <a:satMod val="155000"/>
                </a:srgbClr>
              </a:gs>
              <a:gs pos="60000">
                <a:srgbClr val="1B587C">
                  <a:shade val="95000"/>
                  <a:satMod val="150000"/>
                </a:srgbClr>
              </a:gs>
              <a:gs pos="100000">
                <a:srgbClr val="1B587C">
                  <a:tint val="87000"/>
                  <a:satMod val="250000"/>
                </a:srgbClr>
              </a:gs>
            </a:gsLst>
            <a:lin ang="16200000" scaled="0"/>
          </a:gradFill>
          <a:ln w="9525" cap="flat" cmpd="sng" algn="ctr">
            <a:solidFill>
              <a:srgbClr val="1B587C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3DED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tr-TR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Bilim ve Teknoloji Politikaları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 bwMode="auto">
          <a:xfrm>
            <a:off x="2099384" y="4618995"/>
            <a:ext cx="7875238" cy="6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90488" indent="-90488" algn="l" rtl="0" eaLnBrk="0" fontAlgn="base" hangingPunct="0">
              <a:lnSpc>
                <a:spcPct val="85000"/>
              </a:lnSpc>
              <a:spcBef>
                <a:spcPts val="1300"/>
              </a:spcBef>
              <a:spcAft>
                <a:spcPct val="0"/>
              </a:spcAft>
              <a:buFont typeface="Arial" panose="020B0604020202020204" pitchFamily="34" charset="0"/>
              <a:buChar char=" "/>
              <a:defRPr sz="2400" kern="1200">
                <a:solidFill>
                  <a:srgbClr val="2626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6075" indent="-342900" algn="l" rtl="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 sz="2400" kern="1200">
                <a:solidFill>
                  <a:srgbClr val="2626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7688" indent="-547688" algn="l" rtl="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 sz="2000" i="1" kern="1200">
                <a:solidFill>
                  <a:srgbClr val="2626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22325" indent="-822325" algn="l" rtl="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 kern="1200">
                <a:solidFill>
                  <a:srgbClr val="2626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96963" indent="-1096963" algn="l" rtl="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 kern="1200">
                <a:solidFill>
                  <a:srgbClr val="2626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-269875" defTabSz="914400">
              <a:spcBef>
                <a:spcPts val="300"/>
              </a:spcBef>
              <a:spcAft>
                <a:spcPts val="0"/>
              </a:spcAft>
              <a:buClr>
                <a:srgbClr val="E31837"/>
              </a:buClr>
              <a:buFont typeface="Symbol" panose="05050102010706020507" pitchFamily="18" charset="2"/>
              <a:buChar char="·"/>
              <a:defRPr/>
            </a:pPr>
            <a:r>
              <a:rPr lang="tr-TR" sz="1800" dirty="0">
                <a:solidFill>
                  <a:schemeClr val="tx1"/>
                </a:solidFill>
              </a:rPr>
              <a:t>Küresel değişimler ve ulusal bilim ve teknoloji politikaları göz önünde bulundurularak veriye dayalı stratejik politikalar geliştirilmelidir. </a:t>
            </a:r>
            <a:endParaRPr lang="tr-TR" sz="1800" b="1" dirty="0">
              <a:solidFill>
                <a:schemeClr val="tx1"/>
              </a:solidFill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59A6EC42-DBF3-4B87-8515-42D84FB5A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343393"/>
            <a:ext cx="81581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>
            <a:normAutofit/>
          </a:bodyPr>
          <a:lstStyle>
            <a:defPPr>
              <a:defRPr lang="en-US"/>
            </a:defPPr>
            <a:lvl1pPr algn="just" eaLnBrk="1" fontAlgn="auto" hangingPunct="1">
              <a:spcBef>
                <a:spcPct val="0"/>
              </a:spcBef>
              <a:spcAft>
                <a:spcPts val="0"/>
              </a:spcAft>
              <a:buNone/>
              <a:defRPr sz="2800" b="1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eaLnBrk="0" hangingPunct="0">
              <a:spcBef>
                <a:spcPct val="0"/>
              </a:spcBef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eaLnBrk="0" hangingPunct="0">
              <a:spcBef>
                <a:spcPct val="0"/>
              </a:spcBef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eaLnBrk="0" hangingPunct="0">
              <a:spcBef>
                <a:spcPct val="0"/>
              </a:spcBef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eaLnBrk="0" hangingPunct="0">
              <a:spcBef>
                <a:spcPct val="0"/>
              </a:spcBef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tr-TR" dirty="0">
                <a:solidFill>
                  <a:srgbClr val="E31837"/>
                </a:solidFill>
                <a:ea typeface="+mn-ea"/>
              </a:rPr>
              <a:t>Üst Kavram: </a:t>
            </a:r>
            <a:r>
              <a:rPr lang="tr-TR" dirty="0">
                <a:solidFill>
                  <a:srgbClr val="002060"/>
                </a:solidFill>
              </a:rPr>
              <a:t>Kurumsal Varlık Yönetimi</a:t>
            </a:r>
          </a:p>
        </p:txBody>
      </p:sp>
    </p:spTree>
    <p:extLst>
      <p:ext uri="{BB962C8B-B14F-4D97-AF65-F5344CB8AC3E}">
        <p14:creationId xmlns:p14="http://schemas.microsoft.com/office/powerpoint/2010/main" val="2364410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 21">
            <a:extLst>
              <a:ext uri="{FF2B5EF4-FFF2-40B4-BE49-F238E27FC236}">
                <a16:creationId xmlns:a16="http://schemas.microsoft.com/office/drawing/2014/main" id="{D573C08F-A83C-4CDC-AFD8-D3AC7AC962A3}"/>
              </a:ext>
            </a:extLst>
          </p:cNvPr>
          <p:cNvGrpSpPr/>
          <p:nvPr/>
        </p:nvGrpSpPr>
        <p:grpSpPr>
          <a:xfrm>
            <a:off x="3419" y="6197311"/>
            <a:ext cx="12188581" cy="670218"/>
            <a:chOff x="3419" y="6197311"/>
            <a:chExt cx="12188581" cy="670218"/>
          </a:xfrm>
        </p:grpSpPr>
        <p:pic>
          <p:nvPicPr>
            <p:cNvPr id="23" name="Picture 7">
              <a:extLst>
                <a:ext uri="{FF2B5EF4-FFF2-40B4-BE49-F238E27FC236}">
                  <a16:creationId xmlns:a16="http://schemas.microsoft.com/office/drawing/2014/main" id="{28BDA21B-05C7-4012-A95D-4381F12D2C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02" t="87678" r="7598"/>
            <a:stretch/>
          </p:blipFill>
          <p:spPr bwMode="auto">
            <a:xfrm>
              <a:off x="3419" y="6197311"/>
              <a:ext cx="3936923" cy="670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7">
              <a:extLst>
                <a:ext uri="{FF2B5EF4-FFF2-40B4-BE49-F238E27FC236}">
                  <a16:creationId xmlns:a16="http://schemas.microsoft.com/office/drawing/2014/main" id="{FA9E7A1A-E157-4DA4-B9AD-33B1515586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678"/>
            <a:stretch/>
          </p:blipFill>
          <p:spPr bwMode="auto">
            <a:xfrm>
              <a:off x="2403758" y="6197311"/>
              <a:ext cx="7249532" cy="670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7">
              <a:extLst>
                <a:ext uri="{FF2B5EF4-FFF2-40B4-BE49-F238E27FC236}">
                  <a16:creationId xmlns:a16="http://schemas.microsoft.com/office/drawing/2014/main" id="{1D4D8C36-794D-4511-AD53-676C3DC5F1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02" t="87678" r="7598"/>
            <a:stretch/>
          </p:blipFill>
          <p:spPr bwMode="auto">
            <a:xfrm>
              <a:off x="8255077" y="6197311"/>
              <a:ext cx="3936923" cy="670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8" name="Rectangle 2">
            <a:extLst>
              <a:ext uri="{FF2B5EF4-FFF2-40B4-BE49-F238E27FC236}">
                <a16:creationId xmlns:a16="http://schemas.microsoft.com/office/drawing/2014/main" id="{D941BB7F-C34E-4834-83B7-7BDF747C5F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3789" y="107419"/>
            <a:ext cx="9752376" cy="64159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800" b="1" spc="0" dirty="0">
                <a:solidFill>
                  <a:srgbClr val="D011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ODTÜ Yönetim İlkeleri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29" y="918227"/>
            <a:ext cx="12010161" cy="579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4008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45593" y="218029"/>
            <a:ext cx="8158163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Varlık Yönetim Sistemi</a:t>
            </a:r>
          </a:p>
        </p:txBody>
      </p:sp>
      <p:grpSp>
        <p:nvGrpSpPr>
          <p:cNvPr id="49155" name="Grup 24"/>
          <p:cNvGrpSpPr>
            <a:grpSpLocks/>
          </p:cNvGrpSpPr>
          <p:nvPr/>
        </p:nvGrpSpPr>
        <p:grpSpPr bwMode="auto">
          <a:xfrm>
            <a:off x="265632" y="1539641"/>
            <a:ext cx="7826375" cy="3132138"/>
            <a:chOff x="723980" y="1981701"/>
            <a:chExt cx="7172215" cy="3132348"/>
          </a:xfrm>
        </p:grpSpPr>
        <p:sp>
          <p:nvSpPr>
            <p:cNvPr id="26" name="Dikdörtgen 25"/>
            <p:cNvSpPr/>
            <p:nvPr/>
          </p:nvSpPr>
          <p:spPr>
            <a:xfrm>
              <a:off x="3626011" y="1981701"/>
              <a:ext cx="1368152" cy="432048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100000"/>
                    <a:shade val="100000"/>
                    <a:satMod val="100000"/>
                    <a:lumMod val="90000"/>
                  </a:sysClr>
                </a:gs>
                <a:gs pos="100000">
                  <a:sysClr val="windowText" lastClr="000000">
                    <a:tint val="95000"/>
                    <a:shade val="100000"/>
                    <a:satMod val="110000"/>
                    <a:lumMod val="105000"/>
                  </a:sysClr>
                </a:gs>
              </a:gsLst>
              <a:path path="circle">
                <a:fillToRect l="40000" t="100000" r="40000" b="100000"/>
              </a:path>
            </a:gradFill>
            <a:ln>
              <a:noFill/>
            </a:ln>
            <a:effectLst>
              <a:outerShdw blurRad="50800" dist="25400" dir="5040000" rotWithShape="0">
                <a:srgbClr val="000000">
                  <a:alpha val="4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dkEdge">
              <a:bevelT w="38100" h="25400" prst="coolSlant"/>
            </a:sp3d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FFFEE6"/>
                </a:buClr>
                <a:buSzPct val="75000"/>
                <a:buFont typeface="Wingdings" pitchFamily="2" charset="2"/>
                <a:buNone/>
                <a:tabLst/>
                <a:defRPr/>
              </a:pPr>
              <a:r>
                <a:rPr kumimoji="0" lang="tr-TR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Varlık Yönetim Sistemi</a:t>
              </a:r>
            </a:p>
          </p:txBody>
        </p:sp>
        <p:grpSp>
          <p:nvGrpSpPr>
            <p:cNvPr id="49160" name="Grup 26"/>
            <p:cNvGrpSpPr>
              <a:grpSpLocks/>
            </p:cNvGrpSpPr>
            <p:nvPr/>
          </p:nvGrpSpPr>
          <p:grpSpPr bwMode="auto">
            <a:xfrm>
              <a:off x="1627879" y="4682001"/>
              <a:ext cx="5364416" cy="432048"/>
              <a:chOff x="1547664" y="4682001"/>
              <a:chExt cx="5364416" cy="432048"/>
            </a:xfrm>
          </p:grpSpPr>
          <p:sp>
            <p:nvSpPr>
              <p:cNvPr id="42" name="Dikdörtgen 41"/>
              <p:cNvSpPr/>
              <p:nvPr/>
            </p:nvSpPr>
            <p:spPr>
              <a:xfrm>
                <a:off x="1547664" y="4682001"/>
                <a:ext cx="1620000" cy="432048"/>
              </a:xfrm>
              <a:prstGeom prst="rect">
                <a:avLst/>
              </a:prstGeom>
              <a:gradFill rotWithShape="1">
                <a:gsLst>
                  <a:gs pos="75000">
                    <a:srgbClr val="66763A"/>
                  </a:gs>
                  <a:gs pos="100000">
                    <a:srgbClr val="9BB05E">
                      <a:tint val="95000"/>
                      <a:shade val="100000"/>
                      <a:satMod val="110000"/>
                      <a:lumMod val="105000"/>
                    </a:srgbClr>
                  </a:gs>
                </a:gsLst>
                <a:path path="circle">
                  <a:fillToRect l="40000" t="100000" r="40000" b="100000"/>
                </a:path>
              </a:gradFill>
              <a:ln>
                <a:noFill/>
              </a:ln>
              <a:effectLst>
                <a:outerShdw blurRad="50800" dist="25400" dir="5040000" rotWithShape="0">
                  <a:srgbClr val="000000">
                    <a:alpha val="44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dkEdge">
                <a:bevelT w="38100" h="25400" prst="coolSlant"/>
              </a:sp3d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FFFEE6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tr-TR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/>
                    <a:ea typeface="+mn-ea"/>
                    <a:cs typeface="+mn-cs"/>
                  </a:rPr>
                  <a:t>Akademik Birimler</a:t>
                </a:r>
              </a:p>
            </p:txBody>
          </p:sp>
          <p:sp>
            <p:nvSpPr>
              <p:cNvPr id="43" name="Dikdörtgen 42"/>
              <p:cNvSpPr/>
              <p:nvPr/>
            </p:nvSpPr>
            <p:spPr>
              <a:xfrm>
                <a:off x="3419872" y="4682001"/>
                <a:ext cx="1620000" cy="432048"/>
              </a:xfrm>
              <a:prstGeom prst="rect">
                <a:avLst/>
              </a:prstGeom>
              <a:gradFill rotWithShape="1">
                <a:gsLst>
                  <a:gs pos="75000">
                    <a:srgbClr val="66763A"/>
                  </a:gs>
                  <a:gs pos="100000">
                    <a:srgbClr val="9BB05E">
                      <a:tint val="95000"/>
                      <a:shade val="100000"/>
                      <a:satMod val="110000"/>
                      <a:lumMod val="105000"/>
                    </a:srgbClr>
                  </a:gs>
                </a:gsLst>
                <a:path path="circle">
                  <a:fillToRect l="40000" t="100000" r="40000" b="100000"/>
                </a:path>
              </a:gradFill>
              <a:ln>
                <a:noFill/>
              </a:ln>
              <a:effectLst>
                <a:outerShdw blurRad="50800" dist="25400" dir="5040000" rotWithShape="0">
                  <a:srgbClr val="000000">
                    <a:alpha val="44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dkEdge">
                <a:bevelT w="38100" h="25400" prst="coolSlant"/>
              </a:sp3d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FFFEE6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tr-TR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/>
                    <a:ea typeface="+mn-ea"/>
                    <a:cs typeface="+mn-cs"/>
                  </a:rPr>
                  <a:t>Araştırma Merkezleri</a:t>
                </a:r>
              </a:p>
            </p:txBody>
          </p:sp>
          <p:sp>
            <p:nvSpPr>
              <p:cNvPr id="44" name="Dikdörtgen 43"/>
              <p:cNvSpPr/>
              <p:nvPr/>
            </p:nvSpPr>
            <p:spPr>
              <a:xfrm>
                <a:off x="5292080" y="4682001"/>
                <a:ext cx="1620000" cy="432048"/>
              </a:xfrm>
              <a:prstGeom prst="rect">
                <a:avLst/>
              </a:prstGeom>
              <a:gradFill rotWithShape="1">
                <a:gsLst>
                  <a:gs pos="75000">
                    <a:srgbClr val="66763A"/>
                  </a:gs>
                  <a:gs pos="100000">
                    <a:srgbClr val="9BB05E">
                      <a:tint val="95000"/>
                      <a:shade val="100000"/>
                      <a:satMod val="110000"/>
                      <a:lumMod val="105000"/>
                    </a:srgbClr>
                  </a:gs>
                </a:gsLst>
                <a:path path="circle">
                  <a:fillToRect l="40000" t="100000" r="40000" b="100000"/>
                </a:path>
              </a:gradFill>
              <a:ln>
                <a:noFill/>
              </a:ln>
              <a:effectLst>
                <a:outerShdw blurRad="50800" dist="25400" dir="5040000" rotWithShape="0">
                  <a:srgbClr val="000000">
                    <a:alpha val="44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dkEdge">
                <a:bevelT w="38100" h="25400" prst="coolSlant"/>
              </a:sp3d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FFFEE6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tr-TR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/>
                    <a:ea typeface="+mn-ea"/>
                    <a:cs typeface="+mn-cs"/>
                  </a:rPr>
                  <a:t>İdari Birimler</a:t>
                </a:r>
              </a:p>
            </p:txBody>
          </p:sp>
        </p:grpSp>
        <p:grpSp>
          <p:nvGrpSpPr>
            <p:cNvPr id="49161" name="Grup 27"/>
            <p:cNvGrpSpPr>
              <a:grpSpLocks/>
            </p:cNvGrpSpPr>
            <p:nvPr/>
          </p:nvGrpSpPr>
          <p:grpSpPr bwMode="auto">
            <a:xfrm>
              <a:off x="1310559" y="3181321"/>
              <a:ext cx="5999057" cy="432048"/>
              <a:chOff x="1310559" y="3181321"/>
              <a:chExt cx="5999057" cy="432048"/>
            </a:xfrm>
          </p:grpSpPr>
          <p:sp>
            <p:nvSpPr>
              <p:cNvPr id="38" name="Dikdörtgen 37"/>
              <p:cNvSpPr/>
              <p:nvPr/>
            </p:nvSpPr>
            <p:spPr>
              <a:xfrm>
                <a:off x="1310559" y="3181321"/>
                <a:ext cx="1188000" cy="432048"/>
              </a:xfrm>
              <a:prstGeom prst="rect">
                <a:avLst/>
              </a:prstGeom>
              <a:gradFill rotWithShape="1">
                <a:gsLst>
                  <a:gs pos="0">
                    <a:srgbClr val="E68230">
                      <a:tint val="100000"/>
                      <a:shade val="100000"/>
                      <a:satMod val="100000"/>
                      <a:lumMod val="90000"/>
                    </a:srgbClr>
                  </a:gs>
                  <a:gs pos="100000">
                    <a:srgbClr val="E68230">
                      <a:tint val="95000"/>
                      <a:shade val="100000"/>
                      <a:satMod val="110000"/>
                      <a:lumMod val="105000"/>
                    </a:srgbClr>
                  </a:gs>
                </a:gsLst>
                <a:path path="circle">
                  <a:fillToRect l="40000" t="100000" r="40000" b="100000"/>
                </a:path>
              </a:gradFill>
              <a:ln w="9525" cap="flat" cmpd="sng" algn="ctr">
                <a:solidFill>
                  <a:srgbClr val="E68230"/>
                </a:solidFill>
                <a:prstDash val="solid"/>
              </a:ln>
              <a:effectLst>
                <a:outerShdw blurRad="50800" dist="12700" dir="5400000" rotWithShape="0">
                  <a:srgbClr val="000000">
                    <a:alpha val="37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FFFEE6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tr-TR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/>
                    <a:ea typeface="+mn-ea"/>
                    <a:cs typeface="+mn-cs"/>
                  </a:rPr>
                  <a:t>Öğrenci</a:t>
                </a:r>
              </a:p>
            </p:txBody>
          </p:sp>
          <p:sp>
            <p:nvSpPr>
              <p:cNvPr id="39" name="Dikdörtgen 38"/>
              <p:cNvSpPr/>
              <p:nvPr/>
            </p:nvSpPr>
            <p:spPr>
              <a:xfrm>
                <a:off x="2786295" y="3181321"/>
                <a:ext cx="1353657" cy="432048"/>
              </a:xfrm>
              <a:prstGeom prst="rect">
                <a:avLst/>
              </a:prstGeom>
              <a:gradFill rotWithShape="1">
                <a:gsLst>
                  <a:gs pos="0">
                    <a:srgbClr val="E68230">
                      <a:tint val="100000"/>
                      <a:shade val="100000"/>
                      <a:satMod val="100000"/>
                      <a:lumMod val="90000"/>
                    </a:srgbClr>
                  </a:gs>
                  <a:gs pos="100000">
                    <a:srgbClr val="E68230">
                      <a:tint val="95000"/>
                      <a:shade val="100000"/>
                      <a:satMod val="110000"/>
                      <a:lumMod val="105000"/>
                    </a:srgbClr>
                  </a:gs>
                </a:gsLst>
                <a:path path="circle">
                  <a:fillToRect l="40000" t="100000" r="40000" b="100000"/>
                </a:path>
              </a:gradFill>
              <a:ln w="9525" cap="flat" cmpd="sng" algn="ctr">
                <a:solidFill>
                  <a:srgbClr val="E68230"/>
                </a:solidFill>
                <a:prstDash val="solid"/>
              </a:ln>
              <a:effectLst>
                <a:outerShdw blurRad="50800" dist="12700" dir="5400000" rotWithShape="0">
                  <a:srgbClr val="000000">
                    <a:alpha val="37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EE6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tr-TR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/>
                    <a:ea typeface="+mn-ea"/>
                    <a:cs typeface="+mn-cs"/>
                  </a:rPr>
                  <a:t>Sosyal Kültürel, Sportif Faaliyetler</a:t>
                </a:r>
              </a:p>
            </p:txBody>
          </p:sp>
          <p:sp>
            <p:nvSpPr>
              <p:cNvPr id="40" name="Dikdörtgen 39"/>
              <p:cNvSpPr/>
              <p:nvPr/>
            </p:nvSpPr>
            <p:spPr>
              <a:xfrm>
                <a:off x="4370471" y="3181321"/>
                <a:ext cx="1353657" cy="432048"/>
              </a:xfrm>
              <a:prstGeom prst="rect">
                <a:avLst/>
              </a:prstGeom>
              <a:gradFill rotWithShape="1">
                <a:gsLst>
                  <a:gs pos="0">
                    <a:srgbClr val="E68230">
                      <a:tint val="100000"/>
                      <a:shade val="100000"/>
                      <a:satMod val="100000"/>
                      <a:lumMod val="90000"/>
                    </a:srgbClr>
                  </a:gs>
                  <a:gs pos="100000">
                    <a:srgbClr val="E68230">
                      <a:tint val="95000"/>
                      <a:shade val="100000"/>
                      <a:satMod val="110000"/>
                      <a:lumMod val="105000"/>
                    </a:srgbClr>
                  </a:gs>
                </a:gsLst>
                <a:path path="circle">
                  <a:fillToRect l="40000" t="100000" r="40000" b="100000"/>
                </a:path>
              </a:gradFill>
              <a:ln w="9525" cap="flat" cmpd="sng" algn="ctr">
                <a:solidFill>
                  <a:srgbClr val="E68230"/>
                </a:solidFill>
                <a:prstDash val="solid"/>
              </a:ln>
              <a:effectLst>
                <a:outerShdw blurRad="50800" dist="12700" dir="5400000" rotWithShape="0">
                  <a:srgbClr val="000000">
                    <a:alpha val="37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EE6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tr-TR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/>
                    <a:ea typeface="+mn-ea"/>
                    <a:cs typeface="+mn-cs"/>
                  </a:rPr>
                  <a:t>Eğitim Öğretim</a:t>
                </a:r>
              </a:p>
            </p:txBody>
          </p:sp>
          <p:sp>
            <p:nvSpPr>
              <p:cNvPr id="41" name="Dikdörtgen 40"/>
              <p:cNvSpPr/>
              <p:nvPr/>
            </p:nvSpPr>
            <p:spPr>
              <a:xfrm>
                <a:off x="5955959" y="3181321"/>
                <a:ext cx="1353657" cy="432048"/>
              </a:xfrm>
              <a:prstGeom prst="rect">
                <a:avLst/>
              </a:prstGeom>
              <a:gradFill rotWithShape="1">
                <a:gsLst>
                  <a:gs pos="0">
                    <a:srgbClr val="E68230">
                      <a:tint val="100000"/>
                      <a:shade val="100000"/>
                      <a:satMod val="100000"/>
                      <a:lumMod val="90000"/>
                    </a:srgbClr>
                  </a:gs>
                  <a:gs pos="100000">
                    <a:srgbClr val="E68230">
                      <a:tint val="95000"/>
                      <a:shade val="100000"/>
                      <a:satMod val="110000"/>
                      <a:lumMod val="105000"/>
                    </a:srgbClr>
                  </a:gs>
                </a:gsLst>
                <a:path path="circle">
                  <a:fillToRect l="40000" t="100000" r="40000" b="100000"/>
                </a:path>
              </a:gradFill>
              <a:ln w="9525" cap="flat" cmpd="sng" algn="ctr">
                <a:solidFill>
                  <a:srgbClr val="E68230"/>
                </a:solidFill>
                <a:prstDash val="solid"/>
              </a:ln>
              <a:effectLst>
                <a:outerShdw blurRad="50800" dist="12700" dir="5400000" rotWithShape="0">
                  <a:srgbClr val="000000">
                    <a:alpha val="37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EE6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tr-TR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/>
                    <a:ea typeface="+mn-ea"/>
                    <a:cs typeface="+mn-cs"/>
                  </a:rPr>
                  <a:t>Anketler</a:t>
                </a:r>
              </a:p>
            </p:txBody>
          </p:sp>
        </p:grpSp>
        <p:grpSp>
          <p:nvGrpSpPr>
            <p:cNvPr id="49162" name="Grup 28"/>
            <p:cNvGrpSpPr>
              <a:grpSpLocks/>
            </p:cNvGrpSpPr>
            <p:nvPr/>
          </p:nvGrpSpPr>
          <p:grpSpPr bwMode="auto">
            <a:xfrm>
              <a:off x="4166083" y="2521821"/>
              <a:ext cx="288008" cy="545664"/>
              <a:chOff x="4065552" y="2521821"/>
              <a:chExt cx="288008" cy="545664"/>
            </a:xfrm>
          </p:grpSpPr>
          <p:sp>
            <p:nvSpPr>
              <p:cNvPr id="36" name="Sağ Ok 35"/>
              <p:cNvSpPr/>
              <p:nvPr/>
            </p:nvSpPr>
            <p:spPr>
              <a:xfrm rot="5400000">
                <a:off x="3849552" y="2737821"/>
                <a:ext cx="540000" cy="108000"/>
              </a:xfrm>
              <a:prstGeom prst="rightArrow">
                <a:avLst/>
              </a:prstGeom>
              <a:gradFill rotWithShape="1">
                <a:gsLst>
                  <a:gs pos="0">
                    <a:sysClr val="windowText" lastClr="000000">
                      <a:tint val="100000"/>
                      <a:shade val="100000"/>
                      <a:satMod val="100000"/>
                      <a:lumMod val="90000"/>
                    </a:sysClr>
                  </a:gs>
                  <a:gs pos="100000">
                    <a:sysClr val="windowText" lastClr="000000">
                      <a:tint val="95000"/>
                      <a:shade val="100000"/>
                      <a:satMod val="110000"/>
                      <a:lumMod val="105000"/>
                    </a:sysClr>
                  </a:gs>
                </a:gsLst>
                <a:path path="circle">
                  <a:fillToRect l="40000" t="100000" r="40000" b="100000"/>
                </a:path>
              </a:gra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12700" dir="5400000" rotWithShape="0">
                  <a:srgbClr val="000000">
                    <a:alpha val="37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FFFEE6"/>
                  </a:buClr>
                  <a:buSzPct val="75000"/>
                  <a:buFont typeface="Wingdings" pitchFamily="2" charset="2"/>
                  <a:buChar char="n"/>
                  <a:tabLst/>
                  <a:defRPr/>
                </a:pPr>
                <a:endParaRPr kumimoji="0" lang="tr-TR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37" name="Sağ Ok 36"/>
              <p:cNvSpPr/>
              <p:nvPr/>
            </p:nvSpPr>
            <p:spPr>
              <a:xfrm rot="16200000">
                <a:off x="4029560" y="2743485"/>
                <a:ext cx="540000" cy="108000"/>
              </a:xfrm>
              <a:prstGeom prst="rightArrow">
                <a:avLst/>
              </a:prstGeom>
              <a:gradFill rotWithShape="1">
                <a:gsLst>
                  <a:gs pos="0">
                    <a:sysClr val="windowText" lastClr="000000">
                      <a:tint val="100000"/>
                      <a:shade val="100000"/>
                      <a:satMod val="100000"/>
                      <a:lumMod val="90000"/>
                    </a:sysClr>
                  </a:gs>
                  <a:gs pos="100000">
                    <a:sysClr val="windowText" lastClr="000000">
                      <a:tint val="95000"/>
                      <a:shade val="100000"/>
                      <a:satMod val="110000"/>
                      <a:lumMod val="105000"/>
                    </a:sysClr>
                  </a:gs>
                </a:gsLst>
                <a:path path="circle">
                  <a:fillToRect l="40000" t="100000" r="40000" b="100000"/>
                </a:path>
              </a:gra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12700" dir="5400000" rotWithShape="0">
                  <a:srgbClr val="000000">
                    <a:alpha val="37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FFFEE6"/>
                  </a:buClr>
                  <a:buSzPct val="75000"/>
                  <a:buFont typeface="Wingdings" pitchFamily="2" charset="2"/>
                  <a:buChar char="n"/>
                  <a:tabLst/>
                  <a:defRPr/>
                </a:pPr>
                <a:endParaRPr kumimoji="0" lang="tr-TR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</p:grpSp>
        <p:grpSp>
          <p:nvGrpSpPr>
            <p:cNvPr id="49163" name="Grup 29"/>
            <p:cNvGrpSpPr>
              <a:grpSpLocks/>
            </p:cNvGrpSpPr>
            <p:nvPr/>
          </p:nvGrpSpPr>
          <p:grpSpPr bwMode="auto">
            <a:xfrm>
              <a:off x="723980" y="3914402"/>
              <a:ext cx="7172215" cy="443563"/>
              <a:chOff x="723980" y="3914402"/>
              <a:chExt cx="7172215" cy="443563"/>
            </a:xfrm>
          </p:grpSpPr>
          <p:sp>
            <p:nvSpPr>
              <p:cNvPr id="31" name="Dikdörtgen 30"/>
              <p:cNvSpPr/>
              <p:nvPr/>
            </p:nvSpPr>
            <p:spPr>
              <a:xfrm>
                <a:off x="723980" y="3914402"/>
                <a:ext cx="1476000" cy="432048"/>
              </a:xfrm>
              <a:prstGeom prst="rect">
                <a:avLst/>
              </a:prstGeom>
              <a:gradFill rotWithShape="1">
                <a:gsLst>
                  <a:gs pos="0">
                    <a:srgbClr val="4E66B2">
                      <a:tint val="100000"/>
                      <a:shade val="100000"/>
                      <a:satMod val="100000"/>
                      <a:lumMod val="90000"/>
                    </a:srgbClr>
                  </a:gs>
                  <a:gs pos="100000">
                    <a:srgbClr val="4E66B2">
                      <a:tint val="95000"/>
                      <a:shade val="100000"/>
                      <a:satMod val="110000"/>
                      <a:lumMod val="105000"/>
                    </a:srgbClr>
                  </a:gs>
                </a:gsLst>
                <a:path path="circle">
                  <a:fillToRect l="40000" t="100000" r="40000" b="100000"/>
                </a:path>
              </a:gradFill>
              <a:ln w="9525" cap="flat" cmpd="sng" algn="ctr">
                <a:solidFill>
                  <a:srgbClr val="4E66B2"/>
                </a:solidFill>
                <a:prstDash val="solid"/>
              </a:ln>
              <a:effectLst>
                <a:outerShdw blurRad="50800" dist="12700" dir="5400000" rotWithShape="0">
                  <a:srgbClr val="000000">
                    <a:alpha val="37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FFFEE6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tr-TR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/>
                    <a:ea typeface="+mn-ea"/>
                    <a:cs typeface="+mn-cs"/>
                  </a:rPr>
                  <a:t>Akademik Personel</a:t>
                </a:r>
              </a:p>
            </p:txBody>
          </p:sp>
          <p:sp>
            <p:nvSpPr>
              <p:cNvPr id="32" name="Dikdörtgen 31"/>
              <p:cNvSpPr/>
              <p:nvPr/>
            </p:nvSpPr>
            <p:spPr>
              <a:xfrm>
                <a:off x="5076192" y="3925917"/>
                <a:ext cx="1224000" cy="432048"/>
              </a:xfrm>
              <a:prstGeom prst="rect">
                <a:avLst/>
              </a:prstGeom>
              <a:gradFill rotWithShape="1">
                <a:gsLst>
                  <a:gs pos="0">
                    <a:srgbClr val="4E66B2">
                      <a:tint val="100000"/>
                      <a:shade val="100000"/>
                      <a:satMod val="100000"/>
                      <a:lumMod val="90000"/>
                    </a:srgbClr>
                  </a:gs>
                  <a:gs pos="100000">
                    <a:srgbClr val="4E66B2">
                      <a:tint val="95000"/>
                      <a:shade val="100000"/>
                      <a:satMod val="110000"/>
                      <a:lumMod val="105000"/>
                    </a:srgbClr>
                  </a:gs>
                </a:gsLst>
                <a:path path="circle">
                  <a:fillToRect l="40000" t="100000" r="40000" b="100000"/>
                </a:path>
              </a:gradFill>
              <a:ln w="9525" cap="flat" cmpd="sng" algn="ctr">
                <a:solidFill>
                  <a:srgbClr val="4E66B2"/>
                </a:solidFill>
                <a:prstDash val="solid"/>
              </a:ln>
              <a:effectLst>
                <a:outerShdw blurRad="50800" dist="12700" dir="5400000" rotWithShape="0">
                  <a:srgbClr val="000000">
                    <a:alpha val="37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FFFEE6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tr-TR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/>
                    <a:ea typeface="+mn-ea"/>
                    <a:cs typeface="+mn-cs"/>
                  </a:rPr>
                  <a:t>Fiziksel Alt Yapı</a:t>
                </a:r>
              </a:p>
            </p:txBody>
          </p:sp>
          <p:sp>
            <p:nvSpPr>
              <p:cNvPr id="33" name="Dikdörtgen 32"/>
              <p:cNvSpPr/>
              <p:nvPr/>
            </p:nvSpPr>
            <p:spPr>
              <a:xfrm>
                <a:off x="6492195" y="3925917"/>
                <a:ext cx="1404000" cy="432048"/>
              </a:xfrm>
              <a:prstGeom prst="rect">
                <a:avLst/>
              </a:prstGeom>
              <a:gradFill rotWithShape="1">
                <a:gsLst>
                  <a:gs pos="0">
                    <a:srgbClr val="4E66B2">
                      <a:tint val="100000"/>
                      <a:shade val="100000"/>
                      <a:satMod val="100000"/>
                      <a:lumMod val="90000"/>
                    </a:srgbClr>
                  </a:gs>
                  <a:gs pos="100000">
                    <a:srgbClr val="4E66B2">
                      <a:tint val="95000"/>
                      <a:shade val="100000"/>
                      <a:satMod val="110000"/>
                      <a:lumMod val="105000"/>
                    </a:srgbClr>
                  </a:gs>
                </a:gsLst>
                <a:path path="circle">
                  <a:fillToRect l="40000" t="100000" r="40000" b="100000"/>
                </a:path>
              </a:gradFill>
              <a:ln w="9525" cap="flat" cmpd="sng" algn="ctr">
                <a:solidFill>
                  <a:srgbClr val="4E66B2"/>
                </a:solidFill>
                <a:prstDash val="solid"/>
              </a:ln>
              <a:effectLst>
                <a:outerShdw blurRad="50800" dist="12700" dir="5400000" rotWithShape="0">
                  <a:srgbClr val="000000">
                    <a:alpha val="37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FFFEE6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tr-TR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/>
                    <a:ea typeface="+mn-ea"/>
                    <a:cs typeface="+mn-cs"/>
                  </a:rPr>
                  <a:t>Teknolojik Alt Yapı</a:t>
                </a:r>
              </a:p>
            </p:txBody>
          </p:sp>
          <p:sp>
            <p:nvSpPr>
              <p:cNvPr id="34" name="Dikdörtgen 33"/>
              <p:cNvSpPr/>
              <p:nvPr/>
            </p:nvSpPr>
            <p:spPr>
              <a:xfrm>
                <a:off x="2375888" y="3914402"/>
                <a:ext cx="1188000" cy="432048"/>
              </a:xfrm>
              <a:prstGeom prst="rect">
                <a:avLst/>
              </a:prstGeom>
              <a:gradFill rotWithShape="1">
                <a:gsLst>
                  <a:gs pos="0">
                    <a:srgbClr val="4E66B2">
                      <a:tint val="100000"/>
                      <a:shade val="100000"/>
                      <a:satMod val="100000"/>
                      <a:lumMod val="90000"/>
                    </a:srgbClr>
                  </a:gs>
                  <a:gs pos="100000">
                    <a:srgbClr val="4E66B2">
                      <a:tint val="95000"/>
                      <a:shade val="100000"/>
                      <a:satMod val="110000"/>
                      <a:lumMod val="105000"/>
                    </a:srgbClr>
                  </a:gs>
                </a:gsLst>
                <a:path path="circle">
                  <a:fillToRect l="40000" t="100000" r="40000" b="100000"/>
                </a:path>
              </a:gradFill>
              <a:ln w="9525" cap="flat" cmpd="sng" algn="ctr">
                <a:solidFill>
                  <a:srgbClr val="4E66B2"/>
                </a:solidFill>
                <a:prstDash val="solid"/>
              </a:ln>
              <a:effectLst>
                <a:outerShdw blurRad="50800" dist="12700" dir="5400000" rotWithShape="0">
                  <a:srgbClr val="000000">
                    <a:alpha val="37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FFFEE6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tr-TR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/>
                    <a:ea typeface="+mn-ea"/>
                    <a:cs typeface="+mn-cs"/>
                  </a:rPr>
                  <a:t>İdari Personel</a:t>
                </a:r>
              </a:p>
            </p:txBody>
          </p:sp>
          <p:sp>
            <p:nvSpPr>
              <p:cNvPr id="35" name="Dikdörtgen 34"/>
              <p:cNvSpPr/>
              <p:nvPr/>
            </p:nvSpPr>
            <p:spPr>
              <a:xfrm>
                <a:off x="3744040" y="3914402"/>
                <a:ext cx="1188000" cy="432048"/>
              </a:xfrm>
              <a:prstGeom prst="rect">
                <a:avLst/>
              </a:prstGeom>
              <a:gradFill rotWithShape="1">
                <a:gsLst>
                  <a:gs pos="0">
                    <a:srgbClr val="4E66B2">
                      <a:tint val="100000"/>
                      <a:shade val="100000"/>
                      <a:satMod val="100000"/>
                      <a:lumMod val="90000"/>
                    </a:srgbClr>
                  </a:gs>
                  <a:gs pos="100000">
                    <a:srgbClr val="4E66B2">
                      <a:tint val="95000"/>
                      <a:shade val="100000"/>
                      <a:satMod val="110000"/>
                      <a:lumMod val="105000"/>
                    </a:srgbClr>
                  </a:gs>
                </a:gsLst>
                <a:path path="circle">
                  <a:fillToRect l="40000" t="100000" r="40000" b="100000"/>
                </a:path>
              </a:gradFill>
              <a:ln w="9525" cap="flat" cmpd="sng" algn="ctr">
                <a:solidFill>
                  <a:srgbClr val="4E66B2"/>
                </a:solidFill>
                <a:prstDash val="solid"/>
              </a:ln>
              <a:effectLst>
                <a:outerShdw blurRad="50800" dist="12700" dir="5400000" rotWithShape="0">
                  <a:srgbClr val="000000">
                    <a:alpha val="37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FFFEE6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tr-TR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/>
                    <a:ea typeface="+mn-ea"/>
                    <a:cs typeface="+mn-cs"/>
                  </a:rPr>
                  <a:t>Mali Kaynaklar</a:t>
                </a:r>
              </a:p>
            </p:txBody>
          </p:sp>
        </p:grpSp>
      </p:grpSp>
      <p:pic>
        <p:nvPicPr>
          <p:cNvPr id="25" name="Resim 24" descr="E:\Projeler\APSIS\Kurumlar\ataturk\log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738" y="4995794"/>
            <a:ext cx="792000" cy="79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" name="Picture 2" descr="Dosya:Ankara Üniversitesi logosu.png - Vikiped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710" y="4995794"/>
            <a:ext cx="792000" cy="79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Resim 27">
            <a:extLst>
              <a:ext uri="{FF2B5EF4-FFF2-40B4-BE49-F238E27FC236}">
                <a16:creationId xmlns:a16="http://schemas.microsoft.com/office/drawing/2014/main" id="{ABAEF70F-0D01-4F31-A7B2-E5365226D0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876" y="4995794"/>
            <a:ext cx="878808" cy="7445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Resim 26">
            <a:extLst>
              <a:ext uri="{FF2B5EF4-FFF2-40B4-BE49-F238E27FC236}">
                <a16:creationId xmlns:a16="http://schemas.microsoft.com/office/drawing/2014/main" id="{94E5A929-3CAA-4AF2-B9F1-112C0038E7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96106" y="794670"/>
            <a:ext cx="2561866" cy="645457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090" y="1539641"/>
            <a:ext cx="1704387" cy="628640"/>
          </a:xfrm>
          <a:prstGeom prst="rect">
            <a:avLst/>
          </a:prstGeom>
        </p:spPr>
      </p:pic>
      <p:pic>
        <p:nvPicPr>
          <p:cNvPr id="30" name="Resim 29" descr="C:\Users\Adem\Desktop\bapsis_logo_AK_yazisiz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6119" y="2267795"/>
            <a:ext cx="1716765" cy="468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Resim 44" descr="C:\Users\Adem\Desktop\dapsis_logo_shadow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0090" y="2927896"/>
            <a:ext cx="1728823" cy="49578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6" name="Resim 45" descr="F:\Projeler\ATOSIS\Katalog\logo\atosis_logo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751" y="3495343"/>
            <a:ext cx="1890048" cy="63973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7" name="Resim 46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112" y="4219533"/>
            <a:ext cx="1817379" cy="517567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Metin kutusu 47">
            <a:extLst>
              <a:ext uri="{FF2B5EF4-FFF2-40B4-BE49-F238E27FC236}">
                <a16:creationId xmlns:a16="http://schemas.microsoft.com/office/drawing/2014/main" id="{AB9FD7F5-F019-4772-9662-E9B2C1B6743A}"/>
              </a:ext>
            </a:extLst>
          </p:cNvPr>
          <p:cNvSpPr txBox="1"/>
          <p:nvPr/>
        </p:nvSpPr>
        <p:spPr>
          <a:xfrm>
            <a:off x="9178399" y="4949350"/>
            <a:ext cx="2521404" cy="369332"/>
          </a:xfrm>
          <a:prstGeom prst="rect">
            <a:avLst/>
          </a:prstGeom>
          <a:gradFill rotWithShape="1">
            <a:gsLst>
              <a:gs pos="0">
                <a:srgbClr val="1B587C">
                  <a:shade val="45000"/>
                  <a:satMod val="155000"/>
                </a:srgbClr>
              </a:gs>
              <a:gs pos="60000">
                <a:srgbClr val="1B587C">
                  <a:shade val="95000"/>
                  <a:satMod val="150000"/>
                </a:srgbClr>
              </a:gs>
              <a:gs pos="100000">
                <a:srgbClr val="1B587C">
                  <a:tint val="87000"/>
                  <a:satMod val="250000"/>
                </a:srgbClr>
              </a:gs>
            </a:gsLst>
            <a:lin ang="16200000" scaled="0"/>
          </a:gradFill>
          <a:ln w="9525" cap="flat" cmpd="sng" algn="ctr">
            <a:solidFill>
              <a:srgbClr val="1B587C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3DED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tr-TR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Personel </a:t>
            </a:r>
            <a:r>
              <a:rPr kumimoji="0" lang="tr-TR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Veritabanı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Metin kutusu 48">
            <a:extLst>
              <a:ext uri="{FF2B5EF4-FFF2-40B4-BE49-F238E27FC236}">
                <a16:creationId xmlns:a16="http://schemas.microsoft.com/office/drawing/2014/main" id="{AB9FD7F5-F019-4772-9662-E9B2C1B6743A}"/>
              </a:ext>
            </a:extLst>
          </p:cNvPr>
          <p:cNvSpPr txBox="1"/>
          <p:nvPr/>
        </p:nvSpPr>
        <p:spPr>
          <a:xfrm>
            <a:off x="9178399" y="5403136"/>
            <a:ext cx="2521404" cy="369332"/>
          </a:xfrm>
          <a:prstGeom prst="rect">
            <a:avLst/>
          </a:prstGeom>
          <a:gradFill rotWithShape="1">
            <a:gsLst>
              <a:gs pos="0">
                <a:srgbClr val="1B587C">
                  <a:shade val="45000"/>
                  <a:satMod val="155000"/>
                </a:srgbClr>
              </a:gs>
              <a:gs pos="60000">
                <a:srgbClr val="1B587C">
                  <a:shade val="95000"/>
                  <a:satMod val="150000"/>
                </a:srgbClr>
              </a:gs>
              <a:gs pos="100000">
                <a:srgbClr val="1B587C">
                  <a:tint val="87000"/>
                  <a:satMod val="250000"/>
                </a:srgbClr>
              </a:gs>
            </a:gsLst>
            <a:lin ang="16200000" scaled="0"/>
          </a:gradFill>
          <a:ln w="9525" cap="flat" cmpd="sng" algn="ctr">
            <a:solidFill>
              <a:srgbClr val="1B587C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3DED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tr-TR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Öğrenci </a:t>
            </a:r>
            <a:r>
              <a:rPr lang="tr-TR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İşleri Yazılımı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Metin kutusu 49">
            <a:extLst>
              <a:ext uri="{FF2B5EF4-FFF2-40B4-BE49-F238E27FC236}">
                <a16:creationId xmlns:a16="http://schemas.microsoft.com/office/drawing/2014/main" id="{AB9FD7F5-F019-4772-9662-E9B2C1B6743A}"/>
              </a:ext>
            </a:extLst>
          </p:cNvPr>
          <p:cNvSpPr txBox="1"/>
          <p:nvPr/>
        </p:nvSpPr>
        <p:spPr>
          <a:xfrm>
            <a:off x="9178399" y="5879703"/>
            <a:ext cx="2521404" cy="369332"/>
          </a:xfrm>
          <a:prstGeom prst="rect">
            <a:avLst/>
          </a:prstGeom>
          <a:gradFill rotWithShape="1">
            <a:gsLst>
              <a:gs pos="0">
                <a:srgbClr val="1B587C">
                  <a:shade val="45000"/>
                  <a:satMod val="155000"/>
                </a:srgbClr>
              </a:gs>
              <a:gs pos="60000">
                <a:srgbClr val="1B587C">
                  <a:shade val="95000"/>
                  <a:satMod val="150000"/>
                </a:srgbClr>
              </a:gs>
              <a:gs pos="100000">
                <a:srgbClr val="1B587C">
                  <a:tint val="87000"/>
                  <a:satMod val="250000"/>
                </a:srgbClr>
              </a:gs>
            </a:gsLst>
            <a:lin ang="16200000" scaled="0"/>
          </a:gradFill>
          <a:ln w="9525" cap="flat" cmpd="sng" algn="ctr">
            <a:solidFill>
              <a:srgbClr val="1B587C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3DED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tr-TR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Çift Ayraç 2"/>
          <p:cNvSpPr/>
          <p:nvPr/>
        </p:nvSpPr>
        <p:spPr>
          <a:xfrm>
            <a:off x="8757445" y="840747"/>
            <a:ext cx="3300526" cy="5680548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Sol Sağ Ok 4"/>
          <p:cNvSpPr/>
          <p:nvPr/>
        </p:nvSpPr>
        <p:spPr>
          <a:xfrm>
            <a:off x="8197898" y="3629246"/>
            <a:ext cx="453656" cy="17721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1" name="Resim 50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102" y="5811422"/>
            <a:ext cx="504000" cy="79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2" name="Picture 2" descr="Dokuz Eylül Üniversitesi Logo (izmir) Download Vector">
            <a:extLst>
              <a:ext uri="{FF2B5EF4-FFF2-40B4-BE49-F238E27FC236}">
                <a16:creationId xmlns:a16="http://schemas.microsoft.com/office/drawing/2014/main" id="{F0698866-1518-4B3B-BE27-110397EBC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270" y="5811422"/>
            <a:ext cx="792000" cy="79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4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İçerik Yer Tutucusu"/>
          <p:cNvSpPr txBox="1">
            <a:spLocks/>
          </p:cNvSpPr>
          <p:nvPr/>
        </p:nvSpPr>
        <p:spPr bwMode="auto">
          <a:xfrm>
            <a:off x="6816080" y="1742335"/>
            <a:ext cx="2844946" cy="371086"/>
          </a:xfrm>
          <a:prstGeom prst="rect">
            <a:avLst/>
          </a:prstGeom>
          <a:gradFill rotWithShape="1">
            <a:gsLst>
              <a:gs pos="0">
                <a:srgbClr val="604878">
                  <a:tint val="65000"/>
                  <a:satMod val="270000"/>
                </a:srgbClr>
              </a:gs>
              <a:gs pos="25000">
                <a:srgbClr val="604878">
                  <a:tint val="60000"/>
                  <a:satMod val="300000"/>
                </a:srgbClr>
              </a:gs>
              <a:gs pos="100000">
                <a:srgbClr val="604878">
                  <a:tint val="29000"/>
                  <a:satMod val="400000"/>
                </a:srgbClr>
              </a:gs>
            </a:gsLst>
            <a:lin ang="16200000" scaled="1"/>
          </a:gradFill>
          <a:ln w="9525" cap="flat" cmpd="sng" algn="ctr">
            <a:solidFill>
              <a:srgbClr val="604878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Wingdings 2" pitchFamily="18" charset="2"/>
              <a:buChar char="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00025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Verdana" pitchFamily="34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5813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3938" indent="-182563" algn="l" rtl="0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ED3742"/>
              </a:buClr>
              <a:buSzPct val="112000"/>
              <a:buFont typeface="Verdana" pitchFamily="34" charset="0"/>
              <a:buChar char="◦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 defTabSz="914400">
              <a:buNone/>
              <a:defRPr/>
            </a:pPr>
            <a:r>
              <a:rPr lang="tr-TR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Laboratuvarlar, Teçhizatlar</a:t>
            </a:r>
            <a:endParaRPr lang="tr-TR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3 İçerik Yer Tutucusu"/>
          <p:cNvSpPr txBox="1">
            <a:spLocks/>
          </p:cNvSpPr>
          <p:nvPr/>
        </p:nvSpPr>
        <p:spPr bwMode="auto">
          <a:xfrm>
            <a:off x="6816080" y="2780928"/>
            <a:ext cx="2844946" cy="371086"/>
          </a:xfrm>
          <a:prstGeom prst="rect">
            <a:avLst/>
          </a:prstGeom>
          <a:gradFill rotWithShape="1">
            <a:gsLst>
              <a:gs pos="0">
                <a:srgbClr val="C19859">
                  <a:tint val="65000"/>
                  <a:satMod val="270000"/>
                </a:srgbClr>
              </a:gs>
              <a:gs pos="25000">
                <a:srgbClr val="C19859">
                  <a:tint val="60000"/>
                  <a:satMod val="300000"/>
                </a:srgbClr>
              </a:gs>
              <a:gs pos="100000">
                <a:srgbClr val="C19859">
                  <a:tint val="29000"/>
                  <a:satMod val="400000"/>
                </a:srgbClr>
              </a:gs>
            </a:gsLst>
            <a:lin ang="16200000" scaled="1"/>
          </a:gradFill>
          <a:ln w="9525" cap="flat" cmpd="sng" algn="ctr">
            <a:solidFill>
              <a:srgbClr val="C19859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Wingdings 2" pitchFamily="18" charset="2"/>
              <a:buChar char="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00025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Verdana" pitchFamily="34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5813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3938" indent="-182563" algn="l" rtl="0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ED3742"/>
              </a:buClr>
              <a:buSzPct val="112000"/>
              <a:buFont typeface="Verdana" pitchFamily="34" charset="0"/>
              <a:buChar char="◦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 defTabSz="914400">
              <a:buNone/>
              <a:defRPr/>
            </a:pPr>
            <a:r>
              <a:rPr lang="tr-TR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Döner Sermaye Hizmetleri</a:t>
            </a:r>
            <a:endParaRPr lang="tr-TR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3 İçerik Yer Tutucusu"/>
          <p:cNvSpPr txBox="1">
            <a:spLocks/>
          </p:cNvSpPr>
          <p:nvPr/>
        </p:nvSpPr>
        <p:spPr bwMode="auto">
          <a:xfrm>
            <a:off x="6816080" y="4858114"/>
            <a:ext cx="2844946" cy="371086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Wingdings 2" pitchFamily="18" charset="2"/>
              <a:buChar char="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00025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Verdana" pitchFamily="34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5813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3938" indent="-182563" algn="l" rtl="0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ED3742"/>
              </a:buClr>
              <a:buSzPct val="112000"/>
              <a:buFont typeface="Verdana" pitchFamily="34" charset="0"/>
              <a:buChar char="◦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 defTabSz="914400">
              <a:buNone/>
              <a:defRPr/>
            </a:pPr>
            <a:r>
              <a:rPr lang="tr-TR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Aralık 2022</a:t>
            </a:r>
            <a:endParaRPr lang="tr-TR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3 İçerik Yer Tutucusu"/>
          <p:cNvSpPr txBox="1">
            <a:spLocks/>
          </p:cNvSpPr>
          <p:nvPr/>
        </p:nvSpPr>
        <p:spPr bwMode="auto">
          <a:xfrm>
            <a:off x="6816080" y="3819521"/>
            <a:ext cx="2844946" cy="37108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Wingdings 2" pitchFamily="18" charset="2"/>
              <a:buChar char="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00025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Verdana" pitchFamily="34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5813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3938" indent="-182563" algn="l" rtl="0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ED3742"/>
              </a:buClr>
              <a:buSzPct val="112000"/>
              <a:buFont typeface="Verdana" pitchFamily="34" charset="0"/>
              <a:buChar char="◦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 defTabSz="914400">
              <a:buNone/>
              <a:defRPr/>
            </a:pPr>
            <a:r>
              <a:rPr lang="tr-TR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Ar-Ge Ağına Entegrasyon</a:t>
            </a:r>
            <a:endParaRPr lang="tr-TR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568" y="548680"/>
            <a:ext cx="4042030" cy="57543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3 İçerik Yer Tutucusu">
            <a:extLst>
              <a:ext uri="{FF2B5EF4-FFF2-40B4-BE49-F238E27FC236}">
                <a16:creationId xmlns:a16="http://schemas.microsoft.com/office/drawing/2014/main" id="{F0D00EC7-D002-456D-9873-01BEE914ABFE}"/>
              </a:ext>
            </a:extLst>
          </p:cNvPr>
          <p:cNvSpPr txBox="1">
            <a:spLocks/>
          </p:cNvSpPr>
          <p:nvPr/>
        </p:nvSpPr>
        <p:spPr bwMode="auto">
          <a:xfrm>
            <a:off x="7908125" y="5782373"/>
            <a:ext cx="3023594" cy="72637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82880" tIns="91440"/>
          <a:lstStyle>
            <a:lvl1pPr marL="265113" indent="-26511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Wingdings 2" pitchFamily="18" charset="2"/>
              <a:buChar char="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00025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Verdana" pitchFamily="34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5813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3938" indent="-182563" algn="l" rtl="0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ED3742"/>
              </a:buClr>
              <a:buSzPct val="112000"/>
              <a:buFont typeface="Verdana" pitchFamily="34" charset="0"/>
              <a:buChar char="◦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 defTabSz="914400">
              <a:buFont typeface="Wingdings 2" pitchFamily="18" charset="2"/>
              <a:buNone/>
              <a:defRPr/>
            </a:pPr>
            <a:r>
              <a:rPr lang="tr-TR" sz="1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VARSİS Üzerinde Oluşturuluyor</a:t>
            </a:r>
          </a:p>
          <a:p>
            <a:pPr marL="0" indent="0" algn="ctr" defTabSz="914400">
              <a:buFont typeface="Wingdings 2" pitchFamily="18" charset="2"/>
              <a:buNone/>
              <a:defRPr/>
            </a:pPr>
            <a:r>
              <a:rPr lang="tr-TR" sz="1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Ankara Üniversitesi</a:t>
            </a:r>
          </a:p>
          <a:p>
            <a:pPr marL="0" indent="0" algn="ctr" defTabSz="914400">
              <a:buFont typeface="Wingdings 2" pitchFamily="18" charset="2"/>
              <a:buNone/>
              <a:defRPr/>
            </a:pPr>
            <a:endParaRPr lang="tr-TR" sz="14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9643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AF2A201C-2BEF-4251-BC4B-1912B01C9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25282" y="1517149"/>
            <a:ext cx="2844799" cy="41322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3 İçerik Yer Tutucusu"/>
          <p:cNvSpPr txBox="1">
            <a:spLocks/>
          </p:cNvSpPr>
          <p:nvPr/>
        </p:nvSpPr>
        <p:spPr bwMode="auto">
          <a:xfrm>
            <a:off x="5244047" y="5162550"/>
            <a:ext cx="2844800" cy="371475"/>
          </a:xfrm>
          <a:prstGeom prst="rect">
            <a:avLst/>
          </a:prstGeom>
          <a:gradFill rotWithShape="1">
            <a:gsLst>
              <a:gs pos="0">
                <a:srgbClr val="604878">
                  <a:tint val="65000"/>
                  <a:satMod val="270000"/>
                </a:srgbClr>
              </a:gs>
              <a:gs pos="25000">
                <a:srgbClr val="604878">
                  <a:tint val="60000"/>
                  <a:satMod val="300000"/>
                </a:srgbClr>
              </a:gs>
              <a:gs pos="100000">
                <a:srgbClr val="604878">
                  <a:tint val="29000"/>
                  <a:satMod val="400000"/>
                </a:srgbClr>
              </a:gs>
            </a:gsLst>
            <a:lin ang="16200000" scaled="1"/>
          </a:gradFill>
          <a:ln w="9525" cap="flat" cmpd="sng" algn="ctr">
            <a:solidFill>
              <a:srgbClr val="604878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lIns="182880" tIns="91440"/>
          <a:lstStyle>
            <a:lvl1pPr marL="265113" indent="-26511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Wingdings 2" pitchFamily="18" charset="2"/>
              <a:buChar char="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00025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Verdana" pitchFamily="34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5813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3938" indent="-182563" algn="l" rtl="0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ED3742"/>
              </a:buClr>
              <a:buSzPct val="112000"/>
              <a:buFont typeface="Verdana" pitchFamily="34" charset="0"/>
              <a:buChar char="◦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Yeni Bir Sıralama Sistemi</a:t>
            </a:r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3 İçerik Yer Tutucusu"/>
          <p:cNvSpPr txBox="1">
            <a:spLocks/>
          </p:cNvSpPr>
          <p:nvPr/>
        </p:nvSpPr>
        <p:spPr bwMode="auto">
          <a:xfrm>
            <a:off x="5244047" y="4646613"/>
            <a:ext cx="2844800" cy="371475"/>
          </a:xfrm>
          <a:prstGeom prst="rect">
            <a:avLst/>
          </a:prstGeom>
          <a:gradFill rotWithShape="1">
            <a:gsLst>
              <a:gs pos="0">
                <a:srgbClr val="C19859">
                  <a:tint val="65000"/>
                  <a:satMod val="270000"/>
                </a:srgbClr>
              </a:gs>
              <a:gs pos="25000">
                <a:srgbClr val="C19859">
                  <a:tint val="60000"/>
                  <a:satMod val="300000"/>
                </a:srgbClr>
              </a:gs>
              <a:gs pos="100000">
                <a:srgbClr val="C19859">
                  <a:tint val="29000"/>
                  <a:satMod val="400000"/>
                </a:srgbClr>
              </a:gs>
            </a:gsLst>
            <a:lin ang="16200000" scaled="1"/>
          </a:gradFill>
          <a:ln w="9525" cap="flat" cmpd="sng" algn="ctr">
            <a:solidFill>
              <a:srgbClr val="C19859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lIns="182880" tIns="91440"/>
          <a:lstStyle>
            <a:lvl1pPr marL="265113" indent="-26511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Wingdings 2" pitchFamily="18" charset="2"/>
              <a:buChar char="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00025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Verdana" pitchFamily="34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5813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3938" indent="-182563" algn="l" rtl="0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ED3742"/>
              </a:buClr>
              <a:buSzPct val="112000"/>
              <a:buFont typeface="Verdana" pitchFamily="34" charset="0"/>
              <a:buChar char="◦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Kurumsal Karşılaştırmalar</a:t>
            </a:r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3 İçerik Yer Tutucusu"/>
          <p:cNvSpPr txBox="1">
            <a:spLocks/>
          </p:cNvSpPr>
          <p:nvPr/>
        </p:nvSpPr>
        <p:spPr bwMode="auto">
          <a:xfrm>
            <a:off x="5459947" y="420688"/>
            <a:ext cx="2413000" cy="37147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lIns="182880" tIns="91440"/>
          <a:lstStyle>
            <a:lvl1pPr marL="265113" indent="-26511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Wingdings 2" pitchFamily="18" charset="2"/>
              <a:buChar char="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00025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Verdana" pitchFamily="34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5813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3938" indent="-182563" algn="l" rtl="0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ED3742"/>
              </a:buClr>
              <a:buSzPct val="112000"/>
              <a:buFont typeface="Verdana" pitchFamily="34" charset="0"/>
              <a:buChar char="◦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Araştırmacı </a:t>
            </a:r>
            <a:r>
              <a:rPr kumimoji="0" lang="tr-T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Veritabanı</a:t>
            </a:r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3 İçerik Yer Tutucusu"/>
          <p:cNvSpPr txBox="1">
            <a:spLocks/>
          </p:cNvSpPr>
          <p:nvPr/>
        </p:nvSpPr>
        <p:spPr bwMode="auto">
          <a:xfrm>
            <a:off x="5459947" y="754063"/>
            <a:ext cx="2413000" cy="36988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lIns="182880" tIns="91440"/>
          <a:lstStyle>
            <a:lvl1pPr marL="265113" indent="-26511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Wingdings 2" pitchFamily="18" charset="2"/>
              <a:buChar char="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00025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Verdana" pitchFamily="34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5813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3938" indent="-182563" algn="l" rtl="0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ED3742"/>
              </a:buClr>
              <a:buSzPct val="112000"/>
              <a:buFont typeface="Verdana" pitchFamily="34" charset="0"/>
              <a:buChar char="◦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rgbClr val="4C1304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Girişimci </a:t>
            </a:r>
            <a:r>
              <a:rPr kumimoji="0" lang="tr-T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C1304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Veritabanı</a:t>
            </a:r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srgbClr val="4C1304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3 İçerik Yer Tutucusu"/>
          <p:cNvSpPr txBox="1">
            <a:spLocks/>
          </p:cNvSpPr>
          <p:nvPr/>
        </p:nvSpPr>
        <p:spPr bwMode="auto">
          <a:xfrm>
            <a:off x="5154354" y="1071563"/>
            <a:ext cx="3024187" cy="37147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lIns="182880" tIns="91440"/>
          <a:lstStyle>
            <a:lvl1pPr marL="265113" indent="-26511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Wingdings 2" pitchFamily="18" charset="2"/>
              <a:buChar char="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00025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Verdana" pitchFamily="34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5813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3938" indent="-182563" algn="l" rtl="0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ED3742"/>
              </a:buClr>
              <a:buSzPct val="112000"/>
              <a:buFont typeface="Verdana" pitchFamily="34" charset="0"/>
              <a:buChar char="◦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Test, Hizmet, Analiz </a:t>
            </a:r>
            <a:r>
              <a:rPr kumimoji="0" lang="tr-T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Veritabanı</a:t>
            </a:r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3 İçerik Yer Tutucusu"/>
          <p:cNvSpPr txBox="1">
            <a:spLocks/>
          </p:cNvSpPr>
          <p:nvPr/>
        </p:nvSpPr>
        <p:spPr bwMode="auto">
          <a:xfrm>
            <a:off x="5792529" y="1412875"/>
            <a:ext cx="1747837" cy="37147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lIns="182880" tIns="91440"/>
          <a:lstStyle>
            <a:lvl1pPr marL="265113" indent="-26511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Wingdings 2" pitchFamily="18" charset="2"/>
              <a:buChar char="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00025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Verdana" pitchFamily="34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5813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3938" indent="-182563" algn="l" rtl="0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ED3742"/>
              </a:buClr>
              <a:buSzPct val="112000"/>
              <a:buFont typeface="Verdana" pitchFamily="34" charset="0"/>
              <a:buChar char="◦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Proje Pazarı</a:t>
            </a:r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3 İçerik Yer Tutucusu"/>
          <p:cNvSpPr txBox="1">
            <a:spLocks/>
          </p:cNvSpPr>
          <p:nvPr/>
        </p:nvSpPr>
        <p:spPr bwMode="auto">
          <a:xfrm>
            <a:off x="5459947" y="1720850"/>
            <a:ext cx="2413000" cy="37147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lIns="182880" tIns="91440"/>
          <a:lstStyle>
            <a:lvl1pPr marL="265113" indent="-26511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Wingdings 2" pitchFamily="18" charset="2"/>
              <a:buChar char="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00025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Verdana" pitchFamily="34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5813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3938" indent="-182563" algn="l" rtl="0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ED3742"/>
              </a:buClr>
              <a:buSzPct val="112000"/>
              <a:buFont typeface="Verdana" pitchFamily="34" charset="0"/>
              <a:buChar char="◦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Bilimsel Etkinlikler</a:t>
            </a:r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3 İçerik Yer Tutucusu"/>
          <p:cNvSpPr txBox="1">
            <a:spLocks/>
          </p:cNvSpPr>
          <p:nvPr/>
        </p:nvSpPr>
        <p:spPr bwMode="auto">
          <a:xfrm>
            <a:off x="5459947" y="2767013"/>
            <a:ext cx="2413000" cy="36988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lIns="182880" tIns="91440"/>
          <a:lstStyle>
            <a:lvl1pPr marL="265113" indent="-26511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Wingdings 2" pitchFamily="18" charset="2"/>
              <a:buChar char="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00025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Verdana" pitchFamily="34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5813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3938" indent="-182563" algn="l" rtl="0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ED3742"/>
              </a:buClr>
              <a:buSzPct val="112000"/>
              <a:buFont typeface="Verdana" pitchFamily="34" charset="0"/>
              <a:buChar char="◦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rgbClr val="8976AC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Ar-Ge İşbirliği Çağrıları</a:t>
            </a:r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srgbClr val="8976AC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3 İçerik Yer Tutucusu"/>
          <p:cNvSpPr txBox="1">
            <a:spLocks/>
          </p:cNvSpPr>
          <p:nvPr/>
        </p:nvSpPr>
        <p:spPr bwMode="auto">
          <a:xfrm>
            <a:off x="5459947" y="2089150"/>
            <a:ext cx="2413000" cy="37147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lIns="182880" tIns="91440"/>
          <a:lstStyle>
            <a:lvl1pPr marL="265113" indent="-26511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Wingdings 2" pitchFamily="18" charset="2"/>
              <a:buChar char="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00025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Verdana" pitchFamily="34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5813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3938" indent="-182563" algn="l" rtl="0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ED3742"/>
              </a:buClr>
              <a:buSzPct val="112000"/>
              <a:buFont typeface="Verdana" pitchFamily="34" charset="0"/>
              <a:buChar char="◦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rgbClr val="4C1304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Ar-Ge Destek Çağrıları</a:t>
            </a:r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srgbClr val="4C1304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3 İçerik Yer Tutucusu"/>
          <p:cNvSpPr txBox="1">
            <a:spLocks/>
          </p:cNvSpPr>
          <p:nvPr/>
        </p:nvSpPr>
        <p:spPr bwMode="auto">
          <a:xfrm>
            <a:off x="5792529" y="2428875"/>
            <a:ext cx="1747837" cy="37147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lIns="182880" tIns="91440"/>
          <a:lstStyle>
            <a:lvl1pPr marL="265113" indent="-26511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Wingdings 2" pitchFamily="18" charset="2"/>
              <a:buChar char="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00025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Verdana" pitchFamily="34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5813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3938" indent="-182563" algn="l" rtl="0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ED3742"/>
              </a:buClr>
              <a:buSzPct val="112000"/>
              <a:buFont typeface="Verdana" pitchFamily="34" charset="0"/>
              <a:buChar char="◦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rgbClr val="E6823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Ar-Ge Forum</a:t>
            </a:r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srgbClr val="E68230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3 İçerik Yer Tutucusu"/>
          <p:cNvSpPr txBox="1">
            <a:spLocks/>
          </p:cNvSpPr>
          <p:nvPr/>
        </p:nvSpPr>
        <p:spPr bwMode="auto">
          <a:xfrm rot="16200000">
            <a:off x="7896760" y="4928394"/>
            <a:ext cx="935037" cy="37147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82880" tIns="91440"/>
          <a:lstStyle>
            <a:lvl1pPr marL="265113" indent="-26511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Wingdings 2" pitchFamily="18" charset="2"/>
              <a:buChar char="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00025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Verdana" pitchFamily="34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5813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3938" indent="-182563" algn="l" rtl="0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ED3742"/>
              </a:buClr>
              <a:buSzPct val="112000"/>
              <a:buFont typeface="Verdana" pitchFamily="34" charset="0"/>
              <a:buChar char="◦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2024</a:t>
            </a:r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8142" name="Picture 2" descr="times higher education world university rankings ile ilgili gÃ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341" y="5726112"/>
            <a:ext cx="136683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3 İçerik Yer Tutucusu"/>
          <p:cNvSpPr txBox="1">
            <a:spLocks/>
          </p:cNvSpPr>
          <p:nvPr/>
        </p:nvSpPr>
        <p:spPr bwMode="auto">
          <a:xfrm>
            <a:off x="6429116" y="5510212"/>
            <a:ext cx="2376488" cy="779463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lIns="182880" tIns="91440"/>
          <a:lstStyle>
            <a:lvl1pPr marL="265113" indent="-26511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Wingdings 2" pitchFamily="18" charset="2"/>
              <a:buChar char="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00025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Verdana" pitchFamily="34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5813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3938" indent="-182563" algn="l" rtl="0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ED3742"/>
              </a:buClr>
              <a:buSzPct val="112000"/>
              <a:buFont typeface="Verdana" pitchFamily="34" charset="0"/>
              <a:buChar char="◦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tr-TR" sz="4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TURKEY</a:t>
            </a:r>
            <a:endParaRPr kumimoji="0" lang="tr-TR" sz="4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3 İçerik Yer Tutucusu"/>
          <p:cNvSpPr txBox="1">
            <a:spLocks/>
          </p:cNvSpPr>
          <p:nvPr/>
        </p:nvSpPr>
        <p:spPr bwMode="auto">
          <a:xfrm>
            <a:off x="5459947" y="3155950"/>
            <a:ext cx="2413000" cy="37147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lIns="182880" tIns="91440"/>
          <a:lstStyle>
            <a:lvl1pPr marL="265113" indent="-26511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Wingdings 2" pitchFamily="18" charset="2"/>
              <a:buChar char="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00025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Verdana" pitchFamily="34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5813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3938" indent="-182563" algn="l" rtl="0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ED3742"/>
              </a:buClr>
              <a:buSzPct val="112000"/>
              <a:buFont typeface="Verdana" pitchFamily="34" charset="0"/>
              <a:buChar char="◦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Açık Arşiv</a:t>
            </a:r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8145" name="Grup 2"/>
          <p:cNvGrpSpPr>
            <a:grpSpLocks/>
          </p:cNvGrpSpPr>
          <p:nvPr/>
        </p:nvGrpSpPr>
        <p:grpSpPr bwMode="auto">
          <a:xfrm>
            <a:off x="786502" y="563563"/>
            <a:ext cx="4008437" cy="5332412"/>
            <a:chOff x="681559" y="562952"/>
            <a:chExt cx="4008580" cy="5332404"/>
          </a:xfrm>
        </p:grpSpPr>
        <p:pic>
          <p:nvPicPr>
            <p:cNvPr id="5" name="Resim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1559" y="562952"/>
              <a:ext cx="4008580" cy="533240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" name="Dikdörtgen 1">
              <a:extLst>
                <a:ext uri="{FF2B5EF4-FFF2-40B4-BE49-F238E27FC236}">
                  <a16:creationId xmlns:a16="http://schemas.microsoft.com/office/drawing/2014/main" id="{0D957C9B-C31E-4686-8B3D-89D7B56127DA}"/>
                </a:ext>
              </a:extLst>
            </p:cNvPr>
            <p:cNvSpPr/>
            <p:nvPr/>
          </p:nvSpPr>
          <p:spPr>
            <a:xfrm>
              <a:off x="752999" y="620102"/>
              <a:ext cx="300049" cy="1714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</p:grpSp>
      <p:sp>
        <p:nvSpPr>
          <p:cNvPr id="22" name="3 İçerik Yer Tutucusu">
            <a:extLst>
              <a:ext uri="{FF2B5EF4-FFF2-40B4-BE49-F238E27FC236}">
                <a16:creationId xmlns:a16="http://schemas.microsoft.com/office/drawing/2014/main" id="{65194FA1-8B9D-4238-BA0E-E3F173A60FB0}"/>
              </a:ext>
            </a:extLst>
          </p:cNvPr>
          <p:cNvSpPr txBox="1">
            <a:spLocks/>
          </p:cNvSpPr>
          <p:nvPr/>
        </p:nvSpPr>
        <p:spPr bwMode="auto">
          <a:xfrm>
            <a:off x="5243901" y="3889375"/>
            <a:ext cx="2844946" cy="371086"/>
          </a:xfrm>
          <a:prstGeom prst="rect">
            <a:avLst/>
          </a:prstGeom>
          <a:gradFill rotWithShape="1">
            <a:gsLst>
              <a:gs pos="0">
                <a:srgbClr val="9BB05E">
                  <a:tint val="100000"/>
                  <a:shade val="100000"/>
                  <a:satMod val="100000"/>
                  <a:lumMod val="90000"/>
                </a:srgbClr>
              </a:gs>
              <a:gs pos="100000">
                <a:srgbClr val="9BB05E">
                  <a:tint val="95000"/>
                  <a:shade val="100000"/>
                  <a:satMod val="110000"/>
                  <a:lumMod val="105000"/>
                </a:srgbClr>
              </a:gs>
            </a:gsLst>
            <a:path path="circle">
              <a:fillToRect l="40000" t="100000" r="40000" b="100000"/>
            </a:path>
          </a:gradFill>
          <a:ln>
            <a:noFill/>
          </a:ln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Wingdings 2" pitchFamily="18" charset="2"/>
              <a:buChar char="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00025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Verdana" pitchFamily="34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5813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3938" indent="-182563" algn="l" rtl="0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ED3742"/>
              </a:buClr>
              <a:buSzPct val="112000"/>
              <a:buFont typeface="Verdana" pitchFamily="34" charset="0"/>
              <a:buChar char="◦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Eylül 2022</a:t>
            </a:r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94E5A929-3CAA-4AF2-B9F1-112C0038E7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5282" y="661109"/>
            <a:ext cx="3103534" cy="781929"/>
          </a:xfrm>
          <a:prstGeom prst="rect">
            <a:avLst/>
          </a:prstGeom>
        </p:spPr>
      </p:pic>
      <p:sp>
        <p:nvSpPr>
          <p:cNvPr id="23" name="Metin kutusu 22">
            <a:extLst>
              <a:ext uri="{FF2B5EF4-FFF2-40B4-BE49-F238E27FC236}">
                <a16:creationId xmlns:a16="http://schemas.microsoft.com/office/drawing/2014/main" id="{F357E0AC-F4BA-4288-B040-65DE7DD81F53}"/>
              </a:ext>
            </a:extLst>
          </p:cNvPr>
          <p:cNvSpPr txBox="1"/>
          <p:nvPr/>
        </p:nvSpPr>
        <p:spPr>
          <a:xfrm>
            <a:off x="3415981" y="6437702"/>
            <a:ext cx="5816804" cy="338554"/>
          </a:xfrm>
          <a:prstGeom prst="rect">
            <a:avLst/>
          </a:prstGeom>
          <a:gradFill rotWithShape="1">
            <a:gsLst>
              <a:gs pos="0">
                <a:srgbClr val="4E66B2">
                  <a:tint val="100000"/>
                  <a:shade val="100000"/>
                  <a:satMod val="100000"/>
                  <a:lumMod val="90000"/>
                </a:srgbClr>
              </a:gs>
              <a:gs pos="100000">
                <a:srgbClr val="4E66B2">
                  <a:tint val="95000"/>
                  <a:shade val="100000"/>
                  <a:satMod val="110000"/>
                  <a:lumMod val="105000"/>
                </a:srgbClr>
              </a:gs>
            </a:gsLst>
            <a:path path="circle">
              <a:fillToRect l="40000" t="100000" r="40000" b="100000"/>
            </a:path>
          </a:gradFill>
          <a:ln>
            <a:noFill/>
          </a:ln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EE6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tr-TR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AVESİS üzerinden Ar-Ge Ağına Kolay Entegrasyon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Yuvarlatılmış Dikdörtgen 19"/>
          <p:cNvSpPr/>
          <p:nvPr/>
        </p:nvSpPr>
        <p:spPr>
          <a:xfrm>
            <a:off x="8998684" y="1842222"/>
            <a:ext cx="2871398" cy="245341"/>
          </a:xfrm>
          <a:prstGeom prst="roundRect">
            <a:avLst/>
          </a:prstGeom>
          <a:noFill/>
          <a:ln w="38100">
            <a:solidFill>
              <a:srgbClr val="00A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A085B2E5-BDCA-4B4F-B15D-B99C52F3AE8B}"/>
              </a:ext>
            </a:extLst>
          </p:cNvPr>
          <p:cNvSpPr txBox="1"/>
          <p:nvPr/>
        </p:nvSpPr>
        <p:spPr>
          <a:xfrm>
            <a:off x="9380535" y="5778969"/>
            <a:ext cx="2393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hlinkClick r:id="rId7"/>
              </a:rPr>
              <a:t>https://avesis.network/</a:t>
            </a:r>
            <a:r>
              <a:rPr lang="tr-T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82738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İçerik Yer Tutucusu 1"/>
          <p:cNvSpPr>
            <a:spLocks noGrp="1" noChangeArrowheads="1"/>
          </p:cNvSpPr>
          <p:nvPr>
            <p:ph idx="1"/>
          </p:nvPr>
        </p:nvSpPr>
        <p:spPr>
          <a:xfrm>
            <a:off x="1103313" y="3244850"/>
            <a:ext cx="8947150" cy="603250"/>
          </a:xfrm>
        </p:spPr>
        <p:txBody>
          <a:bodyPr/>
          <a:lstStyle/>
          <a:p>
            <a:pPr algn="ctr" eaLnBrk="1" hangingPunct="1"/>
            <a:r>
              <a:rPr lang="tr-TR" altLang="tr-TR" sz="2000" dirty="0">
                <a:solidFill>
                  <a:srgbClr val="C00000"/>
                </a:solidFill>
              </a:rPr>
              <a:t>kalinlia@metu.edu.tr </a:t>
            </a:r>
          </a:p>
        </p:txBody>
      </p:sp>
      <p:sp>
        <p:nvSpPr>
          <p:cNvPr id="66563" name="İçerik Yer Tutucusu 1"/>
          <p:cNvSpPr txBox="1">
            <a:spLocks noChangeArrowheads="1"/>
          </p:cNvSpPr>
          <p:nvPr/>
        </p:nvSpPr>
        <p:spPr bwMode="auto">
          <a:xfrm>
            <a:off x="1103313" y="2324100"/>
            <a:ext cx="89471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90488" indent="-90488">
              <a:lnSpc>
                <a:spcPct val="85000"/>
              </a:lnSpc>
              <a:spcBef>
                <a:spcPts val="1300"/>
              </a:spcBef>
              <a:buFont typeface="Arial" panose="020B0604020202020204" pitchFamily="34" charset="0"/>
              <a:buChar char=" "/>
              <a:defRPr sz="2400">
                <a:solidFill>
                  <a:srgbClr val="262626"/>
                </a:solidFill>
                <a:latin typeface="Calibri Light" panose="020F0302020204030204" pitchFamily="34" charset="0"/>
              </a:defRPr>
            </a:lvl1pPr>
            <a:lvl2pPr marL="346075" indent="-342900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 "/>
              <a:defRPr sz="2400">
                <a:solidFill>
                  <a:srgbClr val="262626"/>
                </a:solidFill>
                <a:latin typeface="Calibri Light" panose="020F0302020204030204" pitchFamily="34" charset="0"/>
              </a:defRPr>
            </a:lvl2pPr>
            <a:lvl3pPr marL="547688" indent="-547688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 "/>
              <a:defRPr sz="2000" i="1">
                <a:solidFill>
                  <a:srgbClr val="262626"/>
                </a:solidFill>
                <a:latin typeface="Calibri Light" panose="020F0302020204030204" pitchFamily="34" charset="0"/>
              </a:defRPr>
            </a:lvl3pPr>
            <a:lvl4pPr marL="822325" indent="-822325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4pPr>
            <a:lvl5pPr marL="1096963" indent="-1096963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5pPr>
            <a:lvl6pPr marL="1554163" indent="-1096963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6pPr>
            <a:lvl7pPr marL="2011363" indent="-1096963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7pPr>
            <a:lvl8pPr marL="2468563" indent="-1096963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8pPr>
            <a:lvl9pPr marL="2925763" indent="-1096963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 eaLnBrk="1" hangingPunct="1"/>
            <a:r>
              <a:rPr lang="tr-TR" altLang="tr-TR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teşekkürler…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0589385" y="6582448"/>
            <a:ext cx="10667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3DED1"/>
              </a:buClr>
              <a:buFont typeface="Wingdings" pitchFamily="2" charset="2"/>
              <a:buNone/>
            </a:pPr>
            <a:r>
              <a:rPr lang="tr-TR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(19 Nisan 2022)</a:t>
            </a:r>
          </a:p>
        </p:txBody>
      </p:sp>
      <p:pic>
        <p:nvPicPr>
          <p:cNvPr id="1026" name="Picture 2" descr="incites logo png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2566" y="6562003"/>
            <a:ext cx="526819" cy="28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A8529D51-528A-4FEC-8661-A1B25634B1CE}"/>
              </a:ext>
            </a:extLst>
          </p:cNvPr>
          <p:cNvSpPr txBox="1"/>
          <p:nvPr/>
        </p:nvSpPr>
        <p:spPr>
          <a:xfrm>
            <a:off x="1843953" y="6505503"/>
            <a:ext cx="7955204" cy="307777"/>
          </a:xfrm>
          <a:prstGeom prst="rect">
            <a:avLst/>
          </a:prstGeom>
          <a:gradFill rotWithShape="1">
            <a:gsLst>
              <a:gs pos="0">
                <a:srgbClr val="1B587C">
                  <a:shade val="45000"/>
                  <a:satMod val="155000"/>
                </a:srgbClr>
              </a:gs>
              <a:gs pos="60000">
                <a:srgbClr val="1B587C">
                  <a:shade val="95000"/>
                  <a:satMod val="150000"/>
                </a:srgbClr>
              </a:gs>
              <a:gs pos="100000">
                <a:srgbClr val="1B587C">
                  <a:tint val="87000"/>
                  <a:satMod val="250000"/>
                </a:srgbClr>
              </a:gs>
            </a:gsLst>
            <a:lin ang="16200000" scaled="0"/>
          </a:gradFill>
          <a:ln w="9525" cap="flat" cmpd="sng" algn="ctr">
            <a:solidFill>
              <a:srgbClr val="1B587C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171450" indent="-171450" algn="just" defTabSz="91440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Symbol" panose="05050102010706020507" pitchFamily="18" charset="2"/>
              <a:buChar char="·"/>
              <a:defRPr/>
            </a:pPr>
            <a:r>
              <a:rPr lang="tr-T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Uluslararası işbirliklerini artırmaya yönelik hedefler belirlenmesi ve stratejiler uygulaması önerilir.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up 12">
            <a:extLst>
              <a:ext uri="{FF2B5EF4-FFF2-40B4-BE49-F238E27FC236}">
                <a16:creationId xmlns:a16="http://schemas.microsoft.com/office/drawing/2014/main" id="{75C39025-8C24-43C6-8B65-8C48F556EDEB}"/>
              </a:ext>
            </a:extLst>
          </p:cNvPr>
          <p:cNvGrpSpPr/>
          <p:nvPr/>
        </p:nvGrpSpPr>
        <p:grpSpPr>
          <a:xfrm>
            <a:off x="528948" y="180000"/>
            <a:ext cx="10952018" cy="6123708"/>
            <a:chOff x="1382885" y="543680"/>
            <a:chExt cx="9691246" cy="5770417"/>
          </a:xfrm>
        </p:grpSpPr>
        <p:graphicFrame>
          <p:nvGraphicFramePr>
            <p:cNvPr id="14" name="Grafik 13">
              <a:extLst>
                <a:ext uri="{FF2B5EF4-FFF2-40B4-BE49-F238E27FC236}">
                  <a16:creationId xmlns:a16="http://schemas.microsoft.com/office/drawing/2014/main" id="{9ADADC57-53A6-4928-8AA5-9405E5978F6D}"/>
                </a:ext>
              </a:extLst>
            </p:cNvPr>
            <p:cNvGraphicFramePr>
              <a:graphicFrameLocks/>
            </p:cNvGraphicFramePr>
            <p:nvPr>
              <p:extLst/>
            </p:nvPr>
          </p:nvGraphicFramePr>
          <p:xfrm>
            <a:off x="1382885" y="543680"/>
            <a:ext cx="9691246" cy="577041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5" name="Metin kutusu 14">
              <a:extLst>
                <a:ext uri="{FF2B5EF4-FFF2-40B4-BE49-F238E27FC236}">
                  <a16:creationId xmlns:a16="http://schemas.microsoft.com/office/drawing/2014/main" id="{9533C681-02AB-4257-B2FC-A40F76A35BE0}"/>
                </a:ext>
              </a:extLst>
            </p:cNvPr>
            <p:cNvSpPr txBox="1"/>
            <p:nvPr/>
          </p:nvSpPr>
          <p:spPr>
            <a:xfrm>
              <a:off x="4107847" y="2508230"/>
              <a:ext cx="9332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Türkiye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7142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10396139" y="6437430"/>
            <a:ext cx="11560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3DED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tr-T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tr-T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 Kasım </a:t>
            </a:r>
            <a:r>
              <a:rPr kumimoji="0" lang="tr-T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2022)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2279576" y="349398"/>
            <a:ext cx="7272808" cy="43204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 eaLnBrk="1" fontAlgn="auto" hangingPunct="1">
              <a:spcAft>
                <a:spcPts val="0"/>
              </a:spcAft>
            </a:pPr>
            <a:r>
              <a:rPr lang="tr-TR" sz="2000" b="1" dirty="0" err="1">
                <a:solidFill>
                  <a:srgbClr val="0070C0"/>
                </a:solidFill>
              </a:rPr>
              <a:t>Incites</a:t>
            </a:r>
            <a:r>
              <a:rPr lang="tr-TR" sz="2000" b="1" dirty="0">
                <a:solidFill>
                  <a:srgbClr val="0070C0"/>
                </a:solidFill>
              </a:rPr>
              <a:t> Yayın Analizi, 2017- 2021</a:t>
            </a:r>
          </a:p>
        </p:txBody>
      </p:sp>
      <p:pic>
        <p:nvPicPr>
          <p:cNvPr id="8" name="Picture 2" descr="incites logo png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016" y="6360432"/>
            <a:ext cx="727671" cy="40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36BBB9D7-EDFE-449F-BF21-BF5E2078C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118" y="1344959"/>
            <a:ext cx="4851756" cy="4046484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8AF7A8DE-43E3-440C-ABDD-30577C1F2B59}"/>
              </a:ext>
            </a:extLst>
          </p:cNvPr>
          <p:cNvSpPr txBox="1"/>
          <p:nvPr/>
        </p:nvSpPr>
        <p:spPr>
          <a:xfrm>
            <a:off x="5126553" y="2192755"/>
            <a:ext cx="728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rgbClr val="3E50B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%44,82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06F92E22-AA90-48B4-B98E-971E84D984E2}"/>
              </a:ext>
            </a:extLst>
          </p:cNvPr>
          <p:cNvSpPr txBox="1"/>
          <p:nvPr/>
        </p:nvSpPr>
        <p:spPr>
          <a:xfrm>
            <a:off x="5126553" y="3534415"/>
            <a:ext cx="728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rgbClr val="B35AC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%29,59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5A2485B8-A96C-4F79-8A71-9B55A2E97FA0}"/>
              </a:ext>
            </a:extLst>
          </p:cNvPr>
          <p:cNvSpPr txBox="1"/>
          <p:nvPr/>
        </p:nvSpPr>
        <p:spPr>
          <a:xfrm>
            <a:off x="5126553" y="4056581"/>
            <a:ext cx="728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%24,56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7361E92B-8968-4DE5-A029-61F8DA77F6C4}"/>
              </a:ext>
            </a:extLst>
          </p:cNvPr>
          <p:cNvSpPr txBox="1"/>
          <p:nvPr/>
        </p:nvSpPr>
        <p:spPr>
          <a:xfrm>
            <a:off x="4288354" y="3394594"/>
            <a:ext cx="728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rgbClr val="B35AC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Türkiye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1636B671-35D1-4DC4-9891-4F937A4B6322}"/>
              </a:ext>
            </a:extLst>
          </p:cNvPr>
          <p:cNvSpPr txBox="1"/>
          <p:nvPr/>
        </p:nvSpPr>
        <p:spPr>
          <a:xfrm>
            <a:off x="4330096" y="2088104"/>
            <a:ext cx="622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ODTÜ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36F0DC2D-1F92-4C6F-9ED6-AD7BF480709D}"/>
              </a:ext>
            </a:extLst>
          </p:cNvPr>
          <p:cNvSpPr txBox="1"/>
          <p:nvPr/>
        </p:nvSpPr>
        <p:spPr>
          <a:xfrm>
            <a:off x="4312399" y="3905260"/>
            <a:ext cx="668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Global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14DE7267-0F45-4A13-9A4A-F8EE035B56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0661" y="1395177"/>
            <a:ext cx="4894095" cy="3998833"/>
          </a:xfrm>
          <a:prstGeom prst="rect">
            <a:avLst/>
          </a:prstGeom>
        </p:spPr>
      </p:pic>
      <p:sp>
        <p:nvSpPr>
          <p:cNvPr id="17" name="Metin kutusu 16">
            <a:extLst>
              <a:ext uri="{FF2B5EF4-FFF2-40B4-BE49-F238E27FC236}">
                <a16:creationId xmlns:a16="http://schemas.microsoft.com/office/drawing/2014/main" id="{F50241A3-A9AA-44C0-AB6B-1C0FBF8EC6C9}"/>
              </a:ext>
            </a:extLst>
          </p:cNvPr>
          <p:cNvSpPr txBox="1"/>
          <p:nvPr/>
        </p:nvSpPr>
        <p:spPr>
          <a:xfrm>
            <a:off x="10740800" y="2665004"/>
            <a:ext cx="728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rgbClr val="3E50B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%32,98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1048CFFD-66E2-4C31-8ED5-ECE4A1EB61F2}"/>
              </a:ext>
            </a:extLst>
          </p:cNvPr>
          <p:cNvSpPr txBox="1"/>
          <p:nvPr/>
        </p:nvSpPr>
        <p:spPr>
          <a:xfrm>
            <a:off x="10730199" y="3862850"/>
            <a:ext cx="728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%24,56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CA9D8281-1D91-41E3-B57E-1B12408B4436}"/>
              </a:ext>
            </a:extLst>
          </p:cNvPr>
          <p:cNvSpPr txBox="1"/>
          <p:nvPr/>
        </p:nvSpPr>
        <p:spPr>
          <a:xfrm>
            <a:off x="10726726" y="3110642"/>
            <a:ext cx="728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rgbClr val="B35AC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%29,59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E74C7024-2EFD-45F0-966F-1171D2CFA7F5}"/>
              </a:ext>
            </a:extLst>
          </p:cNvPr>
          <p:cNvSpPr txBox="1"/>
          <p:nvPr/>
        </p:nvSpPr>
        <p:spPr>
          <a:xfrm>
            <a:off x="10150261" y="2293273"/>
            <a:ext cx="8678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Ankara Ü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468DA326-6575-49EA-9A6D-FCF42B0F12DD}"/>
              </a:ext>
            </a:extLst>
          </p:cNvPr>
          <p:cNvSpPr txBox="1"/>
          <p:nvPr/>
        </p:nvSpPr>
        <p:spPr>
          <a:xfrm>
            <a:off x="10141572" y="3436827"/>
            <a:ext cx="728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rgbClr val="B35AC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Türkiye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12B59A85-458A-41A0-8CF6-FBD9E9FBAE71}"/>
              </a:ext>
            </a:extLst>
          </p:cNvPr>
          <p:cNvSpPr txBox="1"/>
          <p:nvPr/>
        </p:nvSpPr>
        <p:spPr>
          <a:xfrm>
            <a:off x="10200883" y="4187995"/>
            <a:ext cx="668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Global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D880BEE-877C-429B-B602-7FBF9E99E326}"/>
              </a:ext>
            </a:extLst>
          </p:cNvPr>
          <p:cNvSpPr/>
          <p:nvPr/>
        </p:nvSpPr>
        <p:spPr>
          <a:xfrm>
            <a:off x="5117801" y="2116807"/>
            <a:ext cx="745588" cy="484243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5A15A3A-1E58-4B33-B2BF-B463D67BB64F}"/>
              </a:ext>
            </a:extLst>
          </p:cNvPr>
          <p:cNvSpPr/>
          <p:nvPr/>
        </p:nvSpPr>
        <p:spPr>
          <a:xfrm>
            <a:off x="10723296" y="2588317"/>
            <a:ext cx="745588" cy="48424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5" name="Sağ Ok 1">
            <a:extLst>
              <a:ext uri="{FF2B5EF4-FFF2-40B4-BE49-F238E27FC236}">
                <a16:creationId xmlns:a16="http://schemas.microsoft.com/office/drawing/2014/main" id="{3595164C-EF2B-4CF5-BEA9-D98D282E4C41}"/>
              </a:ext>
            </a:extLst>
          </p:cNvPr>
          <p:cNvSpPr/>
          <p:nvPr/>
        </p:nvSpPr>
        <p:spPr>
          <a:xfrm rot="667889">
            <a:off x="9012771" y="2650639"/>
            <a:ext cx="1419192" cy="125968"/>
          </a:xfrm>
          <a:prstGeom prst="rightArrow">
            <a:avLst>
              <a:gd name="adj1" fmla="val 50000"/>
              <a:gd name="adj2" fmla="val 122450"/>
            </a:avLst>
          </a:prstGeom>
          <a:gradFill>
            <a:gsLst>
              <a:gs pos="0">
                <a:srgbClr val="C00000"/>
              </a:gs>
              <a:gs pos="43000">
                <a:srgbClr val="EA0000"/>
              </a:gs>
              <a:gs pos="100000">
                <a:srgbClr val="FF3B3B"/>
              </a:gs>
            </a:gsLst>
            <a:lin ang="162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6" name="Ok: Sağ 3">
            <a:extLst>
              <a:ext uri="{FF2B5EF4-FFF2-40B4-BE49-F238E27FC236}">
                <a16:creationId xmlns:a16="http://schemas.microsoft.com/office/drawing/2014/main" id="{90E19205-F685-4783-A884-97E65EDB29DE}"/>
              </a:ext>
            </a:extLst>
          </p:cNvPr>
          <p:cNvSpPr/>
          <p:nvPr/>
        </p:nvSpPr>
        <p:spPr>
          <a:xfrm rot="20969235">
            <a:off x="3157406" y="2592717"/>
            <a:ext cx="1874915" cy="144584"/>
          </a:xfrm>
          <a:prstGeom prst="rightArrow">
            <a:avLst>
              <a:gd name="adj1" fmla="val 50000"/>
              <a:gd name="adj2" fmla="val 164372"/>
            </a:avLst>
          </a:prstGeom>
          <a:gradFill>
            <a:gsLst>
              <a:gs pos="0">
                <a:srgbClr val="00682F"/>
              </a:gs>
              <a:gs pos="57000">
                <a:srgbClr val="009E47"/>
              </a:gs>
              <a:gs pos="100000">
                <a:srgbClr val="00C057"/>
              </a:gs>
            </a:gsLst>
            <a:lin ang="16200000" scaled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44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2279576" y="349398"/>
            <a:ext cx="7272808" cy="43204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 eaLnBrk="1" fontAlgn="auto" hangingPunct="1">
              <a:spcAft>
                <a:spcPts val="0"/>
              </a:spcAft>
            </a:pPr>
            <a:r>
              <a:rPr lang="tr-TR" sz="2000" b="1" dirty="0" err="1">
                <a:solidFill>
                  <a:srgbClr val="0070C0"/>
                </a:solidFill>
              </a:rPr>
              <a:t>Incites</a:t>
            </a:r>
            <a:r>
              <a:rPr lang="tr-TR" sz="2000" b="1" dirty="0">
                <a:solidFill>
                  <a:srgbClr val="0070C0"/>
                </a:solidFill>
              </a:rPr>
              <a:t> Yayın Analizi, 2017- 2021</a:t>
            </a:r>
          </a:p>
        </p:txBody>
      </p:sp>
      <p:pic>
        <p:nvPicPr>
          <p:cNvPr id="8" name="Picture 2" descr="incites logo png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016" y="6360432"/>
            <a:ext cx="727671" cy="40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Metin kutusu 18"/>
          <p:cNvSpPr txBox="1"/>
          <p:nvPr/>
        </p:nvSpPr>
        <p:spPr>
          <a:xfrm>
            <a:off x="5045103" y="6160414"/>
            <a:ext cx="2101794" cy="369332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Dünya ortalaması 1,0</a:t>
            </a:r>
          </a:p>
        </p:txBody>
      </p:sp>
      <p:pic>
        <p:nvPicPr>
          <p:cNvPr id="20" name="Resim 19">
            <a:extLst>
              <a:ext uri="{FF2B5EF4-FFF2-40B4-BE49-F238E27FC236}">
                <a16:creationId xmlns:a16="http://schemas.microsoft.com/office/drawing/2014/main" id="{9E346DC1-3D8C-4D09-84C4-B1575BE01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476" y="1442975"/>
            <a:ext cx="5259461" cy="4028294"/>
          </a:xfrm>
          <a:prstGeom prst="rect">
            <a:avLst/>
          </a:prstGeom>
        </p:spPr>
      </p:pic>
      <p:sp>
        <p:nvSpPr>
          <p:cNvPr id="17" name="Metin kutusu 16">
            <a:extLst>
              <a:ext uri="{FF2B5EF4-FFF2-40B4-BE49-F238E27FC236}">
                <a16:creationId xmlns:a16="http://schemas.microsoft.com/office/drawing/2014/main" id="{F6CBB5F9-F7BC-4E1F-9FA5-4C7752373F25}"/>
              </a:ext>
            </a:extLst>
          </p:cNvPr>
          <p:cNvSpPr txBox="1"/>
          <p:nvPr/>
        </p:nvSpPr>
        <p:spPr>
          <a:xfrm>
            <a:off x="3145206" y="3368631"/>
            <a:ext cx="728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rgbClr val="B35AC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Türkiye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59E67500-173D-41A6-867A-265ED112FF52}"/>
              </a:ext>
            </a:extLst>
          </p:cNvPr>
          <p:cNvSpPr txBox="1"/>
          <p:nvPr/>
        </p:nvSpPr>
        <p:spPr>
          <a:xfrm>
            <a:off x="3790542" y="2637645"/>
            <a:ext cx="622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rgbClr val="3E50B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ODTÜ</a:t>
            </a:r>
          </a:p>
        </p:txBody>
      </p:sp>
      <p:sp>
        <p:nvSpPr>
          <p:cNvPr id="18" name="Metin kutusu 17"/>
          <p:cNvSpPr txBox="1"/>
          <p:nvPr/>
        </p:nvSpPr>
        <p:spPr>
          <a:xfrm>
            <a:off x="5274172" y="2914645"/>
            <a:ext cx="587020" cy="369332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0,98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917CD90F-FB0F-468C-8BFC-644E729B230C}"/>
              </a:ext>
            </a:extLst>
          </p:cNvPr>
          <p:cNvSpPr txBox="1"/>
          <p:nvPr/>
        </p:nvSpPr>
        <p:spPr>
          <a:xfrm>
            <a:off x="5274172" y="2071717"/>
            <a:ext cx="587020" cy="369332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1,10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59DC645D-E7B9-494E-B3C5-12A3474284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1326" y="1470591"/>
            <a:ext cx="5087486" cy="3924633"/>
          </a:xfrm>
          <a:prstGeom prst="rect">
            <a:avLst/>
          </a:prstGeom>
        </p:spPr>
      </p:pic>
      <p:sp>
        <p:nvSpPr>
          <p:cNvPr id="22" name="Metin kutusu 21">
            <a:extLst>
              <a:ext uri="{FF2B5EF4-FFF2-40B4-BE49-F238E27FC236}">
                <a16:creationId xmlns:a16="http://schemas.microsoft.com/office/drawing/2014/main" id="{207D2169-3F46-4208-A73F-2A256A2386AF}"/>
              </a:ext>
            </a:extLst>
          </p:cNvPr>
          <p:cNvSpPr txBox="1"/>
          <p:nvPr/>
        </p:nvSpPr>
        <p:spPr>
          <a:xfrm>
            <a:off x="11011792" y="3591028"/>
            <a:ext cx="587020" cy="369332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0,90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126BA8C4-347F-41D3-9075-66199FEB8583}"/>
              </a:ext>
            </a:extLst>
          </p:cNvPr>
          <p:cNvSpPr txBox="1"/>
          <p:nvPr/>
        </p:nvSpPr>
        <p:spPr>
          <a:xfrm>
            <a:off x="11011792" y="3059668"/>
            <a:ext cx="587020" cy="369332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0,98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7D8B1960-DC09-492A-805A-09F62F00EFA3}"/>
              </a:ext>
            </a:extLst>
          </p:cNvPr>
          <p:cNvSpPr txBox="1"/>
          <p:nvPr/>
        </p:nvSpPr>
        <p:spPr>
          <a:xfrm>
            <a:off x="10203272" y="3901852"/>
            <a:ext cx="8678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rgbClr val="3E50B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Ankara Ü</a:t>
            </a: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C7269CD3-B0FF-4362-90CE-4FABBF63CD67}"/>
              </a:ext>
            </a:extLst>
          </p:cNvPr>
          <p:cNvSpPr txBox="1"/>
          <p:nvPr/>
        </p:nvSpPr>
        <p:spPr>
          <a:xfrm>
            <a:off x="10181124" y="2957583"/>
            <a:ext cx="728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rgbClr val="B35AC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Türkiye</a:t>
            </a:r>
          </a:p>
        </p:txBody>
      </p:sp>
      <p:sp>
        <p:nvSpPr>
          <p:cNvPr id="26" name="Ok: Sağ 3">
            <a:extLst>
              <a:ext uri="{FF2B5EF4-FFF2-40B4-BE49-F238E27FC236}">
                <a16:creationId xmlns:a16="http://schemas.microsoft.com/office/drawing/2014/main" id="{C29A46F6-D512-4407-BB46-3C85B38B87CE}"/>
              </a:ext>
            </a:extLst>
          </p:cNvPr>
          <p:cNvSpPr/>
          <p:nvPr/>
        </p:nvSpPr>
        <p:spPr>
          <a:xfrm rot="20353456">
            <a:off x="2878930" y="2485174"/>
            <a:ext cx="1874915" cy="144584"/>
          </a:xfrm>
          <a:prstGeom prst="rightArrow">
            <a:avLst>
              <a:gd name="adj1" fmla="val 50000"/>
              <a:gd name="adj2" fmla="val 164372"/>
            </a:avLst>
          </a:prstGeom>
          <a:gradFill>
            <a:gsLst>
              <a:gs pos="0">
                <a:srgbClr val="00682F"/>
              </a:gs>
              <a:gs pos="57000">
                <a:srgbClr val="009E47"/>
              </a:gs>
              <a:gs pos="100000">
                <a:srgbClr val="00C057"/>
              </a:gs>
            </a:gsLst>
            <a:lin ang="16200000" scaled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7" name="Sağ Ok 1">
            <a:extLst>
              <a:ext uri="{FF2B5EF4-FFF2-40B4-BE49-F238E27FC236}">
                <a16:creationId xmlns:a16="http://schemas.microsoft.com/office/drawing/2014/main" id="{8DC0628B-2C26-476F-BE47-F116C7373CD1}"/>
              </a:ext>
            </a:extLst>
          </p:cNvPr>
          <p:cNvSpPr/>
          <p:nvPr/>
        </p:nvSpPr>
        <p:spPr>
          <a:xfrm rot="2391815">
            <a:off x="8793694" y="3209541"/>
            <a:ext cx="1419192" cy="125968"/>
          </a:xfrm>
          <a:prstGeom prst="rightArrow">
            <a:avLst>
              <a:gd name="adj1" fmla="val 50000"/>
              <a:gd name="adj2" fmla="val 122450"/>
            </a:avLst>
          </a:prstGeom>
          <a:gradFill>
            <a:gsLst>
              <a:gs pos="0">
                <a:srgbClr val="C00000"/>
              </a:gs>
              <a:gs pos="43000">
                <a:srgbClr val="EA0000"/>
              </a:gs>
              <a:gs pos="100000">
                <a:srgbClr val="FF3B3B"/>
              </a:gs>
            </a:gsLst>
            <a:lin ang="162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8" name="Metin kutusu 27"/>
          <p:cNvSpPr txBox="1"/>
          <p:nvPr/>
        </p:nvSpPr>
        <p:spPr>
          <a:xfrm>
            <a:off x="10396139" y="6437430"/>
            <a:ext cx="11560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3DED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tr-T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tr-T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 Kasım </a:t>
            </a:r>
            <a:r>
              <a:rPr kumimoji="0" lang="tr-T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2022)</a:t>
            </a:r>
          </a:p>
        </p:txBody>
      </p:sp>
    </p:spTree>
    <p:extLst>
      <p:ext uri="{BB962C8B-B14F-4D97-AF65-F5344CB8AC3E}">
        <p14:creationId xmlns:p14="http://schemas.microsoft.com/office/powerpoint/2010/main" val="13997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2279576" y="349398"/>
            <a:ext cx="7272808" cy="43204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 eaLnBrk="1" fontAlgn="auto" hangingPunct="1">
              <a:spcAft>
                <a:spcPts val="0"/>
              </a:spcAft>
            </a:pPr>
            <a:r>
              <a:rPr lang="tr-TR" sz="2000" b="1" dirty="0" err="1">
                <a:solidFill>
                  <a:srgbClr val="0070C0"/>
                </a:solidFill>
              </a:rPr>
              <a:t>Incites</a:t>
            </a:r>
            <a:r>
              <a:rPr lang="tr-TR" sz="2000" b="1" dirty="0">
                <a:solidFill>
                  <a:srgbClr val="0070C0"/>
                </a:solidFill>
              </a:rPr>
              <a:t> Yayın Analizi, 2017- 2021</a:t>
            </a:r>
          </a:p>
        </p:txBody>
      </p:sp>
      <p:pic>
        <p:nvPicPr>
          <p:cNvPr id="8" name="Picture 2" descr="incites logo png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016" y="6360432"/>
            <a:ext cx="727671" cy="40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7897475" y="5618924"/>
            <a:ext cx="2207977" cy="646331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Ankara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Q1 + Q2 Oranı %55,53</a:t>
            </a:r>
          </a:p>
        </p:txBody>
      </p:sp>
      <p:sp>
        <p:nvSpPr>
          <p:cNvPr id="19" name="Metin kutusu 18"/>
          <p:cNvSpPr txBox="1"/>
          <p:nvPr/>
        </p:nvSpPr>
        <p:spPr>
          <a:xfrm>
            <a:off x="2370684" y="5700161"/>
            <a:ext cx="2207977" cy="646331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ODTÜ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Q1 + Q2 Oranı %75,50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9D7CDC5-DBE7-42EE-BA5B-C68C0D16A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815" y="1341937"/>
            <a:ext cx="4505197" cy="4230370"/>
          </a:xfrm>
          <a:prstGeom prst="rect">
            <a:avLst/>
          </a:prstGeom>
        </p:spPr>
      </p:pic>
      <p:sp>
        <p:nvSpPr>
          <p:cNvPr id="22" name="Metin kutusu 21">
            <a:extLst>
              <a:ext uri="{FF2B5EF4-FFF2-40B4-BE49-F238E27FC236}">
                <a16:creationId xmlns:a16="http://schemas.microsoft.com/office/drawing/2014/main" id="{CE9C0DB4-E2EF-43CE-A706-352071E9EAA6}"/>
              </a:ext>
            </a:extLst>
          </p:cNvPr>
          <p:cNvSpPr txBox="1"/>
          <p:nvPr/>
        </p:nvSpPr>
        <p:spPr>
          <a:xfrm>
            <a:off x="5236778" y="1968488"/>
            <a:ext cx="391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rgbClr val="45A2A2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Q1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1AE9DEF3-23C6-4E18-A58C-89DE1EB96F45}"/>
              </a:ext>
            </a:extLst>
          </p:cNvPr>
          <p:cNvSpPr txBox="1"/>
          <p:nvPr/>
        </p:nvSpPr>
        <p:spPr>
          <a:xfrm>
            <a:off x="5236778" y="2524249"/>
            <a:ext cx="391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rgbClr val="36567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Q2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24D70B33-1E7E-4697-8347-25FB54460B1C}"/>
              </a:ext>
            </a:extLst>
          </p:cNvPr>
          <p:cNvSpPr txBox="1"/>
          <p:nvPr/>
        </p:nvSpPr>
        <p:spPr>
          <a:xfrm>
            <a:off x="5242848" y="3955522"/>
            <a:ext cx="391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rgbClr val="3F87CA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Q3</a:t>
            </a: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5F7723B5-2BB1-4366-BDFB-C0ACA9149E2B}"/>
              </a:ext>
            </a:extLst>
          </p:cNvPr>
          <p:cNvSpPr txBox="1"/>
          <p:nvPr/>
        </p:nvSpPr>
        <p:spPr>
          <a:xfrm>
            <a:off x="5240966" y="4395019"/>
            <a:ext cx="391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rgbClr val="6817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Q4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73596B58-B7B7-466F-889C-9657B7650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2399" y="1236844"/>
            <a:ext cx="4277322" cy="4086795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F65BDCE6-5A81-4D81-B925-C9A42877BA2E}"/>
              </a:ext>
            </a:extLst>
          </p:cNvPr>
          <p:cNvSpPr txBox="1"/>
          <p:nvPr/>
        </p:nvSpPr>
        <p:spPr>
          <a:xfrm>
            <a:off x="10400515" y="1938507"/>
            <a:ext cx="391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rgbClr val="45A2A2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Q1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AE656AA4-8B5C-4658-855B-CD47A59D1A89}"/>
              </a:ext>
            </a:extLst>
          </p:cNvPr>
          <p:cNvSpPr txBox="1"/>
          <p:nvPr/>
        </p:nvSpPr>
        <p:spPr>
          <a:xfrm>
            <a:off x="10400515" y="2122376"/>
            <a:ext cx="391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rgbClr val="36567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Q2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5DC2F50E-201C-4726-B669-8E56F1287A74}"/>
              </a:ext>
            </a:extLst>
          </p:cNvPr>
          <p:cNvSpPr txBox="1"/>
          <p:nvPr/>
        </p:nvSpPr>
        <p:spPr>
          <a:xfrm>
            <a:off x="10400515" y="2524249"/>
            <a:ext cx="391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rgbClr val="6817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Q4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22FC5D46-42E1-429C-B84C-59BEE248064F}"/>
              </a:ext>
            </a:extLst>
          </p:cNvPr>
          <p:cNvSpPr txBox="1"/>
          <p:nvPr/>
        </p:nvSpPr>
        <p:spPr>
          <a:xfrm>
            <a:off x="10400515" y="2979647"/>
            <a:ext cx="391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rgbClr val="3F87CA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Q3</a:t>
            </a:r>
          </a:p>
        </p:txBody>
      </p:sp>
      <p:sp>
        <p:nvSpPr>
          <p:cNvPr id="2" name="Oval 1"/>
          <p:cNvSpPr/>
          <p:nvPr/>
        </p:nvSpPr>
        <p:spPr>
          <a:xfrm>
            <a:off x="9891486" y="1836074"/>
            <a:ext cx="1291772" cy="172718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8" name="Yukarı Ok 17">
            <a:extLst>
              <a:ext uri="{FF2B5EF4-FFF2-40B4-BE49-F238E27FC236}">
                <a16:creationId xmlns:a16="http://schemas.microsoft.com/office/drawing/2014/main" id="{8B86768C-4FE5-442A-B1F2-332467AEA585}"/>
              </a:ext>
            </a:extLst>
          </p:cNvPr>
          <p:cNvSpPr/>
          <p:nvPr/>
        </p:nvSpPr>
        <p:spPr>
          <a:xfrm flipV="1">
            <a:off x="10288139" y="5922869"/>
            <a:ext cx="108000" cy="216024"/>
          </a:xfrm>
          <a:prstGeom prst="upArrow">
            <a:avLst/>
          </a:prstGeom>
          <a:gradFill rotWithShape="1">
            <a:gsLst>
              <a:gs pos="0">
                <a:srgbClr val="9F2936">
                  <a:shade val="45000"/>
                  <a:satMod val="155000"/>
                </a:srgbClr>
              </a:gs>
              <a:gs pos="60000">
                <a:srgbClr val="9F2936">
                  <a:shade val="95000"/>
                  <a:satMod val="150000"/>
                </a:srgbClr>
              </a:gs>
              <a:gs pos="100000">
                <a:srgbClr val="9F2936">
                  <a:tint val="87000"/>
                  <a:satMod val="250000"/>
                </a:srgbClr>
              </a:gs>
            </a:gsLst>
            <a:lin ang="16200000" scaled="0"/>
          </a:gradFill>
          <a:ln w="9525" cap="flat" cmpd="sng" algn="ctr">
            <a:solidFill>
              <a:srgbClr val="9F2936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3DED1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tr-TR" sz="3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811150" y="1886340"/>
            <a:ext cx="988451" cy="1199672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10396139" y="6437430"/>
            <a:ext cx="11560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3DED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tr-T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tr-T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 Kasım </a:t>
            </a:r>
            <a:r>
              <a:rPr kumimoji="0" lang="tr-T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2022)</a:t>
            </a:r>
          </a:p>
        </p:txBody>
      </p:sp>
    </p:spTree>
    <p:extLst>
      <p:ext uri="{BB962C8B-B14F-4D97-AF65-F5344CB8AC3E}">
        <p14:creationId xmlns:p14="http://schemas.microsoft.com/office/powerpoint/2010/main" val="302835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D3BBF7E-CFAF-47EC-A8D0-2043B2E69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7127" y="1513144"/>
            <a:ext cx="4710777" cy="3820856"/>
          </a:xfrm>
          <a:prstGeom prst="rect">
            <a:avLst/>
          </a:prstGeom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2279576" y="349398"/>
            <a:ext cx="7272808" cy="43204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 eaLnBrk="1" fontAlgn="auto" hangingPunct="1">
              <a:spcAft>
                <a:spcPts val="0"/>
              </a:spcAft>
            </a:pPr>
            <a:r>
              <a:rPr lang="tr-TR" sz="2000" b="1" dirty="0" err="1">
                <a:solidFill>
                  <a:srgbClr val="0070C0"/>
                </a:solidFill>
              </a:rPr>
              <a:t>Incites</a:t>
            </a:r>
            <a:r>
              <a:rPr lang="tr-TR" sz="2000" b="1" dirty="0">
                <a:solidFill>
                  <a:srgbClr val="0070C0"/>
                </a:solidFill>
              </a:rPr>
              <a:t> Yayın Analizi, 2017- 2021</a:t>
            </a:r>
          </a:p>
        </p:txBody>
      </p:sp>
      <p:pic>
        <p:nvPicPr>
          <p:cNvPr id="8" name="Picture 2" descr="incites logo png ile ilgili gÃ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016" y="6360432"/>
            <a:ext cx="727671" cy="40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36BBB9D7-EDFE-449F-BF21-BF5E2078CD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118" y="1344959"/>
            <a:ext cx="4851756" cy="4046484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8AF7A8DE-43E3-440C-ABDD-30577C1F2B59}"/>
              </a:ext>
            </a:extLst>
          </p:cNvPr>
          <p:cNvSpPr txBox="1"/>
          <p:nvPr/>
        </p:nvSpPr>
        <p:spPr>
          <a:xfrm>
            <a:off x="5126553" y="2192755"/>
            <a:ext cx="728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rgbClr val="3E50B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%44,82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06F92E22-AA90-48B4-B98E-971E84D984E2}"/>
              </a:ext>
            </a:extLst>
          </p:cNvPr>
          <p:cNvSpPr txBox="1"/>
          <p:nvPr/>
        </p:nvSpPr>
        <p:spPr>
          <a:xfrm>
            <a:off x="5126553" y="3534415"/>
            <a:ext cx="728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rgbClr val="B35AC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%29,59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5A2485B8-A96C-4F79-8A71-9B55A2E97FA0}"/>
              </a:ext>
            </a:extLst>
          </p:cNvPr>
          <p:cNvSpPr txBox="1"/>
          <p:nvPr/>
        </p:nvSpPr>
        <p:spPr>
          <a:xfrm>
            <a:off x="5126553" y="4056581"/>
            <a:ext cx="728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%24,56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7361E92B-8968-4DE5-A029-61F8DA77F6C4}"/>
              </a:ext>
            </a:extLst>
          </p:cNvPr>
          <p:cNvSpPr txBox="1"/>
          <p:nvPr/>
        </p:nvSpPr>
        <p:spPr>
          <a:xfrm>
            <a:off x="4288354" y="3394594"/>
            <a:ext cx="728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rgbClr val="B35AC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Türkiye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1636B671-35D1-4DC4-9891-4F937A4B6322}"/>
              </a:ext>
            </a:extLst>
          </p:cNvPr>
          <p:cNvSpPr txBox="1"/>
          <p:nvPr/>
        </p:nvSpPr>
        <p:spPr>
          <a:xfrm>
            <a:off x="4330096" y="2088104"/>
            <a:ext cx="622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ODTÜ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36F0DC2D-1F92-4C6F-9ED6-AD7BF480709D}"/>
              </a:ext>
            </a:extLst>
          </p:cNvPr>
          <p:cNvSpPr txBox="1"/>
          <p:nvPr/>
        </p:nvSpPr>
        <p:spPr>
          <a:xfrm>
            <a:off x="4312399" y="3905260"/>
            <a:ext cx="668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Global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F50241A3-A9AA-44C0-AB6B-1C0FBF8EC6C9}"/>
              </a:ext>
            </a:extLst>
          </p:cNvPr>
          <p:cNvSpPr txBox="1"/>
          <p:nvPr/>
        </p:nvSpPr>
        <p:spPr>
          <a:xfrm>
            <a:off x="10740800" y="3616365"/>
            <a:ext cx="728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rgbClr val="3E50B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%21,49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1048CFFD-66E2-4C31-8ED5-ECE4A1EB61F2}"/>
              </a:ext>
            </a:extLst>
          </p:cNvPr>
          <p:cNvSpPr txBox="1"/>
          <p:nvPr/>
        </p:nvSpPr>
        <p:spPr>
          <a:xfrm>
            <a:off x="10723296" y="3134198"/>
            <a:ext cx="728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%24,56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CA9D8281-1D91-41E3-B57E-1B12408B4436}"/>
              </a:ext>
            </a:extLst>
          </p:cNvPr>
          <p:cNvSpPr txBox="1"/>
          <p:nvPr/>
        </p:nvSpPr>
        <p:spPr>
          <a:xfrm>
            <a:off x="10710328" y="2241992"/>
            <a:ext cx="728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rgbClr val="B35AC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%29,59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E74C7024-2EFD-45F0-966F-1171D2CFA7F5}"/>
              </a:ext>
            </a:extLst>
          </p:cNvPr>
          <p:cNvSpPr txBox="1"/>
          <p:nvPr/>
        </p:nvSpPr>
        <p:spPr>
          <a:xfrm>
            <a:off x="9977709" y="3748327"/>
            <a:ext cx="660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Gazi Ü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468DA326-6575-49EA-9A6D-FCF42B0F12DD}"/>
              </a:ext>
            </a:extLst>
          </p:cNvPr>
          <p:cNvSpPr txBox="1"/>
          <p:nvPr/>
        </p:nvSpPr>
        <p:spPr>
          <a:xfrm>
            <a:off x="9615516" y="2280540"/>
            <a:ext cx="728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rgbClr val="B35AC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Türkiye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12B59A85-458A-41A0-8CF6-FBD9E9FBAE71}"/>
              </a:ext>
            </a:extLst>
          </p:cNvPr>
          <p:cNvSpPr txBox="1"/>
          <p:nvPr/>
        </p:nvSpPr>
        <p:spPr>
          <a:xfrm>
            <a:off x="10200883" y="4187995"/>
            <a:ext cx="668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Global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D880BEE-877C-429B-B602-7FBF9E99E326}"/>
              </a:ext>
            </a:extLst>
          </p:cNvPr>
          <p:cNvSpPr/>
          <p:nvPr/>
        </p:nvSpPr>
        <p:spPr>
          <a:xfrm>
            <a:off x="5117801" y="2116807"/>
            <a:ext cx="745588" cy="484243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5A15A3A-1E58-4B33-B2BF-B463D67BB64F}"/>
              </a:ext>
            </a:extLst>
          </p:cNvPr>
          <p:cNvSpPr/>
          <p:nvPr/>
        </p:nvSpPr>
        <p:spPr>
          <a:xfrm>
            <a:off x="10723296" y="3539678"/>
            <a:ext cx="745588" cy="48424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6" name="Ok: Sağ 3">
            <a:extLst>
              <a:ext uri="{FF2B5EF4-FFF2-40B4-BE49-F238E27FC236}">
                <a16:creationId xmlns:a16="http://schemas.microsoft.com/office/drawing/2014/main" id="{90E19205-F685-4783-A884-97E65EDB29DE}"/>
              </a:ext>
            </a:extLst>
          </p:cNvPr>
          <p:cNvSpPr/>
          <p:nvPr/>
        </p:nvSpPr>
        <p:spPr>
          <a:xfrm rot="20969235">
            <a:off x="3157406" y="2592717"/>
            <a:ext cx="1874915" cy="144584"/>
          </a:xfrm>
          <a:prstGeom prst="rightArrow">
            <a:avLst>
              <a:gd name="adj1" fmla="val 50000"/>
              <a:gd name="adj2" fmla="val 164372"/>
            </a:avLst>
          </a:prstGeom>
          <a:gradFill>
            <a:gsLst>
              <a:gs pos="0">
                <a:srgbClr val="00682F"/>
              </a:gs>
              <a:gs pos="57000">
                <a:srgbClr val="009E47"/>
              </a:gs>
              <a:gs pos="100000">
                <a:srgbClr val="00C057"/>
              </a:gs>
            </a:gsLst>
            <a:lin ang="16200000" scaled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5" name="Metin kutusu 24"/>
          <p:cNvSpPr txBox="1"/>
          <p:nvPr/>
        </p:nvSpPr>
        <p:spPr>
          <a:xfrm>
            <a:off x="10396139" y="6437430"/>
            <a:ext cx="11560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3DED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tr-T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tr-T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 Kasım </a:t>
            </a:r>
            <a:r>
              <a:rPr kumimoji="0" lang="tr-T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2022)</a:t>
            </a:r>
          </a:p>
        </p:txBody>
      </p:sp>
    </p:spTree>
    <p:extLst>
      <p:ext uri="{BB962C8B-B14F-4D97-AF65-F5344CB8AC3E}">
        <p14:creationId xmlns:p14="http://schemas.microsoft.com/office/powerpoint/2010/main" val="93756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39D0F16B-B491-4CBA-9342-1A8688698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6927" y="1561808"/>
            <a:ext cx="4797752" cy="3708692"/>
          </a:xfrm>
          <a:prstGeom prst="rect">
            <a:avLst/>
          </a:prstGeom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2279576" y="349398"/>
            <a:ext cx="7272808" cy="43204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 eaLnBrk="1" fontAlgn="auto" hangingPunct="1">
              <a:spcAft>
                <a:spcPts val="0"/>
              </a:spcAft>
            </a:pPr>
            <a:r>
              <a:rPr lang="tr-TR" sz="2000" b="1" dirty="0" err="1">
                <a:solidFill>
                  <a:srgbClr val="0070C0"/>
                </a:solidFill>
              </a:rPr>
              <a:t>Incites</a:t>
            </a:r>
            <a:r>
              <a:rPr lang="tr-TR" sz="2000" b="1" dirty="0">
                <a:solidFill>
                  <a:srgbClr val="0070C0"/>
                </a:solidFill>
              </a:rPr>
              <a:t> Yayın Analizi, 2017- 2021</a:t>
            </a:r>
          </a:p>
        </p:txBody>
      </p:sp>
      <p:pic>
        <p:nvPicPr>
          <p:cNvPr id="8" name="Picture 2" descr="incites logo png ile ilgili gÃ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016" y="6360432"/>
            <a:ext cx="727671" cy="40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Metin kutusu 18"/>
          <p:cNvSpPr txBox="1"/>
          <p:nvPr/>
        </p:nvSpPr>
        <p:spPr>
          <a:xfrm>
            <a:off x="5045103" y="6160414"/>
            <a:ext cx="2101794" cy="369332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Dünya ortalaması 1,0</a:t>
            </a:r>
          </a:p>
        </p:txBody>
      </p:sp>
      <p:pic>
        <p:nvPicPr>
          <p:cNvPr id="20" name="Resim 19">
            <a:extLst>
              <a:ext uri="{FF2B5EF4-FFF2-40B4-BE49-F238E27FC236}">
                <a16:creationId xmlns:a16="http://schemas.microsoft.com/office/drawing/2014/main" id="{9E346DC1-3D8C-4D09-84C4-B1575BE01B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476" y="1442975"/>
            <a:ext cx="5259461" cy="4028294"/>
          </a:xfrm>
          <a:prstGeom prst="rect">
            <a:avLst/>
          </a:prstGeom>
        </p:spPr>
      </p:pic>
      <p:sp>
        <p:nvSpPr>
          <p:cNvPr id="17" name="Metin kutusu 16">
            <a:extLst>
              <a:ext uri="{FF2B5EF4-FFF2-40B4-BE49-F238E27FC236}">
                <a16:creationId xmlns:a16="http://schemas.microsoft.com/office/drawing/2014/main" id="{F6CBB5F9-F7BC-4E1F-9FA5-4C7752373F25}"/>
              </a:ext>
            </a:extLst>
          </p:cNvPr>
          <p:cNvSpPr txBox="1"/>
          <p:nvPr/>
        </p:nvSpPr>
        <p:spPr>
          <a:xfrm>
            <a:off x="3145206" y="3368631"/>
            <a:ext cx="728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rgbClr val="B35AC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Türkiye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59E67500-173D-41A6-867A-265ED112FF52}"/>
              </a:ext>
            </a:extLst>
          </p:cNvPr>
          <p:cNvSpPr txBox="1"/>
          <p:nvPr/>
        </p:nvSpPr>
        <p:spPr>
          <a:xfrm>
            <a:off x="3790542" y="2637645"/>
            <a:ext cx="622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rgbClr val="3E50B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ODTÜ</a:t>
            </a:r>
          </a:p>
        </p:txBody>
      </p:sp>
      <p:sp>
        <p:nvSpPr>
          <p:cNvPr id="18" name="Metin kutusu 17"/>
          <p:cNvSpPr txBox="1"/>
          <p:nvPr/>
        </p:nvSpPr>
        <p:spPr>
          <a:xfrm>
            <a:off x="5274172" y="2914645"/>
            <a:ext cx="587020" cy="369332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0,98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917CD90F-FB0F-468C-8BFC-644E729B230C}"/>
              </a:ext>
            </a:extLst>
          </p:cNvPr>
          <p:cNvSpPr txBox="1"/>
          <p:nvPr/>
        </p:nvSpPr>
        <p:spPr>
          <a:xfrm>
            <a:off x="5274172" y="2071717"/>
            <a:ext cx="587020" cy="369332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1,10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207D2169-3F46-4208-A73F-2A256A2386AF}"/>
              </a:ext>
            </a:extLst>
          </p:cNvPr>
          <p:cNvSpPr txBox="1"/>
          <p:nvPr/>
        </p:nvSpPr>
        <p:spPr>
          <a:xfrm>
            <a:off x="10975754" y="2618396"/>
            <a:ext cx="587020" cy="369332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0,90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126BA8C4-347F-41D3-9075-66199FEB8583}"/>
              </a:ext>
            </a:extLst>
          </p:cNvPr>
          <p:cNvSpPr txBox="1"/>
          <p:nvPr/>
        </p:nvSpPr>
        <p:spPr>
          <a:xfrm>
            <a:off x="10975754" y="2180033"/>
            <a:ext cx="587020" cy="369332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0,98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7D8B1960-DC09-492A-805A-09F62F00EFA3}"/>
              </a:ext>
            </a:extLst>
          </p:cNvPr>
          <p:cNvSpPr txBox="1"/>
          <p:nvPr/>
        </p:nvSpPr>
        <p:spPr>
          <a:xfrm>
            <a:off x="10203272" y="3901852"/>
            <a:ext cx="660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rgbClr val="3E50B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Gazi Ü</a:t>
            </a: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C7269CD3-B0FF-4362-90CE-4FABBF63CD67}"/>
              </a:ext>
            </a:extLst>
          </p:cNvPr>
          <p:cNvSpPr txBox="1"/>
          <p:nvPr/>
        </p:nvSpPr>
        <p:spPr>
          <a:xfrm>
            <a:off x="10181124" y="2957583"/>
            <a:ext cx="728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rgbClr val="B35AC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Türkiye</a:t>
            </a:r>
          </a:p>
        </p:txBody>
      </p:sp>
      <p:sp>
        <p:nvSpPr>
          <p:cNvPr id="26" name="Ok: Sağ 3">
            <a:extLst>
              <a:ext uri="{FF2B5EF4-FFF2-40B4-BE49-F238E27FC236}">
                <a16:creationId xmlns:a16="http://schemas.microsoft.com/office/drawing/2014/main" id="{C29A46F6-D512-4407-BB46-3C85B38B87CE}"/>
              </a:ext>
            </a:extLst>
          </p:cNvPr>
          <p:cNvSpPr/>
          <p:nvPr/>
        </p:nvSpPr>
        <p:spPr>
          <a:xfrm rot="20353456">
            <a:off x="2878930" y="2485174"/>
            <a:ext cx="1874915" cy="144584"/>
          </a:xfrm>
          <a:prstGeom prst="rightArrow">
            <a:avLst>
              <a:gd name="adj1" fmla="val 50000"/>
              <a:gd name="adj2" fmla="val 164372"/>
            </a:avLst>
          </a:prstGeom>
          <a:gradFill>
            <a:gsLst>
              <a:gs pos="0">
                <a:srgbClr val="00682F"/>
              </a:gs>
              <a:gs pos="57000">
                <a:srgbClr val="009E47"/>
              </a:gs>
              <a:gs pos="100000">
                <a:srgbClr val="00C057"/>
              </a:gs>
            </a:gsLst>
            <a:lin ang="16200000" scaled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10396139" y="6437430"/>
            <a:ext cx="11560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3DED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tr-T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tr-T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 Kasım </a:t>
            </a:r>
            <a:r>
              <a:rPr kumimoji="0" lang="tr-T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2022)</a:t>
            </a:r>
          </a:p>
        </p:txBody>
      </p:sp>
    </p:spTree>
    <p:extLst>
      <p:ext uri="{BB962C8B-B14F-4D97-AF65-F5344CB8AC3E}">
        <p14:creationId xmlns:p14="http://schemas.microsoft.com/office/powerpoint/2010/main" val="307224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1FC5151-73AF-4992-B300-816A43C7C2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2B51E4D-4664-4043-BCAF-1B651D96AB6D}">
  <ds:schemaRefs>
    <ds:schemaRef ds:uri="http://schemas.openxmlformats.org/package/2006/metadata/core-properties"/>
    <ds:schemaRef ds:uri="http://purl.org/dc/dcmitype/"/>
    <ds:schemaRef ds:uri="http://purl.org/dc/elements/1.1/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0</TotalTime>
  <Words>1367</Words>
  <Application>Microsoft Office PowerPoint</Application>
  <PresentationFormat>Geniş ekran</PresentationFormat>
  <Paragraphs>372</Paragraphs>
  <Slides>33</Slides>
  <Notes>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12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33</vt:i4>
      </vt:variant>
    </vt:vector>
  </HeadingPairs>
  <TitlesOfParts>
    <vt:vector size="47" baseType="lpstr">
      <vt:lpstr>Arial</vt:lpstr>
      <vt:lpstr>Bradley Hand ITC TT-Bold</vt:lpstr>
      <vt:lpstr>Calibri</vt:lpstr>
      <vt:lpstr>Calibri Light</vt:lpstr>
      <vt:lpstr>Cambria</vt:lpstr>
      <vt:lpstr>Open Sans</vt:lpstr>
      <vt:lpstr>Rage Italic</vt:lpstr>
      <vt:lpstr>Symbol</vt:lpstr>
      <vt:lpstr>Verdana</vt:lpstr>
      <vt:lpstr>Wingdings</vt:lpstr>
      <vt:lpstr>Wingdings 2</vt:lpstr>
      <vt:lpstr>ヒラギノ角ゴ Pro W3</vt:lpstr>
      <vt:lpstr>Metropolitan</vt:lpstr>
      <vt:lpstr>Sketchbook</vt:lpstr>
      <vt:lpstr>PowerPoint Sunusu</vt:lpstr>
      <vt:lpstr>Giriş</vt:lpstr>
      <vt:lpstr>ODTÜ Yönetim İlkeleri</vt:lpstr>
      <vt:lpstr>PowerPoint Sunusu</vt:lpstr>
      <vt:lpstr>Incites Yayın Analizi, 2017- 2021</vt:lpstr>
      <vt:lpstr>Incites Yayın Analizi, 2017- 2021</vt:lpstr>
      <vt:lpstr>Incites Yayın Analizi, 2017- 2021</vt:lpstr>
      <vt:lpstr>Incites Yayın Analizi, 2017- 2021</vt:lpstr>
      <vt:lpstr>Incites Yayın Analizi, 2017- 2021</vt:lpstr>
      <vt:lpstr>Incites Yayın Analizi, 2017- 2021</vt:lpstr>
      <vt:lpstr>PowerPoint Sunusu</vt:lpstr>
      <vt:lpstr>PowerPoint Sunusu</vt:lpstr>
      <vt:lpstr>PowerPoint Sunusu</vt:lpstr>
      <vt:lpstr>Üniversite Sıralama Sistemleri </vt:lpstr>
      <vt:lpstr>PowerPoint Sunusu</vt:lpstr>
      <vt:lpstr>PowerPoint Sunusu</vt:lpstr>
      <vt:lpstr>PowerPoint Sunusu</vt:lpstr>
      <vt:lpstr>AVESİS Kurumsal Analiz Araçları</vt:lpstr>
      <vt:lpstr>PowerPoint Sunusu</vt:lpstr>
      <vt:lpstr>AVESİS Açık Arşiv Uygulaması</vt:lpstr>
      <vt:lpstr>AVESİS Verilerinin Kullanılması</vt:lpstr>
      <vt:lpstr>Açık Arşiv</vt:lpstr>
      <vt:lpstr>Sürdürülebilir Kampüs Çalışmaları</vt:lpstr>
      <vt:lpstr>Bölüm Web Siteleri, Araştırma Menüsü</vt:lpstr>
      <vt:lpstr>Yıllık Akademik Performans Değerlendirme Uygulaması</vt:lpstr>
      <vt:lpstr>Örnek Uygulamalar</vt:lpstr>
      <vt:lpstr>Bilimsel Yayın Teşvik Uygulaması</vt:lpstr>
      <vt:lpstr>Projelere Yönelik Verilerin Kullanımı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2013-07-30T14:48:57Z</dcterms:created>
  <dcterms:modified xsi:type="dcterms:W3CDTF">2022-11-15T21:07:06Z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