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1" r:id="rId1"/>
    <p:sldMasterId id="2147484261" r:id="rId2"/>
  </p:sldMasterIdLst>
  <p:notesMasterIdLst>
    <p:notesMasterId r:id="rId40"/>
  </p:notesMasterIdLst>
  <p:sldIdLst>
    <p:sldId id="1220" r:id="rId3"/>
    <p:sldId id="1282" r:id="rId4"/>
    <p:sldId id="1292" r:id="rId5"/>
    <p:sldId id="1293" r:id="rId6"/>
    <p:sldId id="1297" r:id="rId7"/>
    <p:sldId id="1298" r:id="rId8"/>
    <p:sldId id="1299" r:id="rId9"/>
    <p:sldId id="1300" r:id="rId10"/>
    <p:sldId id="1301" r:id="rId11"/>
    <p:sldId id="1302" r:id="rId12"/>
    <p:sldId id="1303" r:id="rId13"/>
    <p:sldId id="1304" r:id="rId14"/>
    <p:sldId id="1305" r:id="rId15"/>
    <p:sldId id="1306" r:id="rId16"/>
    <p:sldId id="1307" r:id="rId17"/>
    <p:sldId id="1308" r:id="rId18"/>
    <p:sldId id="1309" r:id="rId19"/>
    <p:sldId id="1310" r:id="rId20"/>
    <p:sldId id="1311" r:id="rId21"/>
    <p:sldId id="1312" r:id="rId22"/>
    <p:sldId id="1313" r:id="rId23"/>
    <p:sldId id="1314" r:id="rId24"/>
    <p:sldId id="1315" r:id="rId25"/>
    <p:sldId id="1316" r:id="rId26"/>
    <p:sldId id="1317" r:id="rId27"/>
    <p:sldId id="1318" r:id="rId28"/>
    <p:sldId id="1319" r:id="rId29"/>
    <p:sldId id="1294" r:id="rId30"/>
    <p:sldId id="1286" r:id="rId31"/>
    <p:sldId id="1285" r:id="rId32"/>
    <p:sldId id="1283" r:id="rId33"/>
    <p:sldId id="1227" r:id="rId34"/>
    <p:sldId id="1235" r:id="rId35"/>
    <p:sldId id="1284" r:id="rId36"/>
    <p:sldId id="1295" r:id="rId37"/>
    <p:sldId id="1320" r:id="rId38"/>
    <p:sldId id="1239" r:id="rId3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6600FF"/>
    <a:srgbClr val="C40000"/>
    <a:srgbClr val="9900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Orta Stil 1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929F9F4-4A8F-4326-A1B4-22849713DDAB}" styleName="Koyu Stil 1 - Vurgu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Koyu Stil 1 - Vurgu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Açık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Açık Stil 2 - Vurgu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80" autoAdjust="0"/>
    <p:restoredTop sz="93537" autoAdjust="0"/>
  </p:normalViewPr>
  <p:slideViewPr>
    <p:cSldViewPr snapToGrid="0">
      <p:cViewPr varScale="1">
        <p:scale>
          <a:sx n="67" d="100"/>
          <a:sy n="67" d="100"/>
        </p:scale>
        <p:origin x="624" y="58"/>
      </p:cViewPr>
      <p:guideLst>
        <p:guide orient="horz" pos="2160"/>
        <p:guide pos="3840"/>
      </p:guideLst>
    </p:cSldViewPr>
  </p:slideViewPr>
  <p:notesTextViewPr>
    <p:cViewPr>
      <p:scale>
        <a:sx n="1" d="1"/>
        <a:sy n="1" d="1"/>
      </p:scale>
      <p:origin x="0" y="0"/>
    </p:cViewPr>
  </p:notesTextViewPr>
  <p:sorterViewPr>
    <p:cViewPr>
      <p:scale>
        <a:sx n="100" d="100"/>
        <a:sy n="100" d="100"/>
      </p:scale>
      <p:origin x="0" y="-5645"/>
    </p:cViewPr>
  </p:sorter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CBF9E-7BB9-4D6E-890E-72D4ECC57A04}" type="datetimeFigureOut">
              <a:rPr lang="tr-TR" smtClean="0"/>
              <a:t>16.11.2022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B903D8-A51A-4D96-AF13-CFF0C4DAB283}" type="slidenum">
              <a:rPr lang="tr-TR" smtClean="0"/>
              <a:t>‹#›</a:t>
            </a:fld>
            <a:endParaRPr lang="tr-TR"/>
          </a:p>
        </p:txBody>
      </p:sp>
    </p:spTree>
    <p:extLst>
      <p:ext uri="{BB962C8B-B14F-4D97-AF65-F5344CB8AC3E}">
        <p14:creationId xmlns:p14="http://schemas.microsoft.com/office/powerpoint/2010/main" val="1143412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3B903D8-A51A-4D96-AF13-CFF0C4DAB283}" type="slidenum">
              <a:rPr lang="tr-TR" smtClean="0"/>
              <a:t>3</a:t>
            </a:fld>
            <a:endParaRPr lang="tr-TR"/>
          </a:p>
        </p:txBody>
      </p:sp>
    </p:spTree>
    <p:extLst>
      <p:ext uri="{BB962C8B-B14F-4D97-AF65-F5344CB8AC3E}">
        <p14:creationId xmlns:p14="http://schemas.microsoft.com/office/powerpoint/2010/main" val="1349403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3B903D8-A51A-4D96-AF13-CFF0C4DAB283}" type="slidenum">
              <a:rPr lang="tr-TR" smtClean="0"/>
              <a:t>4</a:t>
            </a:fld>
            <a:endParaRPr lang="tr-TR"/>
          </a:p>
        </p:txBody>
      </p:sp>
    </p:spTree>
    <p:extLst>
      <p:ext uri="{BB962C8B-B14F-4D97-AF65-F5344CB8AC3E}">
        <p14:creationId xmlns:p14="http://schemas.microsoft.com/office/powerpoint/2010/main" val="451962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3B903D8-A51A-4D96-AF13-CFF0C4DAB283}" type="slidenum">
              <a:rPr lang="tr-TR" smtClean="0"/>
              <a:t>28</a:t>
            </a:fld>
            <a:endParaRPr lang="tr-TR"/>
          </a:p>
        </p:txBody>
      </p:sp>
    </p:spTree>
    <p:extLst>
      <p:ext uri="{BB962C8B-B14F-4D97-AF65-F5344CB8AC3E}">
        <p14:creationId xmlns:p14="http://schemas.microsoft.com/office/powerpoint/2010/main" val="3506190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3B903D8-A51A-4D96-AF13-CFF0C4DAB283}" type="slidenum">
              <a:rPr lang="tr-TR" smtClean="0"/>
              <a:t>29</a:t>
            </a:fld>
            <a:endParaRPr lang="tr-TR"/>
          </a:p>
        </p:txBody>
      </p:sp>
    </p:spTree>
    <p:extLst>
      <p:ext uri="{BB962C8B-B14F-4D97-AF65-F5344CB8AC3E}">
        <p14:creationId xmlns:p14="http://schemas.microsoft.com/office/powerpoint/2010/main" val="3320029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3B903D8-A51A-4D96-AF13-CFF0C4DAB283}" type="slidenum">
              <a:rPr lang="tr-TR" smtClean="0"/>
              <a:t>35</a:t>
            </a:fld>
            <a:endParaRPr lang="tr-TR"/>
          </a:p>
        </p:txBody>
      </p:sp>
    </p:spTree>
    <p:extLst>
      <p:ext uri="{BB962C8B-B14F-4D97-AF65-F5344CB8AC3E}">
        <p14:creationId xmlns:p14="http://schemas.microsoft.com/office/powerpoint/2010/main" val="13214959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599272"/>
            <a:ext cx="10363200" cy="1195919"/>
          </a:xfrm>
        </p:spPr>
        <p:txBody>
          <a:bodyPr/>
          <a:lstStyle>
            <a:lvl1pPr>
              <a:defRPr sz="3600">
                <a:solidFill>
                  <a:schemeClr val="tx1">
                    <a:lumMod val="95000"/>
                    <a:lumOff val="5000"/>
                  </a:schemeClr>
                </a:solidFill>
              </a:defRPr>
            </a:lvl1pPr>
          </a:lstStyle>
          <a:p>
            <a:r>
              <a:rPr lang="tr-TR" dirty="0" smtClean="0"/>
              <a:t>Asıl başlık stili için tıklatın</a:t>
            </a:r>
            <a:endParaRPr lang="tr-TR" dirty="0"/>
          </a:p>
        </p:txBody>
      </p:sp>
      <p:sp>
        <p:nvSpPr>
          <p:cNvPr id="3" name="2 Alt Başlık"/>
          <p:cNvSpPr>
            <a:spLocks noGrp="1"/>
          </p:cNvSpPr>
          <p:nvPr>
            <p:ph type="subTitle" idx="1"/>
          </p:nvPr>
        </p:nvSpPr>
        <p:spPr>
          <a:xfrm>
            <a:off x="914400" y="3852333"/>
            <a:ext cx="10363200" cy="651938"/>
          </a:xfrm>
        </p:spPr>
        <p:txBody>
          <a:bodyPr/>
          <a:lstStyle>
            <a:lvl1pPr marL="0" indent="0" algn="ctr">
              <a:buNone/>
              <a:defRPr sz="2000" i="1" baseline="0">
                <a:solidFill>
                  <a:schemeClr val="bg1">
                    <a:lumMod val="50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tr-TR" dirty="0" smtClean="0"/>
              <a:t>Asıl alt başlık stilini düzenlemek için tıklatın</a:t>
            </a:r>
            <a:endParaRPr lang="tr-TR" dirty="0"/>
          </a:p>
        </p:txBody>
      </p:sp>
      <p:sp>
        <p:nvSpPr>
          <p:cNvPr id="16" name="İçerik Yer Tutucusu 15"/>
          <p:cNvSpPr>
            <a:spLocks noGrp="1"/>
          </p:cNvSpPr>
          <p:nvPr>
            <p:ph sz="quarter" idx="10" hasCustomPrompt="1"/>
          </p:nvPr>
        </p:nvSpPr>
        <p:spPr>
          <a:xfrm>
            <a:off x="836087" y="4927600"/>
            <a:ext cx="10441516" cy="431800"/>
          </a:xfrm>
        </p:spPr>
        <p:txBody>
          <a:bodyPr/>
          <a:lstStyle>
            <a:lvl1pPr marL="0" indent="0" algn="ctr">
              <a:buNone/>
              <a:defRPr sz="2400"/>
            </a:lvl1pPr>
          </a:lstStyle>
          <a:p>
            <a:pPr lvl="0"/>
            <a:r>
              <a:rPr lang="tr-TR" dirty="0" smtClean="0"/>
              <a:t>Asıl başlık stili için tıklatın</a:t>
            </a:r>
            <a:endParaRPr lang="tr-TR" dirty="0"/>
          </a:p>
        </p:txBody>
      </p:sp>
      <p:sp>
        <p:nvSpPr>
          <p:cNvPr id="17" name="İçerik Yer Tutucusu 15"/>
          <p:cNvSpPr>
            <a:spLocks noGrp="1"/>
          </p:cNvSpPr>
          <p:nvPr>
            <p:ph sz="quarter" idx="11" hasCustomPrompt="1"/>
          </p:nvPr>
        </p:nvSpPr>
        <p:spPr>
          <a:xfrm>
            <a:off x="836087" y="5416547"/>
            <a:ext cx="10441516" cy="366182"/>
          </a:xfrm>
        </p:spPr>
        <p:txBody>
          <a:bodyPr/>
          <a:lstStyle>
            <a:lvl1pPr marL="0" indent="0" algn="ctr">
              <a:buNone/>
              <a:defRPr sz="2000">
                <a:solidFill>
                  <a:schemeClr val="tx1">
                    <a:lumMod val="50000"/>
                    <a:lumOff val="50000"/>
                  </a:schemeClr>
                </a:solidFill>
              </a:defRPr>
            </a:lvl1pPr>
          </a:lstStyle>
          <a:p>
            <a:pPr lvl="0"/>
            <a:r>
              <a:rPr lang="tr-TR" dirty="0" smtClean="0"/>
              <a:t>Asıl başlık stili için tıklatın</a:t>
            </a:r>
            <a:endParaRPr lang="tr-TR" dirty="0"/>
          </a:p>
        </p:txBody>
      </p:sp>
      <p:pic>
        <p:nvPicPr>
          <p:cNvPr id="4" name="Resim 3"/>
          <p:cNvPicPr>
            <a:picLocks noChangeAspect="1"/>
          </p:cNvPicPr>
          <p:nvPr userDrawn="1"/>
        </p:nvPicPr>
        <p:blipFill>
          <a:blip r:embed="rId2"/>
          <a:stretch>
            <a:fillRect/>
          </a:stretch>
        </p:blipFill>
        <p:spPr>
          <a:xfrm>
            <a:off x="4234527" y="758688"/>
            <a:ext cx="3722947" cy="1597290"/>
          </a:xfrm>
          <a:prstGeom prst="rect">
            <a:avLst/>
          </a:prstGeom>
        </p:spPr>
      </p:pic>
    </p:spTree>
    <p:extLst>
      <p:ext uri="{BB962C8B-B14F-4D97-AF65-F5344CB8AC3E}">
        <p14:creationId xmlns:p14="http://schemas.microsoft.com/office/powerpoint/2010/main" val="3650663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3697E6B3-9451-4DE5-B59A-244B7CCC81AA}" type="datetime1">
              <a:rPr lang="tr-TR">
                <a:solidFill>
                  <a:prstClr val="black">
                    <a:tint val="75000"/>
                  </a:prstClr>
                </a:solidFill>
              </a:rPr>
              <a:pPr>
                <a:defRPr/>
              </a:pPr>
              <a:t>16.11.2022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89F047B7-9A1B-4743-85C4-9DE109229D80}" type="slidenum">
              <a:rPr lang="tr-TR" altLang="tr-TR"/>
              <a:pPr>
                <a:defRPr/>
              </a:pPr>
              <a:t>‹#›</a:t>
            </a:fld>
            <a:endParaRPr lang="tr-TR" altLang="tr-TR"/>
          </a:p>
        </p:txBody>
      </p:sp>
    </p:spTree>
    <p:extLst>
      <p:ext uri="{BB962C8B-B14F-4D97-AF65-F5344CB8AC3E}">
        <p14:creationId xmlns:p14="http://schemas.microsoft.com/office/powerpoint/2010/main" val="1635573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47"/>
            <a:ext cx="27432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9600" y="274647"/>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61505699-DC3B-4E50-BAE6-CA118679B24D}" type="datetime1">
              <a:rPr lang="tr-TR">
                <a:solidFill>
                  <a:prstClr val="black">
                    <a:tint val="75000"/>
                  </a:prstClr>
                </a:solidFill>
              </a:rPr>
              <a:pPr>
                <a:defRPr/>
              </a:pPr>
              <a:t>16.11.2022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F43ED2E9-DDB2-4B56-8BEA-56D83F65CC18}" type="slidenum">
              <a:rPr lang="tr-TR" altLang="tr-TR"/>
              <a:pPr>
                <a:defRPr/>
              </a:pPr>
              <a:t>‹#›</a:t>
            </a:fld>
            <a:endParaRPr lang="tr-TR" altLang="tr-TR"/>
          </a:p>
        </p:txBody>
      </p:sp>
    </p:spTree>
    <p:extLst>
      <p:ext uri="{BB962C8B-B14F-4D97-AF65-F5344CB8AC3E}">
        <p14:creationId xmlns:p14="http://schemas.microsoft.com/office/powerpoint/2010/main" val="2376639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7"/>
            <a:ext cx="10363200" cy="2387603"/>
          </a:xfrm>
        </p:spPr>
        <p:txBody>
          <a:bodyPr anchor="b"/>
          <a:lstStyle>
            <a:lvl1pPr algn="ctr">
              <a:defRPr sz="4500"/>
            </a:lvl1pPr>
          </a:lstStyle>
          <a:p>
            <a:r>
              <a:rPr lang="tr-TR" smtClean="0"/>
              <a:t>Asıl başlık stili için tıklatın</a:t>
            </a:r>
            <a:endParaRPr lang="en-US" dirty="0"/>
          </a:p>
        </p:txBody>
      </p:sp>
      <p:sp>
        <p:nvSpPr>
          <p:cNvPr id="3" name="Subtitle 2"/>
          <p:cNvSpPr>
            <a:spLocks noGrp="1"/>
          </p:cNvSpPr>
          <p:nvPr>
            <p:ph type="subTitle" idx="1"/>
          </p:nvPr>
        </p:nvSpPr>
        <p:spPr>
          <a:xfrm>
            <a:off x="1524000" y="3602040"/>
            <a:ext cx="9144000" cy="1655760"/>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en-US" dirty="0"/>
          </a:p>
        </p:txBody>
      </p:sp>
      <p:sp>
        <p:nvSpPr>
          <p:cNvPr id="6" name="Slide Number Placeholder 5"/>
          <p:cNvSpPr>
            <a:spLocks noGrp="1"/>
          </p:cNvSpPr>
          <p:nvPr>
            <p:ph type="sldNum" sz="quarter" idx="12"/>
          </p:nvPr>
        </p:nvSpPr>
        <p:spPr/>
        <p:txBody>
          <a:bodyPr/>
          <a:lstStyle/>
          <a:p>
            <a:fld id="{E99D8A6F-0F3D-409E-819C-19FC2DF82DB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92822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289137" y="1415194"/>
            <a:ext cx="10515600" cy="435133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662797E-9A7F-4A30-97BD-305AFF9F0FFE}" type="datetimeFigureOut">
              <a:rPr lang="tr-TR" smtClean="0">
                <a:solidFill>
                  <a:prstClr val="black">
                    <a:tint val="75000"/>
                  </a:prstClr>
                </a:solidFill>
              </a:rPr>
              <a:pPr/>
              <a:t>16.11.2022</a:t>
            </a:fld>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E99D8A6F-0F3D-409E-819C-19FC2DF82DB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21173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8"/>
          </a:xfrm>
        </p:spPr>
        <p:txBody>
          <a:bodyPr anchor="b"/>
          <a:lstStyle>
            <a:lvl1pPr>
              <a:defRPr sz="4500"/>
            </a:lvl1pPr>
          </a:lstStyle>
          <a:p>
            <a:r>
              <a:rPr lang="tr-TR" smtClean="0"/>
              <a:t>Asıl başlık stili için tıklatın</a:t>
            </a:r>
            <a:endParaRPr lang="en-US" dirty="0"/>
          </a:p>
        </p:txBody>
      </p:sp>
      <p:sp>
        <p:nvSpPr>
          <p:cNvPr id="3" name="Text Placeholder 2"/>
          <p:cNvSpPr>
            <a:spLocks noGrp="1"/>
          </p:cNvSpPr>
          <p:nvPr>
            <p:ph type="body" idx="1"/>
          </p:nvPr>
        </p:nvSpPr>
        <p:spPr>
          <a:xfrm>
            <a:off x="831851" y="4589471"/>
            <a:ext cx="10515600" cy="1500188"/>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662797E-9A7F-4A30-97BD-305AFF9F0FFE}" type="datetimeFigureOut">
              <a:rPr lang="tr-TR" smtClean="0">
                <a:solidFill>
                  <a:prstClr val="black">
                    <a:tint val="75000"/>
                  </a:prstClr>
                </a:solidFill>
              </a:rPr>
              <a:pPr/>
              <a:t>16.11.2022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E99D8A6F-0F3D-409E-819C-19FC2DF82DB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11171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38200" y="1825627"/>
            <a:ext cx="5181600" cy="435133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1825627"/>
            <a:ext cx="5181600" cy="435133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662797E-9A7F-4A30-97BD-305AFF9F0FFE}" type="datetimeFigureOut">
              <a:rPr lang="tr-TR" smtClean="0">
                <a:solidFill>
                  <a:prstClr val="black">
                    <a:tint val="75000"/>
                  </a:prstClr>
                </a:solidFill>
              </a:rPr>
              <a:pPr/>
              <a:t>16.11.2022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E99D8A6F-0F3D-409E-819C-19FC2DF82DB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99007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3"/>
            <a:ext cx="10515600" cy="1325565"/>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39792" y="1681166"/>
            <a:ext cx="5157787" cy="82391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839792" y="2505078"/>
            <a:ext cx="5157787" cy="368458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72203" y="1681166"/>
            <a:ext cx="5183188" cy="82391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72203" y="2505078"/>
            <a:ext cx="5183188" cy="368458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662797E-9A7F-4A30-97BD-305AFF9F0FFE}" type="datetimeFigureOut">
              <a:rPr lang="tr-TR" smtClean="0">
                <a:solidFill>
                  <a:prstClr val="black">
                    <a:tint val="75000"/>
                  </a:prstClr>
                </a:solidFill>
              </a:rPr>
              <a:pPr/>
              <a:t>16.11.2022</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endParaRPr lang="tr-TR">
              <a:solidFill>
                <a:prstClr val="black">
                  <a:tint val="75000"/>
                </a:prstClr>
              </a:solidFill>
            </a:endParaRPr>
          </a:p>
        </p:txBody>
      </p:sp>
      <p:sp>
        <p:nvSpPr>
          <p:cNvPr id="9" name="Slide Number Placeholder 8"/>
          <p:cNvSpPr>
            <a:spLocks noGrp="1"/>
          </p:cNvSpPr>
          <p:nvPr>
            <p:ph type="sldNum" sz="quarter" idx="12"/>
          </p:nvPr>
        </p:nvSpPr>
        <p:spPr/>
        <p:txBody>
          <a:bodyPr/>
          <a:lstStyle/>
          <a:p>
            <a:fld id="{E99D8A6F-0F3D-409E-819C-19FC2DF82DB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08097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8662797E-9A7F-4A30-97BD-305AFF9F0FFE}" type="datetimeFigureOut">
              <a:rPr lang="tr-TR" smtClean="0">
                <a:solidFill>
                  <a:prstClr val="black">
                    <a:tint val="75000"/>
                  </a:prstClr>
                </a:solidFill>
              </a:rPr>
              <a:pPr/>
              <a:t>16.11.2022</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endParaRPr lang="tr-TR">
              <a:solidFill>
                <a:prstClr val="black">
                  <a:tint val="75000"/>
                </a:prstClr>
              </a:solidFill>
            </a:endParaRPr>
          </a:p>
        </p:txBody>
      </p:sp>
      <p:sp>
        <p:nvSpPr>
          <p:cNvPr id="5" name="Slide Number Placeholder 4"/>
          <p:cNvSpPr>
            <a:spLocks noGrp="1"/>
          </p:cNvSpPr>
          <p:nvPr>
            <p:ph type="sldNum" sz="quarter" idx="12"/>
          </p:nvPr>
        </p:nvSpPr>
        <p:spPr/>
        <p:txBody>
          <a:bodyPr/>
          <a:lstStyle/>
          <a:p>
            <a:fld id="{E99D8A6F-0F3D-409E-819C-19FC2DF82DB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90957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62797E-9A7F-4A30-97BD-305AFF9F0FFE}" type="datetimeFigureOut">
              <a:rPr lang="tr-TR" smtClean="0">
                <a:solidFill>
                  <a:prstClr val="black">
                    <a:tint val="75000"/>
                  </a:prstClr>
                </a:solidFill>
              </a:rPr>
              <a:pPr/>
              <a:t>16.11.2022</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endParaRPr lang="tr-TR">
              <a:solidFill>
                <a:prstClr val="black">
                  <a:tint val="75000"/>
                </a:prstClr>
              </a:solidFill>
            </a:endParaRPr>
          </a:p>
        </p:txBody>
      </p:sp>
      <p:sp>
        <p:nvSpPr>
          <p:cNvPr id="4" name="Slide Number Placeholder 3"/>
          <p:cNvSpPr>
            <a:spLocks noGrp="1"/>
          </p:cNvSpPr>
          <p:nvPr>
            <p:ph type="sldNum" sz="quarter" idx="12"/>
          </p:nvPr>
        </p:nvSpPr>
        <p:spPr/>
        <p:txBody>
          <a:bodyPr/>
          <a:lstStyle/>
          <a:p>
            <a:fld id="{E99D8A6F-0F3D-409E-819C-19FC2DF82DB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18675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tr-TR" smtClean="0"/>
              <a:t>Asıl başlık stili için tıklatın</a:t>
            </a:r>
            <a:endParaRPr lang="en-US" dirty="0"/>
          </a:p>
        </p:txBody>
      </p:sp>
      <p:sp>
        <p:nvSpPr>
          <p:cNvPr id="3" name="Content Placeholder 2"/>
          <p:cNvSpPr>
            <a:spLocks noGrp="1"/>
          </p:cNvSpPr>
          <p:nvPr>
            <p:ph idx="1"/>
          </p:nvPr>
        </p:nvSpPr>
        <p:spPr>
          <a:xfrm>
            <a:off x="5183188" y="987431"/>
            <a:ext cx="6172200" cy="487362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9788" y="2057400"/>
            <a:ext cx="3932237" cy="381159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662797E-9A7F-4A30-97BD-305AFF9F0FFE}" type="datetimeFigureOut">
              <a:rPr lang="tr-TR" smtClean="0">
                <a:solidFill>
                  <a:prstClr val="black">
                    <a:tint val="75000"/>
                  </a:prstClr>
                </a:solidFill>
              </a:rPr>
              <a:pPr/>
              <a:t>16.11.2022</a:t>
            </a:fld>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E99D8A6F-0F3D-409E-819C-19FC2DF82DB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93484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8" name="Veri Yer Tutucusu 7"/>
          <p:cNvSpPr>
            <a:spLocks noGrp="1"/>
          </p:cNvSpPr>
          <p:nvPr>
            <p:ph type="dt" sz="half" idx="10"/>
          </p:nvPr>
        </p:nvSpPr>
        <p:spPr/>
        <p:txBody>
          <a:bodyPr/>
          <a:lstStyle/>
          <a:p>
            <a:pPr>
              <a:defRPr/>
            </a:pPr>
            <a:fld id="{DF7FE67D-CAC6-4ED7-AB19-CFF44AA32622}" type="datetime1">
              <a:rPr lang="tr-TR" smtClean="0">
                <a:solidFill>
                  <a:prstClr val="black">
                    <a:tint val="75000"/>
                  </a:prstClr>
                </a:solidFill>
              </a:rPr>
              <a:pPr>
                <a:defRPr/>
              </a:pPr>
              <a:t>16.11.2022</a:t>
            </a:fld>
            <a:endParaRPr lang="tr-TR">
              <a:solidFill>
                <a:prstClr val="black">
                  <a:tint val="75000"/>
                </a:prstClr>
              </a:solidFill>
            </a:endParaRPr>
          </a:p>
        </p:txBody>
      </p:sp>
      <p:sp>
        <p:nvSpPr>
          <p:cNvPr id="9" name="Altbilgi Yer Tutucusu 8"/>
          <p:cNvSpPr>
            <a:spLocks noGrp="1"/>
          </p:cNvSpPr>
          <p:nvPr>
            <p:ph type="ftr" sz="quarter" idx="11"/>
          </p:nvPr>
        </p:nvSpPr>
        <p:spPr/>
        <p:txBody>
          <a:bodyPr/>
          <a:lstStyle/>
          <a:p>
            <a:pPr>
              <a:defRPr/>
            </a:pPr>
            <a:endParaRPr lang="tr-TR">
              <a:solidFill>
                <a:prstClr val="black">
                  <a:tint val="75000"/>
                </a:prstClr>
              </a:solidFill>
            </a:endParaRPr>
          </a:p>
        </p:txBody>
      </p:sp>
      <p:sp>
        <p:nvSpPr>
          <p:cNvPr id="10" name="Slayt Numarası Yer Tutucusu 9"/>
          <p:cNvSpPr>
            <a:spLocks noGrp="1"/>
          </p:cNvSpPr>
          <p:nvPr>
            <p:ph type="sldNum" sz="quarter" idx="12"/>
          </p:nvPr>
        </p:nvSpPr>
        <p:spPr/>
        <p:txBody>
          <a:bodyPr/>
          <a:lstStyle/>
          <a:p>
            <a:pPr fontAlgn="base">
              <a:spcBef>
                <a:spcPct val="0"/>
              </a:spcBef>
              <a:spcAft>
                <a:spcPct val="0"/>
              </a:spcAft>
              <a:defRPr/>
            </a:pPr>
            <a:fld id="{82D671C7-739D-4089-986D-EA7AE36F2092}" type="slidenum">
              <a:rPr lang="tr-TR" altLang="tr-TR" smtClean="0">
                <a:cs typeface="Arial" panose="020B0604020202020204" pitchFamily="34" charset="0"/>
              </a:rPr>
              <a:pPr fontAlgn="base">
                <a:spcBef>
                  <a:spcPct val="0"/>
                </a:spcBef>
                <a:spcAft>
                  <a:spcPct val="0"/>
                </a:spcAft>
                <a:defRPr/>
              </a:pPr>
              <a:t>‹#›</a:t>
            </a:fld>
            <a:endParaRPr lang="tr-TR" altLang="tr-TR">
              <a:cs typeface="Arial" panose="020B0604020202020204" pitchFamily="34" charset="0"/>
            </a:endParaRPr>
          </a:p>
        </p:txBody>
      </p:sp>
      <p:sp>
        <p:nvSpPr>
          <p:cNvPr id="11" name="Dikdörtgen 10"/>
          <p:cNvSpPr/>
          <p:nvPr userDrawn="1"/>
        </p:nvSpPr>
        <p:spPr>
          <a:xfrm>
            <a:off x="0" y="5"/>
            <a:ext cx="12192000" cy="115146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tr-TR" sz="1800">
              <a:solidFill>
                <a:prstClr val="white"/>
              </a:solidFill>
            </a:endParaRPr>
          </a:p>
        </p:txBody>
      </p:sp>
      <p:sp>
        <p:nvSpPr>
          <p:cNvPr id="7" name="Unvan 6"/>
          <p:cNvSpPr>
            <a:spLocks noGrp="1"/>
          </p:cNvSpPr>
          <p:nvPr>
            <p:ph type="title"/>
          </p:nvPr>
        </p:nvSpPr>
        <p:spPr>
          <a:xfrm>
            <a:off x="2652892" y="122239"/>
            <a:ext cx="8929509" cy="1029233"/>
          </a:xfrm>
        </p:spPr>
        <p:txBody>
          <a:bodyPr/>
          <a:lstStyle>
            <a:lvl1pPr algn="l">
              <a:defRPr sz="3600">
                <a:solidFill>
                  <a:schemeClr val="bg1"/>
                </a:solidFill>
              </a:defRPr>
            </a:lvl1pPr>
          </a:lstStyle>
          <a:p>
            <a:r>
              <a:rPr lang="tr-TR" dirty="0" smtClean="0"/>
              <a:t>Asıl başlık stili için tıklatın</a:t>
            </a:r>
            <a:endParaRPr lang="tr-TR" dirty="0"/>
          </a:p>
        </p:txBody>
      </p:sp>
      <p:pic>
        <p:nvPicPr>
          <p:cNvPr id="4" name="Resim 3"/>
          <p:cNvPicPr>
            <a:picLocks noChangeAspect="1"/>
          </p:cNvPicPr>
          <p:nvPr userDrawn="1"/>
        </p:nvPicPr>
        <p:blipFill>
          <a:blip r:embed="rId2"/>
          <a:stretch>
            <a:fillRect/>
          </a:stretch>
        </p:blipFill>
        <p:spPr>
          <a:xfrm>
            <a:off x="249664" y="230357"/>
            <a:ext cx="2032176" cy="731583"/>
          </a:xfrm>
          <a:prstGeom prst="rect">
            <a:avLst/>
          </a:prstGeom>
        </p:spPr>
      </p:pic>
    </p:spTree>
    <p:extLst>
      <p:ext uri="{BB962C8B-B14F-4D97-AF65-F5344CB8AC3E}">
        <p14:creationId xmlns:p14="http://schemas.microsoft.com/office/powerpoint/2010/main" val="3656369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183188" y="987431"/>
            <a:ext cx="6172200" cy="4873628"/>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9788" y="2057400"/>
            <a:ext cx="3932237" cy="381159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662797E-9A7F-4A30-97BD-305AFF9F0FFE}" type="datetimeFigureOut">
              <a:rPr lang="tr-TR" smtClean="0">
                <a:solidFill>
                  <a:prstClr val="black">
                    <a:tint val="75000"/>
                  </a:prstClr>
                </a:solidFill>
              </a:rPr>
              <a:pPr/>
              <a:t>16.11.2022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E99D8A6F-0F3D-409E-819C-19FC2DF82DB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6132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662797E-9A7F-4A30-97BD-305AFF9F0FFE}" type="datetimeFigureOut">
              <a:rPr lang="tr-TR" smtClean="0">
                <a:solidFill>
                  <a:prstClr val="black">
                    <a:tint val="75000"/>
                  </a:prstClr>
                </a:solidFill>
              </a:rPr>
              <a:pPr/>
              <a:t>16.11.2022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E99D8A6F-0F3D-409E-819C-19FC2DF82DB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97976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3"/>
            <a:ext cx="2628900" cy="581184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2" y="365123"/>
            <a:ext cx="7734300" cy="581184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662797E-9A7F-4A30-97BD-305AFF9F0FFE}" type="datetimeFigureOut">
              <a:rPr lang="tr-TR" smtClean="0">
                <a:solidFill>
                  <a:prstClr val="black">
                    <a:tint val="75000"/>
                  </a:prstClr>
                </a:solidFill>
              </a:rPr>
              <a:pPr/>
              <a:t>16.11.2022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E99D8A6F-0F3D-409E-819C-19FC2DF82DB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88800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9"/>
            <a:ext cx="103632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75F0DB04-7722-42D3-9F59-642DFC1BBBF4}" type="datetime1">
              <a:rPr lang="tr-TR">
                <a:solidFill>
                  <a:prstClr val="black">
                    <a:tint val="75000"/>
                  </a:prstClr>
                </a:solidFill>
              </a:rPr>
              <a:pPr>
                <a:defRPr/>
              </a:pPr>
              <a:t>16.11.2022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D36FA1A8-3CC1-467B-BB37-60518567C6AE}" type="slidenum">
              <a:rPr lang="tr-TR" altLang="tr-TR"/>
              <a:pPr>
                <a:defRPr/>
              </a:pPr>
              <a:t>‹#›</a:t>
            </a:fld>
            <a:endParaRPr lang="tr-TR" altLang="tr-TR"/>
          </a:p>
        </p:txBody>
      </p:sp>
    </p:spTree>
    <p:extLst>
      <p:ext uri="{BB962C8B-B14F-4D97-AF65-F5344CB8AC3E}">
        <p14:creationId xmlns:p14="http://schemas.microsoft.com/office/powerpoint/2010/main" val="1451539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EB7776FC-0A81-4896-A1C7-5DF49D5B4540}" type="datetime1">
              <a:rPr lang="tr-TR">
                <a:solidFill>
                  <a:prstClr val="black">
                    <a:tint val="75000"/>
                  </a:prstClr>
                </a:solidFill>
              </a:rPr>
              <a:pPr>
                <a:defRPr/>
              </a:pPr>
              <a:t>16.11.2022</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C784E47A-A4CE-46FB-BBE1-F93883D36A0E}" type="slidenum">
              <a:rPr lang="tr-TR" altLang="tr-TR"/>
              <a:pPr>
                <a:defRPr/>
              </a:pPr>
              <a:t>‹#›</a:t>
            </a:fld>
            <a:endParaRPr lang="tr-TR" altLang="tr-TR"/>
          </a:p>
        </p:txBody>
      </p:sp>
    </p:spTree>
    <p:extLst>
      <p:ext uri="{BB962C8B-B14F-4D97-AF65-F5344CB8AC3E}">
        <p14:creationId xmlns:p14="http://schemas.microsoft.com/office/powerpoint/2010/main" val="2671139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3373" y="1535113"/>
            <a:ext cx="5389033"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CD48DC28-B1AB-44A4-B2BA-F9724C481E6C}" type="datetime1">
              <a:rPr lang="tr-TR">
                <a:solidFill>
                  <a:prstClr val="black">
                    <a:tint val="75000"/>
                  </a:prstClr>
                </a:solidFill>
              </a:rPr>
              <a:pPr>
                <a:defRPr/>
              </a:pPr>
              <a:t>16.11.2022</a:t>
            </a:fld>
            <a:endParaRPr lang="tr-TR">
              <a:solidFill>
                <a:prstClr val="black">
                  <a:tint val="75000"/>
                </a:prstClr>
              </a:solidFill>
            </a:endParaRPr>
          </a:p>
        </p:txBody>
      </p:sp>
      <p:sp>
        <p:nvSpPr>
          <p:cNvPr id="8"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9" name="5 Slayt Numarası Yer Tutucusu"/>
          <p:cNvSpPr>
            <a:spLocks noGrp="1"/>
          </p:cNvSpPr>
          <p:nvPr>
            <p:ph type="sldNum" sz="quarter" idx="12"/>
          </p:nvPr>
        </p:nvSpPr>
        <p:spPr/>
        <p:txBody>
          <a:bodyPr/>
          <a:lstStyle>
            <a:lvl1pPr>
              <a:defRPr/>
            </a:lvl1pPr>
          </a:lstStyle>
          <a:p>
            <a:pPr>
              <a:defRPr/>
            </a:pPr>
            <a:fld id="{52521B0D-9B00-4807-826E-4DB8CE0DF8FA}" type="slidenum">
              <a:rPr lang="tr-TR" altLang="tr-TR"/>
              <a:pPr>
                <a:defRPr/>
              </a:pPr>
              <a:t>‹#›</a:t>
            </a:fld>
            <a:endParaRPr lang="tr-TR" altLang="tr-TR"/>
          </a:p>
        </p:txBody>
      </p:sp>
    </p:spTree>
    <p:extLst>
      <p:ext uri="{BB962C8B-B14F-4D97-AF65-F5344CB8AC3E}">
        <p14:creationId xmlns:p14="http://schemas.microsoft.com/office/powerpoint/2010/main" val="1861589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66D00CAA-E9CE-473E-BBAE-5746922D1DDE}" type="datetime1">
              <a:rPr lang="tr-TR">
                <a:solidFill>
                  <a:prstClr val="black">
                    <a:tint val="75000"/>
                  </a:prstClr>
                </a:solidFill>
              </a:rPr>
              <a:pPr>
                <a:defRPr/>
              </a:pPr>
              <a:t>16.11.2022</a:t>
            </a:fld>
            <a:endParaRPr lang="tr-TR">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4F00C3C3-3B7A-43F0-B5A7-70D66EE1759A}" type="slidenum">
              <a:rPr lang="tr-TR" altLang="tr-TR"/>
              <a:pPr>
                <a:defRPr/>
              </a:pPr>
              <a:t>‹#›</a:t>
            </a:fld>
            <a:endParaRPr lang="tr-TR" altLang="tr-TR"/>
          </a:p>
        </p:txBody>
      </p:sp>
    </p:spTree>
    <p:extLst>
      <p:ext uri="{BB962C8B-B14F-4D97-AF65-F5344CB8AC3E}">
        <p14:creationId xmlns:p14="http://schemas.microsoft.com/office/powerpoint/2010/main" val="653182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EB4926A5-7A33-4AE2-87AA-30AEA2E45BA1}" type="datetime1">
              <a:rPr lang="tr-TR">
                <a:solidFill>
                  <a:prstClr val="black">
                    <a:tint val="75000"/>
                  </a:prstClr>
                </a:solidFill>
              </a:rPr>
              <a:pPr>
                <a:defRPr/>
              </a:pPr>
              <a:t>16.11.2022</a:t>
            </a:fld>
            <a:endParaRPr lang="tr-TR">
              <a:solidFill>
                <a:prstClr val="black">
                  <a:tint val="75000"/>
                </a:prstClr>
              </a:solidFill>
            </a:endParaRPr>
          </a:p>
        </p:txBody>
      </p:sp>
      <p:sp>
        <p:nvSpPr>
          <p:cNvPr id="3"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4" name="5 Slayt Numarası Yer Tutucusu"/>
          <p:cNvSpPr>
            <a:spLocks noGrp="1"/>
          </p:cNvSpPr>
          <p:nvPr>
            <p:ph type="sldNum" sz="quarter" idx="12"/>
          </p:nvPr>
        </p:nvSpPr>
        <p:spPr/>
        <p:txBody>
          <a:bodyPr/>
          <a:lstStyle>
            <a:lvl1pPr>
              <a:defRPr/>
            </a:lvl1pPr>
          </a:lstStyle>
          <a:p>
            <a:pPr>
              <a:defRPr/>
            </a:pPr>
            <a:fld id="{8BE91827-D3C2-46C0-B8FC-F51D59A7FF79}" type="slidenum">
              <a:rPr lang="tr-TR" altLang="tr-TR"/>
              <a:pPr>
                <a:defRPr/>
              </a:pPr>
              <a:t>‹#›</a:t>
            </a:fld>
            <a:endParaRPr lang="tr-TR" altLang="tr-TR"/>
          </a:p>
        </p:txBody>
      </p:sp>
    </p:spTree>
    <p:extLst>
      <p:ext uri="{BB962C8B-B14F-4D97-AF65-F5344CB8AC3E}">
        <p14:creationId xmlns:p14="http://schemas.microsoft.com/office/powerpoint/2010/main" val="1662041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3" y="273050"/>
            <a:ext cx="4011084"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8250ABD1-0783-45C3-B57C-76013A69F8C6}" type="datetime1">
              <a:rPr lang="tr-TR">
                <a:solidFill>
                  <a:prstClr val="black">
                    <a:tint val="75000"/>
                  </a:prstClr>
                </a:solidFill>
              </a:rPr>
              <a:pPr>
                <a:defRPr/>
              </a:pPr>
              <a:t>16.11.2022</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9D7EB579-9570-4C77-86E7-1EB4135195EA}" type="slidenum">
              <a:rPr lang="tr-TR" altLang="tr-TR"/>
              <a:pPr>
                <a:defRPr/>
              </a:pPr>
              <a:t>‹#›</a:t>
            </a:fld>
            <a:endParaRPr lang="tr-TR" altLang="tr-TR"/>
          </a:p>
        </p:txBody>
      </p:sp>
    </p:spTree>
    <p:extLst>
      <p:ext uri="{BB962C8B-B14F-4D97-AF65-F5344CB8AC3E}">
        <p14:creationId xmlns:p14="http://schemas.microsoft.com/office/powerpoint/2010/main" val="21541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9717" y="612775"/>
            <a:ext cx="7315200" cy="4114800"/>
          </a:xfrm>
        </p:spPr>
        <p:txBody>
          <a:bodyPr rtlCol="0">
            <a:normAutofit/>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tr-TR" noProof="0" smtClean="0"/>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7AAB37A8-D4B1-4BDD-8202-FDAFAC813439}" type="datetime1">
              <a:rPr lang="tr-TR">
                <a:solidFill>
                  <a:prstClr val="black">
                    <a:tint val="75000"/>
                  </a:prstClr>
                </a:solidFill>
              </a:rPr>
              <a:pPr>
                <a:defRPr/>
              </a:pPr>
              <a:t>16.11.2022</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CA9FFCEE-C489-4E99-A0E1-ACA2ED3011B5}" type="slidenum">
              <a:rPr lang="tr-TR" altLang="tr-TR"/>
              <a:pPr>
                <a:defRPr/>
              </a:pPr>
              <a:t>‹#›</a:t>
            </a:fld>
            <a:endParaRPr lang="tr-TR" altLang="tr-TR"/>
          </a:p>
        </p:txBody>
      </p:sp>
    </p:spTree>
    <p:extLst>
      <p:ext uri="{BB962C8B-B14F-4D97-AF65-F5344CB8AC3E}">
        <p14:creationId xmlns:p14="http://schemas.microsoft.com/office/powerpoint/2010/main" val="2769442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7.jpeg"/><Relationship Id="rId2" Type="http://schemas.openxmlformats.org/officeDocument/2006/relationships/slideLayout" Target="../slideLayouts/slideLayout13.xml"/><Relationship Id="rId16"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2 Metin Yer Tutucusu"/>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3 Veri Yer Tutucusu"/>
          <p:cNvSpPr>
            <a:spLocks noGrp="1"/>
          </p:cNvSpPr>
          <p:nvPr>
            <p:ph type="dt" sz="half" idx="2"/>
          </p:nvPr>
        </p:nvSpPr>
        <p:spPr>
          <a:xfrm>
            <a:off x="609600" y="6356359"/>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F7FE67D-CAC6-4ED7-AB19-CFF44AA32622}" type="datetime1">
              <a:rPr lang="tr-TR">
                <a:solidFill>
                  <a:prstClr val="black">
                    <a:tint val="75000"/>
                  </a:prstClr>
                </a:solidFill>
              </a:rPr>
              <a:pPr>
                <a:defRPr/>
              </a:pPr>
              <a:t>16.11.2022</a:t>
            </a:fld>
            <a:endParaRPr lang="tr-TR">
              <a:solidFill>
                <a:prstClr val="black">
                  <a:tint val="75000"/>
                </a:prstClr>
              </a:solidFill>
            </a:endParaRPr>
          </a:p>
        </p:txBody>
      </p:sp>
      <p:sp>
        <p:nvSpPr>
          <p:cNvPr id="5" name="4 Altbilgi Yer Tutucusu"/>
          <p:cNvSpPr>
            <a:spLocks noGrp="1"/>
          </p:cNvSpPr>
          <p:nvPr>
            <p:ph type="ftr" sz="quarter" idx="3"/>
          </p:nvPr>
        </p:nvSpPr>
        <p:spPr>
          <a:xfrm>
            <a:off x="4165600" y="6356359"/>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4"/>
          </p:nvPr>
        </p:nvSpPr>
        <p:spPr>
          <a:xfrm>
            <a:off x="8737600" y="6356359"/>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82D671C7-739D-4089-986D-EA7AE36F2092}" type="slidenum">
              <a:rPr lang="tr-TR" altLang="tr-TR">
                <a:cs typeface="Arial" panose="020B0604020202020204" pitchFamily="34" charset="0"/>
              </a:rPr>
              <a:pPr fontAlgn="base">
                <a:spcBef>
                  <a:spcPct val="0"/>
                </a:spcBef>
                <a:spcAft>
                  <a:spcPct val="0"/>
                </a:spcAft>
                <a:defRPr/>
              </a:pPr>
              <a:t>‹#›</a:t>
            </a:fld>
            <a:endParaRPr lang="tr-TR" altLang="tr-TR">
              <a:cs typeface="Arial" panose="020B0604020202020204" pitchFamily="34" charset="0"/>
            </a:endParaRPr>
          </a:p>
        </p:txBody>
      </p:sp>
    </p:spTree>
    <p:extLst>
      <p:ext uri="{BB962C8B-B14F-4D97-AF65-F5344CB8AC3E}">
        <p14:creationId xmlns:p14="http://schemas.microsoft.com/office/powerpoint/2010/main" val="3750124001"/>
      </p:ext>
    </p:extLst>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 id="2147484212"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78" algn="ctr" rtl="0" fontAlgn="base">
        <a:spcBef>
          <a:spcPct val="0"/>
        </a:spcBef>
        <a:spcAft>
          <a:spcPct val="0"/>
        </a:spcAft>
        <a:defRPr sz="4400">
          <a:solidFill>
            <a:schemeClr val="tx1"/>
          </a:solidFill>
          <a:latin typeface="Calibri" pitchFamily="34" charset="0"/>
        </a:defRPr>
      </a:lvl6pPr>
      <a:lvl7pPr marL="914354" algn="ctr" rtl="0" fontAlgn="base">
        <a:spcBef>
          <a:spcPct val="0"/>
        </a:spcBef>
        <a:spcAft>
          <a:spcPct val="0"/>
        </a:spcAft>
        <a:defRPr sz="4400">
          <a:solidFill>
            <a:schemeClr val="tx1"/>
          </a:solidFill>
          <a:latin typeface="Calibri" pitchFamily="34" charset="0"/>
        </a:defRPr>
      </a:lvl7pPr>
      <a:lvl8pPr marL="1371532" algn="ctr" rtl="0" fontAlgn="base">
        <a:spcBef>
          <a:spcPct val="0"/>
        </a:spcBef>
        <a:spcAft>
          <a:spcPct val="0"/>
        </a:spcAft>
        <a:defRPr sz="4400">
          <a:solidFill>
            <a:schemeClr val="tx1"/>
          </a:solidFill>
          <a:latin typeface="Calibri" pitchFamily="34" charset="0"/>
        </a:defRPr>
      </a:lvl8pPr>
      <a:lvl9pPr marL="1828709" algn="ctr" rtl="0" fontAlgn="base">
        <a:spcBef>
          <a:spcPct val="0"/>
        </a:spcBef>
        <a:spcAft>
          <a:spcPct val="0"/>
        </a:spcAft>
        <a:defRPr sz="4400">
          <a:solidFill>
            <a:schemeClr val="tx1"/>
          </a:solidFill>
          <a:latin typeface="Calibri" pitchFamily="34" charset="0"/>
        </a:defRPr>
      </a:lvl9pPr>
    </p:titleStyle>
    <p:bodyStyle>
      <a:lvl1pPr marL="342882" indent="-342882"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13" indent="-285737"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42" indent="-228589"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20" indent="-228589"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298" indent="-228589"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3"/>
            <a:ext cx="10515600" cy="1325565"/>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38200" y="1825627"/>
            <a:ext cx="10515600" cy="435133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38200" y="6356362"/>
            <a:ext cx="2743200" cy="365123"/>
          </a:xfrm>
          <a:prstGeom prst="rect">
            <a:avLst/>
          </a:prstGeom>
        </p:spPr>
        <p:txBody>
          <a:bodyPr vert="horz" lIns="91440" tIns="45720" rIns="91440" bIns="45720" rtlCol="0" anchor="ctr"/>
          <a:lstStyle>
            <a:lvl1pPr algn="l">
              <a:defRPr sz="900">
                <a:solidFill>
                  <a:schemeClr val="tx1">
                    <a:tint val="75000"/>
                  </a:schemeClr>
                </a:solidFill>
              </a:defRPr>
            </a:lvl1pPr>
          </a:lstStyle>
          <a:p>
            <a:fld id="{8662797E-9A7F-4A30-97BD-305AFF9F0FFE}" type="datetimeFigureOut">
              <a:rPr lang="tr-TR" smtClean="0">
                <a:solidFill>
                  <a:prstClr val="black">
                    <a:tint val="75000"/>
                  </a:prstClr>
                </a:solidFill>
              </a:rPr>
              <a:pPr/>
              <a:t>16.11.2022</a:t>
            </a:fld>
            <a:endParaRPr lang="tr-TR">
              <a:solidFill>
                <a:prstClr val="black">
                  <a:tint val="75000"/>
                </a:prstClr>
              </a:solidFill>
            </a:endParaRPr>
          </a:p>
        </p:txBody>
      </p:sp>
      <p:sp>
        <p:nvSpPr>
          <p:cNvPr id="5" name="Footer Placeholder 4"/>
          <p:cNvSpPr>
            <a:spLocks noGrp="1"/>
          </p:cNvSpPr>
          <p:nvPr>
            <p:ph type="ftr" sz="quarter" idx="3"/>
          </p:nvPr>
        </p:nvSpPr>
        <p:spPr>
          <a:xfrm>
            <a:off x="4038600" y="6356362"/>
            <a:ext cx="4114800" cy="36512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solidFill>
                <a:prstClr val="black">
                  <a:tint val="75000"/>
                </a:prstClr>
              </a:solidFill>
            </a:endParaRPr>
          </a:p>
        </p:txBody>
      </p:sp>
      <p:sp>
        <p:nvSpPr>
          <p:cNvPr id="6" name="Slide Number Placeholder 5"/>
          <p:cNvSpPr>
            <a:spLocks noGrp="1"/>
          </p:cNvSpPr>
          <p:nvPr>
            <p:ph type="sldNum" sz="quarter" idx="4"/>
          </p:nvPr>
        </p:nvSpPr>
        <p:spPr>
          <a:xfrm>
            <a:off x="8610600" y="6356362"/>
            <a:ext cx="2743200" cy="365123"/>
          </a:xfrm>
          <a:prstGeom prst="rect">
            <a:avLst/>
          </a:prstGeom>
        </p:spPr>
        <p:txBody>
          <a:bodyPr vert="horz" lIns="91440" tIns="45720" rIns="91440" bIns="45720" rtlCol="0" anchor="ctr"/>
          <a:lstStyle>
            <a:lvl1pPr algn="r">
              <a:defRPr sz="900">
                <a:solidFill>
                  <a:schemeClr val="tx1">
                    <a:tint val="75000"/>
                  </a:schemeClr>
                </a:solidFill>
              </a:defRPr>
            </a:lvl1pPr>
          </a:lstStyle>
          <a:p>
            <a:fld id="{E99D8A6F-0F3D-409E-819C-19FC2DF82DBA}" type="slidenum">
              <a:rPr lang="tr-TR" smtClean="0">
                <a:solidFill>
                  <a:prstClr val="black">
                    <a:tint val="75000"/>
                  </a:prstClr>
                </a:solidFill>
              </a:rPr>
              <a:pPr/>
              <a:t>‹#›</a:t>
            </a:fld>
            <a:endParaRPr lang="tr-TR">
              <a:solidFill>
                <a:prstClr val="black">
                  <a:tint val="75000"/>
                </a:prstClr>
              </a:solidFill>
            </a:endParaRPr>
          </a:p>
        </p:txBody>
      </p:sp>
      <p:pic>
        <p:nvPicPr>
          <p:cNvPr id="8" name="Resim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 y="-9739"/>
            <a:ext cx="11932636" cy="6731218"/>
          </a:xfrm>
          <a:prstGeom prst="rect">
            <a:avLst/>
          </a:prstGeom>
        </p:spPr>
      </p:pic>
      <p:sp>
        <p:nvSpPr>
          <p:cNvPr id="14" name="Dikdörtgen 13"/>
          <p:cNvSpPr/>
          <p:nvPr userDrawn="1"/>
        </p:nvSpPr>
        <p:spPr>
          <a:xfrm>
            <a:off x="-1" y="5936701"/>
            <a:ext cx="12192000" cy="904652"/>
          </a:xfrm>
          <a:prstGeom prst="rect">
            <a:avLst/>
          </a:prstGeom>
          <a:gradFill flip="none" rotWithShape="1">
            <a:gsLst>
              <a:gs pos="22000">
                <a:schemeClr val="accent1">
                  <a:lumMod val="0"/>
                  <a:lumOff val="100000"/>
                </a:schemeClr>
              </a:gs>
              <a:gs pos="86000">
                <a:schemeClr val="accent1">
                  <a:lumMod val="0"/>
                  <a:lumOff val="100000"/>
                </a:schemeClr>
              </a:gs>
              <a:gs pos="49000">
                <a:srgbClr val="0D7A85"/>
              </a:gs>
            </a:gsLst>
            <a:lin ang="10800000" scaled="1"/>
            <a:tileRect/>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tr-TR" sz="1350">
              <a:solidFill>
                <a:prstClr val="white"/>
              </a:solidFill>
            </a:endParaRPr>
          </a:p>
        </p:txBody>
      </p:sp>
      <p:pic>
        <p:nvPicPr>
          <p:cNvPr id="10" name="Resim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340927" y="5891889"/>
            <a:ext cx="1902685" cy="994276"/>
          </a:xfrm>
          <a:prstGeom prst="rect">
            <a:avLst/>
          </a:prstGeom>
        </p:spPr>
      </p:pic>
      <p:pic>
        <p:nvPicPr>
          <p:cNvPr id="11" name="Resim 10"/>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24266" y="6176963"/>
            <a:ext cx="1129836" cy="520831"/>
          </a:xfrm>
          <a:prstGeom prst="rect">
            <a:avLst/>
          </a:prstGeom>
        </p:spPr>
      </p:pic>
      <p:pic>
        <p:nvPicPr>
          <p:cNvPr id="12" name="Resim 1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648768" y="6058005"/>
            <a:ext cx="2324741" cy="627387"/>
          </a:xfrm>
          <a:prstGeom prst="rect">
            <a:avLst/>
          </a:prstGeom>
        </p:spPr>
      </p:pic>
      <p:pic>
        <p:nvPicPr>
          <p:cNvPr id="9" name="Resim 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802511" y="5988953"/>
            <a:ext cx="844780" cy="799996"/>
          </a:xfrm>
          <a:prstGeom prst="rect">
            <a:avLst/>
          </a:prstGeom>
        </p:spPr>
      </p:pic>
    </p:spTree>
    <p:extLst>
      <p:ext uri="{BB962C8B-B14F-4D97-AF65-F5344CB8AC3E}">
        <p14:creationId xmlns:p14="http://schemas.microsoft.com/office/powerpoint/2010/main" val="633740606"/>
      </p:ext>
    </p:extLst>
  </p:cSld>
  <p:clrMap bg1="lt1" tx1="dk1" bg2="lt2" tx2="dk2" accent1="accent1" accent2="accent2" accent3="accent3" accent4="accent4" accent5="accent5" accent6="accent6" hlink="hlink" folHlink="folHlink"/>
  <p:sldLayoutIdLst>
    <p:sldLayoutId id="2147484262" r:id="rId1"/>
    <p:sldLayoutId id="2147484263" r:id="rId2"/>
    <p:sldLayoutId id="2147484264" r:id="rId3"/>
    <p:sldLayoutId id="2147484265" r:id="rId4"/>
    <p:sldLayoutId id="2147484266" r:id="rId5"/>
    <p:sldLayoutId id="2147484267" r:id="rId6"/>
    <p:sldLayoutId id="2147484268" r:id="rId7"/>
    <p:sldLayoutId id="2147484269" r:id="rId8"/>
    <p:sldLayoutId id="2147484270" r:id="rId9"/>
    <p:sldLayoutId id="2147484271" r:id="rId10"/>
    <p:sldLayoutId id="2147484272"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18" Type="http://schemas.openxmlformats.org/officeDocument/2006/relationships/image" Target="../media/image24.png"/><Relationship Id="rId3" Type="http://schemas.openxmlformats.org/officeDocument/2006/relationships/image" Target="../media/image9.png"/><Relationship Id="rId21" Type="http://schemas.openxmlformats.org/officeDocument/2006/relationships/image" Target="../media/image27.jpe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jpe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jpe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jpe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1140542"/>
            <a:ext cx="12191999" cy="5717458"/>
          </a:xfrm>
        </p:spPr>
        <p:txBody>
          <a:bodyPr/>
          <a:lstStyle/>
          <a:p>
            <a:pPr marL="0" indent="0" algn="ctr">
              <a:buNone/>
            </a:pPr>
            <a:endParaRPr lang="tr-TR" b="1" dirty="0">
              <a:solidFill>
                <a:srgbClr val="002060"/>
              </a:solidFill>
              <a:latin typeface="Cambria" panose="02040503050406030204" pitchFamily="18" charset="0"/>
            </a:endParaRPr>
          </a:p>
          <a:p>
            <a:pPr marL="0" indent="0" algn="ctr">
              <a:buNone/>
            </a:pPr>
            <a:r>
              <a:rPr lang="tr-TR" sz="4400" b="1" dirty="0" smtClean="0">
                <a:solidFill>
                  <a:schemeClr val="accent1">
                    <a:lumMod val="50000"/>
                  </a:schemeClr>
                </a:solidFill>
                <a:latin typeface="Cambria" panose="02040503050406030204" pitchFamily="18" charset="0"/>
              </a:rPr>
              <a:t>ARAŞTIRMA ÜNİVERSİTELERİ TOPLANTISI</a:t>
            </a:r>
          </a:p>
          <a:p>
            <a:pPr marL="0" indent="0" algn="ctr">
              <a:buNone/>
            </a:pPr>
            <a:endParaRPr lang="tr-TR" sz="3600" b="1" dirty="0" smtClean="0">
              <a:solidFill>
                <a:schemeClr val="accent1">
                  <a:lumMod val="50000"/>
                </a:schemeClr>
              </a:solidFill>
              <a:latin typeface="Cambria" panose="02040503050406030204" pitchFamily="18" charset="0"/>
            </a:endParaRPr>
          </a:p>
          <a:p>
            <a:pPr marL="0" indent="0" algn="ctr">
              <a:buNone/>
            </a:pPr>
            <a:endParaRPr lang="tr-TR" sz="3600" b="1" dirty="0" smtClean="0">
              <a:solidFill>
                <a:schemeClr val="accent1">
                  <a:lumMod val="50000"/>
                </a:schemeClr>
              </a:solidFill>
              <a:latin typeface="Cambria" panose="02040503050406030204" pitchFamily="18" charset="0"/>
            </a:endParaRPr>
          </a:p>
          <a:p>
            <a:pPr marL="0" indent="0" algn="ctr">
              <a:buNone/>
            </a:pPr>
            <a:r>
              <a:rPr lang="tr-TR" sz="2800" b="1" dirty="0" smtClean="0">
                <a:solidFill>
                  <a:srgbClr val="C40000"/>
                </a:solidFill>
                <a:latin typeface="Cambria" panose="02040503050406030204" pitchFamily="18" charset="0"/>
              </a:rPr>
              <a:t>Naci Gündoğan</a:t>
            </a:r>
          </a:p>
          <a:p>
            <a:pPr marL="0" indent="0" algn="ctr">
              <a:buNone/>
            </a:pPr>
            <a:r>
              <a:rPr lang="tr-TR" sz="2800" b="1" dirty="0" smtClean="0">
                <a:solidFill>
                  <a:srgbClr val="C40000"/>
                </a:solidFill>
                <a:latin typeface="Cambria" panose="02040503050406030204" pitchFamily="18" charset="0"/>
              </a:rPr>
              <a:t>YÖK Yürütme Kurulu Üyesi</a:t>
            </a:r>
            <a:endParaRPr lang="tr-TR" sz="2800" b="1" dirty="0">
              <a:solidFill>
                <a:srgbClr val="C40000"/>
              </a:solidFill>
              <a:latin typeface="Cambria" panose="02040503050406030204" pitchFamily="18" charset="0"/>
            </a:endParaRPr>
          </a:p>
          <a:p>
            <a:pPr marL="0" indent="0" algn="ctr">
              <a:buNone/>
            </a:pPr>
            <a:endParaRPr lang="tr-TR" dirty="0" smtClean="0">
              <a:latin typeface="Cambria" panose="02040503050406030204" pitchFamily="18" charset="0"/>
            </a:endParaRPr>
          </a:p>
          <a:p>
            <a:pPr marL="0" indent="0" algn="ctr">
              <a:buNone/>
            </a:pPr>
            <a:endParaRPr lang="tr-TR" dirty="0" smtClean="0">
              <a:latin typeface="Cambria" panose="02040503050406030204" pitchFamily="18" charset="0"/>
            </a:endParaRPr>
          </a:p>
          <a:p>
            <a:pPr marL="0" indent="0" algn="ctr">
              <a:buNone/>
            </a:pPr>
            <a:r>
              <a:rPr lang="tr-TR" sz="2800" b="1" dirty="0" smtClean="0">
                <a:solidFill>
                  <a:schemeClr val="accent1">
                    <a:lumMod val="50000"/>
                  </a:schemeClr>
                </a:solidFill>
                <a:latin typeface="Cambria" panose="02040503050406030204" pitchFamily="18" charset="0"/>
              </a:rPr>
              <a:t>Fırat Üniversitesi / 18 Kasım 2022</a:t>
            </a:r>
            <a:endParaRPr lang="tr-TR" sz="2800" b="1" dirty="0">
              <a:solidFill>
                <a:schemeClr val="accent1">
                  <a:lumMod val="50000"/>
                </a:schemeClr>
              </a:solidFill>
              <a:latin typeface="Cambria" panose="02040503050406030204" pitchFamily="18" charset="0"/>
            </a:endParaRPr>
          </a:p>
        </p:txBody>
      </p:sp>
      <p:pic>
        <p:nvPicPr>
          <p:cNvPr id="3" name="Picture 2">
            <a:extLst>
              <a:ext uri="{FF2B5EF4-FFF2-40B4-BE49-F238E27FC236}">
                <a16:creationId xmlns:a16="http://schemas.microsoft.com/office/drawing/2014/main" id="{819B4462-42DA-794B-BBA3-EE3AAA3D07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0" y="6654305"/>
            <a:ext cx="12191999" cy="134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6762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a:extLst>
              <a:ext uri="{FF2B5EF4-FFF2-40B4-BE49-F238E27FC236}">
                <a16:creationId xmlns:a16="http://schemas.microsoft.com/office/drawing/2014/main" id="{12677FC6-F9BD-4002-ABB2-D8C58965BDFA}"/>
              </a:ext>
            </a:extLst>
          </p:cNvPr>
          <p:cNvSpPr>
            <a:spLocks noGrp="1"/>
          </p:cNvSpPr>
          <p:nvPr>
            <p:ph type="title"/>
          </p:nvPr>
        </p:nvSpPr>
        <p:spPr>
          <a:xfrm>
            <a:off x="2399395" y="262550"/>
            <a:ext cx="8929509" cy="1176951"/>
          </a:xfrm>
        </p:spPr>
        <p:txBody>
          <a:bodyPr/>
          <a:lstStyle/>
          <a:p>
            <a:r>
              <a:rPr lang="tr-TR" sz="2800" b="1" dirty="0">
                <a:solidFill>
                  <a:schemeClr val="tx1"/>
                </a:solidFill>
              </a:rPr>
              <a:t>	    </a:t>
            </a:r>
            <a:r>
              <a:rPr lang="tr-TR" sz="2400" b="1" dirty="0">
                <a:solidFill>
                  <a:schemeClr val="tx1"/>
                </a:solidFill>
                <a:latin typeface="Cambria" panose="02040503050406030204" pitchFamily="18" charset="0"/>
              </a:rPr>
              <a:t>DOKUZ EYLÜL ÜNİVERSİTESİ (5 proje)</a:t>
            </a:r>
            <a:br>
              <a:rPr lang="tr-TR" sz="2400" b="1" dirty="0">
                <a:solidFill>
                  <a:schemeClr val="tx1"/>
                </a:solidFill>
                <a:latin typeface="Cambria" panose="02040503050406030204" pitchFamily="18" charset="0"/>
              </a:rPr>
            </a:br>
            <a:r>
              <a:rPr lang="tr-TR" sz="2400" b="1" dirty="0">
                <a:solidFill>
                  <a:schemeClr val="tx1"/>
                </a:solidFill>
                <a:latin typeface="Cambria" panose="02040503050406030204" pitchFamily="18" charset="0"/>
              </a:rPr>
              <a:t>	      Aktarılan Bütçe:	₺3.242.353,93</a:t>
            </a:r>
            <a: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t/>
            </a:r>
            <a:b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br>
            <a: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t>	      </a:t>
            </a:r>
            <a:r>
              <a:rPr lang="tr-TR" sz="2400" b="1" dirty="0" smtClean="0">
                <a:solidFill>
                  <a:schemeClr val="tx1"/>
                </a:solidFill>
                <a:latin typeface="Cambria" panose="02040503050406030204" pitchFamily="18" charset="0"/>
              </a:rPr>
              <a:t>Kullanılan </a:t>
            </a:r>
            <a:r>
              <a:rPr lang="tr-TR" sz="2400" b="1" dirty="0">
                <a:solidFill>
                  <a:schemeClr val="tx1"/>
                </a:solidFill>
                <a:latin typeface="Cambria" panose="02040503050406030204" pitchFamily="18" charset="0"/>
              </a:rPr>
              <a:t>Bütçe</a:t>
            </a:r>
            <a:r>
              <a:rPr lang="tr-TR" sz="2400" b="1" dirty="0" smtClean="0">
                <a:solidFill>
                  <a:schemeClr val="tx1"/>
                </a:solidFill>
                <a:latin typeface="Cambria" panose="02040503050406030204" pitchFamily="18" charset="0"/>
              </a:rPr>
              <a:t>:₺</a:t>
            </a:r>
            <a:r>
              <a:rPr lang="tr-TR" sz="2400" b="1" dirty="0">
                <a:solidFill>
                  <a:schemeClr val="tx1"/>
                </a:solidFill>
                <a:latin typeface="Cambria" panose="02040503050406030204" pitchFamily="18" charset="0"/>
              </a:rPr>
              <a:t>3.800.574,78</a:t>
            </a:r>
            <a:r>
              <a:rPr lang="tr-TR" dirty="0">
                <a:latin typeface="Calibri" panose="020F0502020204030204" pitchFamily="34" charset="0"/>
                <a:ea typeface="Calibri" panose="020F0502020204030204" pitchFamily="34" charset="0"/>
                <a:cs typeface="Times New Roman" panose="02020603050405020304" pitchFamily="18" charset="0"/>
              </a:rPr>
              <a:t/>
            </a:r>
            <a:br>
              <a:rPr lang="tr-TR" dirty="0">
                <a:latin typeface="Calibri" panose="020F0502020204030204" pitchFamily="34" charset="0"/>
                <a:ea typeface="Calibri" panose="020F0502020204030204" pitchFamily="34" charset="0"/>
                <a:cs typeface="Times New Roman" panose="02020603050405020304" pitchFamily="18" charset="0"/>
              </a:rPr>
            </a:br>
            <a:r>
              <a:rPr lang="tr-TR" dirty="0"/>
              <a:t> </a:t>
            </a:r>
          </a:p>
        </p:txBody>
      </p:sp>
      <p:graphicFrame>
        <p:nvGraphicFramePr>
          <p:cNvPr id="4" name="Tablo 3">
            <a:extLst>
              <a:ext uri="{FF2B5EF4-FFF2-40B4-BE49-F238E27FC236}">
                <a16:creationId xmlns:a16="http://schemas.microsoft.com/office/drawing/2014/main" id="{6D28864F-76B8-4E2B-98B7-A0E226D1B953}"/>
              </a:ext>
            </a:extLst>
          </p:cNvPr>
          <p:cNvGraphicFramePr>
            <a:graphicFrameLocks noGrp="1"/>
          </p:cNvGraphicFramePr>
          <p:nvPr>
            <p:extLst>
              <p:ext uri="{D42A27DB-BD31-4B8C-83A1-F6EECF244321}">
                <p14:modId xmlns:p14="http://schemas.microsoft.com/office/powerpoint/2010/main" val="4217329680"/>
              </p:ext>
            </p:extLst>
          </p:nvPr>
        </p:nvGraphicFramePr>
        <p:xfrm>
          <a:off x="289712" y="1439500"/>
          <a:ext cx="11706130" cy="5054627"/>
        </p:xfrm>
        <a:graphic>
          <a:graphicData uri="http://schemas.openxmlformats.org/drawingml/2006/table">
            <a:tbl>
              <a:tblPr>
                <a:tableStyleId>{5C22544A-7EE6-4342-B048-85BDC9FD1C3A}</a:tableStyleId>
              </a:tblPr>
              <a:tblGrid>
                <a:gridCol w="3739080">
                  <a:extLst>
                    <a:ext uri="{9D8B030D-6E8A-4147-A177-3AD203B41FA5}">
                      <a16:colId xmlns:a16="http://schemas.microsoft.com/office/drawing/2014/main" val="2412256632"/>
                    </a:ext>
                  </a:extLst>
                </a:gridCol>
                <a:gridCol w="1204111">
                  <a:extLst>
                    <a:ext uri="{9D8B030D-6E8A-4147-A177-3AD203B41FA5}">
                      <a16:colId xmlns:a16="http://schemas.microsoft.com/office/drawing/2014/main" val="2750254089"/>
                    </a:ext>
                  </a:extLst>
                </a:gridCol>
                <a:gridCol w="1267896">
                  <a:extLst>
                    <a:ext uri="{9D8B030D-6E8A-4147-A177-3AD203B41FA5}">
                      <a16:colId xmlns:a16="http://schemas.microsoft.com/office/drawing/2014/main" val="4062675830"/>
                    </a:ext>
                  </a:extLst>
                </a:gridCol>
                <a:gridCol w="514909">
                  <a:extLst>
                    <a:ext uri="{9D8B030D-6E8A-4147-A177-3AD203B41FA5}">
                      <a16:colId xmlns:a16="http://schemas.microsoft.com/office/drawing/2014/main" val="1744250107"/>
                    </a:ext>
                  </a:extLst>
                </a:gridCol>
                <a:gridCol w="1031012">
                  <a:extLst>
                    <a:ext uri="{9D8B030D-6E8A-4147-A177-3AD203B41FA5}">
                      <a16:colId xmlns:a16="http://schemas.microsoft.com/office/drawing/2014/main" val="2031753595"/>
                    </a:ext>
                  </a:extLst>
                </a:gridCol>
                <a:gridCol w="1334350">
                  <a:extLst>
                    <a:ext uri="{9D8B030D-6E8A-4147-A177-3AD203B41FA5}">
                      <a16:colId xmlns:a16="http://schemas.microsoft.com/office/drawing/2014/main" val="3952938038"/>
                    </a:ext>
                  </a:extLst>
                </a:gridCol>
                <a:gridCol w="2614772">
                  <a:extLst>
                    <a:ext uri="{9D8B030D-6E8A-4147-A177-3AD203B41FA5}">
                      <a16:colId xmlns:a16="http://schemas.microsoft.com/office/drawing/2014/main" val="1420155881"/>
                    </a:ext>
                  </a:extLst>
                </a:gridCol>
              </a:tblGrid>
              <a:tr h="709340">
                <a:tc>
                  <a:txBody>
                    <a:bodyPr/>
                    <a:lstStyle/>
                    <a:p>
                      <a:pPr algn="ctr" fontAlgn="ctr"/>
                      <a:r>
                        <a:rPr lang="tr-TR" sz="1200" b="1" u="none" strike="noStrike" dirty="0">
                          <a:solidFill>
                            <a:schemeClr val="tx1"/>
                          </a:solidFill>
                          <a:effectLst/>
                          <a:latin typeface="Cambria" panose="02040503050406030204" pitchFamily="18" charset="0"/>
                        </a:rPr>
                        <a:t>Projenin Adı</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Yürütücüsü</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Bölüm/ABD</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Proje Süresi</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Proje Bütçesi</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Sektör</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Sektör Alt Alan</a:t>
                      </a:r>
                      <a:endParaRPr lang="tr-TR" sz="1200" b="1" i="0" u="none" strike="noStrike" dirty="0">
                        <a:solidFill>
                          <a:schemeClr val="tx1"/>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2076385807"/>
                  </a:ext>
                </a:extLst>
              </a:tr>
              <a:tr h="544086">
                <a:tc>
                  <a:txBody>
                    <a:bodyPr/>
                    <a:lstStyle/>
                    <a:p>
                      <a:pPr algn="l" fontAlgn="ctr"/>
                      <a:r>
                        <a:rPr lang="tr-TR" sz="1100" u="none" strike="noStrike" dirty="0" err="1">
                          <a:effectLst/>
                          <a:latin typeface="Cambria" panose="02040503050406030204" pitchFamily="18" charset="0"/>
                        </a:rPr>
                        <a:t>Laktat</a:t>
                      </a:r>
                      <a:r>
                        <a:rPr lang="tr-TR" sz="1100" u="none" strike="noStrike" dirty="0">
                          <a:effectLst/>
                          <a:latin typeface="Cambria" panose="02040503050406030204" pitchFamily="18" charset="0"/>
                        </a:rPr>
                        <a:t> Tayini için </a:t>
                      </a:r>
                      <a:r>
                        <a:rPr lang="tr-TR" sz="1100" u="none" strike="noStrike" dirty="0" err="1">
                          <a:effectLst/>
                          <a:latin typeface="Cambria" panose="02040503050406030204" pitchFamily="18" charset="0"/>
                        </a:rPr>
                        <a:t>Lateral</a:t>
                      </a:r>
                      <a:r>
                        <a:rPr lang="tr-TR" sz="1100" u="none" strike="noStrike" dirty="0">
                          <a:effectLst/>
                          <a:latin typeface="Cambria" panose="02040503050406030204" pitchFamily="18" charset="0"/>
                        </a:rPr>
                        <a:t> </a:t>
                      </a:r>
                      <a:r>
                        <a:rPr lang="tr-TR" sz="1100" u="none" strike="noStrike" dirty="0" err="1">
                          <a:effectLst/>
                          <a:latin typeface="Cambria" panose="02040503050406030204" pitchFamily="18" charset="0"/>
                        </a:rPr>
                        <a:t>Flow</a:t>
                      </a:r>
                      <a:r>
                        <a:rPr lang="tr-TR" sz="1100" u="none" strike="noStrike" dirty="0">
                          <a:effectLst/>
                          <a:latin typeface="Cambria" panose="02040503050406030204" pitchFamily="18" charset="0"/>
                        </a:rPr>
                        <a:t> Temelli Hızlı Tanı Kiti Geliştirilmesi</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l" fontAlgn="ctr"/>
                      <a:r>
                        <a:rPr lang="tr-TR" sz="1100" u="none" strike="noStrike" dirty="0" err="1">
                          <a:effectLst/>
                          <a:latin typeface="Cambria" panose="02040503050406030204" pitchFamily="18" charset="0"/>
                        </a:rPr>
                        <a:t>Prof.Dr.Hülya</a:t>
                      </a:r>
                      <a:r>
                        <a:rPr lang="tr-TR" sz="1100" u="none" strike="noStrike" dirty="0">
                          <a:effectLst/>
                          <a:latin typeface="Cambria" panose="02040503050406030204" pitchFamily="18" charset="0"/>
                        </a:rPr>
                        <a:t> AYAR KAYALI</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Biyokimya</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12</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₺500.079,84</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Tıbbi Cihaz</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Tıbbi Tanı Kitleri</a:t>
                      </a:r>
                      <a:endParaRPr lang="tr-TR" sz="1100" b="0" i="0" u="none" strike="noStrike">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605509398"/>
                  </a:ext>
                </a:extLst>
              </a:tr>
              <a:tr h="1074121">
                <a:tc>
                  <a:txBody>
                    <a:bodyPr/>
                    <a:lstStyle/>
                    <a:p>
                      <a:pPr algn="l" fontAlgn="ctr"/>
                      <a:r>
                        <a:rPr lang="tr-TR" sz="1100" u="none" strike="noStrike">
                          <a:effectLst/>
                          <a:latin typeface="Cambria" panose="02040503050406030204" pitchFamily="18" charset="0"/>
                        </a:rPr>
                        <a:t>İklim Değişikliğine Uyum Kapsamında Toprak Sağlığı Araştırmaları Canlı Laboratuvarı (LivingLab)</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l" fontAlgn="ctr"/>
                      <a:r>
                        <a:rPr lang="tr-TR" sz="1100" u="none" strike="noStrike">
                          <a:effectLst/>
                          <a:latin typeface="Cambria" panose="02040503050406030204" pitchFamily="18" charset="0"/>
                        </a:rPr>
                        <a:t>Prof. Dr. Görkem AKINCI</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Bilim ve Teknoloji Uygulama ve Araştırma Merkezi </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12</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₺533.743,50</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Çevre Bilimleri ve İklim Değişikliği</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Çevre Bilimleri ve İklim Değişikliği</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2596076484"/>
                  </a:ext>
                </a:extLst>
              </a:tr>
              <a:tr h="809103">
                <a:tc>
                  <a:txBody>
                    <a:bodyPr/>
                    <a:lstStyle/>
                    <a:p>
                      <a:pPr algn="l" fontAlgn="ctr"/>
                      <a:r>
                        <a:rPr lang="tr-TR" sz="1100" u="none" strike="noStrike">
                          <a:effectLst/>
                          <a:latin typeface="Cambria" panose="02040503050406030204" pitchFamily="18" charset="0"/>
                        </a:rPr>
                        <a:t>Türkiye için Deprem Master Planı standartlarını belirleme projesi (TÜRDEMAP): İzmir örneği-1.FAZ</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l" fontAlgn="ctr"/>
                      <a:r>
                        <a:rPr lang="tr-TR" sz="1100" u="none" strike="noStrike">
                          <a:effectLst/>
                          <a:latin typeface="Cambria" panose="02040503050406030204" pitchFamily="18" charset="0"/>
                        </a:rPr>
                        <a:t>Prof. Dr. Hasan Sözbilir</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Dokuz Eylül Üniversitesi, Deprem Araştırma ve Uygulama Merkezi Müdürlüğü </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12</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₺1.496.565,00</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Arkeoloji / Deprem Çalışmaları</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Arkeoloji / Deprem Çalışmaları</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3564461064"/>
                  </a:ext>
                </a:extLst>
              </a:tr>
              <a:tr h="1074121">
                <a:tc>
                  <a:txBody>
                    <a:bodyPr/>
                    <a:lstStyle/>
                    <a:p>
                      <a:pPr algn="l" fontAlgn="ctr"/>
                      <a:r>
                        <a:rPr lang="tr-TR" sz="1100" u="none" strike="noStrike">
                          <a:effectLst/>
                          <a:latin typeface="Cambria" panose="02040503050406030204" pitchFamily="18" charset="0"/>
                        </a:rPr>
                        <a:t>Yeşil ve Fosil Enerji Piyasaları Arasındaki Getiri ve Oynaklık Bağlantılılığı ve Politika Belirsizlikleri</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l" fontAlgn="ctr"/>
                      <a:r>
                        <a:rPr lang="nl-NL" sz="1100" u="none" strike="noStrike">
                          <a:effectLst/>
                          <a:latin typeface="Cambria" panose="02040503050406030204" pitchFamily="18" charset="0"/>
                        </a:rPr>
                        <a:t>Prof. Dr. Pınar EVRİM MANDACI</a:t>
                      </a:r>
                      <a:endParaRPr lang="nl-NL"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Muhasebe-Finansman </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12</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₺275.100,84</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Çevre Bilimleri ve İklim Değişikliği / İktisat</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Çevre Bilimleri ve İklim Değişikliği / İktisat</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2198329343"/>
                  </a:ext>
                </a:extLst>
              </a:tr>
              <a:tr h="809103">
                <a:tc>
                  <a:txBody>
                    <a:bodyPr/>
                    <a:lstStyle/>
                    <a:p>
                      <a:pPr algn="l" fontAlgn="ctr"/>
                      <a:r>
                        <a:rPr lang="tr-TR" sz="1100" u="none" strike="noStrike">
                          <a:effectLst/>
                          <a:latin typeface="Cambria" panose="02040503050406030204" pitchFamily="18" charset="0"/>
                        </a:rPr>
                        <a:t>Dokuz Eylül Üniversitesi Sosyal Bilimler Araştırma ve Veri Laboratuvarı Projesi </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l" fontAlgn="ctr"/>
                      <a:r>
                        <a:rPr lang="tr-TR" sz="1100" u="none" strike="noStrike">
                          <a:effectLst/>
                          <a:latin typeface="Cambria" panose="02040503050406030204" pitchFamily="18" charset="0"/>
                        </a:rPr>
                        <a:t>Prof. Dr. Asuman ALTAY</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Sosyal Bilimler Enstitüsü</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12</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₺995.085,60</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İktisat</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İktisat</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1715029868"/>
                  </a:ext>
                </a:extLst>
              </a:tr>
            </a:tbl>
          </a:graphicData>
        </a:graphic>
      </p:graphicFrame>
    </p:spTree>
    <p:extLst>
      <p:ext uri="{BB962C8B-B14F-4D97-AF65-F5344CB8AC3E}">
        <p14:creationId xmlns:p14="http://schemas.microsoft.com/office/powerpoint/2010/main" val="2069030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a:extLst>
              <a:ext uri="{FF2B5EF4-FFF2-40B4-BE49-F238E27FC236}">
                <a16:creationId xmlns:a16="http://schemas.microsoft.com/office/drawing/2014/main" id="{12677FC6-F9BD-4002-ABB2-D8C58965BDFA}"/>
              </a:ext>
            </a:extLst>
          </p:cNvPr>
          <p:cNvSpPr>
            <a:spLocks noGrp="1"/>
          </p:cNvSpPr>
          <p:nvPr>
            <p:ph type="title"/>
          </p:nvPr>
        </p:nvSpPr>
        <p:spPr>
          <a:xfrm>
            <a:off x="2399395" y="262550"/>
            <a:ext cx="8929509" cy="1176951"/>
          </a:xfrm>
        </p:spPr>
        <p:txBody>
          <a:bodyPr/>
          <a:lstStyle/>
          <a:p>
            <a:r>
              <a:rPr lang="tr-TR" sz="2800" b="1" dirty="0">
                <a:solidFill>
                  <a:schemeClr val="tx1"/>
                </a:solidFill>
              </a:rPr>
              <a:t>	</a:t>
            </a:r>
            <a:r>
              <a:rPr lang="tr-TR" sz="2400" b="1" dirty="0">
                <a:solidFill>
                  <a:schemeClr val="tx1"/>
                </a:solidFill>
                <a:latin typeface="Cambria" panose="02040503050406030204" pitchFamily="18" charset="0"/>
              </a:rPr>
              <a:t>      </a:t>
            </a:r>
            <a:r>
              <a:rPr lang="tr-TR" sz="2400" b="1" dirty="0" smtClean="0">
                <a:solidFill>
                  <a:schemeClr val="tx1"/>
                </a:solidFill>
                <a:latin typeface="Cambria" panose="02040503050406030204" pitchFamily="18" charset="0"/>
              </a:rPr>
              <a:t>EGE </a:t>
            </a:r>
            <a:r>
              <a:rPr lang="tr-TR" sz="2400" b="1" dirty="0">
                <a:solidFill>
                  <a:schemeClr val="tx1"/>
                </a:solidFill>
                <a:latin typeface="Cambria" panose="02040503050406030204" pitchFamily="18" charset="0"/>
              </a:rPr>
              <a:t>ÜNİVERSİTESİ (4 proje)</a:t>
            </a:r>
            <a:br>
              <a:rPr lang="tr-TR" sz="2400" b="1" dirty="0">
                <a:solidFill>
                  <a:schemeClr val="tx1"/>
                </a:solidFill>
                <a:latin typeface="Cambria" panose="02040503050406030204" pitchFamily="18" charset="0"/>
              </a:rPr>
            </a:br>
            <a:r>
              <a:rPr lang="tr-TR" sz="2400" b="1" dirty="0">
                <a:solidFill>
                  <a:schemeClr val="tx1"/>
                </a:solidFill>
                <a:latin typeface="Cambria" panose="02040503050406030204" pitchFamily="18" charset="0"/>
              </a:rPr>
              <a:t>	      Aktarılan Bütçe:	₺4.372.959,79</a:t>
            </a:r>
            <a: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t/>
            </a:r>
            <a:b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br>
            <a: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t>	      </a:t>
            </a:r>
            <a:r>
              <a:rPr lang="tr-TR" sz="2400" b="1" dirty="0" smtClean="0">
                <a:solidFill>
                  <a:schemeClr val="tx1"/>
                </a:solidFill>
                <a:latin typeface="Cambria" panose="02040503050406030204" pitchFamily="18" charset="0"/>
              </a:rPr>
              <a:t>Kullanılan </a:t>
            </a:r>
            <a:r>
              <a:rPr lang="tr-TR" sz="2400" b="1" dirty="0">
                <a:solidFill>
                  <a:schemeClr val="tx1"/>
                </a:solidFill>
                <a:latin typeface="Cambria" panose="02040503050406030204" pitchFamily="18" charset="0"/>
              </a:rPr>
              <a:t>Bütçe</a:t>
            </a:r>
            <a:r>
              <a:rPr lang="tr-TR" sz="2400" b="1" dirty="0" smtClean="0">
                <a:solidFill>
                  <a:schemeClr val="tx1"/>
                </a:solidFill>
                <a:latin typeface="Cambria" panose="02040503050406030204" pitchFamily="18" charset="0"/>
              </a:rPr>
              <a:t>:₺</a:t>
            </a:r>
            <a:r>
              <a:rPr lang="tr-TR" sz="2400" b="1" dirty="0">
                <a:solidFill>
                  <a:schemeClr val="tx1"/>
                </a:solidFill>
                <a:latin typeface="Cambria" panose="02040503050406030204" pitchFamily="18" charset="0"/>
              </a:rPr>
              <a:t>4.325.852,57</a:t>
            </a:r>
            <a:r>
              <a:rPr lang="tr-TR" sz="2400" dirty="0">
                <a:latin typeface="Cambria" panose="02040503050406030204" pitchFamily="18" charset="0"/>
                <a:ea typeface="Calibri" panose="020F0502020204030204" pitchFamily="34" charset="0"/>
                <a:cs typeface="Times New Roman" panose="02020603050405020304" pitchFamily="18" charset="0"/>
              </a:rPr>
              <a:t/>
            </a:r>
            <a:br>
              <a:rPr lang="tr-TR" sz="2400" dirty="0">
                <a:latin typeface="Cambria" panose="02040503050406030204" pitchFamily="18" charset="0"/>
                <a:ea typeface="Calibri" panose="020F0502020204030204" pitchFamily="34" charset="0"/>
                <a:cs typeface="Times New Roman" panose="02020603050405020304" pitchFamily="18" charset="0"/>
              </a:rPr>
            </a:br>
            <a:r>
              <a:rPr lang="tr-TR" dirty="0"/>
              <a:t> </a:t>
            </a:r>
          </a:p>
        </p:txBody>
      </p:sp>
      <p:graphicFrame>
        <p:nvGraphicFramePr>
          <p:cNvPr id="2" name="Tablo 1">
            <a:extLst>
              <a:ext uri="{FF2B5EF4-FFF2-40B4-BE49-F238E27FC236}">
                <a16:creationId xmlns:a16="http://schemas.microsoft.com/office/drawing/2014/main" id="{A2D182B4-5A7A-4A84-B31E-12EF4CF071B3}"/>
              </a:ext>
            </a:extLst>
          </p:cNvPr>
          <p:cNvGraphicFramePr>
            <a:graphicFrameLocks noGrp="1"/>
          </p:cNvGraphicFramePr>
          <p:nvPr>
            <p:extLst>
              <p:ext uri="{D42A27DB-BD31-4B8C-83A1-F6EECF244321}">
                <p14:modId xmlns:p14="http://schemas.microsoft.com/office/powerpoint/2010/main" val="4111834160"/>
              </p:ext>
            </p:extLst>
          </p:nvPr>
        </p:nvGraphicFramePr>
        <p:xfrm>
          <a:off x="208230" y="1339912"/>
          <a:ext cx="11805719" cy="5255536"/>
        </p:xfrm>
        <a:graphic>
          <a:graphicData uri="http://schemas.openxmlformats.org/drawingml/2006/table">
            <a:tbl>
              <a:tblPr>
                <a:tableStyleId>{5C22544A-7EE6-4342-B048-85BDC9FD1C3A}</a:tableStyleId>
              </a:tblPr>
              <a:tblGrid>
                <a:gridCol w="3938257">
                  <a:extLst>
                    <a:ext uri="{9D8B030D-6E8A-4147-A177-3AD203B41FA5}">
                      <a16:colId xmlns:a16="http://schemas.microsoft.com/office/drawing/2014/main" val="903509694"/>
                    </a:ext>
                  </a:extLst>
                </a:gridCol>
                <a:gridCol w="1204111">
                  <a:extLst>
                    <a:ext uri="{9D8B030D-6E8A-4147-A177-3AD203B41FA5}">
                      <a16:colId xmlns:a16="http://schemas.microsoft.com/office/drawing/2014/main" val="3671529759"/>
                    </a:ext>
                  </a:extLst>
                </a:gridCol>
                <a:gridCol w="1121561">
                  <a:extLst>
                    <a:ext uri="{9D8B030D-6E8A-4147-A177-3AD203B41FA5}">
                      <a16:colId xmlns:a16="http://schemas.microsoft.com/office/drawing/2014/main" val="2699812964"/>
                    </a:ext>
                  </a:extLst>
                </a:gridCol>
                <a:gridCol w="694451">
                  <a:extLst>
                    <a:ext uri="{9D8B030D-6E8A-4147-A177-3AD203B41FA5}">
                      <a16:colId xmlns:a16="http://schemas.microsoft.com/office/drawing/2014/main" val="582335231"/>
                    </a:ext>
                  </a:extLst>
                </a:gridCol>
                <a:gridCol w="1177290">
                  <a:extLst>
                    <a:ext uri="{9D8B030D-6E8A-4147-A177-3AD203B41FA5}">
                      <a16:colId xmlns:a16="http://schemas.microsoft.com/office/drawing/2014/main" val="3630258820"/>
                    </a:ext>
                  </a:extLst>
                </a:gridCol>
                <a:gridCol w="1033033">
                  <a:extLst>
                    <a:ext uri="{9D8B030D-6E8A-4147-A177-3AD203B41FA5}">
                      <a16:colId xmlns:a16="http://schemas.microsoft.com/office/drawing/2014/main" val="442486237"/>
                    </a:ext>
                  </a:extLst>
                </a:gridCol>
                <a:gridCol w="2637016">
                  <a:extLst>
                    <a:ext uri="{9D8B030D-6E8A-4147-A177-3AD203B41FA5}">
                      <a16:colId xmlns:a16="http://schemas.microsoft.com/office/drawing/2014/main" val="1289427625"/>
                    </a:ext>
                  </a:extLst>
                </a:gridCol>
              </a:tblGrid>
              <a:tr h="876733">
                <a:tc>
                  <a:txBody>
                    <a:bodyPr/>
                    <a:lstStyle/>
                    <a:p>
                      <a:pPr algn="ctr" fontAlgn="ctr"/>
                      <a:r>
                        <a:rPr lang="tr-TR" sz="1200" b="1" u="none" strike="noStrike" dirty="0">
                          <a:solidFill>
                            <a:schemeClr val="tx1"/>
                          </a:solidFill>
                          <a:effectLst/>
                          <a:latin typeface="Cambria" panose="02040503050406030204" pitchFamily="18" charset="0"/>
                        </a:rPr>
                        <a:t>Projenin Adı</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Yürütücüsü</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Bölüm/ABD</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a:solidFill>
                            <a:schemeClr val="tx1"/>
                          </a:solidFill>
                          <a:effectLst/>
                          <a:latin typeface="Cambria" panose="02040503050406030204" pitchFamily="18" charset="0"/>
                        </a:rPr>
                        <a:t>Proje Süresi</a:t>
                      </a:r>
                      <a:endParaRPr lang="tr-TR" sz="1200" b="1" i="0" u="none" strike="noStrike">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Proje Bütçesi</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Sektör</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Sektör Alt Alan</a:t>
                      </a:r>
                      <a:endParaRPr lang="tr-TR" sz="1200" b="1" i="0" u="none" strike="noStrike" dirty="0">
                        <a:solidFill>
                          <a:schemeClr val="tx1"/>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582854149"/>
                  </a:ext>
                </a:extLst>
              </a:tr>
              <a:tr h="776697">
                <a:tc>
                  <a:txBody>
                    <a:bodyPr/>
                    <a:lstStyle/>
                    <a:p>
                      <a:pPr algn="l" fontAlgn="b"/>
                      <a:r>
                        <a:rPr lang="tr-TR" sz="1100" u="none" strike="noStrike" dirty="0">
                          <a:effectLst/>
                          <a:latin typeface="Cambria" panose="02040503050406030204" pitchFamily="18" charset="0"/>
                        </a:rPr>
                        <a:t>Sürdürülebilir Yonca (</a:t>
                      </a:r>
                      <a:r>
                        <a:rPr lang="tr-TR" sz="1100" u="none" strike="noStrike" dirty="0" err="1">
                          <a:effectLst/>
                          <a:latin typeface="Cambria" panose="02040503050406030204" pitchFamily="18" charset="0"/>
                        </a:rPr>
                        <a:t>Medicago</a:t>
                      </a:r>
                      <a:r>
                        <a:rPr lang="tr-TR" sz="1100" u="none" strike="noStrike" dirty="0">
                          <a:effectLst/>
                          <a:latin typeface="Cambria" panose="02040503050406030204" pitchFamily="18" charset="0"/>
                        </a:rPr>
                        <a:t> </a:t>
                      </a:r>
                      <a:r>
                        <a:rPr lang="tr-TR" sz="1100" u="none" strike="noStrike" dirty="0" err="1">
                          <a:effectLst/>
                          <a:latin typeface="Cambria" panose="02040503050406030204" pitchFamily="18" charset="0"/>
                        </a:rPr>
                        <a:t>sativa</a:t>
                      </a:r>
                      <a:r>
                        <a:rPr lang="tr-TR" sz="1100" u="none" strike="noStrike" dirty="0">
                          <a:effectLst/>
                          <a:latin typeface="Cambria" panose="02040503050406030204" pitchFamily="18" charset="0"/>
                        </a:rPr>
                        <a:t> L.) Üretiminde Su Kaynaklarının Etkin Kullanımı</a:t>
                      </a:r>
                      <a:endParaRPr lang="tr-TR" sz="1100" b="0" i="0" u="none" strike="noStrike" dirty="0">
                        <a:solidFill>
                          <a:srgbClr val="000000"/>
                        </a:solidFill>
                        <a:effectLst/>
                        <a:latin typeface="Cambria" panose="02040503050406030204" pitchFamily="18" charset="0"/>
                      </a:endParaRPr>
                    </a:p>
                  </a:txBody>
                  <a:tcPr marL="5656" marR="5656" marT="5656" marB="0" anchor="b"/>
                </a:tc>
                <a:tc>
                  <a:txBody>
                    <a:bodyPr/>
                    <a:lstStyle/>
                    <a:p>
                      <a:pPr algn="l" fontAlgn="b"/>
                      <a:r>
                        <a:rPr lang="tr-TR" sz="1100" u="none" strike="noStrike" dirty="0">
                          <a:effectLst/>
                          <a:latin typeface="Cambria" panose="02040503050406030204" pitchFamily="18" charset="0"/>
                        </a:rPr>
                        <a:t>Prof. Dr. Behçet KIR</a:t>
                      </a:r>
                      <a:endParaRPr lang="tr-TR" sz="1100" b="0" i="0" u="none" strike="noStrike" dirty="0">
                        <a:solidFill>
                          <a:srgbClr val="000000"/>
                        </a:solidFill>
                        <a:effectLst/>
                        <a:latin typeface="Cambria" panose="02040503050406030204" pitchFamily="18" charset="0"/>
                      </a:endParaRPr>
                    </a:p>
                  </a:txBody>
                  <a:tcPr marL="5656" marR="5656" marT="5656" marB="0" anchor="b"/>
                </a:tc>
                <a:tc>
                  <a:txBody>
                    <a:bodyPr/>
                    <a:lstStyle/>
                    <a:p>
                      <a:pPr algn="ctr" fontAlgn="b"/>
                      <a:r>
                        <a:rPr lang="tr-TR" sz="1100" u="none" strike="noStrike" dirty="0">
                          <a:effectLst/>
                          <a:latin typeface="Cambria" panose="02040503050406030204" pitchFamily="18" charset="0"/>
                        </a:rPr>
                        <a:t>Tarla Bitkileri</a:t>
                      </a:r>
                      <a:endParaRPr lang="tr-TR" sz="1100" b="0" i="0" u="none" strike="noStrike" dirty="0">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dirty="0">
                          <a:effectLst/>
                          <a:latin typeface="Cambria" panose="02040503050406030204" pitchFamily="18" charset="0"/>
                        </a:rPr>
                        <a:t>36</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b"/>
                      <a:r>
                        <a:rPr lang="tr-TR" sz="1100" u="none" strike="noStrike" dirty="0">
                          <a:effectLst/>
                          <a:latin typeface="Cambria" panose="02040503050406030204" pitchFamily="18" charset="0"/>
                        </a:rPr>
                        <a:t>₺325.120,93</a:t>
                      </a:r>
                      <a:endParaRPr lang="tr-TR" sz="1100" b="0" i="0" u="none" strike="noStrike" dirty="0">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dirty="0">
                          <a:effectLst/>
                          <a:latin typeface="Cambria" panose="02040503050406030204" pitchFamily="18" charset="0"/>
                        </a:rPr>
                        <a:t>Gıda Arzı Güvenliği</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Gıda Biyoteknolojisi Tarla Bitkileri</a:t>
                      </a:r>
                      <a:endParaRPr lang="tr-TR" sz="1100" b="0" i="0" u="none" strike="noStrike">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1990842193"/>
                  </a:ext>
                </a:extLst>
              </a:tr>
              <a:tr h="1031100">
                <a:tc>
                  <a:txBody>
                    <a:bodyPr/>
                    <a:lstStyle/>
                    <a:p>
                      <a:pPr algn="l" fontAlgn="b"/>
                      <a:r>
                        <a:rPr lang="tr-TR" sz="1100" u="none" strike="noStrike" dirty="0" err="1">
                          <a:effectLst/>
                          <a:latin typeface="Cambria" panose="02040503050406030204" pitchFamily="18" charset="0"/>
                        </a:rPr>
                        <a:t>Biyoaktif</a:t>
                      </a:r>
                      <a:r>
                        <a:rPr lang="tr-TR" sz="1100" u="none" strike="noStrike" dirty="0">
                          <a:effectLst/>
                          <a:latin typeface="Cambria" panose="02040503050406030204" pitchFamily="18" charset="0"/>
                        </a:rPr>
                        <a:t> </a:t>
                      </a:r>
                      <a:r>
                        <a:rPr lang="tr-TR" sz="1100" u="none" strike="noStrike" dirty="0" err="1">
                          <a:effectLst/>
                          <a:latin typeface="Cambria" panose="02040503050406030204" pitchFamily="18" charset="0"/>
                        </a:rPr>
                        <a:t>Peptitlerin</a:t>
                      </a:r>
                      <a:r>
                        <a:rPr lang="tr-TR" sz="1100" u="none" strike="noStrike" dirty="0">
                          <a:effectLst/>
                          <a:latin typeface="Cambria" panose="02040503050406030204" pitchFamily="18" charset="0"/>
                        </a:rPr>
                        <a:t> Farklı </a:t>
                      </a:r>
                      <a:r>
                        <a:rPr lang="tr-TR" sz="1100" u="none" strike="noStrike" dirty="0" err="1">
                          <a:effectLst/>
                          <a:latin typeface="Cambria" panose="02040503050406030204" pitchFamily="18" charset="0"/>
                        </a:rPr>
                        <a:t>Mikrobiyal</a:t>
                      </a:r>
                      <a:r>
                        <a:rPr lang="tr-TR" sz="1100" u="none" strike="noStrike" dirty="0">
                          <a:effectLst/>
                          <a:latin typeface="Cambria" panose="02040503050406030204" pitchFamily="18" charset="0"/>
                        </a:rPr>
                        <a:t> Kaynaklardan </a:t>
                      </a:r>
                      <a:r>
                        <a:rPr lang="tr-TR" sz="1100" u="none" strike="noStrike" dirty="0" err="1">
                          <a:effectLst/>
                          <a:latin typeface="Cambria" panose="02040503050406030204" pitchFamily="18" charset="0"/>
                        </a:rPr>
                        <a:t>Eldesi</a:t>
                      </a:r>
                      <a:r>
                        <a:rPr lang="tr-TR" sz="1100" u="none" strike="noStrike" dirty="0">
                          <a:effectLst/>
                          <a:latin typeface="Cambria" panose="02040503050406030204" pitchFamily="18" charset="0"/>
                        </a:rPr>
                        <a:t>, Tanımlanması ve Yapısal </a:t>
                      </a:r>
                      <a:r>
                        <a:rPr lang="tr-TR" sz="1100" u="none" strike="noStrike" dirty="0" err="1">
                          <a:effectLst/>
                          <a:latin typeface="Cambria" panose="02040503050406030204" pitchFamily="18" charset="0"/>
                        </a:rPr>
                        <a:t>Karakterizasyonu</a:t>
                      </a:r>
                      <a:endParaRPr lang="tr-TR" sz="1100" b="0" i="0" u="none" strike="noStrike" dirty="0">
                        <a:solidFill>
                          <a:srgbClr val="000000"/>
                        </a:solidFill>
                        <a:effectLst/>
                        <a:latin typeface="Cambria" panose="02040503050406030204" pitchFamily="18" charset="0"/>
                      </a:endParaRPr>
                    </a:p>
                  </a:txBody>
                  <a:tcPr marL="5656" marR="5656" marT="5656" marB="0" anchor="b"/>
                </a:tc>
                <a:tc>
                  <a:txBody>
                    <a:bodyPr/>
                    <a:lstStyle/>
                    <a:p>
                      <a:pPr algn="l" fontAlgn="b"/>
                      <a:r>
                        <a:rPr lang="tr-TR" sz="1100" u="none" strike="noStrike" dirty="0">
                          <a:effectLst/>
                          <a:latin typeface="Cambria" panose="02040503050406030204" pitchFamily="18" charset="0"/>
                        </a:rPr>
                        <a:t>Doç. Dr. Burcu Kaplan Türköz</a:t>
                      </a:r>
                      <a:endParaRPr lang="tr-TR" sz="1100" b="0" i="0" u="none" strike="noStrike" dirty="0">
                        <a:solidFill>
                          <a:srgbClr val="000000"/>
                        </a:solidFill>
                        <a:effectLst/>
                        <a:latin typeface="Cambria" panose="02040503050406030204" pitchFamily="18" charset="0"/>
                      </a:endParaRPr>
                    </a:p>
                  </a:txBody>
                  <a:tcPr marL="5656" marR="5656" marT="5656" marB="0" anchor="b"/>
                </a:tc>
                <a:tc>
                  <a:txBody>
                    <a:bodyPr/>
                    <a:lstStyle/>
                    <a:p>
                      <a:pPr algn="ctr" fontAlgn="b"/>
                      <a:r>
                        <a:rPr lang="tr-TR" sz="1100" u="none" strike="noStrike">
                          <a:effectLst/>
                          <a:latin typeface="Cambria" panose="02040503050406030204" pitchFamily="18" charset="0"/>
                        </a:rPr>
                        <a:t>Gıda Teknolojisi</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dirty="0">
                          <a:effectLst/>
                          <a:latin typeface="Cambria" panose="02040503050406030204" pitchFamily="18" charset="0"/>
                        </a:rPr>
                        <a:t>36</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b"/>
                      <a:r>
                        <a:rPr lang="tr-TR" sz="1100" u="none" strike="noStrike" dirty="0">
                          <a:effectLst/>
                          <a:latin typeface="Cambria" panose="02040503050406030204" pitchFamily="18" charset="0"/>
                        </a:rPr>
                        <a:t>₺1.087.902,24</a:t>
                      </a:r>
                      <a:endParaRPr lang="tr-TR" sz="1100" b="0" i="0" u="none" strike="noStrike" dirty="0">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dirty="0">
                          <a:effectLst/>
                          <a:latin typeface="Cambria" panose="02040503050406030204" pitchFamily="18" charset="0"/>
                        </a:rPr>
                        <a:t>Gıda Arzı Güvenliği</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Gıda </a:t>
                      </a:r>
                      <a:r>
                        <a:rPr lang="tr-TR" sz="1100" u="none" strike="noStrike" dirty="0" err="1">
                          <a:effectLst/>
                          <a:latin typeface="Cambria" panose="02040503050406030204" pitchFamily="18" charset="0"/>
                        </a:rPr>
                        <a:t>Biyoteknolojisi</a:t>
                      </a:r>
                      <a:r>
                        <a:rPr lang="tr-TR" sz="1100" u="none" strike="noStrike" dirty="0">
                          <a:effectLst/>
                          <a:latin typeface="Cambria" panose="02040503050406030204" pitchFamily="18" charset="0"/>
                        </a:rPr>
                        <a:t> Tarla Bitkileri</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3568912652"/>
                  </a:ext>
                </a:extLst>
              </a:tr>
              <a:tr h="1285503">
                <a:tc>
                  <a:txBody>
                    <a:bodyPr/>
                    <a:lstStyle/>
                    <a:p>
                      <a:pPr algn="l" fontAlgn="b"/>
                      <a:r>
                        <a:rPr lang="tr-TR" sz="1100" u="none" strike="noStrike">
                          <a:effectLst/>
                          <a:latin typeface="Cambria" panose="02040503050406030204" pitchFamily="18" charset="0"/>
                        </a:rPr>
                        <a:t>Soluk Havasından SIBO Teşhisi İçin Dielektrik Bariyer Deşarj (DBD) Plazma Dedektörü ve Optik Ölçüm Cihazının Geliştirilmesi</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l" fontAlgn="b"/>
                      <a:r>
                        <a:rPr lang="tr-TR" sz="1100" u="none" strike="noStrike">
                          <a:effectLst/>
                          <a:latin typeface="Cambria" panose="02040503050406030204" pitchFamily="18" charset="0"/>
                        </a:rPr>
                        <a:t>Doç. Dr. Levent PELİT</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b"/>
                      <a:r>
                        <a:rPr lang="tr-TR" sz="1100" u="none" strike="noStrike">
                          <a:effectLst/>
                          <a:latin typeface="Cambria" panose="02040503050406030204" pitchFamily="18" charset="0"/>
                        </a:rPr>
                        <a:t>Analitik Kimya</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a:effectLst/>
                          <a:latin typeface="Cambria" panose="02040503050406030204" pitchFamily="18" charset="0"/>
                        </a:rPr>
                        <a:t>36</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b"/>
                      <a:r>
                        <a:rPr lang="tr-TR" sz="1100" u="none" strike="noStrike">
                          <a:effectLst/>
                          <a:latin typeface="Cambria" panose="02040503050406030204" pitchFamily="18" charset="0"/>
                        </a:rPr>
                        <a:t>₺1.213.211,33</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dirty="0">
                          <a:effectLst/>
                          <a:latin typeface="Cambria" panose="02040503050406030204" pitchFamily="18" charset="0"/>
                        </a:rPr>
                        <a:t>Kimya</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Analitik Kimya Elektrokimya</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633393282"/>
                  </a:ext>
                </a:extLst>
              </a:tr>
              <a:tr h="1285503">
                <a:tc>
                  <a:txBody>
                    <a:bodyPr/>
                    <a:lstStyle/>
                    <a:p>
                      <a:pPr algn="l" fontAlgn="ctr"/>
                      <a:r>
                        <a:rPr lang="tr-TR" sz="1100" u="none" strike="noStrike">
                          <a:effectLst/>
                          <a:latin typeface="Cambria" panose="02040503050406030204" pitchFamily="18" charset="0"/>
                        </a:rPr>
                        <a:t>Amniyon Membran Ekstrakt Eldesinde Verimliliğin Artırılması ve </a:t>
                      </a:r>
                      <a:br>
                        <a:rPr lang="tr-TR" sz="1100" u="none" strike="noStrike">
                          <a:effectLst/>
                          <a:latin typeface="Cambria" panose="02040503050406030204" pitchFamily="18" charset="0"/>
                        </a:rPr>
                      </a:br>
                      <a:r>
                        <a:rPr lang="tr-TR" sz="1100" u="none" strike="noStrike">
                          <a:effectLst/>
                          <a:latin typeface="Cambria" panose="02040503050406030204" pitchFamily="18" charset="0"/>
                        </a:rPr>
                        <a:t>Liyofilizasyonu Sürecinde Stabilizasyonun Sağlanması</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l" fontAlgn="b"/>
                      <a:r>
                        <a:rPr lang="tr-TR" sz="1100" u="none" strike="noStrike">
                          <a:effectLst/>
                          <a:latin typeface="Cambria" panose="02040503050406030204" pitchFamily="18" charset="0"/>
                        </a:rPr>
                        <a:t>Doç. Dr. Özlem Barut Selver</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b"/>
                      <a:r>
                        <a:rPr lang="tr-TR" sz="1100" u="none" strike="noStrike">
                          <a:effectLst/>
                          <a:latin typeface="Cambria" panose="02040503050406030204" pitchFamily="18" charset="0"/>
                        </a:rPr>
                        <a:t>Göz Hastalıkları</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a:effectLst/>
                          <a:latin typeface="Cambria" panose="02040503050406030204" pitchFamily="18" charset="0"/>
                        </a:rPr>
                        <a:t>24</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b"/>
                      <a:r>
                        <a:rPr lang="tr-TR" sz="1100" u="none" strike="noStrike">
                          <a:effectLst/>
                          <a:latin typeface="Cambria" panose="02040503050406030204" pitchFamily="18" charset="0"/>
                        </a:rPr>
                        <a:t>₺1.699.618,07</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a:effectLst/>
                          <a:latin typeface="Cambria" panose="02040503050406030204" pitchFamily="18" charset="0"/>
                        </a:rPr>
                        <a:t>İlaç ve Aşı</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Aşı Teknolojileri İlaç Teknolojileri</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1230744882"/>
                  </a:ext>
                </a:extLst>
              </a:tr>
            </a:tbl>
          </a:graphicData>
        </a:graphic>
      </p:graphicFrame>
    </p:spTree>
    <p:extLst>
      <p:ext uri="{BB962C8B-B14F-4D97-AF65-F5344CB8AC3E}">
        <p14:creationId xmlns:p14="http://schemas.microsoft.com/office/powerpoint/2010/main" val="3314718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a:extLst>
              <a:ext uri="{FF2B5EF4-FFF2-40B4-BE49-F238E27FC236}">
                <a16:creationId xmlns:a16="http://schemas.microsoft.com/office/drawing/2014/main" id="{12677FC6-F9BD-4002-ABB2-D8C58965BDFA}"/>
              </a:ext>
            </a:extLst>
          </p:cNvPr>
          <p:cNvSpPr>
            <a:spLocks noGrp="1"/>
          </p:cNvSpPr>
          <p:nvPr>
            <p:ph type="title"/>
          </p:nvPr>
        </p:nvSpPr>
        <p:spPr>
          <a:xfrm>
            <a:off x="2399395" y="262550"/>
            <a:ext cx="8929509" cy="1176951"/>
          </a:xfrm>
        </p:spPr>
        <p:txBody>
          <a:bodyPr/>
          <a:lstStyle/>
          <a:p>
            <a:r>
              <a:rPr lang="tr-TR" sz="2800" b="1" dirty="0">
                <a:solidFill>
                  <a:schemeClr val="tx1"/>
                </a:solidFill>
              </a:rPr>
              <a:t>	    </a:t>
            </a:r>
            <a:r>
              <a:rPr lang="tr-TR" sz="2400" b="1" dirty="0" smtClean="0">
                <a:solidFill>
                  <a:schemeClr val="tx1"/>
                </a:solidFill>
                <a:latin typeface="Cambria" panose="02040503050406030204" pitchFamily="18" charset="0"/>
              </a:rPr>
              <a:t>ERCİYES </a:t>
            </a:r>
            <a:r>
              <a:rPr lang="tr-TR" sz="2400" b="1" dirty="0">
                <a:solidFill>
                  <a:schemeClr val="tx1"/>
                </a:solidFill>
                <a:latin typeface="Cambria" panose="02040503050406030204" pitchFamily="18" charset="0"/>
              </a:rPr>
              <a:t>ÜNİVERSİTESİ (11 proje)</a:t>
            </a:r>
            <a:br>
              <a:rPr lang="tr-TR" sz="2400" b="1" dirty="0">
                <a:solidFill>
                  <a:schemeClr val="tx1"/>
                </a:solidFill>
                <a:latin typeface="Cambria" panose="02040503050406030204" pitchFamily="18" charset="0"/>
              </a:rPr>
            </a:br>
            <a:r>
              <a:rPr lang="tr-TR" sz="2400" b="1" dirty="0">
                <a:solidFill>
                  <a:schemeClr val="tx1"/>
                </a:solidFill>
                <a:latin typeface="Cambria" panose="02040503050406030204" pitchFamily="18" charset="0"/>
              </a:rPr>
              <a:t>	      Aktarılan Bütçe:	₺5.476.946,34</a:t>
            </a:r>
            <a: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t/>
            </a:r>
            <a:b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br>
            <a: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t>	      </a:t>
            </a:r>
            <a:r>
              <a:rPr lang="tr-TR" sz="2400" b="1" dirty="0" smtClean="0">
                <a:solidFill>
                  <a:schemeClr val="tx1"/>
                </a:solidFill>
                <a:latin typeface="Cambria" panose="02040503050406030204" pitchFamily="18" charset="0"/>
              </a:rPr>
              <a:t>Kullanılan </a:t>
            </a:r>
            <a:r>
              <a:rPr lang="tr-TR" sz="2400" b="1" dirty="0">
                <a:solidFill>
                  <a:schemeClr val="tx1"/>
                </a:solidFill>
                <a:latin typeface="Cambria" panose="02040503050406030204" pitchFamily="18" charset="0"/>
              </a:rPr>
              <a:t>Bütçe</a:t>
            </a:r>
            <a:r>
              <a:rPr lang="tr-TR" sz="2400" b="1" dirty="0" smtClean="0">
                <a:solidFill>
                  <a:schemeClr val="tx1"/>
                </a:solidFill>
                <a:latin typeface="Cambria" panose="02040503050406030204" pitchFamily="18" charset="0"/>
              </a:rPr>
              <a:t>:₺</a:t>
            </a:r>
            <a:r>
              <a:rPr lang="tr-TR" sz="2400" b="1" dirty="0">
                <a:solidFill>
                  <a:schemeClr val="tx1"/>
                </a:solidFill>
                <a:latin typeface="Cambria" panose="02040503050406030204" pitchFamily="18" charset="0"/>
              </a:rPr>
              <a:t>5.475.495,30</a:t>
            </a:r>
            <a:r>
              <a:rPr lang="tr-TR" sz="2400" dirty="0">
                <a:latin typeface="Cambria" panose="02040503050406030204" pitchFamily="18" charset="0"/>
                <a:ea typeface="Calibri" panose="020F0502020204030204" pitchFamily="34" charset="0"/>
                <a:cs typeface="Times New Roman" panose="02020603050405020304" pitchFamily="18" charset="0"/>
              </a:rPr>
              <a:t/>
            </a:r>
            <a:br>
              <a:rPr lang="tr-TR" sz="2400" dirty="0">
                <a:latin typeface="Cambria" panose="02040503050406030204" pitchFamily="18" charset="0"/>
                <a:ea typeface="Calibri" panose="020F0502020204030204" pitchFamily="34" charset="0"/>
                <a:cs typeface="Times New Roman" panose="02020603050405020304" pitchFamily="18" charset="0"/>
              </a:rPr>
            </a:br>
            <a:r>
              <a:rPr lang="tr-TR" dirty="0"/>
              <a:t> </a:t>
            </a:r>
          </a:p>
        </p:txBody>
      </p:sp>
      <p:graphicFrame>
        <p:nvGraphicFramePr>
          <p:cNvPr id="4" name="Tablo 3">
            <a:extLst>
              <a:ext uri="{FF2B5EF4-FFF2-40B4-BE49-F238E27FC236}">
                <a16:creationId xmlns:a16="http://schemas.microsoft.com/office/drawing/2014/main" id="{6FDD059C-15A8-43A9-A2B0-80EB7DB06BFE}"/>
              </a:ext>
            </a:extLst>
          </p:cNvPr>
          <p:cNvGraphicFramePr>
            <a:graphicFrameLocks noGrp="1"/>
          </p:cNvGraphicFramePr>
          <p:nvPr>
            <p:extLst>
              <p:ext uri="{D42A27DB-BD31-4B8C-83A1-F6EECF244321}">
                <p14:modId xmlns:p14="http://schemas.microsoft.com/office/powerpoint/2010/main" val="366396578"/>
              </p:ext>
            </p:extLst>
          </p:nvPr>
        </p:nvGraphicFramePr>
        <p:xfrm>
          <a:off x="217735" y="1256620"/>
          <a:ext cx="11769506" cy="5499640"/>
        </p:xfrm>
        <a:graphic>
          <a:graphicData uri="http://schemas.openxmlformats.org/drawingml/2006/table">
            <a:tbl>
              <a:tblPr>
                <a:tableStyleId>{5C22544A-7EE6-4342-B048-85BDC9FD1C3A}</a:tableStyleId>
              </a:tblPr>
              <a:tblGrid>
                <a:gridCol w="5694631">
                  <a:extLst>
                    <a:ext uri="{9D8B030D-6E8A-4147-A177-3AD203B41FA5}">
                      <a16:colId xmlns:a16="http://schemas.microsoft.com/office/drawing/2014/main" val="3996905574"/>
                    </a:ext>
                  </a:extLst>
                </a:gridCol>
                <a:gridCol w="1358019">
                  <a:extLst>
                    <a:ext uri="{9D8B030D-6E8A-4147-A177-3AD203B41FA5}">
                      <a16:colId xmlns:a16="http://schemas.microsoft.com/office/drawing/2014/main" val="459449285"/>
                    </a:ext>
                  </a:extLst>
                </a:gridCol>
                <a:gridCol w="1004935">
                  <a:extLst>
                    <a:ext uri="{9D8B030D-6E8A-4147-A177-3AD203B41FA5}">
                      <a16:colId xmlns:a16="http://schemas.microsoft.com/office/drawing/2014/main" val="1540437151"/>
                    </a:ext>
                  </a:extLst>
                </a:gridCol>
                <a:gridCol w="669956">
                  <a:extLst>
                    <a:ext uri="{9D8B030D-6E8A-4147-A177-3AD203B41FA5}">
                      <a16:colId xmlns:a16="http://schemas.microsoft.com/office/drawing/2014/main" val="2924784080"/>
                    </a:ext>
                  </a:extLst>
                </a:gridCol>
                <a:gridCol w="633743">
                  <a:extLst>
                    <a:ext uri="{9D8B030D-6E8A-4147-A177-3AD203B41FA5}">
                      <a16:colId xmlns:a16="http://schemas.microsoft.com/office/drawing/2014/main" val="2352991827"/>
                    </a:ext>
                  </a:extLst>
                </a:gridCol>
                <a:gridCol w="1059255">
                  <a:extLst>
                    <a:ext uri="{9D8B030D-6E8A-4147-A177-3AD203B41FA5}">
                      <a16:colId xmlns:a16="http://schemas.microsoft.com/office/drawing/2014/main" val="2396013366"/>
                    </a:ext>
                  </a:extLst>
                </a:gridCol>
                <a:gridCol w="1348967">
                  <a:extLst>
                    <a:ext uri="{9D8B030D-6E8A-4147-A177-3AD203B41FA5}">
                      <a16:colId xmlns:a16="http://schemas.microsoft.com/office/drawing/2014/main" val="238817105"/>
                    </a:ext>
                  </a:extLst>
                </a:gridCol>
              </a:tblGrid>
              <a:tr h="384811">
                <a:tc>
                  <a:txBody>
                    <a:bodyPr/>
                    <a:lstStyle/>
                    <a:p>
                      <a:pPr algn="ctr" fontAlgn="ctr"/>
                      <a:r>
                        <a:rPr lang="tr-TR" sz="1200" b="1" u="none" strike="noStrike" dirty="0">
                          <a:solidFill>
                            <a:schemeClr val="tx1"/>
                          </a:solidFill>
                          <a:effectLst/>
                          <a:latin typeface="Cambria" panose="02040503050406030204" pitchFamily="18" charset="0"/>
                        </a:rPr>
                        <a:t>Projenin Adı</a:t>
                      </a:r>
                      <a:endParaRPr lang="tr-TR" sz="1200" b="1" i="0" u="none" strike="noStrike" dirty="0">
                        <a:solidFill>
                          <a:schemeClr val="tx1"/>
                        </a:solidFill>
                        <a:effectLst/>
                        <a:latin typeface="Cambria" panose="02040503050406030204" pitchFamily="18" charset="0"/>
                      </a:endParaRPr>
                    </a:p>
                  </a:txBody>
                  <a:tcPr marL="5064" marR="5064" marT="5064" marB="0" anchor="ctr"/>
                </a:tc>
                <a:tc>
                  <a:txBody>
                    <a:bodyPr/>
                    <a:lstStyle/>
                    <a:p>
                      <a:pPr algn="ctr" fontAlgn="ctr"/>
                      <a:r>
                        <a:rPr lang="tr-TR" sz="1200" b="1" u="none" strike="noStrike" dirty="0">
                          <a:solidFill>
                            <a:schemeClr val="tx1"/>
                          </a:solidFill>
                          <a:effectLst/>
                          <a:latin typeface="Cambria" panose="02040503050406030204" pitchFamily="18" charset="0"/>
                        </a:rPr>
                        <a:t>Yürütücüsü</a:t>
                      </a:r>
                      <a:endParaRPr lang="tr-TR" sz="1200" b="1" i="0" u="none" strike="noStrike" dirty="0">
                        <a:solidFill>
                          <a:schemeClr val="tx1"/>
                        </a:solidFill>
                        <a:effectLst/>
                        <a:latin typeface="Cambria" panose="02040503050406030204" pitchFamily="18" charset="0"/>
                      </a:endParaRPr>
                    </a:p>
                  </a:txBody>
                  <a:tcPr marL="5064" marR="5064" marT="5064" marB="0" anchor="ctr"/>
                </a:tc>
                <a:tc>
                  <a:txBody>
                    <a:bodyPr/>
                    <a:lstStyle/>
                    <a:p>
                      <a:pPr algn="ctr" fontAlgn="ctr"/>
                      <a:r>
                        <a:rPr lang="tr-TR" sz="1200" b="1" u="none" strike="noStrike" dirty="0">
                          <a:solidFill>
                            <a:schemeClr val="tx1"/>
                          </a:solidFill>
                          <a:effectLst/>
                          <a:latin typeface="Cambria" panose="02040503050406030204" pitchFamily="18" charset="0"/>
                        </a:rPr>
                        <a:t>Bölüm/ABD</a:t>
                      </a:r>
                      <a:endParaRPr lang="tr-TR" sz="1200" b="1" i="0" u="none" strike="noStrike" dirty="0">
                        <a:solidFill>
                          <a:schemeClr val="tx1"/>
                        </a:solidFill>
                        <a:effectLst/>
                        <a:latin typeface="Cambria" panose="02040503050406030204" pitchFamily="18" charset="0"/>
                      </a:endParaRPr>
                    </a:p>
                  </a:txBody>
                  <a:tcPr marL="5064" marR="5064" marT="5064" marB="0" anchor="ctr"/>
                </a:tc>
                <a:tc>
                  <a:txBody>
                    <a:bodyPr/>
                    <a:lstStyle/>
                    <a:p>
                      <a:pPr algn="ctr" fontAlgn="ctr"/>
                      <a:r>
                        <a:rPr lang="tr-TR" sz="1200" b="1" u="none" strike="noStrike" dirty="0">
                          <a:solidFill>
                            <a:schemeClr val="tx1"/>
                          </a:solidFill>
                          <a:effectLst/>
                          <a:latin typeface="Cambria" panose="02040503050406030204" pitchFamily="18" charset="0"/>
                        </a:rPr>
                        <a:t>Proje Süresi</a:t>
                      </a:r>
                      <a:endParaRPr lang="tr-TR" sz="1200" b="1" i="0" u="none" strike="noStrike" dirty="0">
                        <a:solidFill>
                          <a:schemeClr val="tx1"/>
                        </a:solidFill>
                        <a:effectLst/>
                        <a:latin typeface="Cambria" panose="02040503050406030204" pitchFamily="18" charset="0"/>
                      </a:endParaRPr>
                    </a:p>
                  </a:txBody>
                  <a:tcPr marL="5064" marR="5064" marT="5064" marB="0" anchor="ctr"/>
                </a:tc>
                <a:tc>
                  <a:txBody>
                    <a:bodyPr/>
                    <a:lstStyle/>
                    <a:p>
                      <a:pPr algn="ctr" fontAlgn="ctr"/>
                      <a:r>
                        <a:rPr lang="tr-TR" sz="1200" b="1" u="none" strike="noStrike" dirty="0">
                          <a:solidFill>
                            <a:schemeClr val="tx1"/>
                          </a:solidFill>
                          <a:effectLst/>
                          <a:latin typeface="Cambria" panose="02040503050406030204" pitchFamily="18" charset="0"/>
                        </a:rPr>
                        <a:t>Proje Bütçesi</a:t>
                      </a:r>
                      <a:endParaRPr lang="tr-TR" sz="1200" b="1" i="0" u="none" strike="noStrike" dirty="0">
                        <a:solidFill>
                          <a:schemeClr val="tx1"/>
                        </a:solidFill>
                        <a:effectLst/>
                        <a:latin typeface="Cambria" panose="02040503050406030204" pitchFamily="18" charset="0"/>
                      </a:endParaRPr>
                    </a:p>
                  </a:txBody>
                  <a:tcPr marL="5064" marR="5064" marT="5064" marB="0" anchor="ctr"/>
                </a:tc>
                <a:tc>
                  <a:txBody>
                    <a:bodyPr/>
                    <a:lstStyle/>
                    <a:p>
                      <a:pPr algn="ctr" fontAlgn="ctr"/>
                      <a:r>
                        <a:rPr lang="tr-TR" sz="1200" b="1" u="none" strike="noStrike" dirty="0">
                          <a:solidFill>
                            <a:schemeClr val="tx1"/>
                          </a:solidFill>
                          <a:effectLst/>
                          <a:latin typeface="Cambria" panose="02040503050406030204" pitchFamily="18" charset="0"/>
                        </a:rPr>
                        <a:t>Sektör</a:t>
                      </a:r>
                      <a:endParaRPr lang="tr-TR" sz="1200" b="1" i="0" u="none" strike="noStrike" dirty="0">
                        <a:solidFill>
                          <a:schemeClr val="tx1"/>
                        </a:solidFill>
                        <a:effectLst/>
                        <a:latin typeface="Cambria" panose="02040503050406030204" pitchFamily="18" charset="0"/>
                      </a:endParaRPr>
                    </a:p>
                  </a:txBody>
                  <a:tcPr marL="5064" marR="5064" marT="5064" marB="0" anchor="ctr"/>
                </a:tc>
                <a:tc>
                  <a:txBody>
                    <a:bodyPr/>
                    <a:lstStyle/>
                    <a:p>
                      <a:pPr algn="ctr" fontAlgn="ctr"/>
                      <a:r>
                        <a:rPr lang="tr-TR" sz="1200" b="1" u="none" strike="noStrike" dirty="0">
                          <a:solidFill>
                            <a:schemeClr val="tx1"/>
                          </a:solidFill>
                          <a:effectLst/>
                          <a:latin typeface="Cambria" panose="02040503050406030204" pitchFamily="18" charset="0"/>
                        </a:rPr>
                        <a:t>Sektör Alt Alan</a:t>
                      </a:r>
                      <a:endParaRPr lang="tr-TR" sz="1200" b="1" i="0" u="none" strike="noStrike" dirty="0">
                        <a:solidFill>
                          <a:schemeClr val="tx1"/>
                        </a:solidFill>
                        <a:effectLst/>
                        <a:latin typeface="Cambria" panose="02040503050406030204" pitchFamily="18" charset="0"/>
                      </a:endParaRPr>
                    </a:p>
                  </a:txBody>
                  <a:tcPr marL="5064" marR="5064" marT="5064" marB="0" anchor="ctr"/>
                </a:tc>
                <a:extLst>
                  <a:ext uri="{0D108BD9-81ED-4DB2-BD59-A6C34878D82A}">
                    <a16:rowId xmlns:a16="http://schemas.microsoft.com/office/drawing/2014/main" val="2664746859"/>
                  </a:ext>
                </a:extLst>
              </a:tr>
              <a:tr h="326596">
                <a:tc>
                  <a:txBody>
                    <a:bodyPr/>
                    <a:lstStyle/>
                    <a:p>
                      <a:pPr algn="l" fontAlgn="ctr"/>
                      <a:r>
                        <a:rPr lang="tr-TR" sz="900" u="none" strike="noStrike" dirty="0">
                          <a:effectLst/>
                          <a:latin typeface="Cambria" panose="02040503050406030204" pitchFamily="18" charset="0"/>
                        </a:rPr>
                        <a:t>miR186'nın </a:t>
                      </a:r>
                      <a:r>
                        <a:rPr lang="tr-TR" sz="900" u="none" strike="noStrike" dirty="0" err="1">
                          <a:effectLst/>
                          <a:latin typeface="Cambria" panose="02040503050406030204" pitchFamily="18" charset="0"/>
                        </a:rPr>
                        <a:t>Nanotaşıyıcılarla</a:t>
                      </a:r>
                      <a:r>
                        <a:rPr lang="tr-TR" sz="900" u="none" strike="noStrike" dirty="0">
                          <a:effectLst/>
                          <a:latin typeface="Cambria" panose="02040503050406030204" pitchFamily="18" charset="0"/>
                        </a:rPr>
                        <a:t> Meme Kanseri Hücrelerine Taşınması ve </a:t>
                      </a:r>
                      <a:r>
                        <a:rPr lang="tr-TR" sz="900" u="none" strike="noStrike" dirty="0" err="1">
                          <a:effectLst/>
                          <a:latin typeface="Cambria" panose="02040503050406030204" pitchFamily="18" charset="0"/>
                        </a:rPr>
                        <a:t>Antikanser</a:t>
                      </a:r>
                      <a:r>
                        <a:rPr lang="tr-TR" sz="900" u="none" strike="noStrike" dirty="0">
                          <a:effectLst/>
                          <a:latin typeface="Cambria" panose="02040503050406030204" pitchFamily="18" charset="0"/>
                        </a:rPr>
                        <a:t> Rollünün Araştırılması</a:t>
                      </a:r>
                      <a:endParaRPr lang="tr-TR" sz="9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l" fontAlgn="ctr"/>
                      <a:r>
                        <a:rPr lang="tr-TR" sz="900" u="none" strike="noStrike" dirty="0">
                          <a:effectLst/>
                          <a:latin typeface="Cambria" panose="02040503050406030204" pitchFamily="18" charset="0"/>
                        </a:rPr>
                        <a:t>Dr. </a:t>
                      </a:r>
                      <a:r>
                        <a:rPr lang="tr-TR" sz="900" u="none" strike="noStrike" dirty="0" err="1">
                          <a:effectLst/>
                          <a:latin typeface="Cambria" panose="02040503050406030204" pitchFamily="18" charset="0"/>
                        </a:rPr>
                        <a:t>Öğr</a:t>
                      </a:r>
                      <a:r>
                        <a:rPr lang="tr-TR" sz="900" u="none" strike="noStrike" dirty="0">
                          <a:effectLst/>
                          <a:latin typeface="Cambria" panose="02040503050406030204" pitchFamily="18" charset="0"/>
                        </a:rPr>
                        <a:t>. Üyesi ÖMER AYDIN</a:t>
                      </a:r>
                      <a:endParaRPr lang="tr-TR" sz="9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dirty="0">
                          <a:effectLst/>
                          <a:latin typeface="Cambria" panose="02040503050406030204" pitchFamily="18" charset="0"/>
                        </a:rPr>
                        <a:t>Biyomedikal Mühendisliği </a:t>
                      </a:r>
                      <a:endParaRPr lang="tr-TR" sz="9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a:effectLst/>
                          <a:latin typeface="Cambria" panose="02040503050406030204" pitchFamily="18" charset="0"/>
                        </a:rPr>
                        <a:t>30</a:t>
                      </a:r>
                      <a:endParaRPr lang="tr-TR" sz="9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a:effectLst/>
                          <a:latin typeface="Cambria" panose="02040503050406030204" pitchFamily="18" charset="0"/>
                        </a:rPr>
                        <a:t>₺420.000,00</a:t>
                      </a:r>
                      <a:endParaRPr lang="tr-TR" sz="9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a:effectLst/>
                          <a:latin typeface="Cambria" panose="02040503050406030204" pitchFamily="18" charset="0"/>
                        </a:rPr>
                        <a:t>Sağlık</a:t>
                      </a:r>
                      <a:endParaRPr lang="tr-TR" sz="9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a:effectLst/>
                          <a:latin typeface="Cambria" panose="02040503050406030204" pitchFamily="18" charset="0"/>
                        </a:rPr>
                        <a:t>Klinik Araştırmalar (Rejeneratif Tıp, İmmünoloji, İlaç)</a:t>
                      </a:r>
                      <a:endParaRPr lang="tr-TR" sz="900" b="0" i="0" u="none" strike="noStrike">
                        <a:solidFill>
                          <a:srgbClr val="000000"/>
                        </a:solidFill>
                        <a:effectLst/>
                        <a:latin typeface="Cambria" panose="02040503050406030204" pitchFamily="18" charset="0"/>
                      </a:endParaRPr>
                    </a:p>
                  </a:txBody>
                  <a:tcPr marL="5064" marR="5064" marT="5064" marB="0" anchor="ctr"/>
                </a:tc>
                <a:extLst>
                  <a:ext uri="{0D108BD9-81ED-4DB2-BD59-A6C34878D82A}">
                    <a16:rowId xmlns:a16="http://schemas.microsoft.com/office/drawing/2014/main" val="2820005337"/>
                  </a:ext>
                </a:extLst>
              </a:tr>
              <a:tr h="540379">
                <a:tc>
                  <a:txBody>
                    <a:bodyPr/>
                    <a:lstStyle/>
                    <a:p>
                      <a:pPr algn="l" fontAlgn="ctr"/>
                      <a:r>
                        <a:rPr lang="tr-TR" sz="900" u="none" strike="noStrike" dirty="0">
                          <a:effectLst/>
                          <a:latin typeface="Cambria" panose="02040503050406030204" pitchFamily="18" charset="0"/>
                        </a:rPr>
                        <a:t>Bir Gaz Türbin Yanma Odasında Alternatif Yakıt ilavesinin Jet Yakıtının Yanma Karakteristiği ve Kirletici Emisyon Değerlerine Olan Etkisinin Deneysel İncelenmesi</a:t>
                      </a:r>
                      <a:endParaRPr lang="tr-TR" sz="9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l" fontAlgn="ctr"/>
                      <a:r>
                        <a:rPr lang="tr-TR" sz="900" u="none" strike="noStrike" dirty="0">
                          <a:effectLst/>
                          <a:latin typeface="Cambria" panose="02040503050406030204" pitchFamily="18" charset="0"/>
                        </a:rPr>
                        <a:t>Dr. </a:t>
                      </a:r>
                      <a:r>
                        <a:rPr lang="tr-TR" sz="900" u="none" strike="noStrike" dirty="0" err="1">
                          <a:effectLst/>
                          <a:latin typeface="Cambria" panose="02040503050406030204" pitchFamily="18" charset="0"/>
                        </a:rPr>
                        <a:t>Öğr</a:t>
                      </a:r>
                      <a:r>
                        <a:rPr lang="tr-TR" sz="900" u="none" strike="noStrike" dirty="0">
                          <a:effectLst/>
                          <a:latin typeface="Cambria" panose="02040503050406030204" pitchFamily="18" charset="0"/>
                        </a:rPr>
                        <a:t>. Üyesi BUĞRAHAN ALABAŞ</a:t>
                      </a:r>
                      <a:endParaRPr lang="tr-TR" sz="9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dirty="0">
                          <a:effectLst/>
                          <a:latin typeface="Cambria" panose="02040503050406030204" pitchFamily="18" charset="0"/>
                        </a:rPr>
                        <a:t>Uçak Mühendisliği</a:t>
                      </a:r>
                      <a:endParaRPr lang="tr-TR" sz="9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dirty="0">
                          <a:effectLst/>
                          <a:latin typeface="Cambria" panose="02040503050406030204" pitchFamily="18" charset="0"/>
                        </a:rPr>
                        <a:t>24</a:t>
                      </a:r>
                      <a:endParaRPr lang="tr-TR" sz="9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dirty="0">
                          <a:effectLst/>
                          <a:latin typeface="Cambria" panose="02040503050406030204" pitchFamily="18" charset="0"/>
                        </a:rPr>
                        <a:t>₺319.890,98</a:t>
                      </a:r>
                      <a:endParaRPr lang="tr-TR" sz="9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dirty="0">
                          <a:effectLst/>
                          <a:latin typeface="Cambria" panose="02040503050406030204" pitchFamily="18" charset="0"/>
                        </a:rPr>
                        <a:t>Fen / Mühendislik</a:t>
                      </a:r>
                      <a:endParaRPr lang="tr-TR" sz="9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a:effectLst/>
                          <a:latin typeface="Cambria" panose="02040503050406030204" pitchFamily="18" charset="0"/>
                        </a:rPr>
                        <a:t>Çevre Bilimleri ve İklim Değişikliği</a:t>
                      </a:r>
                      <a:endParaRPr lang="tr-TR" sz="900" b="0" i="0" u="none" strike="noStrike">
                        <a:solidFill>
                          <a:srgbClr val="000000"/>
                        </a:solidFill>
                        <a:effectLst/>
                        <a:latin typeface="Cambria" panose="02040503050406030204" pitchFamily="18" charset="0"/>
                      </a:endParaRPr>
                    </a:p>
                  </a:txBody>
                  <a:tcPr marL="5064" marR="5064" marT="5064" marB="0" anchor="ctr"/>
                </a:tc>
                <a:extLst>
                  <a:ext uri="{0D108BD9-81ED-4DB2-BD59-A6C34878D82A}">
                    <a16:rowId xmlns:a16="http://schemas.microsoft.com/office/drawing/2014/main" val="3711941052"/>
                  </a:ext>
                </a:extLst>
              </a:tr>
              <a:tr h="647271">
                <a:tc>
                  <a:txBody>
                    <a:bodyPr/>
                    <a:lstStyle/>
                    <a:p>
                      <a:pPr algn="l" fontAlgn="ctr"/>
                      <a:r>
                        <a:rPr lang="tr-TR" sz="900" u="none" strike="noStrike">
                          <a:effectLst/>
                          <a:latin typeface="Cambria" panose="02040503050406030204" pitchFamily="18" charset="0"/>
                        </a:rPr>
                        <a:t>Ekşi karadutta Morus nigra L doku kültürü yöntemleri ile virüsden ari bitki çoğaltım metodunun geliştirilmesi dut badnavirüs 1 MBV1 ve kara dut idaeovirüs BMIV moleküler epidemiyolojisi farklı türlerden konukçularının belirlenmesi</a:t>
                      </a:r>
                      <a:endParaRPr lang="tr-TR" sz="900" b="0" i="0" u="none" strike="noStrike">
                        <a:solidFill>
                          <a:srgbClr val="000000"/>
                        </a:solidFill>
                        <a:effectLst/>
                        <a:latin typeface="Cambria" panose="02040503050406030204" pitchFamily="18" charset="0"/>
                      </a:endParaRPr>
                    </a:p>
                  </a:txBody>
                  <a:tcPr marL="5064" marR="5064" marT="5064" marB="0" anchor="ctr"/>
                </a:tc>
                <a:tc>
                  <a:txBody>
                    <a:bodyPr/>
                    <a:lstStyle/>
                    <a:p>
                      <a:pPr algn="l" fontAlgn="ctr"/>
                      <a:r>
                        <a:rPr lang="tr-TR" sz="900" u="none" strike="noStrike" dirty="0">
                          <a:effectLst/>
                          <a:latin typeface="Cambria" panose="02040503050406030204" pitchFamily="18" charset="0"/>
                        </a:rPr>
                        <a:t>Doç. Dr. KAHRAMAN GÜRCAN</a:t>
                      </a:r>
                      <a:endParaRPr lang="tr-TR" sz="9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dirty="0">
                          <a:effectLst/>
                          <a:latin typeface="Cambria" panose="02040503050406030204" pitchFamily="18" charset="0"/>
                        </a:rPr>
                        <a:t>Tarımsal </a:t>
                      </a:r>
                      <a:r>
                        <a:rPr lang="tr-TR" sz="900" u="none" strike="noStrike" dirty="0" err="1">
                          <a:effectLst/>
                          <a:latin typeface="Cambria" panose="02040503050406030204" pitchFamily="18" charset="0"/>
                        </a:rPr>
                        <a:t>Biyoteknolojisi</a:t>
                      </a:r>
                      <a:endParaRPr lang="tr-TR" sz="9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a:effectLst/>
                          <a:latin typeface="Cambria" panose="02040503050406030204" pitchFamily="18" charset="0"/>
                        </a:rPr>
                        <a:t>24</a:t>
                      </a:r>
                      <a:endParaRPr lang="tr-TR" sz="9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dirty="0">
                          <a:effectLst/>
                          <a:latin typeface="Cambria" panose="02040503050406030204" pitchFamily="18" charset="0"/>
                        </a:rPr>
                        <a:t>₺349.627,82</a:t>
                      </a:r>
                      <a:endParaRPr lang="tr-TR" sz="9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dirty="0">
                          <a:effectLst/>
                          <a:latin typeface="Cambria" panose="02040503050406030204" pitchFamily="18" charset="0"/>
                        </a:rPr>
                        <a:t>Gıda Arzı Güveliği</a:t>
                      </a:r>
                      <a:endParaRPr lang="tr-TR" sz="9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dirty="0">
                          <a:effectLst/>
                          <a:latin typeface="Cambria" panose="02040503050406030204" pitchFamily="18" charset="0"/>
                        </a:rPr>
                        <a:t>Bahçe Bitkileri, Toprak ve Bitki Besleme</a:t>
                      </a:r>
                      <a:endParaRPr lang="tr-TR" sz="900" b="0" i="0" u="none" strike="noStrike" dirty="0">
                        <a:solidFill>
                          <a:srgbClr val="000000"/>
                        </a:solidFill>
                        <a:effectLst/>
                        <a:latin typeface="Cambria" panose="02040503050406030204" pitchFamily="18" charset="0"/>
                      </a:endParaRPr>
                    </a:p>
                  </a:txBody>
                  <a:tcPr marL="5064" marR="5064" marT="5064" marB="0" anchor="ctr"/>
                </a:tc>
                <a:extLst>
                  <a:ext uri="{0D108BD9-81ED-4DB2-BD59-A6C34878D82A}">
                    <a16:rowId xmlns:a16="http://schemas.microsoft.com/office/drawing/2014/main" val="779468866"/>
                  </a:ext>
                </a:extLst>
              </a:tr>
              <a:tr h="540379">
                <a:tc>
                  <a:txBody>
                    <a:bodyPr/>
                    <a:lstStyle/>
                    <a:p>
                      <a:pPr algn="l" fontAlgn="ctr"/>
                      <a:r>
                        <a:rPr lang="tr-TR" sz="900" u="none" strike="noStrike">
                          <a:effectLst/>
                          <a:latin typeface="Cambria" panose="02040503050406030204" pitchFamily="18" charset="0"/>
                        </a:rPr>
                        <a:t>Flavopiridol ve Sinnamik Asit Temelli Nanokompleksin Üçlü Reseptör Negatif Meme Kanserlerinde Tedavi Ajanları Olarak Kullanımının In vitro ve İn vivo ortamlarda İncelenmesi</a:t>
                      </a:r>
                      <a:endParaRPr lang="tr-TR" sz="900" b="0" i="0" u="none" strike="noStrike">
                        <a:solidFill>
                          <a:srgbClr val="000000"/>
                        </a:solidFill>
                        <a:effectLst/>
                        <a:latin typeface="Cambria" panose="02040503050406030204" pitchFamily="18" charset="0"/>
                      </a:endParaRPr>
                    </a:p>
                  </a:txBody>
                  <a:tcPr marL="5064" marR="5064" marT="5064" marB="0" anchor="ctr"/>
                </a:tc>
                <a:tc>
                  <a:txBody>
                    <a:bodyPr/>
                    <a:lstStyle/>
                    <a:p>
                      <a:pPr algn="l" fontAlgn="ctr"/>
                      <a:r>
                        <a:rPr lang="tr-TR" sz="900" u="none" strike="noStrike">
                          <a:effectLst/>
                          <a:latin typeface="Cambria" panose="02040503050406030204" pitchFamily="18" charset="0"/>
                        </a:rPr>
                        <a:t>Prof. Dr. ZÜHAL HAMURCU</a:t>
                      </a:r>
                      <a:endParaRPr lang="tr-TR" sz="9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dirty="0">
                          <a:effectLst/>
                          <a:latin typeface="Cambria" panose="02040503050406030204" pitchFamily="18" charset="0"/>
                        </a:rPr>
                        <a:t>Temel Tıp Bilimleri</a:t>
                      </a:r>
                      <a:endParaRPr lang="tr-TR" sz="9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a:effectLst/>
                          <a:latin typeface="Cambria" panose="02040503050406030204" pitchFamily="18" charset="0"/>
                        </a:rPr>
                        <a:t>24</a:t>
                      </a:r>
                      <a:endParaRPr lang="tr-TR" sz="9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dirty="0">
                          <a:effectLst/>
                          <a:latin typeface="Cambria" panose="02040503050406030204" pitchFamily="18" charset="0"/>
                        </a:rPr>
                        <a:t>₺299.683,30</a:t>
                      </a:r>
                      <a:endParaRPr lang="tr-TR" sz="9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dirty="0">
                          <a:effectLst/>
                          <a:latin typeface="Cambria" panose="02040503050406030204" pitchFamily="18" charset="0"/>
                        </a:rPr>
                        <a:t>Sağlık</a:t>
                      </a:r>
                      <a:endParaRPr lang="tr-TR" sz="9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dirty="0">
                          <a:effectLst/>
                          <a:latin typeface="Cambria" panose="02040503050406030204" pitchFamily="18" charset="0"/>
                        </a:rPr>
                        <a:t>Klinik </a:t>
                      </a:r>
                      <a:r>
                        <a:rPr lang="tr-TR" sz="900" u="none" strike="noStrike" dirty="0" err="1">
                          <a:effectLst/>
                          <a:latin typeface="Cambria" panose="02040503050406030204" pitchFamily="18" charset="0"/>
                        </a:rPr>
                        <a:t>Araltırmalar</a:t>
                      </a:r>
                      <a:r>
                        <a:rPr lang="tr-TR" sz="900" u="none" strike="noStrike" dirty="0">
                          <a:effectLst/>
                          <a:latin typeface="Cambria" panose="02040503050406030204" pitchFamily="18" charset="0"/>
                        </a:rPr>
                        <a:t> (</a:t>
                      </a:r>
                      <a:r>
                        <a:rPr lang="tr-TR" sz="900" u="none" strike="noStrike" dirty="0" err="1">
                          <a:effectLst/>
                          <a:latin typeface="Cambria" panose="02040503050406030204" pitchFamily="18" charset="0"/>
                        </a:rPr>
                        <a:t>Rejeneratif</a:t>
                      </a:r>
                      <a:r>
                        <a:rPr lang="tr-TR" sz="900" u="none" strike="noStrike" dirty="0">
                          <a:effectLst/>
                          <a:latin typeface="Cambria" panose="02040503050406030204" pitchFamily="18" charset="0"/>
                        </a:rPr>
                        <a:t> Tıp, İmmünoloji, İlaç)</a:t>
                      </a:r>
                      <a:endParaRPr lang="tr-TR" sz="900" b="0" i="0" u="none" strike="noStrike" dirty="0">
                        <a:solidFill>
                          <a:srgbClr val="000000"/>
                        </a:solidFill>
                        <a:effectLst/>
                        <a:latin typeface="Cambria" panose="02040503050406030204" pitchFamily="18" charset="0"/>
                      </a:endParaRPr>
                    </a:p>
                  </a:txBody>
                  <a:tcPr marL="5064" marR="5064" marT="5064" marB="0" anchor="ctr"/>
                </a:tc>
                <a:extLst>
                  <a:ext uri="{0D108BD9-81ED-4DB2-BD59-A6C34878D82A}">
                    <a16:rowId xmlns:a16="http://schemas.microsoft.com/office/drawing/2014/main" val="586928202"/>
                  </a:ext>
                </a:extLst>
              </a:tr>
              <a:tr h="540379">
                <a:tc>
                  <a:txBody>
                    <a:bodyPr/>
                    <a:lstStyle/>
                    <a:p>
                      <a:pPr algn="l" fontAlgn="ctr"/>
                      <a:r>
                        <a:rPr lang="tr-TR" sz="900" u="none" strike="noStrike">
                          <a:effectLst/>
                          <a:latin typeface="Cambria" panose="02040503050406030204" pitchFamily="18" charset="0"/>
                        </a:rPr>
                        <a:t>Terapotik dozda parasetamol kullanımına bağlı hepatotoksisite riskini önlemede Matricaria chamomilla ekstresinin etkisinin yavru sıçan karaciğerinde değerlendirilmesi</a:t>
                      </a:r>
                      <a:endParaRPr lang="tr-TR" sz="900" b="0" i="0" u="none" strike="noStrike">
                        <a:solidFill>
                          <a:srgbClr val="000000"/>
                        </a:solidFill>
                        <a:effectLst/>
                        <a:latin typeface="Cambria" panose="02040503050406030204" pitchFamily="18" charset="0"/>
                      </a:endParaRPr>
                    </a:p>
                  </a:txBody>
                  <a:tcPr marL="5064" marR="5064" marT="5064" marB="0" anchor="ctr"/>
                </a:tc>
                <a:tc>
                  <a:txBody>
                    <a:bodyPr/>
                    <a:lstStyle/>
                    <a:p>
                      <a:pPr algn="l" fontAlgn="ctr"/>
                      <a:r>
                        <a:rPr lang="tr-TR" sz="900" u="none" strike="noStrike">
                          <a:effectLst/>
                          <a:latin typeface="Cambria" panose="02040503050406030204" pitchFamily="18" charset="0"/>
                        </a:rPr>
                        <a:t>Prof. Dr. BAŞAKNUR AKYILDIZ</a:t>
                      </a:r>
                      <a:endParaRPr lang="tr-TR" sz="9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dirty="0">
                          <a:effectLst/>
                          <a:latin typeface="Cambria" panose="02040503050406030204" pitchFamily="18" charset="0"/>
                        </a:rPr>
                        <a:t>Dahili Tıp</a:t>
                      </a:r>
                      <a:endParaRPr lang="tr-TR" sz="9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a:effectLst/>
                          <a:latin typeface="Cambria" panose="02040503050406030204" pitchFamily="18" charset="0"/>
                        </a:rPr>
                        <a:t>18</a:t>
                      </a:r>
                      <a:endParaRPr lang="tr-TR" sz="9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a:effectLst/>
                          <a:latin typeface="Cambria" panose="02040503050406030204" pitchFamily="18" charset="0"/>
                        </a:rPr>
                        <a:t>₺299.519,03</a:t>
                      </a:r>
                      <a:endParaRPr lang="tr-TR" sz="9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dirty="0">
                          <a:effectLst/>
                          <a:latin typeface="Cambria" panose="02040503050406030204" pitchFamily="18" charset="0"/>
                        </a:rPr>
                        <a:t>Sağlık</a:t>
                      </a:r>
                      <a:endParaRPr lang="tr-TR" sz="9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dirty="0">
                          <a:effectLst/>
                          <a:latin typeface="Cambria" panose="02040503050406030204" pitchFamily="18" charset="0"/>
                        </a:rPr>
                        <a:t>Klinik Araştırmalar (</a:t>
                      </a:r>
                      <a:r>
                        <a:rPr lang="tr-TR" sz="900" u="none" strike="noStrike" dirty="0" err="1">
                          <a:effectLst/>
                          <a:latin typeface="Cambria" panose="02040503050406030204" pitchFamily="18" charset="0"/>
                        </a:rPr>
                        <a:t>Rejeneratif</a:t>
                      </a:r>
                      <a:r>
                        <a:rPr lang="tr-TR" sz="900" u="none" strike="noStrike" dirty="0">
                          <a:effectLst/>
                          <a:latin typeface="Cambria" panose="02040503050406030204" pitchFamily="18" charset="0"/>
                        </a:rPr>
                        <a:t> Tıp, İmmünoloji, İlaç)</a:t>
                      </a:r>
                      <a:endParaRPr lang="tr-TR" sz="900" b="0" i="0" u="none" strike="noStrike" dirty="0">
                        <a:solidFill>
                          <a:srgbClr val="000000"/>
                        </a:solidFill>
                        <a:effectLst/>
                        <a:latin typeface="Cambria" panose="02040503050406030204" pitchFamily="18" charset="0"/>
                      </a:endParaRPr>
                    </a:p>
                  </a:txBody>
                  <a:tcPr marL="5064" marR="5064" marT="5064" marB="0" anchor="ctr"/>
                </a:tc>
                <a:extLst>
                  <a:ext uri="{0D108BD9-81ED-4DB2-BD59-A6C34878D82A}">
                    <a16:rowId xmlns:a16="http://schemas.microsoft.com/office/drawing/2014/main" val="2792095123"/>
                  </a:ext>
                </a:extLst>
              </a:tr>
              <a:tr h="326596">
                <a:tc>
                  <a:txBody>
                    <a:bodyPr/>
                    <a:lstStyle/>
                    <a:p>
                      <a:pPr algn="l" fontAlgn="ctr"/>
                      <a:r>
                        <a:rPr lang="tr-TR" sz="900" u="none" strike="noStrike">
                          <a:effectLst/>
                          <a:latin typeface="Cambria" panose="02040503050406030204" pitchFamily="18" charset="0"/>
                        </a:rPr>
                        <a:t>Hedefli Metabolomik Profiline Dayalı Yapay Zeka Temelli Bireysel Beslenme ve Sağlık Analitiği Sisteminin Geliştirilmesi</a:t>
                      </a:r>
                      <a:endParaRPr lang="tr-TR" sz="900" b="0" i="0" u="none" strike="noStrike">
                        <a:solidFill>
                          <a:srgbClr val="000000"/>
                        </a:solidFill>
                        <a:effectLst/>
                        <a:latin typeface="Cambria" panose="02040503050406030204" pitchFamily="18" charset="0"/>
                      </a:endParaRPr>
                    </a:p>
                  </a:txBody>
                  <a:tcPr marL="5064" marR="5064" marT="5064" marB="0" anchor="ctr"/>
                </a:tc>
                <a:tc>
                  <a:txBody>
                    <a:bodyPr/>
                    <a:lstStyle/>
                    <a:p>
                      <a:pPr algn="l" fontAlgn="ctr"/>
                      <a:r>
                        <a:rPr lang="tr-TR" sz="900" u="none" strike="noStrike">
                          <a:effectLst/>
                          <a:latin typeface="Cambria" panose="02040503050406030204" pitchFamily="18" charset="0"/>
                        </a:rPr>
                        <a:t>Doç. Dr. GÖKMEN ZARARSIZ</a:t>
                      </a:r>
                      <a:endParaRPr lang="tr-TR" sz="9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dirty="0">
                          <a:effectLst/>
                          <a:latin typeface="Cambria" panose="02040503050406030204" pitchFamily="18" charset="0"/>
                        </a:rPr>
                        <a:t>Temel Tıp Bilimleri</a:t>
                      </a:r>
                      <a:endParaRPr lang="tr-TR" sz="9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a:effectLst/>
                          <a:latin typeface="Cambria" panose="02040503050406030204" pitchFamily="18" charset="0"/>
                        </a:rPr>
                        <a:t>24</a:t>
                      </a:r>
                      <a:endParaRPr lang="tr-TR" sz="9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a:effectLst/>
                          <a:latin typeface="Cambria" panose="02040503050406030204" pitchFamily="18" charset="0"/>
                        </a:rPr>
                        <a:t>₺419.993,07</a:t>
                      </a:r>
                      <a:endParaRPr lang="tr-TR" sz="9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dirty="0">
                          <a:effectLst/>
                          <a:latin typeface="Cambria" panose="02040503050406030204" pitchFamily="18" charset="0"/>
                        </a:rPr>
                        <a:t>Sağlık Fen/ Mühendislik</a:t>
                      </a:r>
                      <a:endParaRPr lang="tr-TR" sz="9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dirty="0" err="1">
                          <a:effectLst/>
                          <a:latin typeface="Cambria" panose="02040503050406030204" pitchFamily="18" charset="0"/>
                        </a:rPr>
                        <a:t>Biyoinformatik</a:t>
                      </a:r>
                      <a:r>
                        <a:rPr lang="tr-TR" sz="900" u="none" strike="noStrike" dirty="0">
                          <a:effectLst/>
                          <a:latin typeface="Cambria" panose="02040503050406030204" pitchFamily="18" charset="0"/>
                        </a:rPr>
                        <a:t> Yapay Zeka Teknolojileri</a:t>
                      </a:r>
                      <a:endParaRPr lang="tr-TR" sz="900" b="0" i="0" u="none" strike="noStrike" dirty="0">
                        <a:solidFill>
                          <a:srgbClr val="000000"/>
                        </a:solidFill>
                        <a:effectLst/>
                        <a:latin typeface="Cambria" panose="02040503050406030204" pitchFamily="18" charset="0"/>
                      </a:endParaRPr>
                    </a:p>
                  </a:txBody>
                  <a:tcPr marL="5064" marR="5064" marT="5064" marB="0" anchor="ctr"/>
                </a:tc>
                <a:extLst>
                  <a:ext uri="{0D108BD9-81ED-4DB2-BD59-A6C34878D82A}">
                    <a16:rowId xmlns:a16="http://schemas.microsoft.com/office/drawing/2014/main" val="1369521147"/>
                  </a:ext>
                </a:extLst>
              </a:tr>
              <a:tr h="433487">
                <a:tc>
                  <a:txBody>
                    <a:bodyPr/>
                    <a:lstStyle/>
                    <a:p>
                      <a:pPr algn="l" fontAlgn="ctr"/>
                      <a:r>
                        <a:rPr lang="tr-TR" sz="900" u="none" strike="noStrike">
                          <a:effectLst/>
                          <a:latin typeface="Cambria" panose="02040503050406030204" pitchFamily="18" charset="0"/>
                        </a:rPr>
                        <a:t>Otizmi Taklit Eden Primer Hipokampal Nöron Kültüründe 5 miRNA içeren Rekombinant AAV ile Gen Terapi Çalışması</a:t>
                      </a:r>
                      <a:endParaRPr lang="tr-TR" sz="900" b="0" i="0" u="none" strike="noStrike">
                        <a:solidFill>
                          <a:srgbClr val="000000"/>
                        </a:solidFill>
                        <a:effectLst/>
                        <a:latin typeface="Cambria" panose="02040503050406030204" pitchFamily="18" charset="0"/>
                      </a:endParaRPr>
                    </a:p>
                  </a:txBody>
                  <a:tcPr marL="5064" marR="5064" marT="5064" marB="0" anchor="ctr"/>
                </a:tc>
                <a:tc>
                  <a:txBody>
                    <a:bodyPr/>
                    <a:lstStyle/>
                    <a:p>
                      <a:pPr algn="l" fontAlgn="ctr"/>
                      <a:r>
                        <a:rPr lang="tr-TR" sz="900" u="none" strike="noStrike">
                          <a:effectLst/>
                          <a:latin typeface="Cambria" panose="02040503050406030204" pitchFamily="18" charset="0"/>
                        </a:rPr>
                        <a:t>Prof. Dr. YUSUF ÖZKUL</a:t>
                      </a:r>
                      <a:endParaRPr lang="tr-TR" sz="9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dirty="0">
                          <a:effectLst/>
                          <a:latin typeface="Cambria" panose="02040503050406030204" pitchFamily="18" charset="0"/>
                        </a:rPr>
                        <a:t>Dahili Tıp</a:t>
                      </a:r>
                      <a:endParaRPr lang="tr-TR" sz="9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a:effectLst/>
                          <a:latin typeface="Cambria" panose="02040503050406030204" pitchFamily="18" charset="0"/>
                        </a:rPr>
                        <a:t>24</a:t>
                      </a:r>
                      <a:endParaRPr lang="tr-TR" sz="9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a:effectLst/>
                          <a:latin typeface="Cambria" panose="02040503050406030204" pitchFamily="18" charset="0"/>
                        </a:rPr>
                        <a:t>₺299.990,40</a:t>
                      </a:r>
                      <a:endParaRPr lang="tr-TR" sz="9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dirty="0">
                          <a:effectLst/>
                          <a:latin typeface="Cambria" panose="02040503050406030204" pitchFamily="18" charset="0"/>
                        </a:rPr>
                        <a:t>Sağlık</a:t>
                      </a:r>
                      <a:endParaRPr lang="tr-TR" sz="9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dirty="0">
                          <a:effectLst/>
                          <a:latin typeface="Cambria" panose="02040503050406030204" pitchFamily="18" charset="0"/>
                        </a:rPr>
                        <a:t>Klinik Araştırmalar (</a:t>
                      </a:r>
                      <a:r>
                        <a:rPr lang="tr-TR" sz="900" u="none" strike="noStrike" dirty="0" err="1">
                          <a:effectLst/>
                          <a:latin typeface="Cambria" panose="02040503050406030204" pitchFamily="18" charset="0"/>
                        </a:rPr>
                        <a:t>Rejeneratif</a:t>
                      </a:r>
                      <a:r>
                        <a:rPr lang="tr-TR" sz="900" u="none" strike="noStrike" dirty="0">
                          <a:effectLst/>
                          <a:latin typeface="Cambria" panose="02040503050406030204" pitchFamily="18" charset="0"/>
                        </a:rPr>
                        <a:t> Tıp, İmmünoloji, İlaç)</a:t>
                      </a:r>
                      <a:endParaRPr lang="tr-TR" sz="900" b="0" i="0" u="none" strike="noStrike" dirty="0">
                        <a:solidFill>
                          <a:srgbClr val="000000"/>
                        </a:solidFill>
                        <a:effectLst/>
                        <a:latin typeface="Cambria" panose="02040503050406030204" pitchFamily="18" charset="0"/>
                      </a:endParaRPr>
                    </a:p>
                  </a:txBody>
                  <a:tcPr marL="5064" marR="5064" marT="5064" marB="0" anchor="ctr"/>
                </a:tc>
                <a:extLst>
                  <a:ext uri="{0D108BD9-81ED-4DB2-BD59-A6C34878D82A}">
                    <a16:rowId xmlns:a16="http://schemas.microsoft.com/office/drawing/2014/main" val="2140343146"/>
                  </a:ext>
                </a:extLst>
              </a:tr>
              <a:tr h="540379">
                <a:tc>
                  <a:txBody>
                    <a:bodyPr/>
                    <a:lstStyle/>
                    <a:p>
                      <a:pPr algn="l" fontAlgn="ctr"/>
                      <a:r>
                        <a:rPr lang="tr-TR" sz="900" u="none" strike="noStrike">
                          <a:effectLst/>
                          <a:latin typeface="Cambria" panose="02040503050406030204" pitchFamily="18" charset="0"/>
                        </a:rPr>
                        <a:t>Kırım Kongo Kanamalı Ateşi Virüsü Vektörü Hyalomma marginatum'un Kapsamlı Sialotranskriptom Analizleri: Yeni Potansiyel Kene Aşısı Aday Antijenlerin Belirlenmesi</a:t>
                      </a:r>
                      <a:endParaRPr lang="tr-TR" sz="900" b="0" i="0" u="none" strike="noStrike">
                        <a:solidFill>
                          <a:srgbClr val="000000"/>
                        </a:solidFill>
                        <a:effectLst/>
                        <a:latin typeface="Cambria" panose="02040503050406030204" pitchFamily="18" charset="0"/>
                      </a:endParaRPr>
                    </a:p>
                  </a:txBody>
                  <a:tcPr marL="5064" marR="5064" marT="5064" marB="0" anchor="ctr"/>
                </a:tc>
                <a:tc>
                  <a:txBody>
                    <a:bodyPr/>
                    <a:lstStyle/>
                    <a:p>
                      <a:pPr algn="l" fontAlgn="ctr"/>
                      <a:r>
                        <a:rPr lang="tr-TR" sz="900" u="none" strike="noStrike">
                          <a:effectLst/>
                          <a:latin typeface="Cambria" panose="02040503050406030204" pitchFamily="18" charset="0"/>
                        </a:rPr>
                        <a:t>Doç. Dr. ARİF ÇİLOĞLU</a:t>
                      </a:r>
                      <a:endParaRPr lang="tr-TR" sz="9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dirty="0">
                          <a:effectLst/>
                          <a:latin typeface="Cambria" panose="02040503050406030204" pitchFamily="18" charset="0"/>
                        </a:rPr>
                        <a:t>Klinik Öncesi Bilimler</a:t>
                      </a:r>
                      <a:endParaRPr lang="tr-TR" sz="9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dirty="0">
                          <a:effectLst/>
                          <a:latin typeface="Cambria" panose="02040503050406030204" pitchFamily="18" charset="0"/>
                        </a:rPr>
                        <a:t>24</a:t>
                      </a:r>
                      <a:endParaRPr lang="tr-TR" sz="9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a:effectLst/>
                          <a:latin typeface="Cambria" panose="02040503050406030204" pitchFamily="18" charset="0"/>
                        </a:rPr>
                        <a:t>₺419.956,26</a:t>
                      </a:r>
                      <a:endParaRPr lang="tr-TR" sz="9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a:effectLst/>
                          <a:latin typeface="Cambria" panose="02040503050406030204" pitchFamily="18" charset="0"/>
                        </a:rPr>
                        <a:t>Sağlık</a:t>
                      </a:r>
                      <a:endParaRPr lang="tr-TR" sz="9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dirty="0">
                          <a:effectLst/>
                          <a:latin typeface="Cambria" panose="02040503050406030204" pitchFamily="18" charset="0"/>
                        </a:rPr>
                        <a:t>Aşı Teknolojileri </a:t>
                      </a:r>
                      <a:r>
                        <a:rPr lang="tr-TR" sz="900" u="none" strike="noStrike" dirty="0" err="1">
                          <a:effectLst/>
                          <a:latin typeface="Cambria" panose="02040503050406030204" pitchFamily="18" charset="0"/>
                        </a:rPr>
                        <a:t>Biyoinformatik</a:t>
                      </a:r>
                      <a:endParaRPr lang="tr-TR" sz="900" b="0" i="0" u="none" strike="noStrike" dirty="0">
                        <a:solidFill>
                          <a:srgbClr val="000000"/>
                        </a:solidFill>
                        <a:effectLst/>
                        <a:latin typeface="Cambria" panose="02040503050406030204" pitchFamily="18" charset="0"/>
                      </a:endParaRPr>
                    </a:p>
                  </a:txBody>
                  <a:tcPr marL="5064" marR="5064" marT="5064" marB="0" anchor="ctr"/>
                </a:tc>
                <a:extLst>
                  <a:ext uri="{0D108BD9-81ED-4DB2-BD59-A6C34878D82A}">
                    <a16:rowId xmlns:a16="http://schemas.microsoft.com/office/drawing/2014/main" val="444354591"/>
                  </a:ext>
                </a:extLst>
              </a:tr>
              <a:tr h="433487">
                <a:tc>
                  <a:txBody>
                    <a:bodyPr/>
                    <a:lstStyle/>
                    <a:p>
                      <a:pPr algn="l" fontAlgn="ctr"/>
                      <a:r>
                        <a:rPr lang="tr-TR" sz="900" u="none" strike="noStrike">
                          <a:effectLst/>
                          <a:latin typeface="Cambria" panose="02040503050406030204" pitchFamily="18" charset="0"/>
                        </a:rPr>
                        <a:t>Şizofreni Modelinde Dopamin İnhibisyonu için AMPT Konjuge Dopamin Hedefli Polimerik Nanotaşıyıcı Sistemlerin Geliştirilmesi</a:t>
                      </a:r>
                      <a:endParaRPr lang="tr-TR" sz="900" b="0" i="0" u="none" strike="noStrike">
                        <a:solidFill>
                          <a:srgbClr val="000000"/>
                        </a:solidFill>
                        <a:effectLst/>
                        <a:latin typeface="Cambria" panose="02040503050406030204" pitchFamily="18" charset="0"/>
                      </a:endParaRPr>
                    </a:p>
                  </a:txBody>
                  <a:tcPr marL="5064" marR="5064" marT="5064" marB="0" anchor="ctr"/>
                </a:tc>
                <a:tc>
                  <a:txBody>
                    <a:bodyPr/>
                    <a:lstStyle/>
                    <a:p>
                      <a:pPr algn="l" fontAlgn="ctr"/>
                      <a:r>
                        <a:rPr lang="tr-TR" sz="900" u="none" strike="noStrike">
                          <a:effectLst/>
                          <a:latin typeface="Cambria" panose="02040503050406030204" pitchFamily="18" charset="0"/>
                        </a:rPr>
                        <a:t>Prof. Dr. MÜKERREM BETÜL AYCAN</a:t>
                      </a:r>
                      <a:endParaRPr lang="tr-TR" sz="9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a:effectLst/>
                          <a:latin typeface="Cambria" panose="02040503050406030204" pitchFamily="18" charset="0"/>
                        </a:rPr>
                        <a:t>Eczacılık Meslek Bilimleri</a:t>
                      </a:r>
                      <a:endParaRPr lang="tr-TR" sz="9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a:effectLst/>
                          <a:latin typeface="Cambria" panose="02040503050406030204" pitchFamily="18" charset="0"/>
                        </a:rPr>
                        <a:t>24</a:t>
                      </a:r>
                      <a:endParaRPr lang="tr-TR" sz="9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dirty="0">
                          <a:effectLst/>
                          <a:latin typeface="Cambria" panose="02040503050406030204" pitchFamily="18" charset="0"/>
                        </a:rPr>
                        <a:t>₺349.981,34</a:t>
                      </a:r>
                      <a:endParaRPr lang="tr-TR" sz="9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a:effectLst/>
                          <a:latin typeface="Cambria" panose="02040503050406030204" pitchFamily="18" charset="0"/>
                        </a:rPr>
                        <a:t>Sağlık</a:t>
                      </a:r>
                      <a:endParaRPr lang="tr-TR" sz="9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dirty="0">
                          <a:effectLst/>
                          <a:latin typeface="Cambria" panose="02040503050406030204" pitchFamily="18" charset="0"/>
                        </a:rPr>
                        <a:t>Klinik Araştırmalar (</a:t>
                      </a:r>
                      <a:r>
                        <a:rPr lang="tr-TR" sz="900" u="none" strike="noStrike" dirty="0" err="1">
                          <a:effectLst/>
                          <a:latin typeface="Cambria" panose="02040503050406030204" pitchFamily="18" charset="0"/>
                        </a:rPr>
                        <a:t>Rejeneratif</a:t>
                      </a:r>
                      <a:r>
                        <a:rPr lang="tr-TR" sz="900" u="none" strike="noStrike" dirty="0">
                          <a:effectLst/>
                          <a:latin typeface="Cambria" panose="02040503050406030204" pitchFamily="18" charset="0"/>
                        </a:rPr>
                        <a:t> Tıp, İmmünoloji, İlaç)</a:t>
                      </a:r>
                      <a:endParaRPr lang="tr-TR" sz="900" b="0" i="0" u="none" strike="noStrike" dirty="0">
                        <a:solidFill>
                          <a:srgbClr val="000000"/>
                        </a:solidFill>
                        <a:effectLst/>
                        <a:latin typeface="Cambria" panose="02040503050406030204" pitchFamily="18" charset="0"/>
                      </a:endParaRPr>
                    </a:p>
                  </a:txBody>
                  <a:tcPr marL="5064" marR="5064" marT="5064" marB="0" anchor="ctr"/>
                </a:tc>
                <a:extLst>
                  <a:ext uri="{0D108BD9-81ED-4DB2-BD59-A6C34878D82A}">
                    <a16:rowId xmlns:a16="http://schemas.microsoft.com/office/drawing/2014/main" val="3714391502"/>
                  </a:ext>
                </a:extLst>
              </a:tr>
              <a:tr h="326596">
                <a:tc>
                  <a:txBody>
                    <a:bodyPr/>
                    <a:lstStyle/>
                    <a:p>
                      <a:pPr algn="l" fontAlgn="ctr"/>
                      <a:r>
                        <a:rPr lang="tr-TR" sz="900" u="none" strike="noStrike">
                          <a:effectLst/>
                          <a:latin typeface="Cambria" panose="02040503050406030204" pitchFamily="18" charset="0"/>
                        </a:rPr>
                        <a:t>Temporomandibular Eklem Dejenerasyonunda Kök Hücre Uygulaması</a:t>
                      </a:r>
                      <a:endParaRPr lang="tr-TR" sz="900" b="0" i="0" u="none" strike="noStrike">
                        <a:solidFill>
                          <a:srgbClr val="000000"/>
                        </a:solidFill>
                        <a:effectLst/>
                        <a:latin typeface="Cambria" panose="02040503050406030204" pitchFamily="18" charset="0"/>
                      </a:endParaRPr>
                    </a:p>
                  </a:txBody>
                  <a:tcPr marL="5064" marR="5064" marT="5064" marB="0" anchor="ctr"/>
                </a:tc>
                <a:tc>
                  <a:txBody>
                    <a:bodyPr/>
                    <a:lstStyle/>
                    <a:p>
                      <a:pPr algn="l" fontAlgn="ctr"/>
                      <a:r>
                        <a:rPr lang="tr-TR" sz="900" u="none" strike="noStrike">
                          <a:effectLst/>
                          <a:latin typeface="Cambria" panose="02040503050406030204" pitchFamily="18" charset="0"/>
                        </a:rPr>
                        <a:t>Doç. Dr. ZEYNEP BURÇİN GÖNEN</a:t>
                      </a:r>
                      <a:endParaRPr lang="tr-TR" sz="9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a:effectLst/>
                          <a:latin typeface="Cambria" panose="02040503050406030204" pitchFamily="18" charset="0"/>
                        </a:rPr>
                        <a:t>Dişçilik Hizmetleri</a:t>
                      </a:r>
                      <a:endParaRPr lang="tr-TR" sz="9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a:effectLst/>
                          <a:latin typeface="Cambria" panose="02040503050406030204" pitchFamily="18" charset="0"/>
                        </a:rPr>
                        <a:t>24</a:t>
                      </a:r>
                      <a:endParaRPr lang="tr-TR" sz="9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dirty="0">
                          <a:effectLst/>
                          <a:latin typeface="Cambria" panose="02040503050406030204" pitchFamily="18" charset="0"/>
                        </a:rPr>
                        <a:t>₺296.826,40</a:t>
                      </a:r>
                      <a:endParaRPr lang="tr-TR" sz="9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dirty="0">
                          <a:effectLst/>
                          <a:latin typeface="Cambria" panose="02040503050406030204" pitchFamily="18" charset="0"/>
                        </a:rPr>
                        <a:t>Sağlık</a:t>
                      </a:r>
                      <a:endParaRPr lang="tr-TR" sz="9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dirty="0">
                          <a:effectLst/>
                          <a:latin typeface="Cambria" panose="02040503050406030204" pitchFamily="18" charset="0"/>
                        </a:rPr>
                        <a:t>Klinik Araştırmalar (</a:t>
                      </a:r>
                      <a:r>
                        <a:rPr lang="tr-TR" sz="900" u="none" strike="noStrike" dirty="0" err="1">
                          <a:effectLst/>
                          <a:latin typeface="Cambria" panose="02040503050406030204" pitchFamily="18" charset="0"/>
                        </a:rPr>
                        <a:t>Rejeneratif</a:t>
                      </a:r>
                      <a:r>
                        <a:rPr lang="tr-TR" sz="900" u="none" strike="noStrike" dirty="0">
                          <a:effectLst/>
                          <a:latin typeface="Cambria" panose="02040503050406030204" pitchFamily="18" charset="0"/>
                        </a:rPr>
                        <a:t> Tıp, İmmünoloji, İlaç)</a:t>
                      </a:r>
                      <a:endParaRPr lang="tr-TR" sz="900" b="0" i="0" u="none" strike="noStrike" dirty="0">
                        <a:solidFill>
                          <a:srgbClr val="000000"/>
                        </a:solidFill>
                        <a:effectLst/>
                        <a:latin typeface="Cambria" panose="02040503050406030204" pitchFamily="18" charset="0"/>
                      </a:endParaRPr>
                    </a:p>
                  </a:txBody>
                  <a:tcPr marL="5064" marR="5064" marT="5064" marB="0" anchor="ctr"/>
                </a:tc>
                <a:extLst>
                  <a:ext uri="{0D108BD9-81ED-4DB2-BD59-A6C34878D82A}">
                    <a16:rowId xmlns:a16="http://schemas.microsoft.com/office/drawing/2014/main" val="3287071631"/>
                  </a:ext>
                </a:extLst>
              </a:tr>
              <a:tr h="219703">
                <a:tc>
                  <a:txBody>
                    <a:bodyPr/>
                    <a:lstStyle/>
                    <a:p>
                      <a:pPr algn="l" fontAlgn="ctr"/>
                      <a:r>
                        <a:rPr lang="tr-TR" sz="900" u="none" strike="noStrike" dirty="0">
                          <a:effectLst/>
                          <a:latin typeface="Cambria" panose="02040503050406030204" pitchFamily="18" charset="0"/>
                        </a:rPr>
                        <a:t>Covid19a karşı </a:t>
                      </a:r>
                      <a:r>
                        <a:rPr lang="tr-TR" sz="900" u="none" strike="noStrike" dirty="0" err="1">
                          <a:effectLst/>
                          <a:latin typeface="Cambria" panose="02040503050406030204" pitchFamily="18" charset="0"/>
                        </a:rPr>
                        <a:t>bivalent</a:t>
                      </a:r>
                      <a:r>
                        <a:rPr lang="tr-TR" sz="900" u="none" strike="noStrike" dirty="0">
                          <a:effectLst/>
                          <a:latin typeface="Cambria" panose="02040503050406030204" pitchFamily="18" charset="0"/>
                        </a:rPr>
                        <a:t> ve </a:t>
                      </a:r>
                      <a:r>
                        <a:rPr lang="tr-TR" sz="900" u="none" strike="noStrike" dirty="0" err="1">
                          <a:effectLst/>
                          <a:latin typeface="Cambria" panose="02040503050406030204" pitchFamily="18" charset="0"/>
                        </a:rPr>
                        <a:t>trivalent</a:t>
                      </a:r>
                      <a:r>
                        <a:rPr lang="tr-TR" sz="900" u="none" strike="noStrike" dirty="0">
                          <a:effectLst/>
                          <a:latin typeface="Cambria" panose="02040503050406030204" pitchFamily="18" charset="0"/>
                        </a:rPr>
                        <a:t> </a:t>
                      </a:r>
                      <a:r>
                        <a:rPr lang="tr-TR" sz="900" u="none" strike="noStrike" dirty="0" err="1">
                          <a:effectLst/>
                          <a:latin typeface="Cambria" panose="02040503050406030204" pitchFamily="18" charset="0"/>
                        </a:rPr>
                        <a:t>inaktif</a:t>
                      </a:r>
                      <a:r>
                        <a:rPr lang="tr-TR" sz="900" u="none" strike="noStrike" dirty="0">
                          <a:effectLst/>
                          <a:latin typeface="Cambria" panose="02040503050406030204" pitchFamily="18" charset="0"/>
                        </a:rPr>
                        <a:t> aşı geliştirilmesi</a:t>
                      </a:r>
                      <a:endParaRPr lang="tr-TR" sz="9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l" fontAlgn="ctr"/>
                      <a:r>
                        <a:rPr lang="tr-TR" sz="900" u="none" strike="noStrike">
                          <a:effectLst/>
                          <a:latin typeface="Cambria" panose="02040503050406030204" pitchFamily="18" charset="0"/>
                        </a:rPr>
                        <a:t>Prof. Dr. AYKUT ÖZDARENDELİ</a:t>
                      </a:r>
                      <a:endParaRPr lang="tr-TR" sz="9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a:effectLst/>
                          <a:latin typeface="Cambria" panose="02040503050406030204" pitchFamily="18" charset="0"/>
                        </a:rPr>
                        <a:t>Temel Tıp Bilimleri</a:t>
                      </a:r>
                      <a:endParaRPr lang="tr-TR" sz="9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a:effectLst/>
                          <a:latin typeface="Cambria" panose="02040503050406030204" pitchFamily="18" charset="0"/>
                        </a:rPr>
                        <a:t>12</a:t>
                      </a:r>
                      <a:endParaRPr lang="tr-TR" sz="9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a:effectLst/>
                          <a:latin typeface="Cambria" panose="02040503050406030204" pitchFamily="18" charset="0"/>
                        </a:rPr>
                        <a:t>₺2.000.026,70</a:t>
                      </a:r>
                      <a:endParaRPr lang="tr-TR" sz="9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a:effectLst/>
                          <a:latin typeface="Cambria" panose="02040503050406030204" pitchFamily="18" charset="0"/>
                        </a:rPr>
                        <a:t>Aşı  </a:t>
                      </a:r>
                      <a:endParaRPr lang="tr-TR" sz="9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900" u="none" strike="noStrike" dirty="0">
                          <a:effectLst/>
                          <a:latin typeface="Cambria" panose="02040503050406030204" pitchFamily="18" charset="0"/>
                        </a:rPr>
                        <a:t>Aşı Teknolojileri</a:t>
                      </a:r>
                      <a:endParaRPr lang="tr-TR" sz="900" b="0" i="0" u="none" strike="noStrike" dirty="0">
                        <a:solidFill>
                          <a:srgbClr val="000000"/>
                        </a:solidFill>
                        <a:effectLst/>
                        <a:latin typeface="Cambria" panose="02040503050406030204" pitchFamily="18" charset="0"/>
                      </a:endParaRPr>
                    </a:p>
                  </a:txBody>
                  <a:tcPr marL="5064" marR="5064" marT="5064" marB="0" anchor="ctr"/>
                </a:tc>
                <a:extLst>
                  <a:ext uri="{0D108BD9-81ED-4DB2-BD59-A6C34878D82A}">
                    <a16:rowId xmlns:a16="http://schemas.microsoft.com/office/drawing/2014/main" val="1144300099"/>
                  </a:ext>
                </a:extLst>
              </a:tr>
            </a:tbl>
          </a:graphicData>
        </a:graphic>
      </p:graphicFrame>
    </p:spTree>
    <p:extLst>
      <p:ext uri="{BB962C8B-B14F-4D97-AF65-F5344CB8AC3E}">
        <p14:creationId xmlns:p14="http://schemas.microsoft.com/office/powerpoint/2010/main" val="47595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a:extLst>
              <a:ext uri="{FF2B5EF4-FFF2-40B4-BE49-F238E27FC236}">
                <a16:creationId xmlns:a16="http://schemas.microsoft.com/office/drawing/2014/main" id="{12677FC6-F9BD-4002-ABB2-D8C58965BDFA}"/>
              </a:ext>
            </a:extLst>
          </p:cNvPr>
          <p:cNvSpPr>
            <a:spLocks noGrp="1"/>
          </p:cNvSpPr>
          <p:nvPr>
            <p:ph type="title"/>
          </p:nvPr>
        </p:nvSpPr>
        <p:spPr>
          <a:xfrm>
            <a:off x="2399395" y="262550"/>
            <a:ext cx="8929509" cy="1176951"/>
          </a:xfrm>
        </p:spPr>
        <p:txBody>
          <a:bodyPr/>
          <a:lstStyle/>
          <a:p>
            <a:r>
              <a:rPr lang="tr-TR" sz="2800" b="1" dirty="0">
                <a:solidFill>
                  <a:schemeClr val="tx1"/>
                </a:solidFill>
              </a:rPr>
              <a:t>	    </a:t>
            </a:r>
            <a:r>
              <a:rPr lang="tr-TR" sz="2400" b="1" dirty="0" smtClean="0">
                <a:solidFill>
                  <a:schemeClr val="tx1"/>
                </a:solidFill>
                <a:latin typeface="Cambria" panose="02040503050406030204" pitchFamily="18" charset="0"/>
              </a:rPr>
              <a:t>FIRAT </a:t>
            </a:r>
            <a:r>
              <a:rPr lang="tr-TR" sz="2400" b="1" dirty="0">
                <a:solidFill>
                  <a:schemeClr val="tx1"/>
                </a:solidFill>
                <a:latin typeface="Cambria" panose="02040503050406030204" pitchFamily="18" charset="0"/>
              </a:rPr>
              <a:t>ÜNİVERSİTESİ (6 proje)</a:t>
            </a:r>
            <a:br>
              <a:rPr lang="tr-TR" sz="2400" b="1" dirty="0">
                <a:solidFill>
                  <a:schemeClr val="tx1"/>
                </a:solidFill>
                <a:latin typeface="Cambria" panose="02040503050406030204" pitchFamily="18" charset="0"/>
              </a:rPr>
            </a:br>
            <a:r>
              <a:rPr lang="tr-TR" sz="2400" b="1" dirty="0">
                <a:solidFill>
                  <a:schemeClr val="tx1"/>
                </a:solidFill>
                <a:latin typeface="Cambria" panose="02040503050406030204" pitchFamily="18" charset="0"/>
              </a:rPr>
              <a:t>	      Aktarılan Bütçe:	₺2.609.611,99</a:t>
            </a:r>
            <a: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t/>
            </a:r>
            <a:b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br>
            <a: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t>	      </a:t>
            </a:r>
            <a:r>
              <a:rPr lang="tr-TR" sz="2400" b="1" dirty="0" smtClean="0">
                <a:solidFill>
                  <a:schemeClr val="tx1"/>
                </a:solidFill>
                <a:latin typeface="Cambria" panose="02040503050406030204" pitchFamily="18" charset="0"/>
              </a:rPr>
              <a:t>Kullanılan </a:t>
            </a:r>
            <a:r>
              <a:rPr lang="tr-TR" sz="2400" b="1" dirty="0">
                <a:solidFill>
                  <a:schemeClr val="tx1"/>
                </a:solidFill>
                <a:latin typeface="Cambria" panose="02040503050406030204" pitchFamily="18" charset="0"/>
              </a:rPr>
              <a:t>Bütçe</a:t>
            </a:r>
            <a:r>
              <a:rPr lang="tr-TR" sz="2400" b="1" dirty="0" smtClean="0">
                <a:solidFill>
                  <a:schemeClr val="tx1"/>
                </a:solidFill>
                <a:latin typeface="Cambria" panose="02040503050406030204" pitchFamily="18" charset="0"/>
              </a:rPr>
              <a:t>:₺</a:t>
            </a:r>
            <a:r>
              <a:rPr lang="tr-TR" sz="2400" b="1" dirty="0">
                <a:solidFill>
                  <a:schemeClr val="tx1"/>
                </a:solidFill>
                <a:latin typeface="Cambria" panose="02040503050406030204" pitchFamily="18" charset="0"/>
              </a:rPr>
              <a:t>2.610.000,00</a:t>
            </a:r>
            <a:r>
              <a:rPr lang="tr-TR" sz="2400" dirty="0">
                <a:latin typeface="Cambria" panose="02040503050406030204" pitchFamily="18" charset="0"/>
                <a:ea typeface="Calibri" panose="020F0502020204030204" pitchFamily="34" charset="0"/>
                <a:cs typeface="Times New Roman" panose="02020603050405020304" pitchFamily="18" charset="0"/>
              </a:rPr>
              <a:t/>
            </a:r>
            <a:br>
              <a:rPr lang="tr-TR" sz="2400" dirty="0">
                <a:latin typeface="Cambria" panose="02040503050406030204" pitchFamily="18" charset="0"/>
                <a:ea typeface="Calibri" panose="020F0502020204030204" pitchFamily="34" charset="0"/>
                <a:cs typeface="Times New Roman" panose="02020603050405020304" pitchFamily="18" charset="0"/>
              </a:rPr>
            </a:br>
            <a:r>
              <a:rPr lang="tr-TR" dirty="0"/>
              <a:t> </a:t>
            </a:r>
          </a:p>
        </p:txBody>
      </p:sp>
      <p:graphicFrame>
        <p:nvGraphicFramePr>
          <p:cNvPr id="2" name="Tablo 1">
            <a:extLst>
              <a:ext uri="{FF2B5EF4-FFF2-40B4-BE49-F238E27FC236}">
                <a16:creationId xmlns:a16="http://schemas.microsoft.com/office/drawing/2014/main" id="{0552D2F2-807D-490E-ABE7-CD4AF11BB33D}"/>
              </a:ext>
            </a:extLst>
          </p:cNvPr>
          <p:cNvGraphicFramePr>
            <a:graphicFrameLocks noGrp="1"/>
          </p:cNvGraphicFramePr>
          <p:nvPr>
            <p:extLst>
              <p:ext uri="{D42A27DB-BD31-4B8C-83A1-F6EECF244321}">
                <p14:modId xmlns:p14="http://schemas.microsoft.com/office/powerpoint/2010/main" val="1338603922"/>
              </p:ext>
            </p:extLst>
          </p:nvPr>
        </p:nvGraphicFramePr>
        <p:xfrm>
          <a:off x="262550" y="1439501"/>
          <a:ext cx="11724237" cy="5153999"/>
        </p:xfrm>
        <a:graphic>
          <a:graphicData uri="http://schemas.openxmlformats.org/drawingml/2006/table">
            <a:tbl>
              <a:tblPr>
                <a:tableStyleId>{5C22544A-7EE6-4342-B048-85BDC9FD1C3A}</a:tableStyleId>
              </a:tblPr>
              <a:tblGrid>
                <a:gridCol w="5540721">
                  <a:extLst>
                    <a:ext uri="{9D8B030D-6E8A-4147-A177-3AD203B41FA5}">
                      <a16:colId xmlns:a16="http://schemas.microsoft.com/office/drawing/2014/main" val="312398081"/>
                    </a:ext>
                  </a:extLst>
                </a:gridCol>
                <a:gridCol w="1231272">
                  <a:extLst>
                    <a:ext uri="{9D8B030D-6E8A-4147-A177-3AD203B41FA5}">
                      <a16:colId xmlns:a16="http://schemas.microsoft.com/office/drawing/2014/main" val="4282223822"/>
                    </a:ext>
                  </a:extLst>
                </a:gridCol>
                <a:gridCol w="1122629">
                  <a:extLst>
                    <a:ext uri="{9D8B030D-6E8A-4147-A177-3AD203B41FA5}">
                      <a16:colId xmlns:a16="http://schemas.microsoft.com/office/drawing/2014/main" val="2239938774"/>
                    </a:ext>
                  </a:extLst>
                </a:gridCol>
                <a:gridCol w="479834">
                  <a:extLst>
                    <a:ext uri="{9D8B030D-6E8A-4147-A177-3AD203B41FA5}">
                      <a16:colId xmlns:a16="http://schemas.microsoft.com/office/drawing/2014/main" val="2082120726"/>
                    </a:ext>
                  </a:extLst>
                </a:gridCol>
                <a:gridCol w="975624">
                  <a:extLst>
                    <a:ext uri="{9D8B030D-6E8A-4147-A177-3AD203B41FA5}">
                      <a16:colId xmlns:a16="http://schemas.microsoft.com/office/drawing/2014/main" val="4028306391"/>
                    </a:ext>
                  </a:extLst>
                </a:gridCol>
                <a:gridCol w="1061406">
                  <a:extLst>
                    <a:ext uri="{9D8B030D-6E8A-4147-A177-3AD203B41FA5}">
                      <a16:colId xmlns:a16="http://schemas.microsoft.com/office/drawing/2014/main" val="1567181708"/>
                    </a:ext>
                  </a:extLst>
                </a:gridCol>
                <a:gridCol w="1312751">
                  <a:extLst>
                    <a:ext uri="{9D8B030D-6E8A-4147-A177-3AD203B41FA5}">
                      <a16:colId xmlns:a16="http://schemas.microsoft.com/office/drawing/2014/main" val="3528796923"/>
                    </a:ext>
                  </a:extLst>
                </a:gridCol>
              </a:tblGrid>
              <a:tr h="778598">
                <a:tc>
                  <a:txBody>
                    <a:bodyPr/>
                    <a:lstStyle/>
                    <a:p>
                      <a:pPr algn="ctr" fontAlgn="ctr"/>
                      <a:r>
                        <a:rPr lang="tr-TR" sz="1200" b="1" u="none" strike="noStrike" dirty="0">
                          <a:solidFill>
                            <a:schemeClr val="tx1"/>
                          </a:solidFill>
                          <a:effectLst/>
                          <a:latin typeface="Cambria" panose="02040503050406030204" pitchFamily="18" charset="0"/>
                        </a:rPr>
                        <a:t>Projenin Adı</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Yürütücüsü</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Bölüm/ABD</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a:solidFill>
                            <a:schemeClr val="tx1"/>
                          </a:solidFill>
                          <a:effectLst/>
                          <a:latin typeface="Cambria" panose="02040503050406030204" pitchFamily="18" charset="0"/>
                        </a:rPr>
                        <a:t>Proje Süresi</a:t>
                      </a:r>
                      <a:endParaRPr lang="tr-TR" sz="1200" b="1" i="0" u="none" strike="noStrike">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Proje Bütçesi</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Sektör</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Sektör Alt Alan</a:t>
                      </a:r>
                      <a:endParaRPr lang="tr-TR" sz="1200" b="1" i="0" u="none" strike="noStrike" dirty="0">
                        <a:solidFill>
                          <a:schemeClr val="tx1"/>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2605990853"/>
                  </a:ext>
                </a:extLst>
              </a:tr>
              <a:tr h="464992">
                <a:tc>
                  <a:txBody>
                    <a:bodyPr/>
                    <a:lstStyle/>
                    <a:p>
                      <a:pPr algn="l" fontAlgn="ctr"/>
                      <a:r>
                        <a:rPr lang="tr-TR" sz="1100" u="none" strike="noStrike" dirty="0">
                          <a:effectLst/>
                          <a:latin typeface="Cambria" panose="02040503050406030204" pitchFamily="18" charset="0"/>
                        </a:rPr>
                        <a:t>Çağdaş Türk Yazı Dillerinin Karşılıklı </a:t>
                      </a:r>
                      <a:r>
                        <a:rPr lang="tr-TR" sz="1100" u="none" strike="noStrike" dirty="0" err="1">
                          <a:effectLst/>
                          <a:latin typeface="Cambria" panose="02040503050406030204" pitchFamily="18" charset="0"/>
                        </a:rPr>
                        <a:t>Anlaşılabilirliği</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l" fontAlgn="ctr"/>
                      <a:r>
                        <a:rPr lang="tr-TR" sz="1100" u="none" strike="noStrike" dirty="0">
                          <a:effectLst/>
                          <a:latin typeface="Cambria" panose="02040503050406030204" pitchFamily="18" charset="0"/>
                        </a:rPr>
                        <a:t>Prof.Dr. Ahmet BURAN</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Yeni Türk Dili</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36</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₺299.900,00</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Sosyal Bilimler / İktisat</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Dil ve Edebiyat</a:t>
                      </a:r>
                      <a:endParaRPr lang="tr-TR" sz="1100" b="0" i="0" u="none" strike="noStrike">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1947351156"/>
                  </a:ext>
                </a:extLst>
              </a:tr>
              <a:tr h="464992">
                <a:tc>
                  <a:txBody>
                    <a:bodyPr/>
                    <a:lstStyle/>
                    <a:p>
                      <a:pPr algn="l" fontAlgn="ctr"/>
                      <a:r>
                        <a:rPr lang="tr-TR" sz="1100" u="none" strike="noStrike" dirty="0" err="1">
                          <a:effectLst/>
                          <a:latin typeface="Cambria" panose="02040503050406030204" pitchFamily="18" charset="0"/>
                        </a:rPr>
                        <a:t>Hibrit</a:t>
                      </a:r>
                      <a:r>
                        <a:rPr lang="tr-TR" sz="1100" u="none" strike="noStrike" dirty="0">
                          <a:effectLst/>
                          <a:latin typeface="Cambria" panose="02040503050406030204" pitchFamily="18" charset="0"/>
                        </a:rPr>
                        <a:t> Yarı İletken Elektro-Optik ve </a:t>
                      </a:r>
                      <a:r>
                        <a:rPr lang="tr-TR" sz="1100" u="none" strike="noStrike" dirty="0" err="1">
                          <a:effectLst/>
                          <a:latin typeface="Cambria" panose="02040503050406030204" pitchFamily="18" charset="0"/>
                        </a:rPr>
                        <a:t>Fotonik</a:t>
                      </a:r>
                      <a:r>
                        <a:rPr lang="tr-TR" sz="1100" u="none" strike="noStrike" dirty="0">
                          <a:effectLst/>
                          <a:latin typeface="Cambria" panose="02040503050406030204" pitchFamily="18" charset="0"/>
                        </a:rPr>
                        <a:t> Aygıtların Üretilmesi</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l" fontAlgn="ctr"/>
                      <a:r>
                        <a:rPr lang="tr-TR" sz="1100" u="none" strike="noStrike">
                          <a:effectLst/>
                          <a:latin typeface="Cambria" panose="02040503050406030204" pitchFamily="18" charset="0"/>
                        </a:rPr>
                        <a:t>Doç. Dr. Ayşegül DERE</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Elektrik ve Enerji</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12</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₺530.000,00</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Fen/Mühendislik</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Robotik ve Mekatronik</a:t>
                      </a:r>
                      <a:endParaRPr lang="tr-TR" sz="1100" b="0" i="0" u="none" strike="noStrike">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712606033"/>
                  </a:ext>
                </a:extLst>
              </a:tr>
              <a:tr h="1144470">
                <a:tc>
                  <a:txBody>
                    <a:bodyPr/>
                    <a:lstStyle/>
                    <a:p>
                      <a:pPr algn="l" fontAlgn="ctr"/>
                      <a:r>
                        <a:rPr lang="tr-TR" sz="1100" u="none" strike="noStrike" dirty="0">
                          <a:effectLst/>
                          <a:latin typeface="Cambria" panose="02040503050406030204" pitchFamily="18" charset="0"/>
                        </a:rPr>
                        <a:t>PV/T Destekli ve Kurutma Ünitesine Sahip Yeni Tip Bir Neredeyse Sıfır Enerjili Bina Tasarımı, Akışkanlar Dinamiği ve Isı ve Kütle Transfer Analizi</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l" fontAlgn="ctr"/>
                      <a:r>
                        <a:rPr lang="tr-TR" sz="1100" u="none" strike="noStrike" dirty="0">
                          <a:effectLst/>
                          <a:latin typeface="Cambria" panose="02040503050406030204" pitchFamily="18" charset="0"/>
                        </a:rPr>
                        <a:t>Prof. Dr. Hakan F. ÖZTOP</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Termodinamik ve Isı Tekniği</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36</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₺249.770,00</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Makine-Elektrikli Teçhizat</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Akışkan Gücü Dinamiği</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3121068151"/>
                  </a:ext>
                </a:extLst>
              </a:tr>
              <a:tr h="691485">
                <a:tc>
                  <a:txBody>
                    <a:bodyPr/>
                    <a:lstStyle/>
                    <a:p>
                      <a:pPr algn="l" fontAlgn="ctr"/>
                      <a:r>
                        <a:rPr lang="tr-TR" sz="1100" u="none" strike="noStrike">
                          <a:effectLst/>
                          <a:latin typeface="Cambria" panose="02040503050406030204" pitchFamily="18" charset="0"/>
                        </a:rPr>
                        <a:t>Demiryolu Araçları İçin Sentetik Görme Tabanlı Akıllı Otonom Sistem Geliştirme </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l" fontAlgn="ctr"/>
                      <a:r>
                        <a:rPr lang="tr-TR" sz="1100" u="none" strike="noStrike">
                          <a:effectLst/>
                          <a:latin typeface="Cambria" panose="02040503050406030204" pitchFamily="18" charset="0"/>
                        </a:rPr>
                        <a:t>Prof.Dr. İlhan AYDIN</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Bilgisayar Mühendisliği</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18</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₺262.120,00</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Otomotiv ve Raylı Sistemler</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Raylı Sistemler</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4280158101"/>
                  </a:ext>
                </a:extLst>
              </a:tr>
              <a:tr h="464992">
                <a:tc>
                  <a:txBody>
                    <a:bodyPr/>
                    <a:lstStyle/>
                    <a:p>
                      <a:pPr algn="l" fontAlgn="ctr"/>
                      <a:r>
                        <a:rPr lang="tr-TR" sz="1100" u="none" strike="noStrike">
                          <a:effectLst/>
                          <a:latin typeface="Cambria" panose="02040503050406030204" pitchFamily="18" charset="0"/>
                        </a:rPr>
                        <a:t>Yapay Zeka ve Büyük  Veri Araştırmaları</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l" fontAlgn="ctr"/>
                      <a:r>
                        <a:rPr lang="tr-TR" sz="1100" u="none" strike="noStrike">
                          <a:effectLst/>
                          <a:latin typeface="Cambria" panose="02040503050406030204" pitchFamily="18" charset="0"/>
                        </a:rPr>
                        <a:t>Prof.Dr. İbrahim TÜRKOĞLU</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Yazılım Mühendisliği</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36</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₺698.560,00</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Elektronik</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Robotik ve </a:t>
                      </a:r>
                      <a:r>
                        <a:rPr lang="tr-TR" sz="1100" u="none" strike="noStrike" dirty="0" err="1">
                          <a:effectLst/>
                          <a:latin typeface="Cambria" panose="02040503050406030204" pitchFamily="18" charset="0"/>
                        </a:rPr>
                        <a:t>Mekatronik</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1169599600"/>
                  </a:ext>
                </a:extLst>
              </a:tr>
              <a:tr h="1144470">
                <a:tc>
                  <a:txBody>
                    <a:bodyPr/>
                    <a:lstStyle/>
                    <a:p>
                      <a:pPr algn="l" fontAlgn="ctr"/>
                      <a:r>
                        <a:rPr lang="tr-TR" sz="1100" u="none" strike="noStrike">
                          <a:effectLst/>
                          <a:latin typeface="Cambria" panose="02040503050406030204" pitchFamily="18" charset="0"/>
                        </a:rPr>
                        <a:t>Kitosan Bazlı Biyopolimerlerden Elektro Çekim Yöntemi ile Üretilecek Nanoliflerin Tıbbi Maske Filtresi Olarak Kullanılabilirliğinin Araştırılması</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l" fontAlgn="ctr"/>
                      <a:r>
                        <a:rPr lang="tr-TR" sz="1100" u="none" strike="noStrike">
                          <a:effectLst/>
                          <a:latin typeface="Cambria" panose="02040503050406030204" pitchFamily="18" charset="0"/>
                        </a:rPr>
                        <a:t>Doç.Dr. Ramazan ORHAN</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Kimya Mühendisliği</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36</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₺569.650,00</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Kimya</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Proses Kimyası ve </a:t>
                      </a:r>
                      <a:r>
                        <a:rPr lang="tr-TR" sz="1100" u="none" strike="noStrike" dirty="0" err="1">
                          <a:effectLst/>
                          <a:latin typeface="Cambria" panose="02040503050406030204" pitchFamily="18" charset="0"/>
                        </a:rPr>
                        <a:t>Tekonlojisi</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3859205121"/>
                  </a:ext>
                </a:extLst>
              </a:tr>
            </a:tbl>
          </a:graphicData>
        </a:graphic>
      </p:graphicFrame>
    </p:spTree>
    <p:extLst>
      <p:ext uri="{BB962C8B-B14F-4D97-AF65-F5344CB8AC3E}">
        <p14:creationId xmlns:p14="http://schemas.microsoft.com/office/powerpoint/2010/main" val="2498172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a:extLst>
              <a:ext uri="{FF2B5EF4-FFF2-40B4-BE49-F238E27FC236}">
                <a16:creationId xmlns:a16="http://schemas.microsoft.com/office/drawing/2014/main" id="{12677FC6-F9BD-4002-ABB2-D8C58965BDFA}"/>
              </a:ext>
            </a:extLst>
          </p:cNvPr>
          <p:cNvSpPr>
            <a:spLocks noGrp="1"/>
          </p:cNvSpPr>
          <p:nvPr>
            <p:ph type="title"/>
          </p:nvPr>
        </p:nvSpPr>
        <p:spPr>
          <a:xfrm>
            <a:off x="2399395" y="262550"/>
            <a:ext cx="8929509" cy="1176951"/>
          </a:xfrm>
        </p:spPr>
        <p:txBody>
          <a:bodyPr/>
          <a:lstStyle/>
          <a:p>
            <a:r>
              <a:rPr lang="tr-TR" sz="2800" b="1" dirty="0">
                <a:solidFill>
                  <a:schemeClr val="tx1"/>
                </a:solidFill>
              </a:rPr>
              <a:t>	</a:t>
            </a:r>
            <a:r>
              <a:rPr lang="tr-TR" sz="2400" b="1" dirty="0">
                <a:solidFill>
                  <a:schemeClr val="tx1"/>
                </a:solidFill>
                <a:latin typeface="Cambria" panose="02040503050406030204" pitchFamily="18" charset="0"/>
              </a:rPr>
              <a:t>      </a:t>
            </a:r>
            <a:r>
              <a:rPr lang="tr-TR" sz="2400" b="1" dirty="0" smtClean="0">
                <a:solidFill>
                  <a:schemeClr val="tx1"/>
                </a:solidFill>
                <a:latin typeface="Cambria" panose="02040503050406030204" pitchFamily="18" charset="0"/>
              </a:rPr>
              <a:t>GAZİ </a:t>
            </a:r>
            <a:r>
              <a:rPr lang="tr-TR" sz="2400" b="1" dirty="0">
                <a:solidFill>
                  <a:schemeClr val="tx1"/>
                </a:solidFill>
                <a:latin typeface="Cambria" panose="02040503050406030204" pitchFamily="18" charset="0"/>
              </a:rPr>
              <a:t>ÜNİVERSİTESİ (3 proje)</a:t>
            </a:r>
            <a:br>
              <a:rPr lang="tr-TR" sz="2400" b="1" dirty="0">
                <a:solidFill>
                  <a:schemeClr val="tx1"/>
                </a:solidFill>
                <a:latin typeface="Cambria" panose="02040503050406030204" pitchFamily="18" charset="0"/>
              </a:rPr>
            </a:br>
            <a:r>
              <a:rPr lang="tr-TR" sz="2400" b="1" dirty="0">
                <a:solidFill>
                  <a:schemeClr val="tx1"/>
                </a:solidFill>
                <a:latin typeface="Cambria" panose="02040503050406030204" pitchFamily="18" charset="0"/>
              </a:rPr>
              <a:t>	      Aktarılan Bütçe:	₺3.147.420,45</a:t>
            </a:r>
            <a: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t/>
            </a:r>
            <a:b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br>
            <a: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t>	      </a:t>
            </a:r>
            <a:r>
              <a:rPr lang="tr-TR" sz="2400" b="1" dirty="0" smtClean="0">
                <a:solidFill>
                  <a:schemeClr val="tx1"/>
                </a:solidFill>
                <a:latin typeface="Cambria" panose="02040503050406030204" pitchFamily="18" charset="0"/>
              </a:rPr>
              <a:t>Kullanılan </a:t>
            </a:r>
            <a:r>
              <a:rPr lang="tr-TR" sz="2400" b="1" dirty="0">
                <a:solidFill>
                  <a:schemeClr val="tx1"/>
                </a:solidFill>
                <a:latin typeface="Cambria" panose="02040503050406030204" pitchFamily="18" charset="0"/>
              </a:rPr>
              <a:t>Bütçe</a:t>
            </a:r>
            <a:r>
              <a:rPr lang="tr-TR" sz="2400" b="1" dirty="0" smtClean="0">
                <a:solidFill>
                  <a:schemeClr val="tx1"/>
                </a:solidFill>
                <a:latin typeface="Cambria" panose="02040503050406030204" pitchFamily="18" charset="0"/>
              </a:rPr>
              <a:t>:₺</a:t>
            </a:r>
            <a:r>
              <a:rPr lang="tr-TR" sz="2400" b="1" dirty="0">
                <a:solidFill>
                  <a:schemeClr val="tx1"/>
                </a:solidFill>
                <a:latin typeface="Cambria" panose="02040503050406030204" pitchFamily="18" charset="0"/>
              </a:rPr>
              <a:t>7.266.816,59</a:t>
            </a:r>
            <a:r>
              <a:rPr lang="tr-TR" sz="2400" dirty="0">
                <a:latin typeface="Cambria" panose="02040503050406030204" pitchFamily="18" charset="0"/>
                <a:ea typeface="Calibri" panose="020F0502020204030204" pitchFamily="34" charset="0"/>
                <a:cs typeface="Times New Roman" panose="02020603050405020304" pitchFamily="18" charset="0"/>
              </a:rPr>
              <a:t/>
            </a:r>
            <a:br>
              <a:rPr lang="tr-TR" sz="2400" dirty="0">
                <a:latin typeface="Cambria" panose="02040503050406030204" pitchFamily="18" charset="0"/>
                <a:ea typeface="Calibri" panose="020F0502020204030204" pitchFamily="34" charset="0"/>
                <a:cs typeface="Times New Roman" panose="02020603050405020304" pitchFamily="18" charset="0"/>
              </a:rPr>
            </a:br>
            <a:r>
              <a:rPr lang="tr-TR" dirty="0"/>
              <a:t> </a:t>
            </a:r>
          </a:p>
        </p:txBody>
      </p:sp>
      <p:graphicFrame>
        <p:nvGraphicFramePr>
          <p:cNvPr id="4" name="Tablo 3">
            <a:extLst>
              <a:ext uri="{FF2B5EF4-FFF2-40B4-BE49-F238E27FC236}">
                <a16:creationId xmlns:a16="http://schemas.microsoft.com/office/drawing/2014/main" id="{4FE050C3-85FD-4180-8006-0D07B8F77C90}"/>
              </a:ext>
            </a:extLst>
          </p:cNvPr>
          <p:cNvGraphicFramePr>
            <a:graphicFrameLocks noGrp="1"/>
          </p:cNvGraphicFramePr>
          <p:nvPr>
            <p:extLst>
              <p:ext uri="{D42A27DB-BD31-4B8C-83A1-F6EECF244321}">
                <p14:modId xmlns:p14="http://schemas.microsoft.com/office/powerpoint/2010/main" val="3241547353"/>
              </p:ext>
            </p:extLst>
          </p:nvPr>
        </p:nvGraphicFramePr>
        <p:xfrm>
          <a:off x="380246" y="1539089"/>
          <a:ext cx="11202152" cy="3751049"/>
        </p:xfrm>
        <a:graphic>
          <a:graphicData uri="http://schemas.openxmlformats.org/drawingml/2006/table">
            <a:tbl>
              <a:tblPr>
                <a:tableStyleId>{5C22544A-7EE6-4342-B048-85BDC9FD1C3A}</a:tableStyleId>
              </a:tblPr>
              <a:tblGrid>
                <a:gridCol w="4581053">
                  <a:extLst>
                    <a:ext uri="{9D8B030D-6E8A-4147-A177-3AD203B41FA5}">
                      <a16:colId xmlns:a16="http://schemas.microsoft.com/office/drawing/2014/main" val="3995939631"/>
                    </a:ext>
                  </a:extLst>
                </a:gridCol>
                <a:gridCol w="1276539">
                  <a:extLst>
                    <a:ext uri="{9D8B030D-6E8A-4147-A177-3AD203B41FA5}">
                      <a16:colId xmlns:a16="http://schemas.microsoft.com/office/drawing/2014/main" val="1032810700"/>
                    </a:ext>
                  </a:extLst>
                </a:gridCol>
                <a:gridCol w="1140736">
                  <a:extLst>
                    <a:ext uri="{9D8B030D-6E8A-4147-A177-3AD203B41FA5}">
                      <a16:colId xmlns:a16="http://schemas.microsoft.com/office/drawing/2014/main" val="1700062181"/>
                    </a:ext>
                  </a:extLst>
                </a:gridCol>
                <a:gridCol w="497941">
                  <a:extLst>
                    <a:ext uri="{9D8B030D-6E8A-4147-A177-3AD203B41FA5}">
                      <a16:colId xmlns:a16="http://schemas.microsoft.com/office/drawing/2014/main" val="221472841"/>
                    </a:ext>
                  </a:extLst>
                </a:gridCol>
                <a:gridCol w="977774">
                  <a:extLst>
                    <a:ext uri="{9D8B030D-6E8A-4147-A177-3AD203B41FA5}">
                      <a16:colId xmlns:a16="http://schemas.microsoft.com/office/drawing/2014/main" val="2710802944"/>
                    </a:ext>
                  </a:extLst>
                </a:gridCol>
                <a:gridCol w="1412341">
                  <a:extLst>
                    <a:ext uri="{9D8B030D-6E8A-4147-A177-3AD203B41FA5}">
                      <a16:colId xmlns:a16="http://schemas.microsoft.com/office/drawing/2014/main" val="118514096"/>
                    </a:ext>
                  </a:extLst>
                </a:gridCol>
                <a:gridCol w="1315768">
                  <a:extLst>
                    <a:ext uri="{9D8B030D-6E8A-4147-A177-3AD203B41FA5}">
                      <a16:colId xmlns:a16="http://schemas.microsoft.com/office/drawing/2014/main" val="1182897898"/>
                    </a:ext>
                  </a:extLst>
                </a:gridCol>
              </a:tblGrid>
              <a:tr h="758341">
                <a:tc>
                  <a:txBody>
                    <a:bodyPr/>
                    <a:lstStyle/>
                    <a:p>
                      <a:pPr algn="ctr" fontAlgn="ctr"/>
                      <a:r>
                        <a:rPr lang="tr-TR" sz="1200" b="1" u="none" strike="noStrike" dirty="0">
                          <a:solidFill>
                            <a:schemeClr val="tx1"/>
                          </a:solidFill>
                          <a:effectLst/>
                          <a:latin typeface="Cambria" panose="02040503050406030204" pitchFamily="18" charset="0"/>
                        </a:rPr>
                        <a:t>Projenin Adı</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Yürütücüsü</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Bölüm/ABD</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Proje Süresi</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Proje Bütçesi</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Sektör</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Sektör Alt Alan</a:t>
                      </a:r>
                      <a:endParaRPr lang="tr-TR" sz="1200" b="1" i="0" u="none" strike="noStrike" dirty="0">
                        <a:solidFill>
                          <a:schemeClr val="tx1"/>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3034751292"/>
                  </a:ext>
                </a:extLst>
              </a:tr>
              <a:tr h="670821">
                <a:tc>
                  <a:txBody>
                    <a:bodyPr/>
                    <a:lstStyle/>
                    <a:p>
                      <a:pPr algn="l" fontAlgn="ctr"/>
                      <a:r>
                        <a:rPr lang="tr-TR" sz="1100" u="none" strike="noStrike" dirty="0">
                          <a:effectLst/>
                          <a:latin typeface="Cambria" panose="02040503050406030204" pitchFamily="18" charset="0"/>
                        </a:rPr>
                        <a:t>Akıllı Şebekelerde Zeki Siber Güvenlik Çözümleri Geliştirme</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l" fontAlgn="ctr"/>
                      <a:r>
                        <a:rPr lang="tr-TR" sz="1100" u="none" strike="noStrike" dirty="0">
                          <a:effectLst/>
                          <a:latin typeface="Cambria" panose="02040503050406030204" pitchFamily="18" charset="0"/>
                        </a:rPr>
                        <a:t>Prof. Dr. Şeref SAĞIROĞLU</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Bilgi Güvenliği Mühendisliği</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24</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₺326.783,03</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Fen/Mühendislik</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Siber Güvenlik</a:t>
                      </a:r>
                      <a:endParaRPr lang="tr-TR" sz="1100" b="0" i="0" u="none" strike="noStrike">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2767084380"/>
                  </a:ext>
                </a:extLst>
              </a:tr>
              <a:tr h="670821">
                <a:tc>
                  <a:txBody>
                    <a:bodyPr/>
                    <a:lstStyle/>
                    <a:p>
                      <a:pPr algn="l" fontAlgn="ctr"/>
                      <a:r>
                        <a:rPr lang="tr-TR" sz="1100" u="none" strike="noStrike">
                          <a:effectLst/>
                          <a:latin typeface="Cambria" panose="02040503050406030204" pitchFamily="18" charset="0"/>
                        </a:rPr>
                        <a:t>İlaç Aşırı Kullanım Başağrısında Nöroinflamasyon ve Mikrobiyota</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l" fontAlgn="ctr"/>
                      <a:r>
                        <a:rPr lang="tr-TR" sz="1100" u="none" strike="noStrike" dirty="0">
                          <a:effectLst/>
                          <a:latin typeface="Cambria" panose="02040503050406030204" pitchFamily="18" charset="0"/>
                        </a:rPr>
                        <a:t>Prof. Dr. Hayrunnisa </a:t>
                      </a:r>
                      <a:r>
                        <a:rPr lang="tr-TR" sz="1100" u="none" strike="noStrike" dirty="0" err="1">
                          <a:effectLst/>
                          <a:latin typeface="Cambria" panose="02040503050406030204" pitchFamily="18" charset="0"/>
                        </a:rPr>
                        <a:t>Bolay</a:t>
                      </a:r>
                      <a:r>
                        <a:rPr lang="tr-TR" sz="1100" u="none" strike="noStrike" dirty="0">
                          <a:effectLst/>
                          <a:latin typeface="Cambria" panose="02040503050406030204" pitchFamily="18" charset="0"/>
                        </a:rPr>
                        <a:t> Belen</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Nöroloji</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24</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₺3.810.031,20</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Sağlık Bilimleri / Klinik Çalışmalar </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Sinir Bilimleri ve Beyin</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4187924474"/>
                  </a:ext>
                </a:extLst>
              </a:tr>
              <a:tr h="1651066">
                <a:tc>
                  <a:txBody>
                    <a:bodyPr/>
                    <a:lstStyle/>
                    <a:p>
                      <a:pPr algn="l" fontAlgn="ctr"/>
                      <a:r>
                        <a:rPr lang="tr-TR" sz="1100" u="none" strike="noStrike" dirty="0">
                          <a:effectLst/>
                          <a:latin typeface="Cambria" panose="02040503050406030204" pitchFamily="18" charset="0"/>
                        </a:rPr>
                        <a:t>Eklemeli İmalat Yöntemi ile Üretilen 17-4 PH Paslanmaz Çelik </a:t>
                      </a:r>
                      <a:r>
                        <a:rPr lang="tr-TR" sz="1100" u="none" strike="noStrike" dirty="0" err="1">
                          <a:effectLst/>
                          <a:latin typeface="Cambria" panose="02040503050406030204" pitchFamily="18" charset="0"/>
                        </a:rPr>
                        <a:t>Alttaşlar</a:t>
                      </a:r>
                      <a:r>
                        <a:rPr lang="tr-TR" sz="1100" u="none" strike="noStrike" dirty="0">
                          <a:effectLst/>
                          <a:latin typeface="Cambria" panose="02040503050406030204" pitchFamily="18" charset="0"/>
                        </a:rPr>
                        <a:t> Üzerine Elektron Demet Buharlaştırma Yöntemi ile Al2O3 Metal Oksit Kaplanması</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l" fontAlgn="ctr"/>
                      <a:r>
                        <a:rPr lang="tr-TR" sz="1100" u="none" strike="noStrike">
                          <a:effectLst/>
                          <a:latin typeface="Cambria" panose="02040503050406030204" pitchFamily="18" charset="0"/>
                        </a:rPr>
                        <a:t>Doç. Dr. Tarık ASAR</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Yoğun Madde Fiziği</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24</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₺3.130.002,36</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Makine-Elektrikli Teçhizat</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Eklemeli İmalat</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1271533807"/>
                  </a:ext>
                </a:extLst>
              </a:tr>
            </a:tbl>
          </a:graphicData>
        </a:graphic>
      </p:graphicFrame>
    </p:spTree>
    <p:extLst>
      <p:ext uri="{BB962C8B-B14F-4D97-AF65-F5344CB8AC3E}">
        <p14:creationId xmlns:p14="http://schemas.microsoft.com/office/powerpoint/2010/main" val="2984945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a:extLst>
              <a:ext uri="{FF2B5EF4-FFF2-40B4-BE49-F238E27FC236}">
                <a16:creationId xmlns:a16="http://schemas.microsoft.com/office/drawing/2014/main" id="{12677FC6-F9BD-4002-ABB2-D8C58965BDFA}"/>
              </a:ext>
            </a:extLst>
          </p:cNvPr>
          <p:cNvSpPr>
            <a:spLocks noGrp="1"/>
          </p:cNvSpPr>
          <p:nvPr>
            <p:ph type="title"/>
          </p:nvPr>
        </p:nvSpPr>
        <p:spPr>
          <a:xfrm>
            <a:off x="2399395" y="262550"/>
            <a:ext cx="8929509" cy="1176951"/>
          </a:xfrm>
        </p:spPr>
        <p:txBody>
          <a:bodyPr/>
          <a:lstStyle/>
          <a:p>
            <a:r>
              <a:rPr lang="tr-TR" sz="2800" b="1" dirty="0">
                <a:solidFill>
                  <a:schemeClr val="tx1"/>
                </a:solidFill>
              </a:rPr>
              <a:t>	   </a:t>
            </a:r>
            <a:r>
              <a:rPr lang="tr-TR" sz="2400" b="1" dirty="0">
                <a:solidFill>
                  <a:schemeClr val="tx1"/>
                </a:solidFill>
                <a:latin typeface="Cambria" panose="02040503050406030204" pitchFamily="18" charset="0"/>
              </a:rPr>
              <a:t>GEBZE TEKNİK ÜNİVERSİTESİ (17 proje)</a:t>
            </a:r>
            <a:br>
              <a:rPr lang="tr-TR" sz="2400" b="1" dirty="0">
                <a:solidFill>
                  <a:schemeClr val="tx1"/>
                </a:solidFill>
                <a:latin typeface="Cambria" panose="02040503050406030204" pitchFamily="18" charset="0"/>
              </a:rPr>
            </a:br>
            <a:r>
              <a:rPr lang="tr-TR" sz="2400" b="1" dirty="0">
                <a:solidFill>
                  <a:schemeClr val="tx1"/>
                </a:solidFill>
                <a:latin typeface="Cambria" panose="02040503050406030204" pitchFamily="18" charset="0"/>
              </a:rPr>
              <a:t>	     </a:t>
            </a:r>
            <a:r>
              <a:rPr lang="tr-TR" sz="2400" b="1" dirty="0" smtClean="0">
                <a:solidFill>
                  <a:schemeClr val="tx1"/>
                </a:solidFill>
                <a:latin typeface="Cambria" panose="02040503050406030204" pitchFamily="18" charset="0"/>
              </a:rPr>
              <a:t>Aktarılan </a:t>
            </a:r>
            <a:r>
              <a:rPr lang="tr-TR" sz="2400" b="1" dirty="0">
                <a:solidFill>
                  <a:schemeClr val="tx1"/>
                </a:solidFill>
                <a:latin typeface="Cambria" panose="02040503050406030204" pitchFamily="18" charset="0"/>
              </a:rPr>
              <a:t>Bütçe:	₺4.959.492,65</a:t>
            </a:r>
            <a: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t/>
            </a:r>
            <a:b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br>
            <a: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t>	     </a:t>
            </a:r>
            <a:r>
              <a:rPr lang="tr-TR" sz="2400" b="1" dirty="0" smtClean="0">
                <a:solidFill>
                  <a:schemeClr val="tx1"/>
                </a:solidFill>
                <a:latin typeface="Cambria" panose="02040503050406030204" pitchFamily="18" charset="0"/>
              </a:rPr>
              <a:t>Kullanılan </a:t>
            </a:r>
            <a:r>
              <a:rPr lang="tr-TR" sz="2400" b="1" dirty="0">
                <a:solidFill>
                  <a:schemeClr val="tx1"/>
                </a:solidFill>
                <a:latin typeface="Cambria" panose="02040503050406030204" pitchFamily="18" charset="0"/>
              </a:rPr>
              <a:t>Bütçe</a:t>
            </a:r>
            <a:r>
              <a:rPr lang="tr-TR" sz="2400" b="1" dirty="0" smtClean="0">
                <a:solidFill>
                  <a:schemeClr val="tx1"/>
                </a:solidFill>
                <a:latin typeface="Cambria" panose="02040503050406030204" pitchFamily="18" charset="0"/>
              </a:rPr>
              <a:t>:₺</a:t>
            </a:r>
            <a:r>
              <a:rPr lang="tr-TR" sz="2400" b="1" dirty="0">
                <a:solidFill>
                  <a:schemeClr val="tx1"/>
                </a:solidFill>
                <a:latin typeface="Cambria" panose="02040503050406030204" pitchFamily="18" charset="0"/>
              </a:rPr>
              <a:t>9.068.000,00</a:t>
            </a:r>
            <a:r>
              <a:rPr lang="tr-TR" sz="2400" dirty="0">
                <a:latin typeface="Cambria" panose="02040503050406030204" pitchFamily="18" charset="0"/>
                <a:ea typeface="Calibri" panose="020F0502020204030204" pitchFamily="34" charset="0"/>
                <a:cs typeface="Times New Roman" panose="02020603050405020304" pitchFamily="18" charset="0"/>
              </a:rPr>
              <a:t/>
            </a:r>
            <a:br>
              <a:rPr lang="tr-TR" sz="2400" dirty="0">
                <a:latin typeface="Cambria" panose="02040503050406030204" pitchFamily="18" charset="0"/>
                <a:ea typeface="Calibri" panose="020F0502020204030204" pitchFamily="34" charset="0"/>
                <a:cs typeface="Times New Roman" panose="02020603050405020304" pitchFamily="18" charset="0"/>
              </a:rPr>
            </a:br>
            <a:r>
              <a:rPr lang="tr-TR" dirty="0"/>
              <a:t> </a:t>
            </a:r>
          </a:p>
        </p:txBody>
      </p:sp>
      <p:graphicFrame>
        <p:nvGraphicFramePr>
          <p:cNvPr id="2" name="Tablo 1">
            <a:extLst>
              <a:ext uri="{FF2B5EF4-FFF2-40B4-BE49-F238E27FC236}">
                <a16:creationId xmlns:a16="http://schemas.microsoft.com/office/drawing/2014/main" id="{4895978F-494A-4170-82A5-FFAA87012F20}"/>
              </a:ext>
            </a:extLst>
          </p:cNvPr>
          <p:cNvGraphicFramePr>
            <a:graphicFrameLocks noGrp="1"/>
          </p:cNvGraphicFramePr>
          <p:nvPr>
            <p:extLst>
              <p:ext uri="{D42A27DB-BD31-4B8C-83A1-F6EECF244321}">
                <p14:modId xmlns:p14="http://schemas.microsoft.com/office/powerpoint/2010/main" val="2297786031"/>
              </p:ext>
            </p:extLst>
          </p:nvPr>
        </p:nvGraphicFramePr>
        <p:xfrm>
          <a:off x="153909" y="1240325"/>
          <a:ext cx="11805719" cy="5582508"/>
        </p:xfrm>
        <a:graphic>
          <a:graphicData uri="http://schemas.openxmlformats.org/drawingml/2006/table">
            <a:tbl>
              <a:tblPr>
                <a:tableStyleId>{5C22544A-7EE6-4342-B048-85BDC9FD1C3A}</a:tableStyleId>
              </a:tblPr>
              <a:tblGrid>
                <a:gridCol w="5115208">
                  <a:extLst>
                    <a:ext uri="{9D8B030D-6E8A-4147-A177-3AD203B41FA5}">
                      <a16:colId xmlns:a16="http://schemas.microsoft.com/office/drawing/2014/main" val="1639648345"/>
                    </a:ext>
                  </a:extLst>
                </a:gridCol>
                <a:gridCol w="1629624">
                  <a:extLst>
                    <a:ext uri="{9D8B030D-6E8A-4147-A177-3AD203B41FA5}">
                      <a16:colId xmlns:a16="http://schemas.microsoft.com/office/drawing/2014/main" val="2388174567"/>
                    </a:ext>
                  </a:extLst>
                </a:gridCol>
                <a:gridCol w="1312752">
                  <a:extLst>
                    <a:ext uri="{9D8B030D-6E8A-4147-A177-3AD203B41FA5}">
                      <a16:colId xmlns:a16="http://schemas.microsoft.com/office/drawing/2014/main" val="3888328984"/>
                    </a:ext>
                  </a:extLst>
                </a:gridCol>
                <a:gridCol w="633743">
                  <a:extLst>
                    <a:ext uri="{9D8B030D-6E8A-4147-A177-3AD203B41FA5}">
                      <a16:colId xmlns:a16="http://schemas.microsoft.com/office/drawing/2014/main" val="2323041010"/>
                    </a:ext>
                  </a:extLst>
                </a:gridCol>
                <a:gridCol w="814812">
                  <a:extLst>
                    <a:ext uri="{9D8B030D-6E8A-4147-A177-3AD203B41FA5}">
                      <a16:colId xmlns:a16="http://schemas.microsoft.com/office/drawing/2014/main" val="2958820323"/>
                    </a:ext>
                  </a:extLst>
                </a:gridCol>
                <a:gridCol w="1013988">
                  <a:extLst>
                    <a:ext uri="{9D8B030D-6E8A-4147-A177-3AD203B41FA5}">
                      <a16:colId xmlns:a16="http://schemas.microsoft.com/office/drawing/2014/main" val="2847384031"/>
                    </a:ext>
                  </a:extLst>
                </a:gridCol>
                <a:gridCol w="1285592">
                  <a:extLst>
                    <a:ext uri="{9D8B030D-6E8A-4147-A177-3AD203B41FA5}">
                      <a16:colId xmlns:a16="http://schemas.microsoft.com/office/drawing/2014/main" val="835553617"/>
                    </a:ext>
                  </a:extLst>
                </a:gridCol>
              </a:tblGrid>
              <a:tr h="306612">
                <a:tc>
                  <a:txBody>
                    <a:bodyPr/>
                    <a:lstStyle/>
                    <a:p>
                      <a:pPr algn="ctr" fontAlgn="ctr"/>
                      <a:r>
                        <a:rPr lang="tr-TR" sz="1200" b="1" u="none" strike="noStrike" dirty="0">
                          <a:solidFill>
                            <a:schemeClr val="tx1"/>
                          </a:solidFill>
                          <a:effectLst/>
                          <a:latin typeface="Cambria" panose="02040503050406030204" pitchFamily="18" charset="0"/>
                        </a:rPr>
                        <a:t>Projenin Adı</a:t>
                      </a:r>
                      <a:endParaRPr lang="tr-TR" sz="1200" b="1" i="0" u="none" strike="noStrike" dirty="0">
                        <a:solidFill>
                          <a:schemeClr val="tx1"/>
                        </a:solidFill>
                        <a:effectLst/>
                        <a:latin typeface="Cambria" panose="02040503050406030204" pitchFamily="18" charset="0"/>
                      </a:endParaRPr>
                    </a:p>
                  </a:txBody>
                  <a:tcPr marL="4391" marR="4391" marT="4391" marB="0" anchor="ctr"/>
                </a:tc>
                <a:tc>
                  <a:txBody>
                    <a:bodyPr/>
                    <a:lstStyle/>
                    <a:p>
                      <a:pPr algn="ctr" fontAlgn="ctr"/>
                      <a:r>
                        <a:rPr lang="tr-TR" sz="1200" b="1" u="none" strike="noStrike" dirty="0">
                          <a:solidFill>
                            <a:schemeClr val="tx1"/>
                          </a:solidFill>
                          <a:effectLst/>
                          <a:latin typeface="Cambria" panose="02040503050406030204" pitchFamily="18" charset="0"/>
                        </a:rPr>
                        <a:t>Yürütücüsü</a:t>
                      </a:r>
                      <a:endParaRPr lang="tr-TR" sz="1200" b="1" i="0" u="none" strike="noStrike" dirty="0">
                        <a:solidFill>
                          <a:schemeClr val="tx1"/>
                        </a:solidFill>
                        <a:effectLst/>
                        <a:latin typeface="Cambria" panose="02040503050406030204" pitchFamily="18" charset="0"/>
                      </a:endParaRPr>
                    </a:p>
                  </a:txBody>
                  <a:tcPr marL="4391" marR="4391" marT="4391" marB="0" anchor="ctr"/>
                </a:tc>
                <a:tc>
                  <a:txBody>
                    <a:bodyPr/>
                    <a:lstStyle/>
                    <a:p>
                      <a:pPr algn="ctr" fontAlgn="ctr"/>
                      <a:r>
                        <a:rPr lang="tr-TR" sz="1200" b="1" u="none" strike="noStrike" dirty="0">
                          <a:solidFill>
                            <a:schemeClr val="tx1"/>
                          </a:solidFill>
                          <a:effectLst/>
                          <a:latin typeface="Cambria" panose="02040503050406030204" pitchFamily="18" charset="0"/>
                        </a:rPr>
                        <a:t>Bölüm/ABD</a:t>
                      </a:r>
                      <a:endParaRPr lang="tr-TR" sz="1200" b="1" i="0" u="none" strike="noStrike" dirty="0">
                        <a:solidFill>
                          <a:schemeClr val="tx1"/>
                        </a:solidFill>
                        <a:effectLst/>
                        <a:latin typeface="Cambria" panose="02040503050406030204" pitchFamily="18" charset="0"/>
                      </a:endParaRPr>
                    </a:p>
                  </a:txBody>
                  <a:tcPr marL="4391" marR="4391" marT="4391" marB="0" anchor="ctr"/>
                </a:tc>
                <a:tc>
                  <a:txBody>
                    <a:bodyPr/>
                    <a:lstStyle/>
                    <a:p>
                      <a:pPr algn="ctr" fontAlgn="ctr"/>
                      <a:r>
                        <a:rPr lang="tr-TR" sz="1200" b="1" u="none" strike="noStrike">
                          <a:solidFill>
                            <a:schemeClr val="tx1"/>
                          </a:solidFill>
                          <a:effectLst/>
                          <a:latin typeface="Cambria" panose="02040503050406030204" pitchFamily="18" charset="0"/>
                        </a:rPr>
                        <a:t>Proje Süresi</a:t>
                      </a:r>
                      <a:endParaRPr lang="tr-TR" sz="1200" b="1" i="0" u="none" strike="noStrike">
                        <a:solidFill>
                          <a:schemeClr val="tx1"/>
                        </a:solidFill>
                        <a:effectLst/>
                        <a:latin typeface="Cambria" panose="02040503050406030204" pitchFamily="18" charset="0"/>
                      </a:endParaRPr>
                    </a:p>
                  </a:txBody>
                  <a:tcPr marL="4391" marR="4391" marT="4391" marB="0" anchor="ctr"/>
                </a:tc>
                <a:tc>
                  <a:txBody>
                    <a:bodyPr/>
                    <a:lstStyle/>
                    <a:p>
                      <a:pPr algn="ctr" fontAlgn="ctr"/>
                      <a:r>
                        <a:rPr lang="tr-TR" sz="1200" b="1" u="none" strike="noStrike" dirty="0">
                          <a:solidFill>
                            <a:schemeClr val="tx1"/>
                          </a:solidFill>
                          <a:effectLst/>
                          <a:latin typeface="Cambria" panose="02040503050406030204" pitchFamily="18" charset="0"/>
                        </a:rPr>
                        <a:t>Proje Bütçesi</a:t>
                      </a:r>
                      <a:endParaRPr lang="tr-TR" sz="1200" b="1" i="0" u="none" strike="noStrike" dirty="0">
                        <a:solidFill>
                          <a:schemeClr val="tx1"/>
                        </a:solidFill>
                        <a:effectLst/>
                        <a:latin typeface="Cambria" panose="02040503050406030204" pitchFamily="18" charset="0"/>
                      </a:endParaRPr>
                    </a:p>
                  </a:txBody>
                  <a:tcPr marL="4391" marR="4391" marT="4391" marB="0" anchor="ctr"/>
                </a:tc>
                <a:tc>
                  <a:txBody>
                    <a:bodyPr/>
                    <a:lstStyle/>
                    <a:p>
                      <a:pPr algn="ctr" fontAlgn="ctr"/>
                      <a:r>
                        <a:rPr lang="tr-TR" sz="1200" b="1" u="none" strike="noStrike" dirty="0">
                          <a:solidFill>
                            <a:schemeClr val="tx1"/>
                          </a:solidFill>
                          <a:effectLst/>
                          <a:latin typeface="Cambria" panose="02040503050406030204" pitchFamily="18" charset="0"/>
                        </a:rPr>
                        <a:t>Sektör</a:t>
                      </a:r>
                      <a:endParaRPr lang="tr-TR" sz="1200" b="1" i="0" u="none" strike="noStrike" dirty="0">
                        <a:solidFill>
                          <a:schemeClr val="tx1"/>
                        </a:solidFill>
                        <a:effectLst/>
                        <a:latin typeface="Cambria" panose="02040503050406030204" pitchFamily="18" charset="0"/>
                      </a:endParaRPr>
                    </a:p>
                  </a:txBody>
                  <a:tcPr marL="4391" marR="4391" marT="4391" marB="0" anchor="ctr"/>
                </a:tc>
                <a:tc>
                  <a:txBody>
                    <a:bodyPr/>
                    <a:lstStyle/>
                    <a:p>
                      <a:pPr algn="ctr" fontAlgn="ctr"/>
                      <a:r>
                        <a:rPr lang="tr-TR" sz="1200" b="1" u="none" strike="noStrike" dirty="0">
                          <a:solidFill>
                            <a:schemeClr val="tx1"/>
                          </a:solidFill>
                          <a:effectLst/>
                          <a:latin typeface="Cambria" panose="02040503050406030204" pitchFamily="18" charset="0"/>
                        </a:rPr>
                        <a:t>Sektör Alt Alan</a:t>
                      </a:r>
                      <a:endParaRPr lang="tr-TR" sz="1200" b="1" i="0" u="none" strike="noStrike" dirty="0">
                        <a:solidFill>
                          <a:schemeClr val="tx1"/>
                        </a:solidFill>
                        <a:effectLst/>
                        <a:latin typeface="Cambria" panose="02040503050406030204" pitchFamily="18" charset="0"/>
                      </a:endParaRPr>
                    </a:p>
                  </a:txBody>
                  <a:tcPr marL="4391" marR="4391" marT="4391" marB="0" anchor="ctr"/>
                </a:tc>
                <a:extLst>
                  <a:ext uri="{0D108BD9-81ED-4DB2-BD59-A6C34878D82A}">
                    <a16:rowId xmlns:a16="http://schemas.microsoft.com/office/drawing/2014/main" val="767939590"/>
                  </a:ext>
                </a:extLst>
              </a:tr>
              <a:tr h="317673">
                <a:tc>
                  <a:txBody>
                    <a:bodyPr/>
                    <a:lstStyle/>
                    <a:p>
                      <a:pPr algn="l" fontAlgn="ctr"/>
                      <a:r>
                        <a:rPr lang="tr-TR" sz="800" u="none" strike="noStrike" dirty="0">
                          <a:effectLst/>
                          <a:latin typeface="Cambria" panose="02040503050406030204" pitchFamily="18" charset="0"/>
                        </a:rPr>
                        <a:t>Kentsel </a:t>
                      </a:r>
                      <a:r>
                        <a:rPr lang="tr-TR" sz="800" u="none" strike="noStrike" dirty="0" err="1">
                          <a:effectLst/>
                          <a:latin typeface="Cambria" panose="02040503050406030204" pitchFamily="18" charset="0"/>
                        </a:rPr>
                        <a:t>Atıksu</a:t>
                      </a:r>
                      <a:r>
                        <a:rPr lang="tr-TR" sz="800" u="none" strike="noStrike" dirty="0">
                          <a:effectLst/>
                          <a:latin typeface="Cambria" panose="02040503050406030204" pitchFamily="18" charset="0"/>
                        </a:rPr>
                        <a:t> Arıtma Tesislerinin İklim Değişikliğine Uyum Stratejilerinin ve Sera Gazı Emisyonu Azaltma Kapasitelerinin Belirlenmesi</a:t>
                      </a:r>
                      <a:endParaRPr lang="tr-TR" sz="800" b="0" i="0" u="none" strike="noStrike" dirty="0">
                        <a:solidFill>
                          <a:srgbClr val="000000"/>
                        </a:solidFill>
                        <a:effectLst/>
                        <a:latin typeface="Cambria" panose="02040503050406030204" pitchFamily="18" charset="0"/>
                      </a:endParaRPr>
                    </a:p>
                  </a:txBody>
                  <a:tcPr marL="4391" marR="4391" marT="4391" marB="0" anchor="ctr"/>
                </a:tc>
                <a:tc>
                  <a:txBody>
                    <a:bodyPr/>
                    <a:lstStyle/>
                    <a:p>
                      <a:pPr algn="l" fontAlgn="ctr"/>
                      <a:r>
                        <a:rPr lang="tr-TR" sz="800" u="none" strike="noStrike" dirty="0">
                          <a:effectLst/>
                          <a:latin typeface="Cambria" panose="02040503050406030204" pitchFamily="18" charset="0"/>
                        </a:rPr>
                        <a:t>Prof.Dr. Ahmet KARAGÜNDÜZ</a:t>
                      </a:r>
                      <a:endParaRPr lang="tr-TR" sz="800" b="0" i="0" u="none" strike="noStrike" dirty="0">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dirty="0">
                          <a:effectLst/>
                          <a:latin typeface="Cambria" panose="02040503050406030204" pitchFamily="18" charset="0"/>
                        </a:rPr>
                        <a:t>Çevre Mühendisliği </a:t>
                      </a:r>
                      <a:endParaRPr lang="tr-TR" sz="800" b="0" i="0" u="none" strike="noStrike" dirty="0">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a:effectLst/>
                          <a:latin typeface="Cambria" panose="02040503050406030204" pitchFamily="18" charset="0"/>
                        </a:rPr>
                        <a:t>24</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a:effectLst/>
                          <a:latin typeface="Cambria" panose="02040503050406030204" pitchFamily="18" charset="0"/>
                        </a:rPr>
                        <a:t>₺850.000,00</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a:effectLst/>
                          <a:latin typeface="Cambria" panose="02040503050406030204" pitchFamily="18" charset="0"/>
                        </a:rPr>
                        <a:t>Çevre Bilimleri ve İklim Değişikliği</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dirty="0">
                          <a:effectLst/>
                          <a:latin typeface="Cambria" panose="02040503050406030204" pitchFamily="18" charset="0"/>
                        </a:rPr>
                        <a:t> </a:t>
                      </a:r>
                      <a:endParaRPr lang="tr-TR" sz="800" b="0" i="0" u="none" strike="noStrike" dirty="0">
                        <a:solidFill>
                          <a:srgbClr val="000000"/>
                        </a:solidFill>
                        <a:effectLst/>
                        <a:latin typeface="Cambria" panose="02040503050406030204" pitchFamily="18" charset="0"/>
                      </a:endParaRPr>
                    </a:p>
                  </a:txBody>
                  <a:tcPr marL="4391" marR="4391" marT="4391" marB="0" anchor="ctr"/>
                </a:tc>
                <a:extLst>
                  <a:ext uri="{0D108BD9-81ED-4DB2-BD59-A6C34878D82A}">
                    <a16:rowId xmlns:a16="http://schemas.microsoft.com/office/drawing/2014/main" val="187118710"/>
                  </a:ext>
                </a:extLst>
              </a:tr>
              <a:tr h="317673">
                <a:tc>
                  <a:txBody>
                    <a:bodyPr/>
                    <a:lstStyle/>
                    <a:p>
                      <a:pPr algn="l" fontAlgn="ctr"/>
                      <a:r>
                        <a:rPr lang="tr-TR" sz="800" u="none" strike="noStrike" dirty="0">
                          <a:effectLst/>
                          <a:latin typeface="Cambria" panose="02040503050406030204" pitchFamily="18" charset="0"/>
                        </a:rPr>
                        <a:t>Yeşil Tüketime Yönelik Tüketici Algısında Sosyal Medyanın Rolünü Anlamak İçin Çok Modelli Bir Derin Öğrenme Algoritması Önerisi</a:t>
                      </a:r>
                      <a:endParaRPr lang="tr-TR" sz="800" b="0" i="0" u="none" strike="noStrike" dirty="0">
                        <a:solidFill>
                          <a:srgbClr val="000000"/>
                        </a:solidFill>
                        <a:effectLst/>
                        <a:latin typeface="Cambria" panose="02040503050406030204" pitchFamily="18" charset="0"/>
                      </a:endParaRPr>
                    </a:p>
                  </a:txBody>
                  <a:tcPr marL="4391" marR="4391" marT="4391" marB="0" anchor="ctr"/>
                </a:tc>
                <a:tc>
                  <a:txBody>
                    <a:bodyPr/>
                    <a:lstStyle/>
                    <a:p>
                      <a:pPr algn="l" fontAlgn="ctr"/>
                      <a:r>
                        <a:rPr lang="tr-TR" sz="800" u="none" strike="noStrike" dirty="0" err="1">
                          <a:effectLst/>
                          <a:latin typeface="Cambria" panose="02040503050406030204" pitchFamily="18" charset="0"/>
                        </a:rPr>
                        <a:t>Dr.Öğrt.Üyesi</a:t>
                      </a:r>
                      <a:r>
                        <a:rPr lang="tr-TR" sz="800" u="none" strike="noStrike" dirty="0">
                          <a:effectLst/>
                          <a:latin typeface="Cambria" panose="02040503050406030204" pitchFamily="18" charset="0"/>
                        </a:rPr>
                        <a:t> Ceren ÇUBUKÇU ÇERASİ</a:t>
                      </a:r>
                      <a:endParaRPr lang="tr-TR" sz="800" b="0" i="0" u="none" strike="noStrike" dirty="0">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dirty="0">
                          <a:effectLst/>
                          <a:latin typeface="Cambria" panose="02040503050406030204" pitchFamily="18" charset="0"/>
                        </a:rPr>
                        <a:t>İşletme</a:t>
                      </a:r>
                      <a:endParaRPr lang="tr-TR" sz="800" b="0" i="0" u="none" strike="noStrike" dirty="0">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dirty="0">
                          <a:effectLst/>
                          <a:latin typeface="Cambria" panose="02040503050406030204" pitchFamily="18" charset="0"/>
                        </a:rPr>
                        <a:t>12</a:t>
                      </a:r>
                      <a:endParaRPr lang="tr-TR" sz="800" b="0" i="0" u="none" strike="noStrike" dirty="0">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dirty="0">
                          <a:effectLst/>
                          <a:latin typeface="Cambria" panose="02040503050406030204" pitchFamily="18" charset="0"/>
                        </a:rPr>
                        <a:t>₺50.000,00</a:t>
                      </a:r>
                      <a:endParaRPr lang="tr-TR" sz="800" b="0" i="0" u="none" strike="noStrike" dirty="0">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a:effectLst/>
                          <a:latin typeface="Cambria" panose="02040503050406030204" pitchFamily="18" charset="0"/>
                        </a:rPr>
                        <a:t>Sosyal Bilimler </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a:effectLst/>
                          <a:latin typeface="Cambria" panose="02040503050406030204" pitchFamily="18" charset="0"/>
                        </a:rPr>
                        <a:t>İşletme</a:t>
                      </a:r>
                      <a:endParaRPr lang="tr-TR" sz="800" b="0" i="0" u="none" strike="noStrike">
                        <a:solidFill>
                          <a:srgbClr val="000000"/>
                        </a:solidFill>
                        <a:effectLst/>
                        <a:latin typeface="Cambria" panose="02040503050406030204" pitchFamily="18" charset="0"/>
                      </a:endParaRPr>
                    </a:p>
                  </a:txBody>
                  <a:tcPr marL="4391" marR="4391" marT="4391" marB="0" anchor="ctr"/>
                </a:tc>
                <a:extLst>
                  <a:ext uri="{0D108BD9-81ED-4DB2-BD59-A6C34878D82A}">
                    <a16:rowId xmlns:a16="http://schemas.microsoft.com/office/drawing/2014/main" val="218276129"/>
                  </a:ext>
                </a:extLst>
              </a:tr>
              <a:tr h="313309">
                <a:tc>
                  <a:txBody>
                    <a:bodyPr/>
                    <a:lstStyle/>
                    <a:p>
                      <a:pPr algn="l" fontAlgn="ctr"/>
                      <a:r>
                        <a:rPr lang="tr-TR" sz="800" u="none" strike="noStrike">
                          <a:effectLst/>
                          <a:latin typeface="Cambria" panose="02040503050406030204" pitchFamily="18" charset="0"/>
                        </a:rPr>
                        <a:t>Firmaların Çevresel, Sosyal ve Kurumsal Yönetim Performanslarının Finansal Performansları Üzerindeki Etkisi</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l" fontAlgn="ctr"/>
                      <a:r>
                        <a:rPr lang="tr-TR" sz="800" u="none" strike="noStrike">
                          <a:effectLst/>
                          <a:latin typeface="Cambria" panose="02040503050406030204" pitchFamily="18" charset="0"/>
                        </a:rPr>
                        <a:t>Prof.Dr.Gökhan ÖZER</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dirty="0">
                          <a:effectLst/>
                          <a:latin typeface="Cambria" panose="02040503050406030204" pitchFamily="18" charset="0"/>
                        </a:rPr>
                        <a:t>İşletme</a:t>
                      </a:r>
                      <a:endParaRPr lang="tr-TR" sz="800" b="0" i="0" u="none" strike="noStrike" dirty="0">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dirty="0">
                          <a:effectLst/>
                          <a:latin typeface="Cambria" panose="02040503050406030204" pitchFamily="18" charset="0"/>
                        </a:rPr>
                        <a:t>12</a:t>
                      </a:r>
                      <a:endParaRPr lang="tr-TR" sz="800" b="0" i="0" u="none" strike="noStrike" dirty="0">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a:effectLst/>
                          <a:latin typeface="Cambria" panose="02040503050406030204" pitchFamily="18" charset="0"/>
                        </a:rPr>
                        <a:t>₺35.000,00</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dirty="0">
                          <a:effectLst/>
                          <a:latin typeface="Cambria" panose="02040503050406030204" pitchFamily="18" charset="0"/>
                        </a:rPr>
                        <a:t>Sosyal Bilimler </a:t>
                      </a:r>
                      <a:endParaRPr lang="tr-TR" sz="800" b="0" i="0" u="none" strike="noStrike" dirty="0">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dirty="0">
                          <a:effectLst/>
                          <a:latin typeface="Cambria" panose="02040503050406030204" pitchFamily="18" charset="0"/>
                        </a:rPr>
                        <a:t>İşletme</a:t>
                      </a:r>
                      <a:endParaRPr lang="tr-TR" sz="800" b="0" i="0" u="none" strike="noStrike" dirty="0">
                        <a:solidFill>
                          <a:srgbClr val="000000"/>
                        </a:solidFill>
                        <a:effectLst/>
                        <a:latin typeface="Cambria" panose="02040503050406030204" pitchFamily="18" charset="0"/>
                      </a:endParaRPr>
                    </a:p>
                  </a:txBody>
                  <a:tcPr marL="4391" marR="4391" marT="4391" marB="0" anchor="ctr"/>
                </a:tc>
                <a:extLst>
                  <a:ext uri="{0D108BD9-81ED-4DB2-BD59-A6C34878D82A}">
                    <a16:rowId xmlns:a16="http://schemas.microsoft.com/office/drawing/2014/main" val="3561328648"/>
                  </a:ext>
                </a:extLst>
              </a:tr>
              <a:tr h="246160">
                <a:tc>
                  <a:txBody>
                    <a:bodyPr/>
                    <a:lstStyle/>
                    <a:p>
                      <a:pPr algn="l" fontAlgn="ctr"/>
                      <a:r>
                        <a:rPr lang="tr-TR" sz="800" u="none" strike="noStrike">
                          <a:effectLst/>
                          <a:latin typeface="Cambria" panose="02040503050406030204" pitchFamily="18" charset="0"/>
                        </a:rPr>
                        <a:t>Çok Amaçlı Zararlı Yazılım Tespit ve Önleme Yöntemi Geliştirilmesi</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l" fontAlgn="ctr"/>
                      <a:r>
                        <a:rPr lang="tr-TR" sz="800" u="none" strike="noStrike">
                          <a:effectLst/>
                          <a:latin typeface="Cambria" panose="02040503050406030204" pitchFamily="18" charset="0"/>
                        </a:rPr>
                        <a:t>Prof.Dr.İbrahim SOĞUKPINAR</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dirty="0">
                          <a:effectLst/>
                          <a:latin typeface="Cambria" panose="02040503050406030204" pitchFamily="18" charset="0"/>
                        </a:rPr>
                        <a:t>Bilgisayar Mühendisliği </a:t>
                      </a:r>
                      <a:endParaRPr lang="tr-TR" sz="800" b="0" i="0" u="none" strike="noStrike" dirty="0">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dirty="0">
                          <a:effectLst/>
                          <a:latin typeface="Cambria" panose="02040503050406030204" pitchFamily="18" charset="0"/>
                        </a:rPr>
                        <a:t>24</a:t>
                      </a:r>
                      <a:endParaRPr lang="tr-TR" sz="800" b="0" i="0" u="none" strike="noStrike" dirty="0">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a:effectLst/>
                          <a:latin typeface="Cambria" panose="02040503050406030204" pitchFamily="18" charset="0"/>
                        </a:rPr>
                        <a:t>₺850.000,00</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a:effectLst/>
                          <a:latin typeface="Cambria" panose="02040503050406030204" pitchFamily="18" charset="0"/>
                        </a:rPr>
                        <a:t>Siber Güvenlik</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dirty="0">
                          <a:effectLst/>
                          <a:latin typeface="Cambria" panose="02040503050406030204" pitchFamily="18" charset="0"/>
                        </a:rPr>
                        <a:t>Zararlı yazılım, Fidye yazılımı tespiti</a:t>
                      </a:r>
                      <a:endParaRPr lang="tr-TR" sz="800" b="0" i="0" u="none" strike="noStrike" dirty="0">
                        <a:solidFill>
                          <a:srgbClr val="000000"/>
                        </a:solidFill>
                        <a:effectLst/>
                        <a:latin typeface="Cambria" panose="02040503050406030204" pitchFamily="18" charset="0"/>
                      </a:endParaRPr>
                    </a:p>
                  </a:txBody>
                  <a:tcPr marL="4391" marR="4391" marT="4391" marB="0" anchor="ctr"/>
                </a:tc>
                <a:extLst>
                  <a:ext uri="{0D108BD9-81ED-4DB2-BD59-A6C34878D82A}">
                    <a16:rowId xmlns:a16="http://schemas.microsoft.com/office/drawing/2014/main" val="1603196697"/>
                  </a:ext>
                </a:extLst>
              </a:tr>
              <a:tr h="317673">
                <a:tc>
                  <a:txBody>
                    <a:bodyPr/>
                    <a:lstStyle/>
                    <a:p>
                      <a:pPr algn="l" fontAlgn="ctr"/>
                      <a:r>
                        <a:rPr lang="tr-TR" sz="800" u="none" strike="noStrike">
                          <a:effectLst/>
                          <a:latin typeface="Cambria" panose="02040503050406030204" pitchFamily="18" charset="0"/>
                        </a:rPr>
                        <a:t>Diyabet Hastalığının Enzimatik Olmayan Teşhisi İçin Yeni Organik BODIPY Bileşiklerin Sentezi ve Sensör Özelliklerinin Belirlenmesi</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l" fontAlgn="ctr"/>
                      <a:r>
                        <a:rPr lang="tr-TR" sz="800" u="none" strike="noStrike">
                          <a:effectLst/>
                          <a:latin typeface="Cambria" panose="02040503050406030204" pitchFamily="18" charset="0"/>
                        </a:rPr>
                        <a:t>Prof. Dr. Mahmut DURMUŞ</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dirty="0">
                          <a:effectLst/>
                          <a:latin typeface="Cambria" panose="02040503050406030204" pitchFamily="18" charset="0"/>
                        </a:rPr>
                        <a:t>Kimya   </a:t>
                      </a:r>
                      <a:endParaRPr lang="tr-TR" sz="800" b="0" i="0" u="none" strike="noStrike" dirty="0">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dirty="0">
                          <a:effectLst/>
                          <a:latin typeface="Cambria" panose="02040503050406030204" pitchFamily="18" charset="0"/>
                        </a:rPr>
                        <a:t>24</a:t>
                      </a:r>
                      <a:endParaRPr lang="tr-TR" sz="800" b="0" i="0" u="none" strike="noStrike" dirty="0">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dirty="0">
                          <a:effectLst/>
                          <a:latin typeface="Cambria" panose="02040503050406030204" pitchFamily="18" charset="0"/>
                        </a:rPr>
                        <a:t>₺394.000,00</a:t>
                      </a:r>
                      <a:endParaRPr lang="tr-TR" sz="800" b="0" i="0" u="none" strike="noStrike" dirty="0">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a:effectLst/>
                          <a:latin typeface="Cambria" panose="02040503050406030204" pitchFamily="18" charset="0"/>
                        </a:rPr>
                        <a:t>Kimya</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dirty="0">
                          <a:effectLst/>
                          <a:latin typeface="Cambria" panose="02040503050406030204" pitchFamily="18" charset="0"/>
                        </a:rPr>
                        <a:t>Organik Kimya </a:t>
                      </a:r>
                      <a:endParaRPr lang="tr-TR" sz="800" b="0" i="0" u="none" strike="noStrike" dirty="0">
                        <a:solidFill>
                          <a:srgbClr val="000000"/>
                        </a:solidFill>
                        <a:effectLst/>
                        <a:latin typeface="Cambria" panose="02040503050406030204" pitchFamily="18" charset="0"/>
                      </a:endParaRPr>
                    </a:p>
                  </a:txBody>
                  <a:tcPr marL="4391" marR="4391" marT="4391" marB="0" anchor="ctr"/>
                </a:tc>
                <a:extLst>
                  <a:ext uri="{0D108BD9-81ED-4DB2-BD59-A6C34878D82A}">
                    <a16:rowId xmlns:a16="http://schemas.microsoft.com/office/drawing/2014/main" val="1895026824"/>
                  </a:ext>
                </a:extLst>
              </a:tr>
              <a:tr h="367063">
                <a:tc>
                  <a:txBody>
                    <a:bodyPr/>
                    <a:lstStyle/>
                    <a:p>
                      <a:pPr algn="l" fontAlgn="ctr"/>
                      <a:r>
                        <a:rPr lang="tr-TR" sz="800" u="none" strike="noStrike">
                          <a:effectLst/>
                          <a:latin typeface="Cambria" panose="02040503050406030204" pitchFamily="18" charset="0"/>
                        </a:rPr>
                        <a:t>Hibrid Enerji Depolama Aygıtlarına Yönelik Yenilikçi Elektrot Malzemelerinin Üretimi ve Karakterizasyonu</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l" fontAlgn="ctr"/>
                      <a:r>
                        <a:rPr lang="tr-TR" sz="800" u="none" strike="noStrike">
                          <a:effectLst/>
                          <a:latin typeface="Cambria" panose="02040503050406030204" pitchFamily="18" charset="0"/>
                        </a:rPr>
                        <a:t>Dr.Öğrt.Üyesi Osman EKSİK</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dirty="0" err="1">
                          <a:effectLst/>
                          <a:latin typeface="Cambria" panose="02040503050406030204" pitchFamily="18" charset="0"/>
                        </a:rPr>
                        <a:t>Nanoteknoloji</a:t>
                      </a:r>
                      <a:r>
                        <a:rPr lang="tr-TR" sz="800" u="none" strike="noStrike" dirty="0">
                          <a:effectLst/>
                          <a:latin typeface="Cambria" panose="02040503050406030204" pitchFamily="18" charset="0"/>
                        </a:rPr>
                        <a:t> </a:t>
                      </a:r>
                      <a:r>
                        <a:rPr lang="tr-TR" sz="800" u="none" strike="noStrike" dirty="0" err="1">
                          <a:effectLst/>
                          <a:latin typeface="Cambria" panose="02040503050406030204" pitchFamily="18" charset="0"/>
                        </a:rPr>
                        <a:t>Entitüsü</a:t>
                      </a:r>
                      <a:r>
                        <a:rPr lang="tr-TR" sz="800" u="none" strike="noStrike" dirty="0">
                          <a:effectLst/>
                          <a:latin typeface="Cambria" panose="02040503050406030204" pitchFamily="18" charset="0"/>
                        </a:rPr>
                        <a:t> ((Otomotiv-Elektrikli Ve </a:t>
                      </a:r>
                      <a:r>
                        <a:rPr lang="tr-TR" sz="800" u="none" strike="noStrike" dirty="0" err="1">
                          <a:effectLst/>
                          <a:latin typeface="Cambria" panose="02040503050406030204" pitchFamily="18" charset="0"/>
                        </a:rPr>
                        <a:t>Hibrit</a:t>
                      </a:r>
                      <a:r>
                        <a:rPr lang="tr-TR" sz="800" u="none" strike="noStrike" dirty="0">
                          <a:effectLst/>
                          <a:latin typeface="Cambria" panose="02040503050406030204" pitchFamily="18" charset="0"/>
                        </a:rPr>
                        <a:t> Araç Teknolojileri)</a:t>
                      </a:r>
                      <a:endParaRPr lang="tr-TR" sz="800" b="0" i="0" u="none" strike="noStrike" dirty="0">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a:effectLst/>
                          <a:latin typeface="Cambria" panose="02040503050406030204" pitchFamily="18" charset="0"/>
                        </a:rPr>
                        <a:t>36</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dirty="0">
                          <a:effectLst/>
                          <a:latin typeface="Cambria" panose="02040503050406030204" pitchFamily="18" charset="0"/>
                        </a:rPr>
                        <a:t>₺1.000.000,00</a:t>
                      </a:r>
                      <a:endParaRPr lang="tr-TR" sz="800" b="0" i="0" u="none" strike="noStrike" dirty="0">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a:effectLst/>
                          <a:latin typeface="Cambria" panose="02040503050406030204" pitchFamily="18" charset="0"/>
                        </a:rPr>
                        <a:t>Otomotiv</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a:effectLst/>
                          <a:latin typeface="Cambria" panose="02040503050406030204" pitchFamily="18" charset="0"/>
                        </a:rPr>
                        <a:t>Elektrikli Ve Hibrit Araç Teknolojileri</a:t>
                      </a:r>
                      <a:endParaRPr lang="tr-TR" sz="800" b="0" i="0" u="none" strike="noStrike">
                        <a:solidFill>
                          <a:srgbClr val="000000"/>
                        </a:solidFill>
                        <a:effectLst/>
                        <a:latin typeface="Cambria" panose="02040503050406030204" pitchFamily="18" charset="0"/>
                      </a:endParaRPr>
                    </a:p>
                  </a:txBody>
                  <a:tcPr marL="4391" marR="4391" marT="4391" marB="0" anchor="ctr"/>
                </a:tc>
                <a:extLst>
                  <a:ext uri="{0D108BD9-81ED-4DB2-BD59-A6C34878D82A}">
                    <a16:rowId xmlns:a16="http://schemas.microsoft.com/office/drawing/2014/main" val="3714931012"/>
                  </a:ext>
                </a:extLst>
              </a:tr>
              <a:tr h="236094">
                <a:tc>
                  <a:txBody>
                    <a:bodyPr/>
                    <a:lstStyle/>
                    <a:p>
                      <a:pPr algn="l" fontAlgn="ctr"/>
                      <a:r>
                        <a:rPr lang="tr-TR" sz="800" u="none" strike="noStrike">
                          <a:effectLst/>
                          <a:latin typeface="Cambria" panose="02040503050406030204" pitchFamily="18" charset="0"/>
                        </a:rPr>
                        <a:t>Personel Seçme ve Yerleştirme Süreçlerinde Makine Öğrenme Kullanımı</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l" fontAlgn="ctr"/>
                      <a:r>
                        <a:rPr lang="tr-TR" sz="800" u="none" strike="noStrike">
                          <a:effectLst/>
                          <a:latin typeface="Cambria" panose="02040503050406030204" pitchFamily="18" charset="0"/>
                        </a:rPr>
                        <a:t>Pof.Dr. Oya ERDİL</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a:effectLst/>
                          <a:latin typeface="Cambria" panose="02040503050406030204" pitchFamily="18" charset="0"/>
                        </a:rPr>
                        <a:t>İşletme</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a:effectLst/>
                          <a:latin typeface="Cambria" panose="02040503050406030204" pitchFamily="18" charset="0"/>
                        </a:rPr>
                        <a:t>18</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dirty="0">
                          <a:effectLst/>
                          <a:latin typeface="Cambria" panose="02040503050406030204" pitchFamily="18" charset="0"/>
                        </a:rPr>
                        <a:t>₺30.000,00</a:t>
                      </a:r>
                      <a:endParaRPr lang="tr-TR" sz="800" b="0" i="0" u="none" strike="noStrike" dirty="0">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dirty="0">
                          <a:effectLst/>
                          <a:latin typeface="Cambria" panose="02040503050406030204" pitchFamily="18" charset="0"/>
                        </a:rPr>
                        <a:t>İşletme</a:t>
                      </a:r>
                      <a:endParaRPr lang="tr-TR" sz="800" b="0" i="0" u="none" strike="noStrike" dirty="0">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dirty="0">
                          <a:effectLst/>
                          <a:latin typeface="Cambria" panose="02040503050406030204" pitchFamily="18" charset="0"/>
                        </a:rPr>
                        <a:t>Bilişim Sektörü</a:t>
                      </a:r>
                      <a:endParaRPr lang="tr-TR" sz="800" b="0" i="0" u="none" strike="noStrike" dirty="0">
                        <a:solidFill>
                          <a:srgbClr val="000000"/>
                        </a:solidFill>
                        <a:effectLst/>
                        <a:latin typeface="Cambria" panose="02040503050406030204" pitchFamily="18" charset="0"/>
                      </a:endParaRPr>
                    </a:p>
                  </a:txBody>
                  <a:tcPr marL="4391" marR="4391" marT="4391" marB="0" anchor="ctr"/>
                </a:tc>
                <a:extLst>
                  <a:ext uri="{0D108BD9-81ED-4DB2-BD59-A6C34878D82A}">
                    <a16:rowId xmlns:a16="http://schemas.microsoft.com/office/drawing/2014/main" val="3002585735"/>
                  </a:ext>
                </a:extLst>
              </a:tr>
              <a:tr h="246160">
                <a:tc>
                  <a:txBody>
                    <a:bodyPr/>
                    <a:lstStyle/>
                    <a:p>
                      <a:pPr algn="l" fontAlgn="ctr"/>
                      <a:r>
                        <a:rPr lang="tr-TR" sz="800" u="none" strike="noStrike">
                          <a:effectLst/>
                          <a:latin typeface="Cambria" panose="02040503050406030204" pitchFamily="18" charset="0"/>
                        </a:rPr>
                        <a:t>Osimertinib ve Analoglarının Sentezi</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l" fontAlgn="ctr"/>
                      <a:r>
                        <a:rPr lang="tr-TR" sz="800" u="none" strike="noStrike">
                          <a:effectLst/>
                          <a:latin typeface="Cambria" panose="02040503050406030204" pitchFamily="18" charset="0"/>
                        </a:rPr>
                        <a:t>Prof. Dr. Ramazan ALTUNDAŞ</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dirty="0">
                          <a:effectLst/>
                          <a:latin typeface="Cambria" panose="02040503050406030204" pitchFamily="18" charset="0"/>
                        </a:rPr>
                        <a:t>Kimya</a:t>
                      </a:r>
                      <a:endParaRPr lang="tr-TR" sz="800" b="0" i="0" u="none" strike="noStrike" dirty="0">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a:effectLst/>
                          <a:latin typeface="Cambria" panose="02040503050406030204" pitchFamily="18" charset="0"/>
                        </a:rPr>
                        <a:t>24</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a:effectLst/>
                          <a:latin typeface="Cambria" panose="02040503050406030204" pitchFamily="18" charset="0"/>
                        </a:rPr>
                        <a:t>₺1.100.000,00</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dirty="0">
                          <a:effectLst/>
                          <a:latin typeface="Cambria" panose="02040503050406030204" pitchFamily="18" charset="0"/>
                        </a:rPr>
                        <a:t>Kimya</a:t>
                      </a:r>
                      <a:endParaRPr lang="tr-TR" sz="800" b="0" i="0" u="none" strike="noStrike" dirty="0">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dirty="0">
                          <a:effectLst/>
                          <a:latin typeface="Cambria" panose="02040503050406030204" pitchFamily="18" charset="0"/>
                        </a:rPr>
                        <a:t>Organik Kimya Proses Kimyası</a:t>
                      </a:r>
                      <a:endParaRPr lang="tr-TR" sz="800" b="0" i="0" u="none" strike="noStrike" dirty="0">
                        <a:solidFill>
                          <a:srgbClr val="000000"/>
                        </a:solidFill>
                        <a:effectLst/>
                        <a:latin typeface="Cambria" panose="02040503050406030204" pitchFamily="18" charset="0"/>
                      </a:endParaRPr>
                    </a:p>
                  </a:txBody>
                  <a:tcPr marL="4391" marR="4391" marT="4391" marB="0" anchor="ctr"/>
                </a:tc>
                <a:extLst>
                  <a:ext uri="{0D108BD9-81ED-4DB2-BD59-A6C34878D82A}">
                    <a16:rowId xmlns:a16="http://schemas.microsoft.com/office/drawing/2014/main" val="2510537665"/>
                  </a:ext>
                </a:extLst>
              </a:tr>
              <a:tr h="395980">
                <a:tc>
                  <a:txBody>
                    <a:bodyPr/>
                    <a:lstStyle/>
                    <a:p>
                      <a:pPr algn="l" fontAlgn="ctr"/>
                      <a:r>
                        <a:rPr lang="tr-TR" sz="800" u="none" strike="noStrike">
                          <a:effectLst/>
                          <a:latin typeface="Cambria" panose="02040503050406030204" pitchFamily="18" charset="0"/>
                        </a:rPr>
                        <a:t>Transkriptom Verilerinden Hastalık Alt Tiplerine Özel İlaç Hedeflerinin Ve Yenilikçi İlaç Adaylarının Tahmini: Alzheimer Hastalığı Ve Karaciğer Kanseri Uygulamaları.</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l" fontAlgn="ctr"/>
                      <a:r>
                        <a:rPr lang="tr-TR" sz="800" u="none" strike="noStrike">
                          <a:effectLst/>
                          <a:latin typeface="Cambria" panose="02040503050406030204" pitchFamily="18" charset="0"/>
                        </a:rPr>
                        <a:t>Doç.Dr.Tunahan ÇAKIR</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a:effectLst/>
                          <a:latin typeface="Cambria" panose="02040503050406030204" pitchFamily="18" charset="0"/>
                        </a:rPr>
                        <a:t>Biyomühendislik </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a:effectLst/>
                          <a:latin typeface="Cambria" panose="02040503050406030204" pitchFamily="18" charset="0"/>
                        </a:rPr>
                        <a:t>12</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a:effectLst/>
                          <a:latin typeface="Cambria" panose="02040503050406030204" pitchFamily="18" charset="0"/>
                        </a:rPr>
                        <a:t>₺650.000,00</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dirty="0" err="1">
                          <a:effectLst/>
                          <a:latin typeface="Cambria" panose="02040503050406030204" pitchFamily="18" charset="0"/>
                        </a:rPr>
                        <a:t>Biyoinformatik</a:t>
                      </a:r>
                      <a:endParaRPr lang="tr-TR" sz="800" b="0" i="0" u="none" strike="noStrike" dirty="0">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dirty="0">
                          <a:effectLst/>
                          <a:latin typeface="Cambria" panose="02040503050406030204" pitchFamily="18" charset="0"/>
                        </a:rPr>
                        <a:t> </a:t>
                      </a:r>
                      <a:endParaRPr lang="tr-TR" sz="800" b="0" i="0" u="none" strike="noStrike" dirty="0">
                        <a:solidFill>
                          <a:srgbClr val="000000"/>
                        </a:solidFill>
                        <a:effectLst/>
                        <a:latin typeface="Cambria" panose="02040503050406030204" pitchFamily="18" charset="0"/>
                      </a:endParaRPr>
                    </a:p>
                  </a:txBody>
                  <a:tcPr marL="4391" marR="4391" marT="4391" marB="0" anchor="ctr"/>
                </a:tc>
                <a:extLst>
                  <a:ext uri="{0D108BD9-81ED-4DB2-BD59-A6C34878D82A}">
                    <a16:rowId xmlns:a16="http://schemas.microsoft.com/office/drawing/2014/main" val="1885284038"/>
                  </a:ext>
                </a:extLst>
              </a:tr>
              <a:tr h="317673">
                <a:tc>
                  <a:txBody>
                    <a:bodyPr/>
                    <a:lstStyle/>
                    <a:p>
                      <a:pPr algn="l" fontAlgn="b"/>
                      <a:r>
                        <a:rPr lang="tr-TR" sz="800" u="none" strike="noStrike">
                          <a:effectLst/>
                          <a:latin typeface="Cambria" panose="02040503050406030204" pitchFamily="18" charset="0"/>
                        </a:rPr>
                        <a:t>Yeşil Tüketime Yönelik Tüketici Algısında Sosyal Medyanın Rolünü Anlamak İçin Çok Modelli Bir Derin Öğrenme Algoritması Önerisi</a:t>
                      </a:r>
                      <a:endParaRPr lang="tr-TR" sz="800" b="0" i="0" u="none" strike="noStrike">
                        <a:solidFill>
                          <a:srgbClr val="000000"/>
                        </a:solidFill>
                        <a:effectLst/>
                        <a:latin typeface="Cambria" panose="02040503050406030204" pitchFamily="18" charset="0"/>
                      </a:endParaRPr>
                    </a:p>
                  </a:txBody>
                  <a:tcPr marL="4391" marR="4391" marT="4391" marB="0" anchor="b"/>
                </a:tc>
                <a:tc>
                  <a:txBody>
                    <a:bodyPr/>
                    <a:lstStyle/>
                    <a:p>
                      <a:pPr algn="l" fontAlgn="b"/>
                      <a:r>
                        <a:rPr lang="tr-TR" sz="800" u="none" strike="noStrike">
                          <a:effectLst/>
                          <a:latin typeface="Cambria" panose="02040503050406030204" pitchFamily="18" charset="0"/>
                        </a:rPr>
                        <a:t>Dr.Öğrt.Üyesi Ceren ÇUBUKÇU ÇERASİ</a:t>
                      </a:r>
                      <a:endParaRPr lang="tr-TR" sz="800" b="0" i="0" u="none" strike="noStrike">
                        <a:solidFill>
                          <a:srgbClr val="000000"/>
                        </a:solidFill>
                        <a:effectLst/>
                        <a:latin typeface="Cambria" panose="02040503050406030204" pitchFamily="18" charset="0"/>
                      </a:endParaRPr>
                    </a:p>
                  </a:txBody>
                  <a:tcPr marL="4391" marR="4391" marT="4391" marB="0" anchor="b"/>
                </a:tc>
                <a:tc>
                  <a:txBody>
                    <a:bodyPr/>
                    <a:lstStyle/>
                    <a:p>
                      <a:pPr algn="ctr" fontAlgn="ctr"/>
                      <a:r>
                        <a:rPr lang="tr-TR" sz="800" u="none" strike="noStrike">
                          <a:effectLst/>
                          <a:latin typeface="Cambria" panose="02040503050406030204" pitchFamily="18" charset="0"/>
                        </a:rPr>
                        <a:t>İşletme</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dirty="0">
                          <a:effectLst/>
                          <a:latin typeface="Cambria" panose="02040503050406030204" pitchFamily="18" charset="0"/>
                        </a:rPr>
                        <a:t>12</a:t>
                      </a:r>
                      <a:endParaRPr lang="tr-TR" sz="800" b="0" i="0" u="none" strike="noStrike" dirty="0">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a:effectLst/>
                          <a:latin typeface="Cambria" panose="02040503050406030204" pitchFamily="18" charset="0"/>
                        </a:rPr>
                        <a:t>₺50.000,00</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dirty="0">
                          <a:effectLst/>
                          <a:latin typeface="Cambria" panose="02040503050406030204" pitchFamily="18" charset="0"/>
                        </a:rPr>
                        <a:t>Sosyal Bilimler</a:t>
                      </a:r>
                      <a:endParaRPr lang="tr-TR" sz="800" b="0" i="0" u="none" strike="noStrike" dirty="0">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dirty="0">
                          <a:effectLst/>
                          <a:latin typeface="Cambria" panose="02040503050406030204" pitchFamily="18" charset="0"/>
                        </a:rPr>
                        <a:t>İşletme</a:t>
                      </a:r>
                      <a:endParaRPr lang="tr-TR" sz="800" b="0" i="0" u="none" strike="noStrike" dirty="0">
                        <a:solidFill>
                          <a:srgbClr val="000000"/>
                        </a:solidFill>
                        <a:effectLst/>
                        <a:latin typeface="Cambria" panose="02040503050406030204" pitchFamily="18" charset="0"/>
                      </a:endParaRPr>
                    </a:p>
                  </a:txBody>
                  <a:tcPr marL="4391" marR="4391" marT="4391" marB="0" anchor="ctr"/>
                </a:tc>
                <a:extLst>
                  <a:ext uri="{0D108BD9-81ED-4DB2-BD59-A6C34878D82A}">
                    <a16:rowId xmlns:a16="http://schemas.microsoft.com/office/drawing/2014/main" val="4190414279"/>
                  </a:ext>
                </a:extLst>
              </a:tr>
              <a:tr h="313309">
                <a:tc>
                  <a:txBody>
                    <a:bodyPr/>
                    <a:lstStyle/>
                    <a:p>
                      <a:pPr algn="l" fontAlgn="b"/>
                      <a:r>
                        <a:rPr lang="tr-TR" sz="800" u="none" strike="noStrike">
                          <a:effectLst/>
                          <a:latin typeface="Cambria" panose="02040503050406030204" pitchFamily="18" charset="0"/>
                        </a:rPr>
                        <a:t>Firmaların Çevresel, Sosyal ve Kurumsal Yönetim Performanslarının Finansal Performansları Üzerindeki Etkisi</a:t>
                      </a:r>
                      <a:endParaRPr lang="tr-TR" sz="800" b="0" i="0" u="none" strike="noStrike">
                        <a:solidFill>
                          <a:srgbClr val="000000"/>
                        </a:solidFill>
                        <a:effectLst/>
                        <a:latin typeface="Cambria" panose="02040503050406030204" pitchFamily="18" charset="0"/>
                      </a:endParaRPr>
                    </a:p>
                  </a:txBody>
                  <a:tcPr marL="4391" marR="4391" marT="4391" marB="0" anchor="b"/>
                </a:tc>
                <a:tc>
                  <a:txBody>
                    <a:bodyPr/>
                    <a:lstStyle/>
                    <a:p>
                      <a:pPr algn="l" fontAlgn="b"/>
                      <a:r>
                        <a:rPr lang="tr-TR" sz="800" u="none" strike="noStrike">
                          <a:effectLst/>
                          <a:latin typeface="Cambria" panose="02040503050406030204" pitchFamily="18" charset="0"/>
                        </a:rPr>
                        <a:t>Prof.Dr.Gökhan ÖZER</a:t>
                      </a:r>
                      <a:endParaRPr lang="tr-TR" sz="800" b="0" i="0" u="none" strike="noStrike">
                        <a:solidFill>
                          <a:srgbClr val="000000"/>
                        </a:solidFill>
                        <a:effectLst/>
                        <a:latin typeface="Cambria" panose="02040503050406030204" pitchFamily="18" charset="0"/>
                      </a:endParaRPr>
                    </a:p>
                  </a:txBody>
                  <a:tcPr marL="4391" marR="4391" marT="4391" marB="0" anchor="b"/>
                </a:tc>
                <a:tc>
                  <a:txBody>
                    <a:bodyPr/>
                    <a:lstStyle/>
                    <a:p>
                      <a:pPr algn="ctr" fontAlgn="ctr"/>
                      <a:r>
                        <a:rPr lang="tr-TR" sz="800" u="none" strike="noStrike">
                          <a:effectLst/>
                          <a:latin typeface="Cambria" panose="02040503050406030204" pitchFamily="18" charset="0"/>
                        </a:rPr>
                        <a:t>İşletme</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a:effectLst/>
                          <a:latin typeface="Cambria" panose="02040503050406030204" pitchFamily="18" charset="0"/>
                        </a:rPr>
                        <a:t>12</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dirty="0">
                          <a:effectLst/>
                          <a:latin typeface="Cambria" panose="02040503050406030204" pitchFamily="18" charset="0"/>
                        </a:rPr>
                        <a:t>₺35.000,00</a:t>
                      </a:r>
                      <a:endParaRPr lang="tr-TR" sz="800" b="0" i="0" u="none" strike="noStrike" dirty="0">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dirty="0">
                          <a:effectLst/>
                          <a:latin typeface="Cambria" panose="02040503050406030204" pitchFamily="18" charset="0"/>
                        </a:rPr>
                        <a:t>Sosyal Bilimler</a:t>
                      </a:r>
                      <a:endParaRPr lang="tr-TR" sz="800" b="0" i="0" u="none" strike="noStrike" dirty="0">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dirty="0">
                          <a:effectLst/>
                          <a:latin typeface="Cambria" panose="02040503050406030204" pitchFamily="18" charset="0"/>
                        </a:rPr>
                        <a:t>İşletme</a:t>
                      </a:r>
                      <a:endParaRPr lang="tr-TR" sz="800" b="0" i="0" u="none" strike="noStrike" dirty="0">
                        <a:solidFill>
                          <a:srgbClr val="000000"/>
                        </a:solidFill>
                        <a:effectLst/>
                        <a:latin typeface="Cambria" panose="02040503050406030204" pitchFamily="18" charset="0"/>
                      </a:endParaRPr>
                    </a:p>
                  </a:txBody>
                  <a:tcPr marL="4391" marR="4391" marT="4391" marB="0" anchor="ctr"/>
                </a:tc>
                <a:extLst>
                  <a:ext uri="{0D108BD9-81ED-4DB2-BD59-A6C34878D82A}">
                    <a16:rowId xmlns:a16="http://schemas.microsoft.com/office/drawing/2014/main" val="2666803606"/>
                  </a:ext>
                </a:extLst>
              </a:tr>
              <a:tr h="246160">
                <a:tc>
                  <a:txBody>
                    <a:bodyPr/>
                    <a:lstStyle/>
                    <a:p>
                      <a:pPr algn="l" fontAlgn="b"/>
                      <a:r>
                        <a:rPr lang="tr-TR" sz="800" u="none" strike="noStrike">
                          <a:effectLst/>
                          <a:latin typeface="Cambria" panose="02040503050406030204" pitchFamily="18" charset="0"/>
                        </a:rPr>
                        <a:t>Çok Amaçlı Zararlı Yazılım Tespit ve Önleme Yöntemi Geliştirilmesi</a:t>
                      </a:r>
                      <a:endParaRPr lang="tr-TR" sz="800" b="0" i="0" u="none" strike="noStrike">
                        <a:solidFill>
                          <a:srgbClr val="000000"/>
                        </a:solidFill>
                        <a:effectLst/>
                        <a:latin typeface="Cambria" panose="02040503050406030204" pitchFamily="18" charset="0"/>
                      </a:endParaRPr>
                    </a:p>
                  </a:txBody>
                  <a:tcPr marL="4391" marR="4391" marT="4391" marB="0" anchor="b"/>
                </a:tc>
                <a:tc>
                  <a:txBody>
                    <a:bodyPr/>
                    <a:lstStyle/>
                    <a:p>
                      <a:pPr algn="l" fontAlgn="b"/>
                      <a:r>
                        <a:rPr lang="tr-TR" sz="800" u="none" strike="noStrike">
                          <a:effectLst/>
                          <a:latin typeface="Cambria" panose="02040503050406030204" pitchFamily="18" charset="0"/>
                        </a:rPr>
                        <a:t>Prof.Dr.İbrahim SOĞUKPINAR</a:t>
                      </a:r>
                      <a:endParaRPr lang="tr-TR" sz="800" b="0" i="0" u="none" strike="noStrike">
                        <a:solidFill>
                          <a:srgbClr val="000000"/>
                        </a:solidFill>
                        <a:effectLst/>
                        <a:latin typeface="Cambria" panose="02040503050406030204" pitchFamily="18" charset="0"/>
                      </a:endParaRPr>
                    </a:p>
                  </a:txBody>
                  <a:tcPr marL="4391" marR="4391" marT="4391" marB="0" anchor="b"/>
                </a:tc>
                <a:tc>
                  <a:txBody>
                    <a:bodyPr/>
                    <a:lstStyle/>
                    <a:p>
                      <a:pPr algn="ctr" fontAlgn="ctr"/>
                      <a:r>
                        <a:rPr lang="tr-TR" sz="800" u="none" strike="noStrike">
                          <a:effectLst/>
                          <a:latin typeface="Cambria" panose="02040503050406030204" pitchFamily="18" charset="0"/>
                        </a:rPr>
                        <a:t>Bilgisayar Mühendisliği</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a:effectLst/>
                          <a:latin typeface="Cambria" panose="02040503050406030204" pitchFamily="18" charset="0"/>
                        </a:rPr>
                        <a:t>24</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dirty="0">
                          <a:effectLst/>
                          <a:latin typeface="Cambria" panose="02040503050406030204" pitchFamily="18" charset="0"/>
                        </a:rPr>
                        <a:t>₺850.000,00</a:t>
                      </a:r>
                      <a:endParaRPr lang="tr-TR" sz="800" b="0" i="0" u="none" strike="noStrike" dirty="0">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dirty="0">
                          <a:effectLst/>
                          <a:latin typeface="Cambria" panose="02040503050406030204" pitchFamily="18" charset="0"/>
                        </a:rPr>
                        <a:t>Siber Güvenlik</a:t>
                      </a:r>
                      <a:endParaRPr lang="tr-TR" sz="800" b="0" i="0" u="none" strike="noStrike" dirty="0">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dirty="0">
                          <a:effectLst/>
                          <a:latin typeface="Cambria" panose="02040503050406030204" pitchFamily="18" charset="0"/>
                        </a:rPr>
                        <a:t>Zararlı yazılım, Fidye yazılımı tespiti</a:t>
                      </a:r>
                      <a:endParaRPr lang="tr-TR" sz="800" b="0" i="0" u="none" strike="noStrike" dirty="0">
                        <a:solidFill>
                          <a:srgbClr val="000000"/>
                        </a:solidFill>
                        <a:effectLst/>
                        <a:latin typeface="Cambria" panose="02040503050406030204" pitchFamily="18" charset="0"/>
                      </a:endParaRPr>
                    </a:p>
                  </a:txBody>
                  <a:tcPr marL="4391" marR="4391" marT="4391" marB="0" anchor="ctr"/>
                </a:tc>
                <a:extLst>
                  <a:ext uri="{0D108BD9-81ED-4DB2-BD59-A6C34878D82A}">
                    <a16:rowId xmlns:a16="http://schemas.microsoft.com/office/drawing/2014/main" val="3576418105"/>
                  </a:ext>
                </a:extLst>
              </a:tr>
              <a:tr h="317673">
                <a:tc>
                  <a:txBody>
                    <a:bodyPr/>
                    <a:lstStyle/>
                    <a:p>
                      <a:pPr algn="l" fontAlgn="b"/>
                      <a:r>
                        <a:rPr lang="tr-TR" sz="800" u="none" strike="noStrike">
                          <a:effectLst/>
                          <a:latin typeface="Cambria" panose="02040503050406030204" pitchFamily="18" charset="0"/>
                        </a:rPr>
                        <a:t>Diyabet Hastalığının Enzimatik Olmayan Teşhisi İçin Yeni Organik BODIPY Bileşiklerin Sentezi ve Sensör Özelliklerinin Belirlenmesi</a:t>
                      </a:r>
                      <a:endParaRPr lang="tr-TR" sz="800" b="0" i="0" u="none" strike="noStrike">
                        <a:solidFill>
                          <a:srgbClr val="000000"/>
                        </a:solidFill>
                        <a:effectLst/>
                        <a:latin typeface="Cambria" panose="02040503050406030204" pitchFamily="18" charset="0"/>
                      </a:endParaRPr>
                    </a:p>
                  </a:txBody>
                  <a:tcPr marL="4391" marR="4391" marT="4391" marB="0" anchor="b"/>
                </a:tc>
                <a:tc>
                  <a:txBody>
                    <a:bodyPr/>
                    <a:lstStyle/>
                    <a:p>
                      <a:pPr algn="l" fontAlgn="b"/>
                      <a:r>
                        <a:rPr lang="tr-TR" sz="800" u="none" strike="noStrike">
                          <a:effectLst/>
                          <a:latin typeface="Cambria" panose="02040503050406030204" pitchFamily="18" charset="0"/>
                        </a:rPr>
                        <a:t>Prof. Dr. Mahmut DURMUŞ</a:t>
                      </a:r>
                      <a:endParaRPr lang="tr-TR" sz="800" b="0" i="0" u="none" strike="noStrike">
                        <a:solidFill>
                          <a:srgbClr val="000000"/>
                        </a:solidFill>
                        <a:effectLst/>
                        <a:latin typeface="Cambria" panose="02040503050406030204" pitchFamily="18" charset="0"/>
                      </a:endParaRPr>
                    </a:p>
                  </a:txBody>
                  <a:tcPr marL="4391" marR="4391" marT="4391" marB="0" anchor="b"/>
                </a:tc>
                <a:tc>
                  <a:txBody>
                    <a:bodyPr/>
                    <a:lstStyle/>
                    <a:p>
                      <a:pPr algn="ctr" fontAlgn="ctr"/>
                      <a:r>
                        <a:rPr lang="tr-TR" sz="800" u="none" strike="noStrike">
                          <a:effectLst/>
                          <a:latin typeface="Cambria" panose="02040503050406030204" pitchFamily="18" charset="0"/>
                        </a:rPr>
                        <a:t>Kimya</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a:effectLst/>
                          <a:latin typeface="Cambria" panose="02040503050406030204" pitchFamily="18" charset="0"/>
                        </a:rPr>
                        <a:t>24</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a:effectLst/>
                          <a:latin typeface="Cambria" panose="02040503050406030204" pitchFamily="18" charset="0"/>
                        </a:rPr>
                        <a:t>₺394.000,00</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dirty="0">
                          <a:effectLst/>
                          <a:latin typeface="Cambria" panose="02040503050406030204" pitchFamily="18" charset="0"/>
                        </a:rPr>
                        <a:t>Kimya</a:t>
                      </a:r>
                      <a:endParaRPr lang="tr-TR" sz="800" b="0" i="0" u="none" strike="noStrike" dirty="0">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dirty="0">
                          <a:effectLst/>
                          <a:latin typeface="Cambria" panose="02040503050406030204" pitchFamily="18" charset="0"/>
                        </a:rPr>
                        <a:t>Organik Kimya</a:t>
                      </a:r>
                      <a:endParaRPr lang="tr-TR" sz="800" b="0" i="0" u="none" strike="noStrike" dirty="0">
                        <a:solidFill>
                          <a:srgbClr val="000000"/>
                        </a:solidFill>
                        <a:effectLst/>
                        <a:latin typeface="Cambria" panose="02040503050406030204" pitchFamily="18" charset="0"/>
                      </a:endParaRPr>
                    </a:p>
                  </a:txBody>
                  <a:tcPr marL="4391" marR="4391" marT="4391" marB="0" anchor="ctr"/>
                </a:tc>
                <a:extLst>
                  <a:ext uri="{0D108BD9-81ED-4DB2-BD59-A6C34878D82A}">
                    <a16:rowId xmlns:a16="http://schemas.microsoft.com/office/drawing/2014/main" val="3080870964"/>
                  </a:ext>
                </a:extLst>
              </a:tr>
              <a:tr h="367063">
                <a:tc>
                  <a:txBody>
                    <a:bodyPr/>
                    <a:lstStyle/>
                    <a:p>
                      <a:pPr algn="l" fontAlgn="b"/>
                      <a:r>
                        <a:rPr lang="tr-TR" sz="800" u="none" strike="noStrike">
                          <a:effectLst/>
                          <a:latin typeface="Cambria" panose="02040503050406030204" pitchFamily="18" charset="0"/>
                        </a:rPr>
                        <a:t>Hibrid Enerji Depolama Aygıtlarına Yönelik Yenilikçi Elektrot Malzemelerinin Üretimi ve Karakterizasyonu</a:t>
                      </a:r>
                      <a:endParaRPr lang="tr-TR" sz="800" b="0" i="0" u="none" strike="noStrike">
                        <a:solidFill>
                          <a:srgbClr val="000000"/>
                        </a:solidFill>
                        <a:effectLst/>
                        <a:latin typeface="Cambria" panose="02040503050406030204" pitchFamily="18" charset="0"/>
                      </a:endParaRPr>
                    </a:p>
                  </a:txBody>
                  <a:tcPr marL="4391" marR="4391" marT="4391" marB="0" anchor="b"/>
                </a:tc>
                <a:tc>
                  <a:txBody>
                    <a:bodyPr/>
                    <a:lstStyle/>
                    <a:p>
                      <a:pPr algn="l" fontAlgn="b"/>
                      <a:r>
                        <a:rPr lang="tr-TR" sz="800" u="none" strike="noStrike">
                          <a:effectLst/>
                          <a:latin typeface="Cambria" panose="02040503050406030204" pitchFamily="18" charset="0"/>
                        </a:rPr>
                        <a:t>Dr.Öğrt.Üyesi Osman EKSİK</a:t>
                      </a:r>
                      <a:endParaRPr lang="tr-TR" sz="800" b="0" i="0" u="none" strike="noStrike">
                        <a:solidFill>
                          <a:srgbClr val="000000"/>
                        </a:solidFill>
                        <a:effectLst/>
                        <a:latin typeface="Cambria" panose="02040503050406030204" pitchFamily="18" charset="0"/>
                      </a:endParaRPr>
                    </a:p>
                  </a:txBody>
                  <a:tcPr marL="4391" marR="4391" marT="4391" marB="0" anchor="b"/>
                </a:tc>
                <a:tc>
                  <a:txBody>
                    <a:bodyPr/>
                    <a:lstStyle/>
                    <a:p>
                      <a:pPr algn="ctr" fontAlgn="ctr"/>
                      <a:r>
                        <a:rPr lang="tr-TR" sz="800" u="none" strike="noStrike">
                          <a:effectLst/>
                          <a:latin typeface="Cambria" panose="02040503050406030204" pitchFamily="18" charset="0"/>
                        </a:rPr>
                        <a:t>Nanoteknoloji Entitüsü ((Otomotiv-Elektrikli Ve Hibrit Araç Teknolojileri)</a:t>
                      </a:r>
                      <a:endParaRPr lang="tr-TR" sz="800" b="0" i="0" u="none" strike="noStrike">
                        <a:solidFill>
                          <a:srgbClr val="000000"/>
                        </a:solidFill>
                        <a:effectLst/>
                        <a:latin typeface="Cambria" panose="02040503050406030204" pitchFamily="18" charset="0"/>
                      </a:endParaRPr>
                    </a:p>
                  </a:txBody>
                  <a:tcPr marL="39517" marR="4391" marT="4391" marB="0" anchor="ctr"/>
                </a:tc>
                <a:tc>
                  <a:txBody>
                    <a:bodyPr/>
                    <a:lstStyle/>
                    <a:p>
                      <a:pPr algn="ctr" fontAlgn="ctr"/>
                      <a:r>
                        <a:rPr lang="tr-TR" sz="800" u="none" strike="noStrike">
                          <a:effectLst/>
                          <a:latin typeface="Cambria" panose="02040503050406030204" pitchFamily="18" charset="0"/>
                        </a:rPr>
                        <a:t>36</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a:effectLst/>
                          <a:latin typeface="Cambria" panose="02040503050406030204" pitchFamily="18" charset="0"/>
                        </a:rPr>
                        <a:t>₺1.000.000,00</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dirty="0">
                          <a:effectLst/>
                          <a:latin typeface="Cambria" panose="02040503050406030204" pitchFamily="18" charset="0"/>
                        </a:rPr>
                        <a:t>Otomotiv</a:t>
                      </a:r>
                      <a:endParaRPr lang="tr-TR" sz="800" b="0" i="0" u="none" strike="noStrike" dirty="0">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dirty="0">
                          <a:effectLst/>
                          <a:latin typeface="Cambria" panose="02040503050406030204" pitchFamily="18" charset="0"/>
                        </a:rPr>
                        <a:t>Elektrikli Ve </a:t>
                      </a:r>
                      <a:r>
                        <a:rPr lang="tr-TR" sz="800" u="none" strike="noStrike" dirty="0" err="1">
                          <a:effectLst/>
                          <a:latin typeface="Cambria" panose="02040503050406030204" pitchFamily="18" charset="0"/>
                        </a:rPr>
                        <a:t>Hibrit</a:t>
                      </a:r>
                      <a:r>
                        <a:rPr lang="tr-TR" sz="800" u="none" strike="noStrike" dirty="0">
                          <a:effectLst/>
                          <a:latin typeface="Cambria" panose="02040503050406030204" pitchFamily="18" charset="0"/>
                        </a:rPr>
                        <a:t> Araç Teknolojileri</a:t>
                      </a:r>
                      <a:endParaRPr lang="tr-TR" sz="800" b="0" i="0" u="none" strike="noStrike" dirty="0">
                        <a:solidFill>
                          <a:srgbClr val="000000"/>
                        </a:solidFill>
                        <a:effectLst/>
                        <a:latin typeface="Cambria" panose="02040503050406030204" pitchFamily="18" charset="0"/>
                      </a:endParaRPr>
                    </a:p>
                  </a:txBody>
                  <a:tcPr marL="4391" marR="4391" marT="4391" marB="0" anchor="ctr"/>
                </a:tc>
                <a:extLst>
                  <a:ext uri="{0D108BD9-81ED-4DB2-BD59-A6C34878D82A}">
                    <a16:rowId xmlns:a16="http://schemas.microsoft.com/office/drawing/2014/main" val="653634920"/>
                  </a:ext>
                </a:extLst>
              </a:tr>
              <a:tr h="236094">
                <a:tc>
                  <a:txBody>
                    <a:bodyPr/>
                    <a:lstStyle/>
                    <a:p>
                      <a:pPr algn="l" fontAlgn="ctr"/>
                      <a:r>
                        <a:rPr lang="tr-TR" sz="800" u="none" strike="noStrike">
                          <a:effectLst/>
                          <a:latin typeface="Cambria" panose="02040503050406030204" pitchFamily="18" charset="0"/>
                        </a:rPr>
                        <a:t>Personel Seçme ve Yerleştirme Süreçlerinde Makine Öğrenme Kullanımı</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l" fontAlgn="b"/>
                      <a:r>
                        <a:rPr lang="tr-TR" sz="800" u="none" strike="noStrike">
                          <a:effectLst/>
                          <a:latin typeface="Cambria" panose="02040503050406030204" pitchFamily="18" charset="0"/>
                        </a:rPr>
                        <a:t>Prof.Dr.Oya ERDİL</a:t>
                      </a:r>
                      <a:endParaRPr lang="tr-TR" sz="800" b="0" i="0" u="none" strike="noStrike">
                        <a:solidFill>
                          <a:srgbClr val="000000"/>
                        </a:solidFill>
                        <a:effectLst/>
                        <a:latin typeface="Cambria" panose="02040503050406030204" pitchFamily="18" charset="0"/>
                      </a:endParaRPr>
                    </a:p>
                  </a:txBody>
                  <a:tcPr marL="4391" marR="4391" marT="4391" marB="0" anchor="b"/>
                </a:tc>
                <a:tc>
                  <a:txBody>
                    <a:bodyPr/>
                    <a:lstStyle/>
                    <a:p>
                      <a:pPr algn="ctr" fontAlgn="ctr"/>
                      <a:r>
                        <a:rPr lang="tr-TR" sz="800" u="none" strike="noStrike">
                          <a:effectLst/>
                          <a:latin typeface="Cambria" panose="02040503050406030204" pitchFamily="18" charset="0"/>
                        </a:rPr>
                        <a:t>İşletme</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a:effectLst/>
                          <a:latin typeface="Cambria" panose="02040503050406030204" pitchFamily="18" charset="0"/>
                        </a:rPr>
                        <a:t>18</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a:effectLst/>
                          <a:latin typeface="Cambria" panose="02040503050406030204" pitchFamily="18" charset="0"/>
                        </a:rPr>
                        <a:t>₺30.000,00</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dirty="0">
                          <a:effectLst/>
                          <a:latin typeface="Cambria" panose="02040503050406030204" pitchFamily="18" charset="0"/>
                        </a:rPr>
                        <a:t>İşletme</a:t>
                      </a:r>
                      <a:endParaRPr lang="tr-TR" sz="800" b="0" i="0" u="none" strike="noStrike" dirty="0">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dirty="0">
                          <a:effectLst/>
                          <a:latin typeface="Cambria" panose="02040503050406030204" pitchFamily="18" charset="0"/>
                        </a:rPr>
                        <a:t>Bilişim Sektörü</a:t>
                      </a:r>
                      <a:endParaRPr lang="tr-TR" sz="800" b="0" i="0" u="none" strike="noStrike" dirty="0">
                        <a:solidFill>
                          <a:srgbClr val="000000"/>
                        </a:solidFill>
                        <a:effectLst/>
                        <a:latin typeface="Cambria" panose="02040503050406030204" pitchFamily="18" charset="0"/>
                      </a:endParaRPr>
                    </a:p>
                  </a:txBody>
                  <a:tcPr marL="4391" marR="4391" marT="4391" marB="0" anchor="ctr"/>
                </a:tc>
                <a:extLst>
                  <a:ext uri="{0D108BD9-81ED-4DB2-BD59-A6C34878D82A}">
                    <a16:rowId xmlns:a16="http://schemas.microsoft.com/office/drawing/2014/main" val="525852965"/>
                  </a:ext>
                </a:extLst>
              </a:tr>
              <a:tr h="246160">
                <a:tc>
                  <a:txBody>
                    <a:bodyPr/>
                    <a:lstStyle/>
                    <a:p>
                      <a:pPr algn="l" fontAlgn="b"/>
                      <a:r>
                        <a:rPr lang="tr-TR" sz="800" u="none" strike="noStrike">
                          <a:effectLst/>
                          <a:latin typeface="Cambria" panose="02040503050406030204" pitchFamily="18" charset="0"/>
                        </a:rPr>
                        <a:t>Osimertinib ve Analoglarının Sentezi</a:t>
                      </a:r>
                      <a:endParaRPr lang="tr-TR" sz="800" b="0" i="0" u="none" strike="noStrike">
                        <a:solidFill>
                          <a:srgbClr val="000000"/>
                        </a:solidFill>
                        <a:effectLst/>
                        <a:latin typeface="Cambria" panose="02040503050406030204" pitchFamily="18" charset="0"/>
                      </a:endParaRPr>
                    </a:p>
                  </a:txBody>
                  <a:tcPr marL="4391" marR="4391" marT="4391" marB="0" anchor="b"/>
                </a:tc>
                <a:tc>
                  <a:txBody>
                    <a:bodyPr/>
                    <a:lstStyle/>
                    <a:p>
                      <a:pPr algn="l" fontAlgn="b"/>
                      <a:r>
                        <a:rPr lang="tr-TR" sz="800" u="none" strike="noStrike">
                          <a:effectLst/>
                          <a:latin typeface="Cambria" panose="02040503050406030204" pitchFamily="18" charset="0"/>
                        </a:rPr>
                        <a:t>Prof. Dr. Ramazan ALTUNDAŞ</a:t>
                      </a:r>
                      <a:endParaRPr lang="tr-TR" sz="800" b="0" i="0" u="none" strike="noStrike">
                        <a:solidFill>
                          <a:srgbClr val="000000"/>
                        </a:solidFill>
                        <a:effectLst/>
                        <a:latin typeface="Cambria" panose="02040503050406030204" pitchFamily="18" charset="0"/>
                      </a:endParaRPr>
                    </a:p>
                  </a:txBody>
                  <a:tcPr marL="4391" marR="4391" marT="4391" marB="0" anchor="b"/>
                </a:tc>
                <a:tc>
                  <a:txBody>
                    <a:bodyPr/>
                    <a:lstStyle/>
                    <a:p>
                      <a:pPr algn="ctr" fontAlgn="ctr"/>
                      <a:r>
                        <a:rPr lang="tr-TR" sz="800" u="none" strike="noStrike">
                          <a:effectLst/>
                          <a:latin typeface="Cambria" panose="02040503050406030204" pitchFamily="18" charset="0"/>
                        </a:rPr>
                        <a:t>Kimya</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a:effectLst/>
                          <a:latin typeface="Cambria" panose="02040503050406030204" pitchFamily="18" charset="0"/>
                        </a:rPr>
                        <a:t>24</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a:effectLst/>
                          <a:latin typeface="Cambria" panose="02040503050406030204" pitchFamily="18" charset="0"/>
                        </a:rPr>
                        <a:t>₺1.100.000,00</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dirty="0">
                          <a:effectLst/>
                          <a:latin typeface="Cambria" panose="02040503050406030204" pitchFamily="18" charset="0"/>
                        </a:rPr>
                        <a:t>Kimya</a:t>
                      </a:r>
                      <a:endParaRPr lang="tr-TR" sz="800" b="0" i="0" u="none" strike="noStrike" dirty="0">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dirty="0">
                          <a:effectLst/>
                          <a:latin typeface="Cambria" panose="02040503050406030204" pitchFamily="18" charset="0"/>
                        </a:rPr>
                        <a:t>Organik Kimya Proses Kimyası</a:t>
                      </a:r>
                      <a:endParaRPr lang="tr-TR" sz="800" b="0" i="0" u="none" strike="noStrike" dirty="0">
                        <a:solidFill>
                          <a:srgbClr val="000000"/>
                        </a:solidFill>
                        <a:effectLst/>
                        <a:latin typeface="Cambria" panose="02040503050406030204" pitchFamily="18" charset="0"/>
                      </a:endParaRPr>
                    </a:p>
                  </a:txBody>
                  <a:tcPr marL="4391" marR="4391" marT="4391" marB="0" anchor="ctr"/>
                </a:tc>
                <a:extLst>
                  <a:ext uri="{0D108BD9-81ED-4DB2-BD59-A6C34878D82A}">
                    <a16:rowId xmlns:a16="http://schemas.microsoft.com/office/drawing/2014/main" val="196386959"/>
                  </a:ext>
                </a:extLst>
              </a:tr>
              <a:tr h="395980">
                <a:tc>
                  <a:txBody>
                    <a:bodyPr/>
                    <a:lstStyle/>
                    <a:p>
                      <a:pPr algn="l" fontAlgn="b"/>
                      <a:r>
                        <a:rPr lang="tr-TR" sz="800" u="none" strike="noStrike">
                          <a:effectLst/>
                          <a:latin typeface="Cambria" panose="02040503050406030204" pitchFamily="18" charset="0"/>
                        </a:rPr>
                        <a:t>Transkriptom Verilerinden Hastalık Alt Tiplerine Özel İlaç Hedeflerinin Ve Yenilikçi İlaç Adaylarının Tahmini: Alzheimer Hastalığı Ve Karaciğer Kanseri Uygulamaları.</a:t>
                      </a:r>
                      <a:endParaRPr lang="tr-TR" sz="800" b="0" i="0" u="none" strike="noStrike">
                        <a:solidFill>
                          <a:srgbClr val="000000"/>
                        </a:solidFill>
                        <a:effectLst/>
                        <a:latin typeface="Cambria" panose="02040503050406030204" pitchFamily="18" charset="0"/>
                      </a:endParaRPr>
                    </a:p>
                  </a:txBody>
                  <a:tcPr marL="4391" marR="4391" marT="4391" marB="0" anchor="b"/>
                </a:tc>
                <a:tc>
                  <a:txBody>
                    <a:bodyPr/>
                    <a:lstStyle/>
                    <a:p>
                      <a:pPr algn="l" fontAlgn="b"/>
                      <a:r>
                        <a:rPr lang="tr-TR" sz="800" u="none" strike="noStrike">
                          <a:effectLst/>
                          <a:latin typeface="Cambria" panose="02040503050406030204" pitchFamily="18" charset="0"/>
                        </a:rPr>
                        <a:t>Doç.Dr.Tunahan ÇAKIR</a:t>
                      </a:r>
                      <a:endParaRPr lang="tr-TR" sz="800" b="0" i="0" u="none" strike="noStrike">
                        <a:solidFill>
                          <a:srgbClr val="000000"/>
                        </a:solidFill>
                        <a:effectLst/>
                        <a:latin typeface="Cambria" panose="02040503050406030204" pitchFamily="18" charset="0"/>
                      </a:endParaRPr>
                    </a:p>
                  </a:txBody>
                  <a:tcPr marL="4391" marR="4391" marT="4391" marB="0" anchor="b"/>
                </a:tc>
                <a:tc>
                  <a:txBody>
                    <a:bodyPr/>
                    <a:lstStyle/>
                    <a:p>
                      <a:pPr algn="ctr" fontAlgn="ctr"/>
                      <a:r>
                        <a:rPr lang="tr-TR" sz="800" u="none" strike="noStrike">
                          <a:effectLst/>
                          <a:latin typeface="Cambria" panose="02040503050406030204" pitchFamily="18" charset="0"/>
                        </a:rPr>
                        <a:t>Biyomühendislik </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a:effectLst/>
                          <a:latin typeface="Cambria" panose="02040503050406030204" pitchFamily="18" charset="0"/>
                        </a:rPr>
                        <a:t>12</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a:effectLst/>
                          <a:latin typeface="Cambria" panose="02040503050406030204" pitchFamily="18" charset="0"/>
                        </a:rPr>
                        <a:t>₺650.000,00</a:t>
                      </a:r>
                      <a:endParaRPr lang="tr-TR" sz="800" b="0" i="0" u="none" strike="noStrike">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dirty="0" err="1">
                          <a:effectLst/>
                          <a:latin typeface="Cambria" panose="02040503050406030204" pitchFamily="18" charset="0"/>
                        </a:rPr>
                        <a:t>Biyoinformatik</a:t>
                      </a:r>
                      <a:endParaRPr lang="tr-TR" sz="800" b="0" i="0" u="none" strike="noStrike" dirty="0">
                        <a:solidFill>
                          <a:srgbClr val="000000"/>
                        </a:solidFill>
                        <a:effectLst/>
                        <a:latin typeface="Cambria" panose="02040503050406030204" pitchFamily="18" charset="0"/>
                      </a:endParaRPr>
                    </a:p>
                  </a:txBody>
                  <a:tcPr marL="4391" marR="4391" marT="4391" marB="0" anchor="ctr"/>
                </a:tc>
                <a:tc>
                  <a:txBody>
                    <a:bodyPr/>
                    <a:lstStyle/>
                    <a:p>
                      <a:pPr algn="ctr" fontAlgn="ctr"/>
                      <a:r>
                        <a:rPr lang="tr-TR" sz="800" u="none" strike="noStrike" dirty="0">
                          <a:effectLst/>
                          <a:latin typeface="Cambria" panose="02040503050406030204" pitchFamily="18" charset="0"/>
                        </a:rPr>
                        <a:t> </a:t>
                      </a:r>
                      <a:endParaRPr lang="tr-TR" sz="800" b="0" i="0" u="none" strike="noStrike" dirty="0">
                        <a:solidFill>
                          <a:srgbClr val="000000"/>
                        </a:solidFill>
                        <a:effectLst/>
                        <a:latin typeface="Cambria" panose="02040503050406030204" pitchFamily="18" charset="0"/>
                      </a:endParaRPr>
                    </a:p>
                  </a:txBody>
                  <a:tcPr marL="4391" marR="4391" marT="4391" marB="0" anchor="ctr"/>
                </a:tc>
                <a:extLst>
                  <a:ext uri="{0D108BD9-81ED-4DB2-BD59-A6C34878D82A}">
                    <a16:rowId xmlns:a16="http://schemas.microsoft.com/office/drawing/2014/main" val="2987564667"/>
                  </a:ext>
                </a:extLst>
              </a:tr>
            </a:tbl>
          </a:graphicData>
        </a:graphic>
      </p:graphicFrame>
    </p:spTree>
    <p:extLst>
      <p:ext uri="{BB962C8B-B14F-4D97-AF65-F5344CB8AC3E}">
        <p14:creationId xmlns:p14="http://schemas.microsoft.com/office/powerpoint/2010/main" val="3449169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a:extLst>
              <a:ext uri="{FF2B5EF4-FFF2-40B4-BE49-F238E27FC236}">
                <a16:creationId xmlns:a16="http://schemas.microsoft.com/office/drawing/2014/main" id="{12677FC6-F9BD-4002-ABB2-D8C58965BDFA}"/>
              </a:ext>
            </a:extLst>
          </p:cNvPr>
          <p:cNvSpPr>
            <a:spLocks noGrp="1"/>
          </p:cNvSpPr>
          <p:nvPr>
            <p:ph type="title"/>
          </p:nvPr>
        </p:nvSpPr>
        <p:spPr>
          <a:xfrm>
            <a:off x="2399395" y="262550"/>
            <a:ext cx="8929509" cy="1176951"/>
          </a:xfrm>
        </p:spPr>
        <p:txBody>
          <a:bodyPr/>
          <a:lstStyle/>
          <a:p>
            <a:r>
              <a:rPr lang="tr-TR" sz="2800" b="1" dirty="0">
                <a:solidFill>
                  <a:schemeClr val="tx1"/>
                </a:solidFill>
              </a:rPr>
              <a:t>	   </a:t>
            </a:r>
            <a:r>
              <a:rPr lang="tr-TR" sz="2800" b="1" dirty="0" smtClean="0">
                <a:solidFill>
                  <a:schemeClr val="tx1"/>
                </a:solidFill>
              </a:rPr>
              <a:t> </a:t>
            </a:r>
            <a:r>
              <a:rPr lang="tr-TR" sz="2400" b="1" dirty="0">
                <a:solidFill>
                  <a:schemeClr val="tx1"/>
                </a:solidFill>
                <a:latin typeface="Cambria" panose="02040503050406030204" pitchFamily="18" charset="0"/>
              </a:rPr>
              <a:t>HACETTEPE ÜNİVERSİTESİ (5 proje) </a:t>
            </a:r>
            <a:br>
              <a:rPr lang="tr-TR" sz="2400" b="1" dirty="0">
                <a:solidFill>
                  <a:schemeClr val="tx1"/>
                </a:solidFill>
                <a:latin typeface="Cambria" panose="02040503050406030204" pitchFamily="18" charset="0"/>
              </a:rPr>
            </a:br>
            <a:r>
              <a:rPr lang="tr-TR" sz="2400" b="1" dirty="0">
                <a:solidFill>
                  <a:schemeClr val="tx1"/>
                </a:solidFill>
                <a:latin typeface="Cambria" panose="02040503050406030204" pitchFamily="18" charset="0"/>
              </a:rPr>
              <a:t>	      Aktarılan Bütçe:	₺5.458.243,03</a:t>
            </a:r>
            <a: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t/>
            </a:r>
            <a:b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br>
            <a: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t>	      </a:t>
            </a:r>
            <a:r>
              <a:rPr lang="tr-TR" sz="2400" b="1" dirty="0" smtClean="0">
                <a:solidFill>
                  <a:schemeClr val="tx1"/>
                </a:solidFill>
                <a:latin typeface="Cambria" panose="02040503050406030204" pitchFamily="18" charset="0"/>
              </a:rPr>
              <a:t>Kullanılan </a:t>
            </a:r>
            <a:r>
              <a:rPr lang="tr-TR" sz="2400" b="1" dirty="0">
                <a:solidFill>
                  <a:schemeClr val="tx1"/>
                </a:solidFill>
                <a:latin typeface="Cambria" panose="02040503050406030204" pitchFamily="18" charset="0"/>
              </a:rPr>
              <a:t>Bütçe</a:t>
            </a:r>
            <a:r>
              <a:rPr lang="tr-TR" sz="2400" b="1" dirty="0" smtClean="0">
                <a:solidFill>
                  <a:schemeClr val="tx1"/>
                </a:solidFill>
                <a:latin typeface="Cambria" panose="02040503050406030204" pitchFamily="18" charset="0"/>
              </a:rPr>
              <a:t>:₺</a:t>
            </a:r>
            <a:r>
              <a:rPr lang="tr-TR" sz="2400" b="1" dirty="0">
                <a:solidFill>
                  <a:schemeClr val="tx1"/>
                </a:solidFill>
                <a:latin typeface="Cambria" panose="02040503050406030204" pitchFamily="18" charset="0"/>
              </a:rPr>
              <a:t>8.558.791,30</a:t>
            </a:r>
            <a:r>
              <a:rPr lang="tr-TR" sz="2400" dirty="0">
                <a:latin typeface="Cambria" panose="02040503050406030204" pitchFamily="18" charset="0"/>
                <a:ea typeface="Calibri" panose="020F0502020204030204" pitchFamily="34" charset="0"/>
                <a:cs typeface="Times New Roman" panose="02020603050405020304" pitchFamily="18" charset="0"/>
              </a:rPr>
              <a:t/>
            </a:r>
            <a:br>
              <a:rPr lang="tr-TR" sz="2400" dirty="0">
                <a:latin typeface="Cambria" panose="02040503050406030204" pitchFamily="18" charset="0"/>
                <a:ea typeface="Calibri" panose="020F0502020204030204" pitchFamily="34" charset="0"/>
                <a:cs typeface="Times New Roman" panose="02020603050405020304" pitchFamily="18" charset="0"/>
              </a:rPr>
            </a:br>
            <a:r>
              <a:rPr lang="tr-TR" dirty="0"/>
              <a:t> </a:t>
            </a:r>
          </a:p>
        </p:txBody>
      </p:sp>
      <p:graphicFrame>
        <p:nvGraphicFramePr>
          <p:cNvPr id="4" name="Tablo 3">
            <a:extLst>
              <a:ext uri="{FF2B5EF4-FFF2-40B4-BE49-F238E27FC236}">
                <a16:creationId xmlns:a16="http://schemas.microsoft.com/office/drawing/2014/main" id="{8998C0A0-2C90-44EA-9CBB-D2569552E14B}"/>
              </a:ext>
            </a:extLst>
          </p:cNvPr>
          <p:cNvGraphicFramePr>
            <a:graphicFrameLocks noGrp="1"/>
          </p:cNvGraphicFramePr>
          <p:nvPr>
            <p:extLst>
              <p:ext uri="{D42A27DB-BD31-4B8C-83A1-F6EECF244321}">
                <p14:modId xmlns:p14="http://schemas.microsoft.com/office/powerpoint/2010/main" val="2091958047"/>
              </p:ext>
            </p:extLst>
          </p:nvPr>
        </p:nvGraphicFramePr>
        <p:xfrm>
          <a:off x="172016" y="1276539"/>
          <a:ext cx="11814771" cy="4656849"/>
        </p:xfrm>
        <a:graphic>
          <a:graphicData uri="http://schemas.openxmlformats.org/drawingml/2006/table">
            <a:tbl>
              <a:tblPr>
                <a:tableStyleId>{5C22544A-7EE6-4342-B048-85BDC9FD1C3A}</a:tableStyleId>
              </a:tblPr>
              <a:tblGrid>
                <a:gridCol w="5296277">
                  <a:extLst>
                    <a:ext uri="{9D8B030D-6E8A-4147-A177-3AD203B41FA5}">
                      <a16:colId xmlns:a16="http://schemas.microsoft.com/office/drawing/2014/main" val="2213262785"/>
                    </a:ext>
                  </a:extLst>
                </a:gridCol>
                <a:gridCol w="1285592">
                  <a:extLst>
                    <a:ext uri="{9D8B030D-6E8A-4147-A177-3AD203B41FA5}">
                      <a16:colId xmlns:a16="http://schemas.microsoft.com/office/drawing/2014/main" val="4037488009"/>
                    </a:ext>
                  </a:extLst>
                </a:gridCol>
                <a:gridCol w="1285592">
                  <a:extLst>
                    <a:ext uri="{9D8B030D-6E8A-4147-A177-3AD203B41FA5}">
                      <a16:colId xmlns:a16="http://schemas.microsoft.com/office/drawing/2014/main" val="4283748001"/>
                    </a:ext>
                  </a:extLst>
                </a:gridCol>
                <a:gridCol w="588475">
                  <a:extLst>
                    <a:ext uri="{9D8B030D-6E8A-4147-A177-3AD203B41FA5}">
                      <a16:colId xmlns:a16="http://schemas.microsoft.com/office/drawing/2014/main" val="3756463630"/>
                    </a:ext>
                  </a:extLst>
                </a:gridCol>
                <a:gridCol w="959668">
                  <a:extLst>
                    <a:ext uri="{9D8B030D-6E8A-4147-A177-3AD203B41FA5}">
                      <a16:colId xmlns:a16="http://schemas.microsoft.com/office/drawing/2014/main" val="2687062975"/>
                    </a:ext>
                  </a:extLst>
                </a:gridCol>
                <a:gridCol w="823865">
                  <a:extLst>
                    <a:ext uri="{9D8B030D-6E8A-4147-A177-3AD203B41FA5}">
                      <a16:colId xmlns:a16="http://schemas.microsoft.com/office/drawing/2014/main" val="3367540165"/>
                    </a:ext>
                  </a:extLst>
                </a:gridCol>
                <a:gridCol w="1575302">
                  <a:extLst>
                    <a:ext uri="{9D8B030D-6E8A-4147-A177-3AD203B41FA5}">
                      <a16:colId xmlns:a16="http://schemas.microsoft.com/office/drawing/2014/main" val="195515000"/>
                    </a:ext>
                  </a:extLst>
                </a:gridCol>
              </a:tblGrid>
              <a:tr h="596856">
                <a:tc>
                  <a:txBody>
                    <a:bodyPr/>
                    <a:lstStyle/>
                    <a:p>
                      <a:pPr algn="ctr" fontAlgn="ctr"/>
                      <a:r>
                        <a:rPr lang="tr-TR" sz="1200" b="1" u="none" strike="noStrike" dirty="0">
                          <a:solidFill>
                            <a:schemeClr val="tx1"/>
                          </a:solidFill>
                          <a:effectLst/>
                          <a:latin typeface="Cambria" panose="02040503050406030204" pitchFamily="18" charset="0"/>
                        </a:rPr>
                        <a:t>Projenin Adı</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Yürütücüsü</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Bölüm/ABD</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Proje Süresi</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Proje Bütçesi</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Sektör</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Sektör Alt Alan</a:t>
                      </a:r>
                      <a:endParaRPr lang="tr-TR" sz="1200" b="1" i="0" u="none" strike="noStrike" dirty="0">
                        <a:solidFill>
                          <a:schemeClr val="tx1"/>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2356922972"/>
                  </a:ext>
                </a:extLst>
              </a:tr>
              <a:tr h="732645">
                <a:tc>
                  <a:txBody>
                    <a:bodyPr/>
                    <a:lstStyle/>
                    <a:p>
                      <a:pPr algn="l" fontAlgn="b"/>
                      <a:r>
                        <a:rPr lang="tr-TR" sz="1100" u="none" strike="noStrike" dirty="0">
                          <a:effectLst/>
                          <a:latin typeface="Cambria" panose="02040503050406030204" pitchFamily="18" charset="0"/>
                        </a:rPr>
                        <a:t>Web Üzerinden Görüntü̈ Tabanlı Hareket İnceleme Sistemi Destekli </a:t>
                      </a:r>
                      <a:r>
                        <a:rPr lang="tr-TR" sz="1100" u="none" strike="noStrike" dirty="0" err="1">
                          <a:effectLst/>
                          <a:latin typeface="Cambria" panose="02040503050406030204" pitchFamily="18" charset="0"/>
                        </a:rPr>
                        <a:t>Telerehabilitasyon</a:t>
                      </a:r>
                      <a:r>
                        <a:rPr lang="tr-TR" sz="1100" u="none" strike="noStrike" dirty="0">
                          <a:effectLst/>
                          <a:latin typeface="Cambria" panose="02040503050406030204" pitchFamily="18" charset="0"/>
                        </a:rPr>
                        <a:t> ve Evde Terapi Amaçlı (</a:t>
                      </a:r>
                      <a:r>
                        <a:rPr lang="tr-TR" sz="1100" u="none" strike="noStrike" dirty="0" err="1">
                          <a:effectLst/>
                          <a:latin typeface="Cambria" panose="02040503050406030204" pitchFamily="18" charset="0"/>
                        </a:rPr>
                        <a:t>ARMxoHU</a:t>
                      </a:r>
                      <a:r>
                        <a:rPr lang="tr-TR" sz="1100" u="none" strike="noStrike" dirty="0">
                          <a:effectLst/>
                          <a:latin typeface="Cambria" panose="02040503050406030204" pitchFamily="18" charset="0"/>
                        </a:rPr>
                        <a:t>) Dış̧ İskelet Tasarımı: DMD (</a:t>
                      </a:r>
                      <a:r>
                        <a:rPr lang="tr-TR" sz="1100" u="none" strike="noStrike" dirty="0" err="1">
                          <a:effectLst/>
                          <a:latin typeface="Cambria" panose="02040503050406030204" pitchFamily="18" charset="0"/>
                        </a:rPr>
                        <a:t>Duchenne</a:t>
                      </a:r>
                      <a:r>
                        <a:rPr lang="tr-TR" sz="1100" u="none" strike="noStrike" dirty="0">
                          <a:effectLst/>
                          <a:latin typeface="Cambria" panose="02040503050406030204" pitchFamily="18" charset="0"/>
                        </a:rPr>
                        <a:t> </a:t>
                      </a:r>
                      <a:r>
                        <a:rPr lang="tr-TR" sz="1100" u="none" strike="noStrike" dirty="0" err="1">
                          <a:effectLst/>
                          <a:latin typeface="Cambria" panose="02040503050406030204" pitchFamily="18" charset="0"/>
                        </a:rPr>
                        <a:t>Muscular</a:t>
                      </a:r>
                      <a:r>
                        <a:rPr lang="tr-TR" sz="1100" u="none" strike="noStrike" dirty="0">
                          <a:effectLst/>
                          <a:latin typeface="Cambria" panose="02040503050406030204" pitchFamily="18" charset="0"/>
                        </a:rPr>
                        <a:t> </a:t>
                      </a:r>
                      <a:r>
                        <a:rPr lang="tr-TR" sz="1100" u="none" strike="noStrike" dirty="0" err="1">
                          <a:effectLst/>
                          <a:latin typeface="Cambria" panose="02040503050406030204" pitchFamily="18" charset="0"/>
                        </a:rPr>
                        <a:t>Disthropy</a:t>
                      </a:r>
                      <a:r>
                        <a:rPr lang="tr-TR" sz="1100" u="none" strike="noStrike" dirty="0">
                          <a:effectLst/>
                          <a:latin typeface="Cambria" panose="02040503050406030204" pitchFamily="18" charset="0"/>
                        </a:rPr>
                        <a:t>) ve MS (</a:t>
                      </a:r>
                      <a:r>
                        <a:rPr lang="tr-TR" sz="1100" u="none" strike="noStrike" dirty="0" err="1">
                          <a:effectLst/>
                          <a:latin typeface="Cambria" panose="02040503050406030204" pitchFamily="18" charset="0"/>
                        </a:rPr>
                        <a:t>Multiple</a:t>
                      </a:r>
                      <a:r>
                        <a:rPr lang="tr-TR" sz="1100" u="none" strike="noStrike" dirty="0">
                          <a:effectLst/>
                          <a:latin typeface="Cambria" panose="02040503050406030204" pitchFamily="18" charset="0"/>
                        </a:rPr>
                        <a:t> </a:t>
                      </a:r>
                      <a:r>
                        <a:rPr lang="tr-TR" sz="1100" u="none" strike="noStrike" dirty="0" err="1">
                          <a:effectLst/>
                          <a:latin typeface="Cambria" panose="02040503050406030204" pitchFamily="18" charset="0"/>
                        </a:rPr>
                        <a:t>Sclerosis</a:t>
                      </a:r>
                      <a:r>
                        <a:rPr lang="tr-TR" sz="1100" u="none" strike="noStrike" dirty="0">
                          <a:effectLst/>
                          <a:latin typeface="Cambria" panose="02040503050406030204" pitchFamily="18" charset="0"/>
                        </a:rPr>
                        <a:t>) Hastalığı Uygulamaları </a:t>
                      </a:r>
                      <a:endParaRPr lang="tr-TR" sz="1100" b="0" i="0" u="none" strike="noStrike" dirty="0">
                        <a:solidFill>
                          <a:srgbClr val="000000"/>
                        </a:solidFill>
                        <a:effectLst/>
                        <a:latin typeface="Cambria" panose="02040503050406030204" pitchFamily="18" charset="0"/>
                      </a:endParaRPr>
                    </a:p>
                  </a:txBody>
                  <a:tcPr marL="5656" marR="5656" marT="5656" marB="0" anchor="b"/>
                </a:tc>
                <a:tc>
                  <a:txBody>
                    <a:bodyPr/>
                    <a:lstStyle/>
                    <a:p>
                      <a:pPr algn="l" fontAlgn="b"/>
                      <a:r>
                        <a:rPr lang="tr-TR" sz="1100" u="none" strike="noStrike" dirty="0">
                          <a:effectLst/>
                          <a:latin typeface="Cambria" panose="02040503050406030204" pitchFamily="18" charset="0"/>
                        </a:rPr>
                        <a:t>Prof. Dr. Atila Yılmaz</a:t>
                      </a:r>
                      <a:endParaRPr lang="tr-TR" sz="1100" b="0" i="0" u="none" strike="noStrike" dirty="0">
                        <a:solidFill>
                          <a:srgbClr val="000000"/>
                        </a:solidFill>
                        <a:effectLst/>
                        <a:latin typeface="Cambria" panose="02040503050406030204" pitchFamily="18" charset="0"/>
                      </a:endParaRPr>
                    </a:p>
                  </a:txBody>
                  <a:tcPr marL="5656" marR="5656" marT="5656" marB="0" anchor="b"/>
                </a:tc>
                <a:tc>
                  <a:txBody>
                    <a:bodyPr/>
                    <a:lstStyle/>
                    <a:p>
                      <a:pPr algn="ctr" fontAlgn="b"/>
                      <a:r>
                        <a:rPr lang="tr-TR" sz="1100" u="none" strike="noStrike" dirty="0">
                          <a:effectLst/>
                          <a:latin typeface="Cambria" panose="02040503050406030204" pitchFamily="18" charset="0"/>
                        </a:rPr>
                        <a:t>Elektrik ve Elektronik Mühendisliği </a:t>
                      </a:r>
                      <a:endParaRPr lang="tr-TR" sz="1100" b="0" i="0" u="none" strike="noStrike" dirty="0">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dirty="0">
                          <a:effectLst/>
                          <a:latin typeface="Cambria" panose="02040503050406030204" pitchFamily="18" charset="0"/>
                        </a:rPr>
                        <a:t>24</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₺1.600.754,00</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Tıbbi Cihaz</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Biyomedikal Ekipman Teknolojileri</a:t>
                      </a:r>
                      <a:endParaRPr lang="tr-TR" sz="1100" b="0" i="0" u="none" strike="noStrike">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3286142644"/>
                  </a:ext>
                </a:extLst>
              </a:tr>
              <a:tr h="1048325">
                <a:tc>
                  <a:txBody>
                    <a:bodyPr/>
                    <a:lstStyle/>
                    <a:p>
                      <a:pPr algn="l" fontAlgn="b"/>
                      <a:r>
                        <a:rPr lang="tr-TR" sz="1100" u="none" strike="noStrike" dirty="0" err="1">
                          <a:effectLst/>
                          <a:latin typeface="Cambria" panose="02040503050406030204" pitchFamily="18" charset="0"/>
                        </a:rPr>
                        <a:t>Türkiye’de</a:t>
                      </a:r>
                      <a:r>
                        <a:rPr lang="tr-TR" sz="1100" u="none" strike="noStrike" dirty="0">
                          <a:effectLst/>
                          <a:latin typeface="Cambria" panose="02040503050406030204" pitchFamily="18" charset="0"/>
                        </a:rPr>
                        <a:t> yaygın olarak </a:t>
                      </a:r>
                      <a:r>
                        <a:rPr lang="tr-TR" sz="1100" u="none" strike="noStrike" dirty="0" err="1">
                          <a:effectLst/>
                          <a:latin typeface="Cambria" panose="02040503050406030204" pitchFamily="18" charset="0"/>
                        </a:rPr>
                        <a:t>yetişen</a:t>
                      </a:r>
                      <a:r>
                        <a:rPr lang="tr-TR" sz="1100" u="none" strike="noStrike" dirty="0">
                          <a:effectLst/>
                          <a:latin typeface="Cambria" panose="02040503050406030204" pitchFamily="18" charset="0"/>
                        </a:rPr>
                        <a:t> </a:t>
                      </a:r>
                      <a:r>
                        <a:rPr lang="tr-TR" sz="1100" u="none" strike="noStrike" dirty="0" err="1">
                          <a:effectLst/>
                          <a:latin typeface="Cambria" panose="02040503050406030204" pitchFamily="18" charset="0"/>
                        </a:rPr>
                        <a:t>Achillea</a:t>
                      </a:r>
                      <a:r>
                        <a:rPr lang="tr-TR" sz="1100" u="none" strike="noStrike" dirty="0">
                          <a:effectLst/>
                          <a:latin typeface="Cambria" panose="02040503050406030204" pitchFamily="18" charset="0"/>
                        </a:rPr>
                        <a:t> </a:t>
                      </a:r>
                      <a:r>
                        <a:rPr lang="tr-TR" sz="1100" u="none" strike="noStrike" dirty="0" err="1">
                          <a:effectLst/>
                          <a:latin typeface="Cambria" panose="02040503050406030204" pitchFamily="18" charset="0"/>
                        </a:rPr>
                        <a:t>millefolium</a:t>
                      </a:r>
                      <a:r>
                        <a:rPr lang="tr-TR" sz="1100" u="none" strike="noStrike" dirty="0">
                          <a:effectLst/>
                          <a:latin typeface="Cambria" panose="02040503050406030204" pitchFamily="18" charset="0"/>
                        </a:rPr>
                        <a:t> L. bitkisinden </a:t>
                      </a:r>
                      <a:r>
                        <a:rPr lang="tr-TR" sz="1100" u="none" strike="noStrike" dirty="0" err="1">
                          <a:effectLst/>
                          <a:latin typeface="Cambria" panose="02040503050406030204" pitchFamily="18" charset="0"/>
                        </a:rPr>
                        <a:t>premenstrual</a:t>
                      </a:r>
                      <a:r>
                        <a:rPr lang="tr-TR" sz="1100" u="none" strike="noStrike" dirty="0">
                          <a:effectLst/>
                          <a:latin typeface="Cambria" panose="02040503050406030204" pitchFamily="18" charset="0"/>
                        </a:rPr>
                        <a:t> semptomların giderilmesinde kullanılmak </a:t>
                      </a:r>
                      <a:r>
                        <a:rPr lang="tr-TR" sz="1100" u="none" strike="noStrike" dirty="0" err="1">
                          <a:effectLst/>
                          <a:latin typeface="Cambria" panose="02040503050406030204" pitchFamily="18" charset="0"/>
                        </a:rPr>
                        <a:t>üzere</a:t>
                      </a:r>
                      <a:r>
                        <a:rPr lang="tr-TR" sz="1100" u="none" strike="noStrike" dirty="0">
                          <a:effectLst/>
                          <a:latin typeface="Cambria" panose="02040503050406030204" pitchFamily="18" charset="0"/>
                        </a:rPr>
                        <a:t> geleneksel bitkisel tıbbi </a:t>
                      </a:r>
                      <a:r>
                        <a:rPr lang="tr-TR" sz="1100" u="none" strike="noStrike" dirty="0" err="1">
                          <a:effectLst/>
                          <a:latin typeface="Cambria" panose="02040503050406030204" pitchFamily="18" charset="0"/>
                        </a:rPr>
                        <a:t>ürün</a:t>
                      </a:r>
                      <a:r>
                        <a:rPr lang="tr-TR" sz="1100" u="none" strike="noStrike" dirty="0">
                          <a:effectLst/>
                          <a:latin typeface="Cambria" panose="02040503050406030204" pitchFamily="18" charset="0"/>
                        </a:rPr>
                        <a:t> </a:t>
                      </a:r>
                      <a:r>
                        <a:rPr lang="tr-TR" sz="1100" u="none" strike="noStrike" dirty="0" err="1">
                          <a:effectLst/>
                          <a:latin typeface="Cambria" panose="02040503050406030204" pitchFamily="18" charset="0"/>
                        </a:rPr>
                        <a:t>geliştirilmesi</a:t>
                      </a:r>
                      <a:r>
                        <a:rPr lang="tr-TR" sz="1100" u="none" strike="noStrike" dirty="0">
                          <a:effectLst/>
                          <a:latin typeface="Cambria" panose="02040503050406030204" pitchFamily="18" charset="0"/>
                        </a:rPr>
                        <a:t> </a:t>
                      </a:r>
                      <a:endParaRPr lang="tr-TR" sz="1100" b="0" i="0" u="none" strike="noStrike" dirty="0">
                        <a:solidFill>
                          <a:srgbClr val="000000"/>
                        </a:solidFill>
                        <a:effectLst/>
                        <a:latin typeface="Cambria" panose="02040503050406030204" pitchFamily="18" charset="0"/>
                      </a:endParaRPr>
                    </a:p>
                  </a:txBody>
                  <a:tcPr marL="5656" marR="5656" marT="5656" marB="0" anchor="b"/>
                </a:tc>
                <a:tc>
                  <a:txBody>
                    <a:bodyPr/>
                    <a:lstStyle/>
                    <a:p>
                      <a:pPr algn="l" fontAlgn="b"/>
                      <a:r>
                        <a:rPr lang="tr-TR" sz="1100" u="none" strike="noStrike">
                          <a:effectLst/>
                          <a:latin typeface="Cambria" panose="02040503050406030204" pitchFamily="18" charset="0"/>
                        </a:rPr>
                        <a:t>Prof. Dr. İ. İrem Çankaya  </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dirty="0">
                          <a:effectLst/>
                          <a:latin typeface="Cambria" panose="02040503050406030204" pitchFamily="18" charset="0"/>
                        </a:rPr>
                        <a:t>Eczacılık</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12</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₺2.999.727,41</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İlaç-Aşı</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İlaç Teknolojileri</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934950016"/>
                  </a:ext>
                </a:extLst>
              </a:tr>
              <a:tr h="701944">
                <a:tc>
                  <a:txBody>
                    <a:bodyPr/>
                    <a:lstStyle/>
                    <a:p>
                      <a:pPr algn="l" fontAlgn="b"/>
                      <a:r>
                        <a:rPr lang="tr-TR" sz="1100" u="none" strike="noStrike">
                          <a:effectLst/>
                          <a:latin typeface="Cambria" panose="02040503050406030204" pitchFamily="18" charset="0"/>
                        </a:rPr>
                        <a:t>Ferromanyetik Rezonans Yöntemi ile Yeni Nesil Yüksek Çözünürlüklü Hızlı Tanı ve Analiz Sistemi </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l" fontAlgn="b"/>
                      <a:r>
                        <a:rPr lang="tr-TR" sz="1100" u="none" strike="noStrike">
                          <a:effectLst/>
                          <a:latin typeface="Cambria" panose="02040503050406030204" pitchFamily="18" charset="0"/>
                        </a:rPr>
                        <a:t>Dr. Öğr. Üyesi  Mehmet Burak Kaynar </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b"/>
                      <a:r>
                        <a:rPr lang="tr-TR" sz="1100" u="none" strike="noStrike">
                          <a:effectLst/>
                          <a:latin typeface="Cambria" panose="02040503050406030204" pitchFamily="18" charset="0"/>
                        </a:rPr>
                        <a:t>Nanoteknoloji ve Nanotıp </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a:effectLst/>
                          <a:latin typeface="Cambria" panose="02040503050406030204" pitchFamily="18" charset="0"/>
                        </a:rPr>
                        <a:t>24</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₺598.662,14</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Tıbbi Cihaz</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Tıbbi Tanı Kitleri</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4201625065"/>
                  </a:ext>
                </a:extLst>
              </a:tr>
              <a:tr h="528754">
                <a:tc>
                  <a:txBody>
                    <a:bodyPr/>
                    <a:lstStyle/>
                    <a:p>
                      <a:pPr algn="l" fontAlgn="b"/>
                      <a:r>
                        <a:rPr lang="tr-TR" sz="1100" u="none" strike="noStrike">
                          <a:effectLst/>
                          <a:latin typeface="Cambria" panose="02040503050406030204" pitchFamily="18" charset="0"/>
                        </a:rPr>
                        <a:t>Dış membran veziküllerinin kullanıldığı yeni nesil meningokok aşısının geliştirilmesi </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l" fontAlgn="b"/>
                      <a:r>
                        <a:rPr lang="tr-TR" sz="1100" u="none" strike="noStrike">
                          <a:effectLst/>
                          <a:latin typeface="Cambria" panose="02040503050406030204" pitchFamily="18" charset="0"/>
                        </a:rPr>
                        <a:t>Prof. Dr. Mehmet Ceyhan </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a:effectLst/>
                          <a:latin typeface="Cambria" panose="02040503050406030204" pitchFamily="18" charset="0"/>
                        </a:rPr>
                        <a:t>Çocuk Enfeksiyon Hastalıkları </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24</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₺2.045.394,30</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İlaç-Aşı</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Aşı Teknolojileri </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58136922"/>
                  </a:ext>
                </a:extLst>
              </a:tr>
              <a:tr h="1048325">
                <a:tc>
                  <a:txBody>
                    <a:bodyPr/>
                    <a:lstStyle/>
                    <a:p>
                      <a:pPr algn="l" fontAlgn="b"/>
                      <a:r>
                        <a:rPr lang="tr-TR" sz="1100" u="none" strike="noStrike">
                          <a:effectLst/>
                          <a:latin typeface="Cambria" panose="02040503050406030204" pitchFamily="18" charset="0"/>
                        </a:rPr>
                        <a:t>Fabry Hastalığının Teşhisinde Kullanılacak Disk-Üstü-Laboratuvar Analiz (Lab-on-a-CD) Sistemi Tabanlı Bir Hasta Başı Test Platformunun Prototipinin Tasarlanması ve Geliştirilmesi </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l" fontAlgn="b"/>
                      <a:r>
                        <a:rPr lang="tr-TR" sz="1100" u="none" strike="noStrike">
                          <a:effectLst/>
                          <a:latin typeface="Cambria" panose="02040503050406030204" pitchFamily="18" charset="0"/>
                        </a:rPr>
                        <a:t>Prof. Dr. Memed Duman</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b"/>
                      <a:r>
                        <a:rPr lang="tr-TR" sz="1100" u="none" strike="noStrike">
                          <a:effectLst/>
                          <a:latin typeface="Cambria" panose="02040503050406030204" pitchFamily="18" charset="0"/>
                        </a:rPr>
                        <a:t>Nanoteknoloji ve Nanotıp </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a:effectLst/>
                          <a:latin typeface="Cambria" panose="02040503050406030204" pitchFamily="18" charset="0"/>
                        </a:rPr>
                        <a:t>24</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₺1.314.253,45</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Tıbbi Cihaz</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Tıbbi Tanı Kitleri</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2325847183"/>
                  </a:ext>
                </a:extLst>
              </a:tr>
            </a:tbl>
          </a:graphicData>
        </a:graphic>
      </p:graphicFrame>
    </p:spTree>
    <p:extLst>
      <p:ext uri="{BB962C8B-B14F-4D97-AF65-F5344CB8AC3E}">
        <p14:creationId xmlns:p14="http://schemas.microsoft.com/office/powerpoint/2010/main" val="3565758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a:extLst>
              <a:ext uri="{FF2B5EF4-FFF2-40B4-BE49-F238E27FC236}">
                <a16:creationId xmlns:a16="http://schemas.microsoft.com/office/drawing/2014/main" id="{12677FC6-F9BD-4002-ABB2-D8C58965BDFA}"/>
              </a:ext>
            </a:extLst>
          </p:cNvPr>
          <p:cNvSpPr>
            <a:spLocks noGrp="1"/>
          </p:cNvSpPr>
          <p:nvPr>
            <p:ph type="title"/>
          </p:nvPr>
        </p:nvSpPr>
        <p:spPr>
          <a:xfrm>
            <a:off x="2399395" y="262550"/>
            <a:ext cx="8929509" cy="1176951"/>
          </a:xfrm>
        </p:spPr>
        <p:txBody>
          <a:bodyPr/>
          <a:lstStyle/>
          <a:p>
            <a:r>
              <a:rPr lang="tr-TR" sz="2800" b="1" dirty="0">
                <a:solidFill>
                  <a:schemeClr val="tx1"/>
                </a:solidFill>
              </a:rPr>
              <a:t>	</a:t>
            </a:r>
            <a:r>
              <a:rPr lang="tr-TR" sz="2400" b="1" dirty="0">
                <a:solidFill>
                  <a:schemeClr val="tx1"/>
                </a:solidFill>
                <a:latin typeface="Cambria" panose="02040503050406030204" pitchFamily="18" charset="0"/>
              </a:rPr>
              <a:t>   İSTANBUL TEKNİK ÜNİVERSİTESİ (9 proje)</a:t>
            </a:r>
            <a:br>
              <a:rPr lang="tr-TR" sz="2400" b="1" dirty="0">
                <a:solidFill>
                  <a:schemeClr val="tx1"/>
                </a:solidFill>
                <a:latin typeface="Cambria" panose="02040503050406030204" pitchFamily="18" charset="0"/>
              </a:rPr>
            </a:br>
            <a:r>
              <a:rPr lang="tr-TR" sz="2400" b="1" dirty="0">
                <a:solidFill>
                  <a:schemeClr val="tx1"/>
                </a:solidFill>
                <a:latin typeface="Cambria" panose="02040503050406030204" pitchFamily="18" charset="0"/>
              </a:rPr>
              <a:t>	   </a:t>
            </a:r>
            <a:r>
              <a:rPr lang="tr-TR" sz="2400" b="1" dirty="0" smtClean="0">
                <a:solidFill>
                  <a:schemeClr val="tx1"/>
                </a:solidFill>
                <a:latin typeface="Cambria" panose="02040503050406030204" pitchFamily="18" charset="0"/>
              </a:rPr>
              <a:t>Aktarılan </a:t>
            </a:r>
            <a:r>
              <a:rPr lang="tr-TR" sz="2400" b="1" dirty="0">
                <a:solidFill>
                  <a:schemeClr val="tx1"/>
                </a:solidFill>
                <a:latin typeface="Cambria" panose="02040503050406030204" pitchFamily="18" charset="0"/>
              </a:rPr>
              <a:t>Bütçe</a:t>
            </a:r>
            <a:r>
              <a:rPr lang="tr-TR" sz="2400" b="1" dirty="0" smtClean="0">
                <a:solidFill>
                  <a:schemeClr val="tx1"/>
                </a:solidFill>
                <a:latin typeface="Cambria" panose="02040503050406030204" pitchFamily="18" charset="0"/>
              </a:rPr>
              <a:t>:₺</a:t>
            </a:r>
            <a:r>
              <a:rPr lang="tr-TR" sz="2400" b="1" dirty="0">
                <a:solidFill>
                  <a:schemeClr val="tx1"/>
                </a:solidFill>
                <a:latin typeface="Cambria" panose="02040503050406030204" pitchFamily="18" charset="0"/>
              </a:rPr>
              <a:t>8.582.291,44</a:t>
            </a:r>
            <a: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t/>
            </a:r>
            <a:b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br>
            <a: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t>	   </a:t>
            </a:r>
            <a:r>
              <a:rPr lang="tr-TR" sz="2400" b="1" dirty="0" smtClean="0">
                <a:solidFill>
                  <a:schemeClr val="tx1"/>
                </a:solidFill>
                <a:latin typeface="Cambria" panose="02040503050406030204" pitchFamily="18" charset="0"/>
              </a:rPr>
              <a:t>Kullanılan </a:t>
            </a:r>
            <a:r>
              <a:rPr lang="tr-TR" sz="2400" b="1" dirty="0">
                <a:solidFill>
                  <a:schemeClr val="tx1"/>
                </a:solidFill>
                <a:latin typeface="Cambria" panose="02040503050406030204" pitchFamily="18" charset="0"/>
              </a:rPr>
              <a:t>Bütçe</a:t>
            </a:r>
            <a:r>
              <a:rPr lang="tr-TR" sz="2400" b="1" dirty="0" smtClean="0">
                <a:solidFill>
                  <a:schemeClr val="tx1"/>
                </a:solidFill>
                <a:latin typeface="Cambria" panose="02040503050406030204" pitchFamily="18" charset="0"/>
              </a:rPr>
              <a:t>:₺</a:t>
            </a:r>
            <a:r>
              <a:rPr lang="tr-TR" sz="2400" b="1" dirty="0">
                <a:solidFill>
                  <a:schemeClr val="tx1"/>
                </a:solidFill>
                <a:latin typeface="Cambria" panose="02040503050406030204" pitchFamily="18" charset="0"/>
              </a:rPr>
              <a:t>8.531.999,99</a:t>
            </a:r>
            <a:r>
              <a:rPr lang="tr-TR" sz="2400" dirty="0">
                <a:latin typeface="Cambria" panose="02040503050406030204" pitchFamily="18" charset="0"/>
                <a:ea typeface="Calibri" panose="020F0502020204030204" pitchFamily="34" charset="0"/>
                <a:cs typeface="Times New Roman" panose="02020603050405020304" pitchFamily="18" charset="0"/>
              </a:rPr>
              <a:t/>
            </a:r>
            <a:br>
              <a:rPr lang="tr-TR" sz="2400" dirty="0">
                <a:latin typeface="Cambria" panose="02040503050406030204" pitchFamily="18" charset="0"/>
                <a:ea typeface="Calibri" panose="020F0502020204030204" pitchFamily="34" charset="0"/>
                <a:cs typeface="Times New Roman" panose="02020603050405020304" pitchFamily="18" charset="0"/>
              </a:rPr>
            </a:br>
            <a:r>
              <a:rPr lang="tr-TR" dirty="0"/>
              <a:t> </a:t>
            </a:r>
          </a:p>
        </p:txBody>
      </p:sp>
      <p:graphicFrame>
        <p:nvGraphicFramePr>
          <p:cNvPr id="2" name="Tablo 1">
            <a:extLst>
              <a:ext uri="{FF2B5EF4-FFF2-40B4-BE49-F238E27FC236}">
                <a16:creationId xmlns:a16="http://schemas.microsoft.com/office/drawing/2014/main" id="{40712C8D-9CAE-41C9-9C2F-DFC20F05B0A1}"/>
              </a:ext>
            </a:extLst>
          </p:cNvPr>
          <p:cNvGraphicFramePr>
            <a:graphicFrameLocks noGrp="1"/>
          </p:cNvGraphicFramePr>
          <p:nvPr>
            <p:extLst>
              <p:ext uri="{D42A27DB-BD31-4B8C-83A1-F6EECF244321}">
                <p14:modId xmlns:p14="http://schemas.microsoft.com/office/powerpoint/2010/main" val="1869462566"/>
              </p:ext>
            </p:extLst>
          </p:nvPr>
        </p:nvGraphicFramePr>
        <p:xfrm>
          <a:off x="244444" y="1321807"/>
          <a:ext cx="11660863" cy="5281019"/>
        </p:xfrm>
        <a:graphic>
          <a:graphicData uri="http://schemas.openxmlformats.org/drawingml/2006/table">
            <a:tbl>
              <a:tblPr>
                <a:tableStyleId>{5C22544A-7EE6-4342-B048-85BDC9FD1C3A}</a:tableStyleId>
              </a:tblPr>
              <a:tblGrid>
                <a:gridCol w="4807390">
                  <a:extLst>
                    <a:ext uri="{9D8B030D-6E8A-4147-A177-3AD203B41FA5}">
                      <a16:colId xmlns:a16="http://schemas.microsoft.com/office/drawing/2014/main" val="3930307668"/>
                    </a:ext>
                  </a:extLst>
                </a:gridCol>
                <a:gridCol w="1412340">
                  <a:extLst>
                    <a:ext uri="{9D8B030D-6E8A-4147-A177-3AD203B41FA5}">
                      <a16:colId xmlns:a16="http://schemas.microsoft.com/office/drawing/2014/main" val="3304810041"/>
                    </a:ext>
                  </a:extLst>
                </a:gridCol>
                <a:gridCol w="1231272">
                  <a:extLst>
                    <a:ext uri="{9D8B030D-6E8A-4147-A177-3AD203B41FA5}">
                      <a16:colId xmlns:a16="http://schemas.microsoft.com/office/drawing/2014/main" val="1465019079"/>
                    </a:ext>
                  </a:extLst>
                </a:gridCol>
                <a:gridCol w="769544">
                  <a:extLst>
                    <a:ext uri="{9D8B030D-6E8A-4147-A177-3AD203B41FA5}">
                      <a16:colId xmlns:a16="http://schemas.microsoft.com/office/drawing/2014/main" val="630095204"/>
                    </a:ext>
                  </a:extLst>
                </a:gridCol>
                <a:gridCol w="841972">
                  <a:extLst>
                    <a:ext uri="{9D8B030D-6E8A-4147-A177-3AD203B41FA5}">
                      <a16:colId xmlns:a16="http://schemas.microsoft.com/office/drawing/2014/main" val="2626959151"/>
                    </a:ext>
                  </a:extLst>
                </a:gridCol>
                <a:gridCol w="1303699">
                  <a:extLst>
                    <a:ext uri="{9D8B030D-6E8A-4147-A177-3AD203B41FA5}">
                      <a16:colId xmlns:a16="http://schemas.microsoft.com/office/drawing/2014/main" val="1842451628"/>
                    </a:ext>
                  </a:extLst>
                </a:gridCol>
                <a:gridCol w="1294646">
                  <a:extLst>
                    <a:ext uri="{9D8B030D-6E8A-4147-A177-3AD203B41FA5}">
                      <a16:colId xmlns:a16="http://schemas.microsoft.com/office/drawing/2014/main" val="172569912"/>
                    </a:ext>
                  </a:extLst>
                </a:gridCol>
              </a:tblGrid>
              <a:tr h="364043">
                <a:tc>
                  <a:txBody>
                    <a:bodyPr/>
                    <a:lstStyle/>
                    <a:p>
                      <a:pPr algn="ctr" fontAlgn="ctr"/>
                      <a:r>
                        <a:rPr lang="tr-TR" sz="1200" b="1" u="none" strike="noStrike" dirty="0">
                          <a:solidFill>
                            <a:schemeClr val="tx1"/>
                          </a:solidFill>
                          <a:effectLst/>
                          <a:latin typeface="Cambria" panose="02040503050406030204" pitchFamily="18" charset="0"/>
                        </a:rPr>
                        <a:t>Projenin Adı</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Yürütücüsü</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Bölüm/ABD</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Proje Süresi</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Proje Bütçesi</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Sektör</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Sektör Alt Alan</a:t>
                      </a:r>
                      <a:endParaRPr lang="tr-TR" sz="1200" b="1" i="0" u="none" strike="noStrike" dirty="0">
                        <a:solidFill>
                          <a:schemeClr val="tx1"/>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396960166"/>
                  </a:ext>
                </a:extLst>
              </a:tr>
              <a:tr h="745043">
                <a:tc>
                  <a:txBody>
                    <a:bodyPr/>
                    <a:lstStyle/>
                    <a:p>
                      <a:pPr algn="l" fontAlgn="b"/>
                      <a:r>
                        <a:rPr lang="tr-TR" sz="1100" u="none" strike="noStrike" dirty="0">
                          <a:effectLst/>
                          <a:latin typeface="Cambria" panose="02040503050406030204" pitchFamily="18" charset="0"/>
                        </a:rPr>
                        <a:t>Uzun ve Kısa Kanal CMOS Teknolojilerinde Plastik Optik Fiber ve Görünür Işık Haberleşmesi İçin Düşük-Güç Düşük-Gürültüye Sahip Tümleşik Optik Algılayıcı ve Alıcı Devre Tasarımı</a:t>
                      </a:r>
                      <a:endParaRPr lang="tr-TR" sz="1100" b="0" i="0" u="none" strike="noStrike" dirty="0">
                        <a:solidFill>
                          <a:srgbClr val="000000"/>
                        </a:solidFill>
                        <a:effectLst/>
                        <a:latin typeface="Cambria" panose="02040503050406030204" pitchFamily="18" charset="0"/>
                      </a:endParaRPr>
                    </a:p>
                  </a:txBody>
                  <a:tcPr marL="5656" marR="5656" marT="5656" marB="0" anchor="b"/>
                </a:tc>
                <a:tc>
                  <a:txBody>
                    <a:bodyPr/>
                    <a:lstStyle/>
                    <a:p>
                      <a:pPr algn="l" fontAlgn="b"/>
                      <a:r>
                        <a:rPr lang="tr-TR" sz="1100" u="none" strike="noStrike" dirty="0">
                          <a:effectLst/>
                          <a:latin typeface="Cambria" panose="02040503050406030204" pitchFamily="18" charset="0"/>
                        </a:rPr>
                        <a:t>Doç. Dr. Mustafa Berke Yelten</a:t>
                      </a:r>
                      <a:endParaRPr lang="tr-TR" sz="1100" b="0" i="0" u="none" strike="noStrike" dirty="0">
                        <a:solidFill>
                          <a:srgbClr val="000000"/>
                        </a:solidFill>
                        <a:effectLst/>
                        <a:latin typeface="Cambria" panose="02040503050406030204" pitchFamily="18" charset="0"/>
                      </a:endParaRPr>
                    </a:p>
                  </a:txBody>
                  <a:tcPr marL="5656" marR="5656" marT="5656" marB="0" anchor="b"/>
                </a:tc>
                <a:tc>
                  <a:txBody>
                    <a:bodyPr/>
                    <a:lstStyle/>
                    <a:p>
                      <a:pPr algn="ctr" fontAlgn="b"/>
                      <a:r>
                        <a:rPr lang="tr-TR" sz="1100" u="none" strike="noStrike" dirty="0">
                          <a:effectLst/>
                          <a:latin typeface="Cambria" panose="02040503050406030204" pitchFamily="18" charset="0"/>
                        </a:rPr>
                        <a:t>Elektronik ve Haberleşme Mühendisliği</a:t>
                      </a:r>
                      <a:endParaRPr lang="tr-TR" sz="1100" b="0" i="0" u="none" strike="noStrike" dirty="0">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dirty="0">
                          <a:effectLst/>
                          <a:latin typeface="Cambria" panose="02040503050406030204" pitchFamily="18" charset="0"/>
                        </a:rPr>
                        <a:t>24</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₺914.196,18</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Elektronik</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Elektronik Donanım Teknolojileri</a:t>
                      </a:r>
                      <a:endParaRPr lang="tr-TR" sz="1100" b="0" i="0" u="none" strike="noStrike">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2542099323"/>
                  </a:ext>
                </a:extLst>
              </a:tr>
              <a:tr h="533774">
                <a:tc>
                  <a:txBody>
                    <a:bodyPr/>
                    <a:lstStyle/>
                    <a:p>
                      <a:pPr algn="l" fontAlgn="b"/>
                      <a:r>
                        <a:rPr lang="tr-TR" sz="1100" u="none" strike="noStrike" dirty="0">
                          <a:effectLst/>
                          <a:latin typeface="Cambria" panose="02040503050406030204" pitchFamily="18" charset="0"/>
                        </a:rPr>
                        <a:t>Arı Ürünlerinde Bulunan </a:t>
                      </a:r>
                      <a:r>
                        <a:rPr lang="tr-TR" sz="1100" u="none" strike="noStrike" dirty="0" err="1">
                          <a:effectLst/>
                          <a:latin typeface="Cambria" panose="02040503050406030204" pitchFamily="18" charset="0"/>
                        </a:rPr>
                        <a:t>Biyoaktif</a:t>
                      </a:r>
                      <a:r>
                        <a:rPr lang="tr-TR" sz="1100" u="none" strike="noStrike" dirty="0">
                          <a:effectLst/>
                          <a:latin typeface="Cambria" panose="02040503050406030204" pitchFamily="18" charset="0"/>
                        </a:rPr>
                        <a:t> Bileşenlerin Farklı </a:t>
                      </a:r>
                      <a:r>
                        <a:rPr lang="tr-TR" sz="1100" u="none" strike="noStrike" dirty="0" err="1">
                          <a:effectLst/>
                          <a:latin typeface="Cambria" panose="02040503050406030204" pitchFamily="18" charset="0"/>
                        </a:rPr>
                        <a:t>Enkapsülasyon</a:t>
                      </a:r>
                      <a:r>
                        <a:rPr lang="tr-TR" sz="1100" u="none" strike="noStrike" dirty="0">
                          <a:effectLst/>
                          <a:latin typeface="Cambria" panose="02040503050406030204" pitchFamily="18" charset="0"/>
                        </a:rPr>
                        <a:t> Teknikleri ile </a:t>
                      </a:r>
                      <a:r>
                        <a:rPr lang="tr-TR" sz="1100" u="none" strike="noStrike" dirty="0" err="1">
                          <a:effectLst/>
                          <a:latin typeface="Cambria" panose="02040503050406030204" pitchFamily="18" charset="0"/>
                        </a:rPr>
                        <a:t>Biyoyararlılığının</a:t>
                      </a:r>
                      <a:r>
                        <a:rPr lang="tr-TR" sz="1100" u="none" strike="noStrike" dirty="0">
                          <a:effectLst/>
                          <a:latin typeface="Cambria" panose="02040503050406030204" pitchFamily="18" charset="0"/>
                        </a:rPr>
                        <a:t> Arttırılması ve Fonksiyonel Ürün </a:t>
                      </a:r>
                      <a:r>
                        <a:rPr lang="tr-TR" sz="1100" u="none" strike="noStrike" dirty="0" err="1">
                          <a:effectLst/>
                          <a:latin typeface="Cambria" panose="02040503050406030204" pitchFamily="18" charset="0"/>
                        </a:rPr>
                        <a:t>Eldesi</a:t>
                      </a:r>
                      <a:endParaRPr lang="tr-TR" sz="1100" b="0" i="0" u="none" strike="noStrike" dirty="0">
                        <a:solidFill>
                          <a:srgbClr val="000000"/>
                        </a:solidFill>
                        <a:effectLst/>
                        <a:latin typeface="Cambria" panose="02040503050406030204" pitchFamily="18" charset="0"/>
                      </a:endParaRPr>
                    </a:p>
                  </a:txBody>
                  <a:tcPr marL="5656" marR="5656" marT="5656" marB="0" anchor="b"/>
                </a:tc>
                <a:tc>
                  <a:txBody>
                    <a:bodyPr/>
                    <a:lstStyle/>
                    <a:p>
                      <a:pPr algn="l" fontAlgn="b"/>
                      <a:r>
                        <a:rPr lang="tr-TR" sz="1100" u="none" strike="noStrike">
                          <a:effectLst/>
                          <a:latin typeface="Cambria" panose="02040503050406030204" pitchFamily="18" charset="0"/>
                        </a:rPr>
                        <a:t>Prof.Dr. Esra Çapanoğlu Güven</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b"/>
                      <a:r>
                        <a:rPr lang="tr-TR" sz="1100" u="none" strike="noStrike" dirty="0">
                          <a:effectLst/>
                          <a:latin typeface="Cambria" panose="02040503050406030204" pitchFamily="18" charset="0"/>
                        </a:rPr>
                        <a:t>Gıda Mühendisliği</a:t>
                      </a:r>
                      <a:endParaRPr lang="tr-TR" sz="1100" b="0" i="0" u="none" strike="noStrike" dirty="0">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a:effectLst/>
                          <a:latin typeface="Cambria" panose="02040503050406030204" pitchFamily="18" charset="0"/>
                        </a:rPr>
                        <a:t>36</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₺999.956,52</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err="1">
                          <a:effectLst/>
                          <a:latin typeface="Cambria" panose="02040503050406030204" pitchFamily="18" charset="0"/>
                        </a:rPr>
                        <a:t>Biyoteknoloji</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 </a:t>
                      </a:r>
                      <a:endParaRPr lang="tr-TR" sz="1100" b="0" i="0" u="none" strike="noStrike">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2082238232"/>
                  </a:ext>
                </a:extLst>
              </a:tr>
              <a:tr h="639409">
                <a:tc>
                  <a:txBody>
                    <a:bodyPr/>
                    <a:lstStyle/>
                    <a:p>
                      <a:pPr algn="l" fontAlgn="b"/>
                      <a:r>
                        <a:rPr lang="tr-TR" sz="1100" u="none" strike="noStrike">
                          <a:effectLst/>
                          <a:latin typeface="Cambria" panose="02040503050406030204" pitchFamily="18" charset="0"/>
                        </a:rPr>
                        <a:t>Süper Kapasitörlerde Elektrot Malzemesi Olarak Kullanılabilecek Hiyerarşik Gözenekli Karbonsu Yapıların Atık Lignoselülozik Biyokütlelerden Üretilmesi</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l" fontAlgn="b"/>
                      <a:r>
                        <a:rPr lang="tr-TR" sz="1100" u="none" strike="noStrike">
                          <a:effectLst/>
                          <a:latin typeface="Cambria" panose="02040503050406030204" pitchFamily="18" charset="0"/>
                        </a:rPr>
                        <a:t>Prof. Dr. Hanzade AÇMA</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a:effectLst/>
                          <a:latin typeface="Cambria" panose="02040503050406030204" pitchFamily="18" charset="0"/>
                        </a:rPr>
                        <a:t>Kimya Teknoloji</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24</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₺999.999,26</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Otomotiv ve Raylı Sistemler</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Enerji Depolama</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3253279287"/>
                  </a:ext>
                </a:extLst>
              </a:tr>
              <a:tr h="428140">
                <a:tc>
                  <a:txBody>
                    <a:bodyPr/>
                    <a:lstStyle/>
                    <a:p>
                      <a:pPr algn="l" fontAlgn="ctr"/>
                      <a:r>
                        <a:rPr lang="tr-TR" sz="1100" u="none" strike="noStrike">
                          <a:effectLst/>
                          <a:latin typeface="Cambria" panose="02040503050406030204" pitchFamily="18" charset="0"/>
                        </a:rPr>
                        <a:t>Propiyolat Esterleri Üzerinden Çok Hızlı Tepkimelerle Katma Değeri Yüksek </a:t>
                      </a:r>
                      <a:br>
                        <a:rPr lang="tr-TR" sz="1100" u="none" strike="noStrike">
                          <a:effectLst/>
                          <a:latin typeface="Cambria" panose="02040503050406030204" pitchFamily="18" charset="0"/>
                        </a:rPr>
                      </a:br>
                      <a:r>
                        <a:rPr lang="tr-TR" sz="1100" u="none" strike="noStrike">
                          <a:effectLst/>
                          <a:latin typeface="Cambria" panose="02040503050406030204" pitchFamily="18" charset="0"/>
                        </a:rPr>
                        <a:t>Ürünlerin Eldesi</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l" fontAlgn="b"/>
                      <a:r>
                        <a:rPr lang="tr-TR" sz="1100" u="none" strike="noStrike">
                          <a:effectLst/>
                          <a:latin typeface="Cambria" panose="02040503050406030204" pitchFamily="18" charset="0"/>
                        </a:rPr>
                        <a:t>Prof. Dr. Hakan Durmaz</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a:effectLst/>
                          <a:latin typeface="Cambria" panose="02040503050406030204" pitchFamily="18" charset="0"/>
                        </a:rPr>
                        <a:t>Kimya</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24</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₺1.000.000,00</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Kimya</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Organik Kimya</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4086988764"/>
                  </a:ext>
                </a:extLst>
              </a:tr>
              <a:tr h="533774">
                <a:tc>
                  <a:txBody>
                    <a:bodyPr/>
                    <a:lstStyle/>
                    <a:p>
                      <a:pPr algn="l" fontAlgn="b"/>
                      <a:r>
                        <a:rPr lang="tr-TR" sz="1100" u="none" strike="noStrike">
                          <a:effectLst/>
                          <a:latin typeface="Cambria" panose="02040503050406030204" pitchFamily="18" charset="0"/>
                        </a:rPr>
                        <a:t>Yüzeyi kimyasal olarak modifiye edilmiş selüloz nanokristal (CNC) yapıları kullanılarak PLA, PBAT ve PLA/PBAT nanokompozitlerinin geliştirilmesi</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l" fontAlgn="b"/>
                      <a:r>
                        <a:rPr lang="tr-TR" sz="1100" u="none" strike="noStrike">
                          <a:effectLst/>
                          <a:latin typeface="Cambria" panose="02040503050406030204" pitchFamily="18" charset="0"/>
                        </a:rPr>
                        <a:t>Doç. Dr. Mohammadreza Nofar</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b"/>
                      <a:r>
                        <a:rPr lang="tr-TR" sz="1100" u="none" strike="noStrike">
                          <a:effectLst/>
                          <a:latin typeface="Cambria" panose="02040503050406030204" pitchFamily="18" charset="0"/>
                        </a:rPr>
                        <a:t>Metalurji ve Malzeme Mühendisliği</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dirty="0">
                          <a:effectLst/>
                          <a:latin typeface="Cambria" panose="02040503050406030204" pitchFamily="18" charset="0"/>
                        </a:rPr>
                        <a:t>36</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₺619.689,30</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b"/>
                      <a:r>
                        <a:rPr lang="tr-TR" sz="1100" u="none" strike="noStrike" dirty="0">
                          <a:effectLst/>
                          <a:latin typeface="Cambria" panose="02040503050406030204" pitchFamily="18" charset="0"/>
                        </a:rPr>
                        <a:t>Çevre Bilimleri ve İklim Değişikliği</a:t>
                      </a:r>
                      <a:endParaRPr lang="tr-TR" sz="1100" b="0" i="0" u="none" strike="noStrike" dirty="0">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dirty="0">
                          <a:effectLst/>
                          <a:latin typeface="Cambria" panose="02040503050406030204" pitchFamily="18" charset="0"/>
                        </a:rPr>
                        <a:t> </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2610797271"/>
                  </a:ext>
                </a:extLst>
              </a:tr>
              <a:tr h="745043">
                <a:tc>
                  <a:txBody>
                    <a:bodyPr/>
                    <a:lstStyle/>
                    <a:p>
                      <a:pPr algn="l" fontAlgn="b"/>
                      <a:r>
                        <a:rPr lang="tr-TR" sz="1100" u="none" strike="noStrike">
                          <a:effectLst/>
                          <a:latin typeface="Cambria" panose="02040503050406030204" pitchFamily="18" charset="0"/>
                        </a:rPr>
                        <a:t>Elektrikli Araçlar için Yüksek Doğruluklu Enerji Tüketimi Kestirimi Yapan ve Batarya Sağlığını Dikkate Alarak Araç Kontrolü ve Şebekeye Hizmetler Gerçekleştiren Enerji Yönetimi Sistemi Geliştirilmesi</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l" fontAlgn="b"/>
                      <a:r>
                        <a:rPr lang="tr-TR" sz="1100" u="none" strike="noStrike">
                          <a:effectLst/>
                          <a:latin typeface="Cambria" panose="02040503050406030204" pitchFamily="18" charset="0"/>
                        </a:rPr>
                        <a:t>Dr. Öğr. Üy. Mehmet Onur GÜLBAHÇE</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b"/>
                      <a:r>
                        <a:rPr lang="tr-TR" sz="1100" u="none" strike="noStrike">
                          <a:effectLst/>
                          <a:latin typeface="Cambria" panose="02040503050406030204" pitchFamily="18" charset="0"/>
                        </a:rPr>
                        <a:t>Elektrik Mühendisliği</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a:effectLst/>
                          <a:latin typeface="Cambria" panose="02040503050406030204" pitchFamily="18" charset="0"/>
                        </a:rPr>
                        <a:t>36</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₺999.995,12</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Otomotiv ve Raylı Sistemler</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Elektrikli Ve </a:t>
                      </a:r>
                      <a:r>
                        <a:rPr lang="tr-TR" sz="1100" u="none" strike="noStrike" dirty="0" err="1">
                          <a:effectLst/>
                          <a:latin typeface="Cambria" panose="02040503050406030204" pitchFamily="18" charset="0"/>
                        </a:rPr>
                        <a:t>Hibrit</a:t>
                      </a:r>
                      <a:r>
                        <a:rPr lang="tr-TR" sz="1100" u="none" strike="noStrike" dirty="0">
                          <a:effectLst/>
                          <a:latin typeface="Cambria" panose="02040503050406030204" pitchFamily="18" charset="0"/>
                        </a:rPr>
                        <a:t> Araç Teknolojileri (Batarya Dahil)</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3748813731"/>
                  </a:ext>
                </a:extLst>
              </a:tr>
              <a:tr h="428140">
                <a:tc>
                  <a:txBody>
                    <a:bodyPr/>
                    <a:lstStyle/>
                    <a:p>
                      <a:pPr algn="l" fontAlgn="b"/>
                      <a:r>
                        <a:rPr lang="tr-TR" sz="1100" u="none" strike="noStrike">
                          <a:effectLst/>
                          <a:latin typeface="Cambria" panose="02040503050406030204" pitchFamily="18" charset="0"/>
                        </a:rPr>
                        <a:t>COVID-19 Tedavisine Yönelik SARS-CoV-2 Hedefli Peptit Entegre Edilmiş Özgün Nanokor Geliştirilmesi</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l" fontAlgn="b"/>
                      <a:r>
                        <a:rPr lang="tr-TR" sz="1100" u="none" strike="noStrike">
                          <a:effectLst/>
                          <a:latin typeface="Cambria" panose="02040503050406030204" pitchFamily="18" charset="0"/>
                        </a:rPr>
                        <a:t>Prof. Dr. Gizem Dinler Doğanay</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b"/>
                      <a:r>
                        <a:rPr lang="tr-TR" sz="1100" u="none" strike="noStrike">
                          <a:effectLst/>
                          <a:latin typeface="Cambria" panose="02040503050406030204" pitchFamily="18" charset="0"/>
                        </a:rPr>
                        <a:t>/ Moleküler Biyoloji ve Genetik</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a:effectLst/>
                          <a:latin typeface="Cambria" panose="02040503050406030204" pitchFamily="18" charset="0"/>
                        </a:rPr>
                        <a:t>24</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₺999.999,84</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err="1">
                          <a:effectLst/>
                          <a:latin typeface="Cambria" panose="02040503050406030204" pitchFamily="18" charset="0"/>
                        </a:rPr>
                        <a:t>Biyoteknoloji</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 </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3405063169"/>
                  </a:ext>
                </a:extLst>
              </a:tr>
              <a:tr h="428140">
                <a:tc>
                  <a:txBody>
                    <a:bodyPr/>
                    <a:lstStyle/>
                    <a:p>
                      <a:pPr algn="l" fontAlgn="b"/>
                      <a:r>
                        <a:rPr lang="tr-TR" sz="1100" u="none" strike="noStrike">
                          <a:effectLst/>
                          <a:latin typeface="Cambria" panose="02040503050406030204" pitchFamily="18" charset="0"/>
                        </a:rPr>
                        <a:t>Tekstil Endüstrisi Atıksularında Sıfır Deşarjlı Hibrid Membran Sistemi ile Su ve Kimyasal Geri Kazanımının Araştırılması</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l" fontAlgn="b"/>
                      <a:r>
                        <a:rPr lang="tr-TR" sz="1100" u="none" strike="noStrike">
                          <a:effectLst/>
                          <a:latin typeface="Cambria" panose="02040503050406030204" pitchFamily="18" charset="0"/>
                        </a:rPr>
                        <a:t>Dr. Öğretim Üyesi Ayşe YÜKSEKDAĞ</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a:effectLst/>
                          <a:latin typeface="Cambria" panose="02040503050406030204" pitchFamily="18" charset="0"/>
                        </a:rPr>
                        <a:t>Çevre Mühendisliği </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24</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₺999.999,97</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Kimya</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err="1">
                          <a:effectLst/>
                          <a:latin typeface="Cambria" panose="02040503050406030204" pitchFamily="18" charset="0"/>
                        </a:rPr>
                        <a:t>Filtrasyon</a:t>
                      </a:r>
                      <a:r>
                        <a:rPr lang="tr-TR" sz="1100" u="none" strike="noStrike" dirty="0">
                          <a:effectLst/>
                          <a:latin typeface="Cambria" panose="02040503050406030204" pitchFamily="18" charset="0"/>
                        </a:rPr>
                        <a:t> ve Ayırma</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84133734"/>
                  </a:ext>
                </a:extLst>
              </a:tr>
              <a:tr h="428140">
                <a:tc>
                  <a:txBody>
                    <a:bodyPr/>
                    <a:lstStyle/>
                    <a:p>
                      <a:pPr algn="l" fontAlgn="b"/>
                      <a:r>
                        <a:rPr lang="tr-TR" sz="1100" u="none" strike="noStrike">
                          <a:effectLst/>
                          <a:latin typeface="Cambria" panose="02040503050406030204" pitchFamily="18" charset="0"/>
                        </a:rPr>
                        <a:t>Farklı Atık Akımlarından Mikroalg Hasadı: Kaynak Döngüselliğinin Geliştirilerek İklim Değişikliği ile Mücadelenin Güçlendirilmesi</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l" fontAlgn="b"/>
                      <a:r>
                        <a:rPr lang="tr-TR" sz="1100" u="none" strike="noStrike">
                          <a:effectLst/>
                          <a:latin typeface="Cambria" panose="02040503050406030204" pitchFamily="18" charset="0"/>
                        </a:rPr>
                        <a:t>Dr. Öğretim Üyesi Hüseyin Güven</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a:effectLst/>
                          <a:latin typeface="Cambria" panose="02040503050406030204" pitchFamily="18" charset="0"/>
                        </a:rPr>
                        <a:t>Çevre Mühendisliği </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33</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₺998.163,80</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Çevre Bilimleri ve İklim Değişikliği</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 </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818369638"/>
                  </a:ext>
                </a:extLst>
              </a:tr>
            </a:tbl>
          </a:graphicData>
        </a:graphic>
      </p:graphicFrame>
    </p:spTree>
    <p:extLst>
      <p:ext uri="{BB962C8B-B14F-4D97-AF65-F5344CB8AC3E}">
        <p14:creationId xmlns:p14="http://schemas.microsoft.com/office/powerpoint/2010/main" val="36562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a:extLst>
              <a:ext uri="{FF2B5EF4-FFF2-40B4-BE49-F238E27FC236}">
                <a16:creationId xmlns:a16="http://schemas.microsoft.com/office/drawing/2014/main" id="{12677FC6-F9BD-4002-ABB2-D8C58965BDFA}"/>
              </a:ext>
            </a:extLst>
          </p:cNvPr>
          <p:cNvSpPr>
            <a:spLocks noGrp="1"/>
          </p:cNvSpPr>
          <p:nvPr>
            <p:ph type="title"/>
          </p:nvPr>
        </p:nvSpPr>
        <p:spPr>
          <a:xfrm>
            <a:off x="2399395" y="262550"/>
            <a:ext cx="8929509" cy="1176951"/>
          </a:xfrm>
        </p:spPr>
        <p:txBody>
          <a:bodyPr/>
          <a:lstStyle/>
          <a:p>
            <a:r>
              <a:rPr lang="tr-TR" sz="2800" b="1" dirty="0">
                <a:solidFill>
                  <a:schemeClr val="tx1"/>
                </a:solidFill>
              </a:rPr>
              <a:t>	    </a:t>
            </a:r>
            <a:r>
              <a:rPr lang="tr-TR" sz="2400" b="1" dirty="0">
                <a:solidFill>
                  <a:schemeClr val="tx1"/>
                </a:solidFill>
                <a:latin typeface="Cambria" panose="02040503050406030204" pitchFamily="18" charset="0"/>
              </a:rPr>
              <a:t>İSTANBUL ÜNİVERSİTESİ -1 (37 proje)</a:t>
            </a:r>
            <a:br>
              <a:rPr lang="tr-TR" sz="2400" b="1" dirty="0">
                <a:solidFill>
                  <a:schemeClr val="tx1"/>
                </a:solidFill>
                <a:latin typeface="Cambria" panose="02040503050406030204" pitchFamily="18" charset="0"/>
              </a:rPr>
            </a:br>
            <a:r>
              <a:rPr lang="tr-TR" sz="2400" b="1" dirty="0">
                <a:solidFill>
                  <a:schemeClr val="tx1"/>
                </a:solidFill>
                <a:latin typeface="Cambria" panose="02040503050406030204" pitchFamily="18" charset="0"/>
              </a:rPr>
              <a:t>	      Aktarılan Bütçe:	₺5.635.590,35</a:t>
            </a:r>
            <a: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t/>
            </a:r>
            <a:b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br>
            <a: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t>	      </a:t>
            </a:r>
            <a:r>
              <a:rPr lang="tr-TR" sz="2400" b="1" dirty="0" smtClean="0">
                <a:solidFill>
                  <a:schemeClr val="tx1"/>
                </a:solidFill>
                <a:latin typeface="Cambria" panose="02040503050406030204" pitchFamily="18" charset="0"/>
              </a:rPr>
              <a:t>Kullanılan </a:t>
            </a:r>
            <a:r>
              <a:rPr lang="tr-TR" sz="2400" b="1" dirty="0">
                <a:solidFill>
                  <a:schemeClr val="tx1"/>
                </a:solidFill>
                <a:latin typeface="Cambria" panose="02040503050406030204" pitchFamily="18" charset="0"/>
              </a:rPr>
              <a:t>Bütçe</a:t>
            </a:r>
            <a:r>
              <a:rPr lang="tr-TR" sz="2400" b="1" dirty="0" smtClean="0">
                <a:solidFill>
                  <a:schemeClr val="tx1"/>
                </a:solidFill>
                <a:latin typeface="Cambria" panose="02040503050406030204" pitchFamily="18" charset="0"/>
              </a:rPr>
              <a:t>:₺</a:t>
            </a:r>
            <a:r>
              <a:rPr lang="tr-TR" sz="2400" b="1" dirty="0">
                <a:solidFill>
                  <a:schemeClr val="tx1"/>
                </a:solidFill>
                <a:latin typeface="Cambria" panose="02040503050406030204" pitchFamily="18" charset="0"/>
              </a:rPr>
              <a:t>11.806.763,25</a:t>
            </a:r>
            <a:r>
              <a:rPr lang="tr-TR" sz="2400" dirty="0">
                <a:latin typeface="Cambria" panose="02040503050406030204" pitchFamily="18" charset="0"/>
                <a:ea typeface="Calibri" panose="020F0502020204030204" pitchFamily="34" charset="0"/>
                <a:cs typeface="Times New Roman" panose="02020603050405020304" pitchFamily="18" charset="0"/>
              </a:rPr>
              <a:t/>
            </a:r>
            <a:br>
              <a:rPr lang="tr-TR" sz="2400" dirty="0">
                <a:latin typeface="Cambria" panose="02040503050406030204" pitchFamily="18" charset="0"/>
                <a:ea typeface="Calibri" panose="020F0502020204030204" pitchFamily="34" charset="0"/>
                <a:cs typeface="Times New Roman" panose="02020603050405020304" pitchFamily="18" charset="0"/>
              </a:rPr>
            </a:br>
            <a:r>
              <a:rPr lang="tr-TR" dirty="0"/>
              <a:t> </a:t>
            </a:r>
          </a:p>
        </p:txBody>
      </p:sp>
      <p:graphicFrame>
        <p:nvGraphicFramePr>
          <p:cNvPr id="5" name="Tablo 4">
            <a:extLst>
              <a:ext uri="{FF2B5EF4-FFF2-40B4-BE49-F238E27FC236}">
                <a16:creationId xmlns:a16="http://schemas.microsoft.com/office/drawing/2014/main" id="{BC44D261-A695-4791-95F2-AA573CFC8DB2}"/>
              </a:ext>
            </a:extLst>
          </p:cNvPr>
          <p:cNvGraphicFramePr>
            <a:graphicFrameLocks noGrp="1"/>
          </p:cNvGraphicFramePr>
          <p:nvPr>
            <p:extLst>
              <p:ext uri="{D42A27DB-BD31-4B8C-83A1-F6EECF244321}">
                <p14:modId xmlns:p14="http://schemas.microsoft.com/office/powerpoint/2010/main" val="1276077843"/>
              </p:ext>
            </p:extLst>
          </p:nvPr>
        </p:nvGraphicFramePr>
        <p:xfrm>
          <a:off x="220300" y="1275755"/>
          <a:ext cx="11751399" cy="5429792"/>
        </p:xfrm>
        <a:graphic>
          <a:graphicData uri="http://schemas.openxmlformats.org/drawingml/2006/table">
            <a:tbl>
              <a:tblPr>
                <a:tableStyleId>{5C22544A-7EE6-4342-B048-85BDC9FD1C3A}</a:tableStyleId>
              </a:tblPr>
              <a:tblGrid>
                <a:gridCol w="5700440">
                  <a:extLst>
                    <a:ext uri="{9D8B030D-6E8A-4147-A177-3AD203B41FA5}">
                      <a16:colId xmlns:a16="http://schemas.microsoft.com/office/drawing/2014/main" val="1441050131"/>
                    </a:ext>
                  </a:extLst>
                </a:gridCol>
                <a:gridCol w="1931670">
                  <a:extLst>
                    <a:ext uri="{9D8B030D-6E8A-4147-A177-3AD203B41FA5}">
                      <a16:colId xmlns:a16="http://schemas.microsoft.com/office/drawing/2014/main" val="1260988151"/>
                    </a:ext>
                  </a:extLst>
                </a:gridCol>
                <a:gridCol w="1325880">
                  <a:extLst>
                    <a:ext uri="{9D8B030D-6E8A-4147-A177-3AD203B41FA5}">
                      <a16:colId xmlns:a16="http://schemas.microsoft.com/office/drawing/2014/main" val="4283673426"/>
                    </a:ext>
                  </a:extLst>
                </a:gridCol>
                <a:gridCol w="560070">
                  <a:extLst>
                    <a:ext uri="{9D8B030D-6E8A-4147-A177-3AD203B41FA5}">
                      <a16:colId xmlns:a16="http://schemas.microsoft.com/office/drawing/2014/main" val="3296960716"/>
                    </a:ext>
                  </a:extLst>
                </a:gridCol>
                <a:gridCol w="769695">
                  <a:extLst>
                    <a:ext uri="{9D8B030D-6E8A-4147-A177-3AD203B41FA5}">
                      <a16:colId xmlns:a16="http://schemas.microsoft.com/office/drawing/2014/main" val="1865921828"/>
                    </a:ext>
                  </a:extLst>
                </a:gridCol>
                <a:gridCol w="534155">
                  <a:extLst>
                    <a:ext uri="{9D8B030D-6E8A-4147-A177-3AD203B41FA5}">
                      <a16:colId xmlns:a16="http://schemas.microsoft.com/office/drawing/2014/main" val="4123812283"/>
                    </a:ext>
                  </a:extLst>
                </a:gridCol>
                <a:gridCol w="929489">
                  <a:extLst>
                    <a:ext uri="{9D8B030D-6E8A-4147-A177-3AD203B41FA5}">
                      <a16:colId xmlns:a16="http://schemas.microsoft.com/office/drawing/2014/main" val="4091275858"/>
                    </a:ext>
                  </a:extLst>
                </a:gridCol>
              </a:tblGrid>
              <a:tr h="172440">
                <a:tc>
                  <a:txBody>
                    <a:bodyPr/>
                    <a:lstStyle/>
                    <a:p>
                      <a:pPr algn="ctr" fontAlgn="ctr"/>
                      <a:r>
                        <a:rPr lang="tr-TR" sz="1200" b="1" u="none" strike="noStrike" dirty="0">
                          <a:solidFill>
                            <a:schemeClr val="tx1"/>
                          </a:solidFill>
                          <a:effectLst/>
                          <a:latin typeface="Cambria" panose="02040503050406030204" pitchFamily="18" charset="0"/>
                        </a:rPr>
                        <a:t>Projenin Adı</a:t>
                      </a:r>
                      <a:endParaRPr lang="tr-TR" sz="1200" b="1" i="0" u="none" strike="noStrike" dirty="0">
                        <a:solidFill>
                          <a:schemeClr val="tx1"/>
                        </a:solidFill>
                        <a:effectLst/>
                        <a:latin typeface="Cambria" panose="02040503050406030204" pitchFamily="18" charset="0"/>
                      </a:endParaRPr>
                    </a:p>
                  </a:txBody>
                  <a:tcPr marL="2177" marR="2177" marT="2177" marB="0" anchor="ctr"/>
                </a:tc>
                <a:tc>
                  <a:txBody>
                    <a:bodyPr/>
                    <a:lstStyle/>
                    <a:p>
                      <a:pPr algn="ctr" fontAlgn="ctr"/>
                      <a:r>
                        <a:rPr lang="tr-TR" sz="1200" b="1" u="none" strike="noStrike" dirty="0">
                          <a:solidFill>
                            <a:schemeClr val="tx1"/>
                          </a:solidFill>
                          <a:effectLst/>
                          <a:latin typeface="Cambria" panose="02040503050406030204" pitchFamily="18" charset="0"/>
                        </a:rPr>
                        <a:t>Yürütücüsü</a:t>
                      </a:r>
                      <a:endParaRPr lang="tr-TR" sz="1200" b="1" i="0" u="none" strike="noStrike" dirty="0">
                        <a:solidFill>
                          <a:schemeClr val="tx1"/>
                        </a:solidFill>
                        <a:effectLst/>
                        <a:latin typeface="Cambria" panose="02040503050406030204" pitchFamily="18" charset="0"/>
                      </a:endParaRPr>
                    </a:p>
                  </a:txBody>
                  <a:tcPr marL="2177" marR="2177" marT="2177" marB="0" anchor="ctr"/>
                </a:tc>
                <a:tc>
                  <a:txBody>
                    <a:bodyPr/>
                    <a:lstStyle/>
                    <a:p>
                      <a:pPr algn="ctr" fontAlgn="ctr"/>
                      <a:r>
                        <a:rPr lang="tr-TR" sz="1200" b="1" u="none" strike="noStrike" dirty="0">
                          <a:solidFill>
                            <a:schemeClr val="tx1"/>
                          </a:solidFill>
                          <a:effectLst/>
                          <a:latin typeface="Cambria" panose="02040503050406030204" pitchFamily="18" charset="0"/>
                        </a:rPr>
                        <a:t>Bölüm/ABD</a:t>
                      </a:r>
                      <a:endParaRPr lang="tr-TR" sz="1200" b="1" i="0" u="none" strike="noStrike" dirty="0">
                        <a:solidFill>
                          <a:schemeClr val="tx1"/>
                        </a:solidFill>
                        <a:effectLst/>
                        <a:latin typeface="Cambria" panose="02040503050406030204" pitchFamily="18" charset="0"/>
                      </a:endParaRPr>
                    </a:p>
                  </a:txBody>
                  <a:tcPr marL="2177" marR="2177" marT="2177" marB="0" anchor="ctr"/>
                </a:tc>
                <a:tc>
                  <a:txBody>
                    <a:bodyPr/>
                    <a:lstStyle/>
                    <a:p>
                      <a:pPr algn="ctr" fontAlgn="ctr"/>
                      <a:r>
                        <a:rPr lang="tr-TR" sz="1200" b="1" u="none" strike="noStrike" dirty="0">
                          <a:solidFill>
                            <a:schemeClr val="tx1"/>
                          </a:solidFill>
                          <a:effectLst/>
                          <a:latin typeface="Cambria" panose="02040503050406030204" pitchFamily="18" charset="0"/>
                        </a:rPr>
                        <a:t>Proje Süresi</a:t>
                      </a:r>
                      <a:endParaRPr lang="tr-TR" sz="1200" b="1" i="0" u="none" strike="noStrike" dirty="0">
                        <a:solidFill>
                          <a:schemeClr val="tx1"/>
                        </a:solidFill>
                        <a:effectLst/>
                        <a:latin typeface="Cambria" panose="02040503050406030204" pitchFamily="18" charset="0"/>
                      </a:endParaRPr>
                    </a:p>
                  </a:txBody>
                  <a:tcPr marL="2177" marR="2177" marT="2177" marB="0" anchor="ctr"/>
                </a:tc>
                <a:tc>
                  <a:txBody>
                    <a:bodyPr/>
                    <a:lstStyle/>
                    <a:p>
                      <a:pPr algn="ctr" fontAlgn="ctr"/>
                      <a:r>
                        <a:rPr lang="tr-TR" sz="1200" b="1" u="none" strike="noStrike" dirty="0">
                          <a:solidFill>
                            <a:schemeClr val="tx1"/>
                          </a:solidFill>
                          <a:effectLst/>
                          <a:latin typeface="Cambria" panose="02040503050406030204" pitchFamily="18" charset="0"/>
                        </a:rPr>
                        <a:t>Proje Bütçesi</a:t>
                      </a:r>
                      <a:endParaRPr lang="tr-TR" sz="1200" b="1" i="0" u="none" strike="noStrike" dirty="0">
                        <a:solidFill>
                          <a:schemeClr val="tx1"/>
                        </a:solidFill>
                        <a:effectLst/>
                        <a:latin typeface="Cambria" panose="02040503050406030204" pitchFamily="18" charset="0"/>
                      </a:endParaRPr>
                    </a:p>
                  </a:txBody>
                  <a:tcPr marL="2177" marR="2177" marT="2177" marB="0" anchor="ctr"/>
                </a:tc>
                <a:tc>
                  <a:txBody>
                    <a:bodyPr/>
                    <a:lstStyle/>
                    <a:p>
                      <a:pPr algn="ctr" fontAlgn="ctr"/>
                      <a:r>
                        <a:rPr lang="tr-TR" sz="1200" b="1" u="none" strike="noStrike" dirty="0">
                          <a:solidFill>
                            <a:schemeClr val="tx1"/>
                          </a:solidFill>
                          <a:effectLst/>
                          <a:latin typeface="Cambria" panose="02040503050406030204" pitchFamily="18" charset="0"/>
                        </a:rPr>
                        <a:t>Sektör</a:t>
                      </a:r>
                      <a:endParaRPr lang="tr-TR" sz="1200" b="1" i="0" u="none" strike="noStrike" dirty="0">
                        <a:solidFill>
                          <a:schemeClr val="tx1"/>
                        </a:solidFill>
                        <a:effectLst/>
                        <a:latin typeface="Cambria" panose="02040503050406030204" pitchFamily="18" charset="0"/>
                      </a:endParaRPr>
                    </a:p>
                  </a:txBody>
                  <a:tcPr marL="2177" marR="2177" marT="2177" marB="0" anchor="ctr"/>
                </a:tc>
                <a:tc>
                  <a:txBody>
                    <a:bodyPr/>
                    <a:lstStyle/>
                    <a:p>
                      <a:pPr algn="ctr" fontAlgn="ctr"/>
                      <a:r>
                        <a:rPr lang="tr-TR" sz="1200" b="1" u="none" strike="noStrike" dirty="0">
                          <a:solidFill>
                            <a:schemeClr val="tx1"/>
                          </a:solidFill>
                          <a:effectLst/>
                          <a:latin typeface="Cambria" panose="02040503050406030204" pitchFamily="18" charset="0"/>
                        </a:rPr>
                        <a:t>Sektör Alt Alan</a:t>
                      </a:r>
                      <a:endParaRPr lang="tr-TR" sz="1200" b="1" i="0" u="none" strike="noStrike" dirty="0">
                        <a:solidFill>
                          <a:schemeClr val="tx1"/>
                        </a:solidFill>
                        <a:effectLst/>
                        <a:latin typeface="Cambria" panose="02040503050406030204" pitchFamily="18" charset="0"/>
                      </a:endParaRPr>
                    </a:p>
                  </a:txBody>
                  <a:tcPr marL="2177" marR="2177" marT="2177" marB="0" anchor="ctr"/>
                </a:tc>
                <a:extLst>
                  <a:ext uri="{0D108BD9-81ED-4DB2-BD59-A6C34878D82A}">
                    <a16:rowId xmlns:a16="http://schemas.microsoft.com/office/drawing/2014/main" val="6449086"/>
                  </a:ext>
                </a:extLst>
              </a:tr>
              <a:tr h="142727">
                <a:tc>
                  <a:txBody>
                    <a:bodyPr/>
                    <a:lstStyle/>
                    <a:p>
                      <a:pPr algn="l" fontAlgn="b"/>
                      <a:r>
                        <a:rPr lang="tr-TR" sz="1000" u="none" strike="noStrike" dirty="0">
                          <a:effectLst/>
                          <a:latin typeface="Cambria" panose="02040503050406030204" pitchFamily="18" charset="0"/>
                        </a:rPr>
                        <a:t>Midyelerde </a:t>
                      </a:r>
                      <a:r>
                        <a:rPr lang="tr-TR" sz="1000" u="none" strike="noStrike" dirty="0" err="1">
                          <a:effectLst/>
                          <a:latin typeface="Cambria" panose="02040503050406030204" pitchFamily="18" charset="0"/>
                        </a:rPr>
                        <a:t>Mikroplastik</a:t>
                      </a:r>
                      <a:r>
                        <a:rPr lang="tr-TR" sz="1000" u="none" strike="noStrike" dirty="0">
                          <a:effectLst/>
                          <a:latin typeface="Cambria" panose="02040503050406030204" pitchFamily="18" charset="0"/>
                        </a:rPr>
                        <a:t> Ve Cıva </a:t>
                      </a:r>
                      <a:r>
                        <a:rPr lang="tr-TR" sz="1000" u="none" strike="noStrike" dirty="0" err="1">
                          <a:effectLst/>
                          <a:latin typeface="Cambria" panose="02040503050406030204" pitchFamily="18" charset="0"/>
                        </a:rPr>
                        <a:t>Maruziyetinin</a:t>
                      </a:r>
                      <a:r>
                        <a:rPr lang="tr-TR" sz="1000" u="none" strike="noStrike" dirty="0">
                          <a:effectLst/>
                          <a:latin typeface="Cambria" panose="02040503050406030204" pitchFamily="18" charset="0"/>
                        </a:rPr>
                        <a:t> Katkılı </a:t>
                      </a:r>
                      <a:r>
                        <a:rPr lang="tr-TR" sz="1000" u="none" strike="noStrike" dirty="0" err="1">
                          <a:effectLst/>
                          <a:latin typeface="Cambria" panose="02040503050406030204" pitchFamily="18" charset="0"/>
                        </a:rPr>
                        <a:t>Depurasyonla</a:t>
                      </a:r>
                      <a:r>
                        <a:rPr lang="tr-TR" sz="1000" u="none" strike="noStrike" dirty="0">
                          <a:effectLst/>
                          <a:latin typeface="Cambria" panose="02040503050406030204" pitchFamily="18" charset="0"/>
                        </a:rPr>
                        <a:t> Giderimi</a:t>
                      </a:r>
                      <a:endParaRPr lang="tr-TR" sz="1000" b="0" i="0" u="none" strike="noStrike" dirty="0">
                        <a:solidFill>
                          <a:srgbClr val="000000"/>
                        </a:solidFill>
                        <a:effectLst/>
                        <a:latin typeface="Cambria" panose="02040503050406030204" pitchFamily="18" charset="0"/>
                      </a:endParaRPr>
                    </a:p>
                  </a:txBody>
                  <a:tcPr marL="2177" marR="2177" marT="2177" marB="0" anchor="b"/>
                </a:tc>
                <a:tc>
                  <a:txBody>
                    <a:bodyPr/>
                    <a:lstStyle/>
                    <a:p>
                      <a:pPr algn="l" fontAlgn="b"/>
                      <a:r>
                        <a:rPr lang="tr-TR" sz="1000" u="none" strike="noStrike">
                          <a:effectLst/>
                          <a:latin typeface="Cambria" panose="02040503050406030204" pitchFamily="18" charset="0"/>
                        </a:rPr>
                        <a:t>Prof. Dr. Nuray ERKAN ÖZDEN</a:t>
                      </a:r>
                      <a:endParaRPr lang="tr-TR" sz="1000" b="0" i="0" u="none" strike="noStrike">
                        <a:solidFill>
                          <a:srgbClr val="000000"/>
                        </a:solidFill>
                        <a:effectLst/>
                        <a:latin typeface="Cambria" panose="02040503050406030204" pitchFamily="18" charset="0"/>
                      </a:endParaRPr>
                    </a:p>
                  </a:txBody>
                  <a:tcPr marL="2177" marR="2177" marT="2177" marB="0" anchor="b"/>
                </a:tc>
                <a:tc>
                  <a:txBody>
                    <a:bodyPr/>
                    <a:lstStyle/>
                    <a:p>
                      <a:pPr algn="ctr" fontAlgn="ctr"/>
                      <a:r>
                        <a:rPr lang="tr-TR" sz="1000" u="none" strike="noStrike" dirty="0">
                          <a:effectLst/>
                          <a:latin typeface="Cambria" panose="02040503050406030204" pitchFamily="18" charset="0"/>
                        </a:rPr>
                        <a:t>Gıda Güvenliği</a:t>
                      </a:r>
                      <a:endParaRPr lang="tr-TR" sz="1000" b="0" i="0" u="none" strike="noStrike" dirty="0">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a:effectLst/>
                          <a:latin typeface="Cambria" panose="02040503050406030204" pitchFamily="18" charset="0"/>
                        </a:rPr>
                        <a:t>24</a:t>
                      </a:r>
                      <a:endParaRPr lang="tr-TR" sz="1000" b="0" i="0" u="none" strike="noStrike">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a:effectLst/>
                          <a:latin typeface="Cambria" panose="02040503050406030204" pitchFamily="18" charset="0"/>
                        </a:rPr>
                        <a:t>₺299.967,80</a:t>
                      </a:r>
                      <a:endParaRPr lang="tr-TR" sz="1000" b="0" i="0" u="none" strike="noStrike">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a:effectLst/>
                          <a:latin typeface="Cambria" panose="02040503050406030204" pitchFamily="18" charset="0"/>
                        </a:rPr>
                        <a:t> </a:t>
                      </a:r>
                      <a:endParaRPr lang="tr-TR" sz="1000" b="0" i="0" u="none" strike="noStrike">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a:effectLst/>
                          <a:latin typeface="Cambria" panose="02040503050406030204" pitchFamily="18" charset="0"/>
                        </a:rPr>
                        <a:t>Gıda Arzı Güvenliği</a:t>
                      </a:r>
                      <a:endParaRPr lang="tr-TR" sz="1000" b="0" i="0" u="none" strike="noStrike">
                        <a:solidFill>
                          <a:srgbClr val="000000"/>
                        </a:solidFill>
                        <a:effectLst/>
                        <a:latin typeface="Cambria" panose="02040503050406030204" pitchFamily="18" charset="0"/>
                      </a:endParaRPr>
                    </a:p>
                  </a:txBody>
                  <a:tcPr marL="2177" marR="2177" marT="2177" marB="0" anchor="ctr"/>
                </a:tc>
                <a:extLst>
                  <a:ext uri="{0D108BD9-81ED-4DB2-BD59-A6C34878D82A}">
                    <a16:rowId xmlns:a16="http://schemas.microsoft.com/office/drawing/2014/main" val="451362719"/>
                  </a:ext>
                </a:extLst>
              </a:tr>
              <a:tr h="108770">
                <a:tc>
                  <a:txBody>
                    <a:bodyPr/>
                    <a:lstStyle/>
                    <a:p>
                      <a:pPr algn="l" fontAlgn="b"/>
                      <a:r>
                        <a:rPr lang="tr-TR" sz="1000" u="none" strike="noStrike" dirty="0">
                          <a:effectLst/>
                          <a:latin typeface="Cambria" panose="02040503050406030204" pitchFamily="18" charset="0"/>
                        </a:rPr>
                        <a:t>Sığınmacı Entegrasyonunda Girişimcilik</a:t>
                      </a:r>
                      <a:endParaRPr lang="tr-TR" sz="1000" b="0" i="0" u="none" strike="noStrike" dirty="0">
                        <a:solidFill>
                          <a:srgbClr val="000000"/>
                        </a:solidFill>
                        <a:effectLst/>
                        <a:latin typeface="Cambria" panose="02040503050406030204" pitchFamily="18" charset="0"/>
                      </a:endParaRPr>
                    </a:p>
                  </a:txBody>
                  <a:tcPr marL="2177" marR="2177" marT="2177" marB="0" anchor="b"/>
                </a:tc>
                <a:tc>
                  <a:txBody>
                    <a:bodyPr/>
                    <a:lstStyle/>
                    <a:p>
                      <a:pPr algn="l" fontAlgn="b"/>
                      <a:r>
                        <a:rPr lang="tr-TR" sz="1000" u="none" strike="noStrike">
                          <a:effectLst/>
                          <a:latin typeface="Cambria" panose="02040503050406030204" pitchFamily="18" charset="0"/>
                        </a:rPr>
                        <a:t>Prof. Dr. Veysel Bozkurt</a:t>
                      </a:r>
                      <a:endParaRPr lang="tr-TR" sz="1000" b="0" i="0" u="none" strike="noStrike">
                        <a:solidFill>
                          <a:srgbClr val="000000"/>
                        </a:solidFill>
                        <a:effectLst/>
                        <a:latin typeface="Cambria" panose="02040503050406030204" pitchFamily="18" charset="0"/>
                      </a:endParaRPr>
                    </a:p>
                  </a:txBody>
                  <a:tcPr marL="2177" marR="2177" marT="2177" marB="0" anchor="b"/>
                </a:tc>
                <a:tc>
                  <a:txBody>
                    <a:bodyPr/>
                    <a:lstStyle/>
                    <a:p>
                      <a:pPr algn="ctr" fontAlgn="ctr"/>
                      <a:r>
                        <a:rPr lang="tr-TR" sz="1000" u="none" strike="noStrike" dirty="0">
                          <a:effectLst/>
                          <a:latin typeface="Cambria" panose="02040503050406030204" pitchFamily="18" charset="0"/>
                        </a:rPr>
                        <a:t>İktisat Sosyolojisi</a:t>
                      </a:r>
                      <a:endParaRPr lang="tr-TR" sz="1000" b="0" i="0" u="none" strike="noStrike" dirty="0">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dirty="0">
                          <a:effectLst/>
                          <a:latin typeface="Cambria" panose="02040503050406030204" pitchFamily="18" charset="0"/>
                        </a:rPr>
                        <a:t>24</a:t>
                      </a:r>
                      <a:endParaRPr lang="tr-TR" sz="1000" b="0" i="0" u="none" strike="noStrike" dirty="0">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a:effectLst/>
                          <a:latin typeface="Cambria" panose="02040503050406030204" pitchFamily="18" charset="0"/>
                        </a:rPr>
                        <a:t>₺150.000,00</a:t>
                      </a:r>
                      <a:endParaRPr lang="tr-TR" sz="1000" b="0" i="0" u="none" strike="noStrike">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a:effectLst/>
                          <a:latin typeface="Cambria" panose="02040503050406030204" pitchFamily="18" charset="0"/>
                        </a:rPr>
                        <a:t>Sosyal Bilimler</a:t>
                      </a:r>
                      <a:endParaRPr lang="tr-TR" sz="1000" b="0" i="0" u="none" strike="noStrike">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a:effectLst/>
                          <a:latin typeface="Cambria" panose="02040503050406030204" pitchFamily="18" charset="0"/>
                        </a:rPr>
                        <a:t>Sosyoloji</a:t>
                      </a:r>
                      <a:endParaRPr lang="tr-TR" sz="1000" b="0" i="0" u="none" strike="noStrike">
                        <a:solidFill>
                          <a:srgbClr val="000000"/>
                        </a:solidFill>
                        <a:effectLst/>
                        <a:latin typeface="Cambria" panose="02040503050406030204" pitchFamily="18" charset="0"/>
                      </a:endParaRPr>
                    </a:p>
                  </a:txBody>
                  <a:tcPr marL="2177" marR="2177" marT="2177" marB="0" anchor="ctr"/>
                </a:tc>
                <a:extLst>
                  <a:ext uri="{0D108BD9-81ED-4DB2-BD59-A6C34878D82A}">
                    <a16:rowId xmlns:a16="http://schemas.microsoft.com/office/drawing/2014/main" val="2593325469"/>
                  </a:ext>
                </a:extLst>
              </a:tr>
              <a:tr h="108770">
                <a:tc>
                  <a:txBody>
                    <a:bodyPr/>
                    <a:lstStyle/>
                    <a:p>
                      <a:pPr algn="l" fontAlgn="b"/>
                      <a:r>
                        <a:rPr lang="tr-TR" sz="1000" u="none" strike="noStrike" dirty="0">
                          <a:effectLst/>
                          <a:latin typeface="Cambria" panose="02040503050406030204" pitchFamily="18" charset="0"/>
                        </a:rPr>
                        <a:t>Solunum yolu virüslerine karşı geliştirilen </a:t>
                      </a:r>
                      <a:r>
                        <a:rPr lang="tr-TR" sz="1000" u="none" strike="noStrike" dirty="0" err="1">
                          <a:effectLst/>
                          <a:latin typeface="Cambria" panose="02040503050406030204" pitchFamily="18" charset="0"/>
                        </a:rPr>
                        <a:t>inhale</a:t>
                      </a:r>
                      <a:r>
                        <a:rPr lang="tr-TR" sz="1000" u="none" strike="noStrike" dirty="0">
                          <a:effectLst/>
                          <a:latin typeface="Cambria" panose="02040503050406030204" pitchFamily="18" charset="0"/>
                        </a:rPr>
                        <a:t> ilaç adayları</a:t>
                      </a:r>
                      <a:endParaRPr lang="tr-TR" sz="1000" b="0" i="0" u="none" strike="noStrike" dirty="0">
                        <a:solidFill>
                          <a:srgbClr val="000000"/>
                        </a:solidFill>
                        <a:effectLst/>
                        <a:latin typeface="Cambria" panose="02040503050406030204" pitchFamily="18" charset="0"/>
                      </a:endParaRPr>
                    </a:p>
                  </a:txBody>
                  <a:tcPr marL="2177" marR="2177" marT="2177" marB="0" anchor="b"/>
                </a:tc>
                <a:tc>
                  <a:txBody>
                    <a:bodyPr/>
                    <a:lstStyle/>
                    <a:p>
                      <a:pPr algn="l" fontAlgn="b"/>
                      <a:r>
                        <a:rPr lang="tr-TR" sz="1000" u="none" strike="noStrike">
                          <a:effectLst/>
                          <a:latin typeface="Cambria" panose="02040503050406030204" pitchFamily="18" charset="0"/>
                        </a:rPr>
                        <a:t>Doç.Dr. Ayca Yıldız Peköz</a:t>
                      </a:r>
                      <a:endParaRPr lang="tr-TR" sz="1000" b="0" i="0" u="none" strike="noStrike">
                        <a:solidFill>
                          <a:srgbClr val="000000"/>
                        </a:solidFill>
                        <a:effectLst/>
                        <a:latin typeface="Cambria" panose="02040503050406030204" pitchFamily="18" charset="0"/>
                      </a:endParaRPr>
                    </a:p>
                  </a:txBody>
                  <a:tcPr marL="2177" marR="2177" marT="2177" marB="0" anchor="b"/>
                </a:tc>
                <a:tc>
                  <a:txBody>
                    <a:bodyPr/>
                    <a:lstStyle/>
                    <a:p>
                      <a:pPr algn="ctr" fontAlgn="b"/>
                      <a:r>
                        <a:rPr lang="tr-TR" sz="1000" u="none" strike="noStrike">
                          <a:effectLst/>
                          <a:latin typeface="Cambria" panose="02040503050406030204" pitchFamily="18" charset="0"/>
                        </a:rPr>
                        <a:t>Farmasötik Teknoloji </a:t>
                      </a:r>
                      <a:endParaRPr lang="tr-TR" sz="1000" b="0" i="0" u="none" strike="noStrike">
                        <a:solidFill>
                          <a:srgbClr val="000000"/>
                        </a:solidFill>
                        <a:effectLst/>
                        <a:latin typeface="Cambria" panose="02040503050406030204" pitchFamily="18" charset="0"/>
                      </a:endParaRPr>
                    </a:p>
                  </a:txBody>
                  <a:tcPr marL="2177" marR="2177" marT="2177" marB="0" anchor="b"/>
                </a:tc>
                <a:tc>
                  <a:txBody>
                    <a:bodyPr/>
                    <a:lstStyle/>
                    <a:p>
                      <a:pPr algn="ctr" fontAlgn="ctr"/>
                      <a:r>
                        <a:rPr lang="tr-TR" sz="1000" u="none" strike="noStrike">
                          <a:effectLst/>
                          <a:latin typeface="Cambria" panose="02040503050406030204" pitchFamily="18" charset="0"/>
                        </a:rPr>
                        <a:t>12</a:t>
                      </a:r>
                      <a:endParaRPr lang="tr-TR" sz="1000" b="0" i="0" u="none" strike="noStrike">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a:effectLst/>
                          <a:latin typeface="Cambria" panose="02040503050406030204" pitchFamily="18" charset="0"/>
                        </a:rPr>
                        <a:t>₺600.000,00</a:t>
                      </a:r>
                      <a:endParaRPr lang="tr-TR" sz="1000" b="0" i="0" u="none" strike="noStrike">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a:effectLst/>
                          <a:latin typeface="Cambria" panose="02040503050406030204" pitchFamily="18" charset="0"/>
                        </a:rPr>
                        <a:t> </a:t>
                      </a:r>
                      <a:endParaRPr lang="tr-TR" sz="1000" b="0" i="0" u="none" strike="noStrike">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a:effectLst/>
                          <a:latin typeface="Cambria" panose="02040503050406030204" pitchFamily="18" charset="0"/>
                        </a:rPr>
                        <a:t>İlaç Teknolojileri</a:t>
                      </a:r>
                      <a:endParaRPr lang="tr-TR" sz="1000" b="0" i="0" u="none" strike="noStrike">
                        <a:solidFill>
                          <a:srgbClr val="000000"/>
                        </a:solidFill>
                        <a:effectLst/>
                        <a:latin typeface="Cambria" panose="02040503050406030204" pitchFamily="18" charset="0"/>
                      </a:endParaRPr>
                    </a:p>
                  </a:txBody>
                  <a:tcPr marL="2177" marR="2177" marT="2177" marB="0" anchor="ctr"/>
                </a:tc>
                <a:extLst>
                  <a:ext uri="{0D108BD9-81ED-4DB2-BD59-A6C34878D82A}">
                    <a16:rowId xmlns:a16="http://schemas.microsoft.com/office/drawing/2014/main" val="36881517"/>
                  </a:ext>
                </a:extLst>
              </a:tr>
              <a:tr h="236109">
                <a:tc>
                  <a:txBody>
                    <a:bodyPr/>
                    <a:lstStyle/>
                    <a:p>
                      <a:pPr algn="l" fontAlgn="b"/>
                      <a:r>
                        <a:rPr lang="tr-TR" sz="1000" u="none" strike="noStrike" dirty="0">
                          <a:effectLst/>
                          <a:latin typeface="Cambria" panose="02040503050406030204" pitchFamily="18" charset="0"/>
                        </a:rPr>
                        <a:t>Oral </a:t>
                      </a:r>
                      <a:r>
                        <a:rPr lang="tr-TR" sz="1000" u="none" strike="noStrike" dirty="0" err="1">
                          <a:effectLst/>
                          <a:latin typeface="Cambria" panose="02040503050406030204" pitchFamily="18" charset="0"/>
                        </a:rPr>
                        <a:t>Skuamöz</a:t>
                      </a:r>
                      <a:r>
                        <a:rPr lang="tr-TR" sz="1000" u="none" strike="noStrike" dirty="0">
                          <a:effectLst/>
                          <a:latin typeface="Cambria" panose="02040503050406030204" pitchFamily="18" charset="0"/>
                        </a:rPr>
                        <a:t> Hücreli </a:t>
                      </a:r>
                      <a:r>
                        <a:rPr lang="tr-TR" sz="1000" u="none" strike="noStrike" dirty="0" err="1">
                          <a:effectLst/>
                          <a:latin typeface="Cambria" panose="02040503050406030204" pitchFamily="18" charset="0"/>
                        </a:rPr>
                        <a:t>Karsinomda</a:t>
                      </a:r>
                      <a:r>
                        <a:rPr lang="tr-TR" sz="1000" u="none" strike="noStrike" dirty="0">
                          <a:effectLst/>
                          <a:latin typeface="Cambria" panose="02040503050406030204" pitchFamily="18" charset="0"/>
                        </a:rPr>
                        <a:t> </a:t>
                      </a:r>
                      <a:r>
                        <a:rPr lang="tr-TR" sz="1000" u="none" strike="noStrike" dirty="0" err="1">
                          <a:effectLst/>
                          <a:latin typeface="Cambria" panose="02040503050406030204" pitchFamily="18" charset="0"/>
                        </a:rPr>
                        <a:t>İmmünomodülatör</a:t>
                      </a:r>
                      <a:r>
                        <a:rPr lang="tr-TR" sz="1000" u="none" strike="noStrike" dirty="0">
                          <a:effectLst/>
                          <a:latin typeface="Cambria" panose="02040503050406030204" pitchFamily="18" charset="0"/>
                        </a:rPr>
                        <a:t> İlaç Kullanımı: PD-1/PDL1, </a:t>
                      </a:r>
                      <a:r>
                        <a:rPr lang="tr-TR" sz="1000" u="none" strike="noStrike" dirty="0" err="1">
                          <a:effectLst/>
                          <a:latin typeface="Cambria" panose="02040503050406030204" pitchFamily="18" charset="0"/>
                        </a:rPr>
                        <a:t>Kemokinler</a:t>
                      </a:r>
                      <a:r>
                        <a:rPr lang="tr-TR" sz="1000" u="none" strike="noStrike" dirty="0">
                          <a:effectLst/>
                          <a:latin typeface="Cambria" panose="02040503050406030204" pitchFamily="18" charset="0"/>
                        </a:rPr>
                        <a:t> ve </a:t>
                      </a:r>
                      <a:r>
                        <a:rPr lang="tr-TR" sz="1000" u="none" strike="noStrike" dirty="0" err="1">
                          <a:effectLst/>
                          <a:latin typeface="Cambria" panose="02040503050406030204" pitchFamily="18" charset="0"/>
                        </a:rPr>
                        <a:t>Epitelyal-mezenkimal</a:t>
                      </a:r>
                      <a:r>
                        <a:rPr lang="tr-TR" sz="1000" u="none" strike="noStrike" dirty="0">
                          <a:effectLst/>
                          <a:latin typeface="Cambria" panose="02040503050406030204" pitchFamily="18" charset="0"/>
                        </a:rPr>
                        <a:t> transformasyon belirteçlerinin karşılaştırılması</a:t>
                      </a:r>
                      <a:endParaRPr lang="tr-TR" sz="1000" b="0" i="0" u="none" strike="noStrike" dirty="0">
                        <a:solidFill>
                          <a:srgbClr val="000000"/>
                        </a:solidFill>
                        <a:effectLst/>
                        <a:latin typeface="Cambria" panose="02040503050406030204" pitchFamily="18" charset="0"/>
                      </a:endParaRPr>
                    </a:p>
                  </a:txBody>
                  <a:tcPr marL="2177" marR="2177" marT="2177" marB="0" anchor="b"/>
                </a:tc>
                <a:tc>
                  <a:txBody>
                    <a:bodyPr/>
                    <a:lstStyle/>
                    <a:p>
                      <a:pPr algn="l" fontAlgn="b"/>
                      <a:r>
                        <a:rPr lang="tr-TR" sz="1000" u="none" strike="noStrike" dirty="0">
                          <a:effectLst/>
                          <a:latin typeface="Cambria" panose="02040503050406030204" pitchFamily="18" charset="0"/>
                        </a:rPr>
                        <a:t>Prof.Dr. </a:t>
                      </a:r>
                      <a:r>
                        <a:rPr lang="tr-TR" sz="1000" u="none" strike="noStrike" dirty="0" err="1">
                          <a:effectLst/>
                          <a:latin typeface="Cambria" panose="02040503050406030204" pitchFamily="18" charset="0"/>
                        </a:rPr>
                        <a:t>Merva</a:t>
                      </a:r>
                      <a:r>
                        <a:rPr lang="tr-TR" sz="1000" u="none" strike="noStrike" dirty="0">
                          <a:effectLst/>
                          <a:latin typeface="Cambria" panose="02040503050406030204" pitchFamily="18" charset="0"/>
                        </a:rPr>
                        <a:t> Soluk TEKKEŞİN</a:t>
                      </a:r>
                      <a:endParaRPr lang="tr-TR" sz="1000" b="0" i="0" u="none" strike="noStrike" dirty="0">
                        <a:solidFill>
                          <a:srgbClr val="000000"/>
                        </a:solidFill>
                        <a:effectLst/>
                        <a:latin typeface="Cambria" panose="02040503050406030204" pitchFamily="18" charset="0"/>
                      </a:endParaRPr>
                    </a:p>
                  </a:txBody>
                  <a:tcPr marL="2177" marR="2177" marT="2177" marB="0" anchor="b"/>
                </a:tc>
                <a:tc>
                  <a:txBody>
                    <a:bodyPr/>
                    <a:lstStyle/>
                    <a:p>
                      <a:pPr algn="ctr" fontAlgn="ctr"/>
                      <a:r>
                        <a:rPr lang="tr-TR" sz="1000" u="none" strike="noStrike" dirty="0">
                          <a:effectLst/>
                          <a:latin typeface="Cambria" panose="02040503050406030204" pitchFamily="18" charset="0"/>
                        </a:rPr>
                        <a:t>Oral Patoloji</a:t>
                      </a:r>
                      <a:endParaRPr lang="tr-TR" sz="1000" b="0" i="0" u="none" strike="noStrike" dirty="0">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a:effectLst/>
                          <a:latin typeface="Cambria" panose="02040503050406030204" pitchFamily="18" charset="0"/>
                        </a:rPr>
                        <a:t>18</a:t>
                      </a:r>
                      <a:endParaRPr lang="tr-TR" sz="1000" b="0" i="0" u="none" strike="noStrike">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dirty="0">
                          <a:effectLst/>
                          <a:latin typeface="Cambria" panose="02040503050406030204" pitchFamily="18" charset="0"/>
                        </a:rPr>
                        <a:t>₺349.920,00</a:t>
                      </a:r>
                      <a:endParaRPr lang="tr-TR" sz="1000" b="0" i="0" u="none" strike="noStrike" dirty="0">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dirty="0">
                          <a:effectLst/>
                          <a:latin typeface="Cambria" panose="02040503050406030204" pitchFamily="18" charset="0"/>
                        </a:rPr>
                        <a:t>Sağlık </a:t>
                      </a:r>
                      <a:endParaRPr lang="tr-TR" sz="1000" b="0" i="0" u="none" strike="noStrike" dirty="0">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a:effectLst/>
                          <a:latin typeface="Cambria" panose="02040503050406030204" pitchFamily="18" charset="0"/>
                        </a:rPr>
                        <a:t>Klinik Araştırmalar (Onkoloji)</a:t>
                      </a:r>
                      <a:endParaRPr lang="tr-TR" sz="1000" b="0" i="0" u="none" strike="noStrike">
                        <a:solidFill>
                          <a:srgbClr val="000000"/>
                        </a:solidFill>
                        <a:effectLst/>
                        <a:latin typeface="Cambria" panose="02040503050406030204" pitchFamily="18" charset="0"/>
                      </a:endParaRPr>
                    </a:p>
                  </a:txBody>
                  <a:tcPr marL="2177" marR="2177" marT="2177" marB="0" anchor="ctr"/>
                </a:tc>
                <a:extLst>
                  <a:ext uri="{0D108BD9-81ED-4DB2-BD59-A6C34878D82A}">
                    <a16:rowId xmlns:a16="http://schemas.microsoft.com/office/drawing/2014/main" val="3516965471"/>
                  </a:ext>
                </a:extLst>
              </a:tr>
              <a:tr h="189418">
                <a:tc>
                  <a:txBody>
                    <a:bodyPr/>
                    <a:lstStyle/>
                    <a:p>
                      <a:pPr algn="l" fontAlgn="b"/>
                      <a:r>
                        <a:rPr lang="tr-TR" sz="1000" u="none" strike="noStrike">
                          <a:effectLst/>
                          <a:latin typeface="Cambria" panose="02040503050406030204" pitchFamily="18" charset="0"/>
                        </a:rPr>
                        <a:t>TFC Alt Gruplarının Fonksiyonel Etkisinin İncelenmesi ve Hematolojik Malignitelerde Olası Rollerinin Belirlenmesi</a:t>
                      </a:r>
                      <a:endParaRPr lang="tr-TR" sz="1000" b="0" i="0" u="none" strike="noStrike">
                        <a:solidFill>
                          <a:srgbClr val="000000"/>
                        </a:solidFill>
                        <a:effectLst/>
                        <a:latin typeface="Cambria" panose="02040503050406030204" pitchFamily="18" charset="0"/>
                      </a:endParaRPr>
                    </a:p>
                  </a:txBody>
                  <a:tcPr marL="2177" marR="2177" marT="2177" marB="0" anchor="b"/>
                </a:tc>
                <a:tc>
                  <a:txBody>
                    <a:bodyPr/>
                    <a:lstStyle/>
                    <a:p>
                      <a:pPr algn="l" fontAlgn="ctr"/>
                      <a:r>
                        <a:rPr lang="tr-TR" sz="1000" u="none" strike="noStrike" dirty="0" err="1">
                          <a:effectLst/>
                          <a:latin typeface="Cambria" panose="02040503050406030204" pitchFamily="18" charset="0"/>
                        </a:rPr>
                        <a:t>Dr.Öğr.Üyesi</a:t>
                      </a:r>
                      <a:r>
                        <a:rPr lang="tr-TR" sz="1000" u="none" strike="noStrike" dirty="0">
                          <a:effectLst/>
                          <a:latin typeface="Cambria" panose="02040503050406030204" pitchFamily="18" charset="0"/>
                        </a:rPr>
                        <a:t> Metin Yusuf GELMEZ</a:t>
                      </a:r>
                      <a:endParaRPr lang="tr-TR" sz="1000" b="0" i="0" u="none" strike="noStrike" dirty="0">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dirty="0">
                          <a:effectLst/>
                          <a:latin typeface="Cambria" panose="02040503050406030204" pitchFamily="18" charset="0"/>
                        </a:rPr>
                        <a:t>İmmünoloji</a:t>
                      </a:r>
                      <a:endParaRPr lang="tr-TR" sz="1000" b="0" i="0" u="none" strike="noStrike" dirty="0">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a:effectLst/>
                          <a:latin typeface="Cambria" panose="02040503050406030204" pitchFamily="18" charset="0"/>
                        </a:rPr>
                        <a:t>24</a:t>
                      </a:r>
                      <a:endParaRPr lang="tr-TR" sz="1000" b="0" i="0" u="none" strike="noStrike">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a:effectLst/>
                          <a:latin typeface="Cambria" panose="02040503050406030204" pitchFamily="18" charset="0"/>
                        </a:rPr>
                        <a:t>₺348.855,40</a:t>
                      </a:r>
                      <a:endParaRPr lang="tr-TR" sz="1000" b="0" i="0" u="none" strike="noStrike">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dirty="0">
                          <a:effectLst/>
                          <a:latin typeface="Cambria" panose="02040503050406030204" pitchFamily="18" charset="0"/>
                        </a:rPr>
                        <a:t>Sağlık </a:t>
                      </a:r>
                      <a:endParaRPr lang="tr-TR" sz="1000" b="0" i="0" u="none" strike="noStrike" dirty="0">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a:effectLst/>
                          <a:latin typeface="Cambria" panose="02040503050406030204" pitchFamily="18" charset="0"/>
                        </a:rPr>
                        <a:t>Klinik Araştırmalar (Hematoloji)</a:t>
                      </a:r>
                      <a:endParaRPr lang="tr-TR" sz="1000" b="0" i="0" u="none" strike="noStrike">
                        <a:solidFill>
                          <a:srgbClr val="000000"/>
                        </a:solidFill>
                        <a:effectLst/>
                        <a:latin typeface="Cambria" panose="02040503050406030204" pitchFamily="18" charset="0"/>
                      </a:endParaRPr>
                    </a:p>
                  </a:txBody>
                  <a:tcPr marL="2177" marR="2177" marT="2177" marB="0" anchor="ctr"/>
                </a:tc>
                <a:extLst>
                  <a:ext uri="{0D108BD9-81ED-4DB2-BD59-A6C34878D82A}">
                    <a16:rowId xmlns:a16="http://schemas.microsoft.com/office/drawing/2014/main" val="1265824481"/>
                  </a:ext>
                </a:extLst>
              </a:tr>
              <a:tr h="103464">
                <a:tc>
                  <a:txBody>
                    <a:bodyPr/>
                    <a:lstStyle/>
                    <a:p>
                      <a:pPr algn="l" fontAlgn="b"/>
                      <a:r>
                        <a:rPr lang="tr-TR" sz="1000" u="none" strike="noStrike">
                          <a:effectLst/>
                          <a:latin typeface="Cambria" panose="02040503050406030204" pitchFamily="18" charset="0"/>
                        </a:rPr>
                        <a:t>Zamanlama ve Doğrudan Görüntüleme Yöntemleri ile Ötegezegen Araştırmaları</a:t>
                      </a:r>
                      <a:endParaRPr lang="tr-TR" sz="1000" b="0" i="0" u="none" strike="noStrike">
                        <a:solidFill>
                          <a:srgbClr val="000000"/>
                        </a:solidFill>
                        <a:effectLst/>
                        <a:latin typeface="Cambria" panose="02040503050406030204" pitchFamily="18" charset="0"/>
                      </a:endParaRPr>
                    </a:p>
                  </a:txBody>
                  <a:tcPr marL="2177" marR="2177" marT="2177" marB="0" anchor="b"/>
                </a:tc>
                <a:tc>
                  <a:txBody>
                    <a:bodyPr/>
                    <a:lstStyle/>
                    <a:p>
                      <a:pPr algn="l" fontAlgn="ctr"/>
                      <a:r>
                        <a:rPr lang="fi-FI" sz="1000" u="none" strike="noStrike">
                          <a:effectLst/>
                          <a:latin typeface="Cambria" panose="02040503050406030204" pitchFamily="18" charset="0"/>
                        </a:rPr>
                        <a:t>Dr. Öğr. Üyesi Sinan ALİŞ</a:t>
                      </a:r>
                      <a:endParaRPr lang="fi-FI" sz="1000" b="0" i="0" u="none" strike="noStrike">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dirty="0">
                          <a:effectLst/>
                          <a:latin typeface="Cambria" panose="02040503050406030204" pitchFamily="18" charset="0"/>
                        </a:rPr>
                        <a:t>Genel Astroloji</a:t>
                      </a:r>
                      <a:endParaRPr lang="tr-TR" sz="1000" b="0" i="0" u="none" strike="noStrike" dirty="0">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a:effectLst/>
                          <a:latin typeface="Cambria" panose="02040503050406030204" pitchFamily="18" charset="0"/>
                        </a:rPr>
                        <a:t>36</a:t>
                      </a:r>
                      <a:endParaRPr lang="tr-TR" sz="1000" b="0" i="0" u="none" strike="noStrike">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dirty="0">
                          <a:effectLst/>
                          <a:latin typeface="Cambria" panose="02040503050406030204" pitchFamily="18" charset="0"/>
                        </a:rPr>
                        <a:t>₺250.598,28</a:t>
                      </a:r>
                      <a:endParaRPr lang="tr-TR" sz="1000" b="0" i="0" u="none" strike="noStrike" dirty="0">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dirty="0">
                          <a:effectLst/>
                          <a:latin typeface="Cambria" panose="02040503050406030204" pitchFamily="18" charset="0"/>
                        </a:rPr>
                        <a:t> </a:t>
                      </a:r>
                      <a:endParaRPr lang="tr-TR" sz="1000" b="0" i="0" u="none" strike="noStrike" dirty="0">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a:effectLst/>
                          <a:latin typeface="Cambria" panose="02040503050406030204" pitchFamily="18" charset="0"/>
                        </a:rPr>
                        <a:t>Uzay Bilimleri ve Uydu Teknolojileri</a:t>
                      </a:r>
                      <a:endParaRPr lang="tr-TR" sz="1000" b="0" i="0" u="none" strike="noStrike">
                        <a:solidFill>
                          <a:srgbClr val="000000"/>
                        </a:solidFill>
                        <a:effectLst/>
                        <a:latin typeface="Cambria" panose="02040503050406030204" pitchFamily="18" charset="0"/>
                      </a:endParaRPr>
                    </a:p>
                  </a:txBody>
                  <a:tcPr marL="2177" marR="2177" marT="2177" marB="0" anchor="ctr"/>
                </a:tc>
                <a:extLst>
                  <a:ext uri="{0D108BD9-81ED-4DB2-BD59-A6C34878D82A}">
                    <a16:rowId xmlns:a16="http://schemas.microsoft.com/office/drawing/2014/main" val="4238253848"/>
                  </a:ext>
                </a:extLst>
              </a:tr>
              <a:tr h="142727">
                <a:tc>
                  <a:txBody>
                    <a:bodyPr/>
                    <a:lstStyle/>
                    <a:p>
                      <a:pPr algn="l" fontAlgn="b"/>
                      <a:r>
                        <a:rPr lang="en-US" sz="1000" u="none" strike="noStrike">
                          <a:effectLst/>
                          <a:latin typeface="Cambria" panose="02040503050406030204" pitchFamily="18" charset="0"/>
                        </a:rPr>
                        <a:t>“International Faculty” or “Scholars at Risk”: Deconstructing Categories of Academics in Turkey and France</a:t>
                      </a:r>
                      <a:endParaRPr lang="en-US" sz="1000" b="0" i="0" u="none" strike="noStrike">
                        <a:solidFill>
                          <a:srgbClr val="000000"/>
                        </a:solidFill>
                        <a:effectLst/>
                        <a:latin typeface="Cambria" panose="02040503050406030204" pitchFamily="18" charset="0"/>
                      </a:endParaRPr>
                    </a:p>
                  </a:txBody>
                  <a:tcPr marL="2177" marR="2177" marT="2177" marB="0" anchor="b"/>
                </a:tc>
                <a:tc>
                  <a:txBody>
                    <a:bodyPr/>
                    <a:lstStyle/>
                    <a:p>
                      <a:pPr algn="l" fontAlgn="b"/>
                      <a:r>
                        <a:rPr lang="fi-FI" sz="1000" u="none" strike="noStrike">
                          <a:effectLst/>
                          <a:latin typeface="Cambria" panose="02040503050406030204" pitchFamily="18" charset="0"/>
                        </a:rPr>
                        <a:t>Dr.Öğr.Üyesi Maissam Nimer</a:t>
                      </a:r>
                      <a:endParaRPr lang="fi-FI" sz="1000" b="0" i="0" u="none" strike="noStrike">
                        <a:solidFill>
                          <a:srgbClr val="000000"/>
                        </a:solidFill>
                        <a:effectLst/>
                        <a:latin typeface="Cambria" panose="02040503050406030204" pitchFamily="18" charset="0"/>
                      </a:endParaRPr>
                    </a:p>
                  </a:txBody>
                  <a:tcPr marL="2177" marR="2177" marT="2177" marB="0" anchor="b"/>
                </a:tc>
                <a:tc>
                  <a:txBody>
                    <a:bodyPr/>
                    <a:lstStyle/>
                    <a:p>
                      <a:pPr algn="ctr" fontAlgn="ctr"/>
                      <a:r>
                        <a:rPr lang="tr-TR" sz="1000" u="none" strike="noStrike" dirty="0">
                          <a:effectLst/>
                          <a:latin typeface="Cambria" panose="02040503050406030204" pitchFamily="18" charset="0"/>
                        </a:rPr>
                        <a:t>Siyaset Bilimi ve Uluslararası </a:t>
                      </a:r>
                      <a:r>
                        <a:rPr lang="tr-TR" sz="1000" u="none" strike="noStrike" dirty="0" err="1">
                          <a:effectLst/>
                          <a:latin typeface="Cambria" panose="02040503050406030204" pitchFamily="18" charset="0"/>
                        </a:rPr>
                        <a:t>İlşkiler</a:t>
                      </a:r>
                      <a:endParaRPr lang="tr-TR" sz="1000" b="0" i="0" u="none" strike="noStrike" dirty="0">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a:effectLst/>
                          <a:latin typeface="Cambria" panose="02040503050406030204" pitchFamily="18" charset="0"/>
                        </a:rPr>
                        <a:t>24</a:t>
                      </a:r>
                      <a:endParaRPr lang="tr-TR" sz="1000" b="0" i="0" u="none" strike="noStrike">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a:effectLst/>
                          <a:latin typeface="Cambria" panose="02040503050406030204" pitchFamily="18" charset="0"/>
                        </a:rPr>
                        <a:t>₺150.000,00</a:t>
                      </a:r>
                      <a:endParaRPr lang="tr-TR" sz="1000" b="0" i="0" u="none" strike="noStrike">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dirty="0">
                          <a:effectLst/>
                          <a:latin typeface="Cambria" panose="02040503050406030204" pitchFamily="18" charset="0"/>
                        </a:rPr>
                        <a:t>Sosyal Bilimler</a:t>
                      </a:r>
                      <a:endParaRPr lang="tr-TR" sz="1000" b="0" i="0" u="none" strike="noStrike" dirty="0">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a:effectLst/>
                          <a:latin typeface="Cambria" panose="02040503050406030204" pitchFamily="18" charset="0"/>
                        </a:rPr>
                        <a:t>Sosyoloji</a:t>
                      </a:r>
                      <a:endParaRPr lang="tr-TR" sz="1000" b="0" i="0" u="none" strike="noStrike">
                        <a:solidFill>
                          <a:srgbClr val="000000"/>
                        </a:solidFill>
                        <a:effectLst/>
                        <a:latin typeface="Cambria" panose="02040503050406030204" pitchFamily="18" charset="0"/>
                      </a:endParaRPr>
                    </a:p>
                  </a:txBody>
                  <a:tcPr marL="2177" marR="2177" marT="2177" marB="0" anchor="ctr"/>
                </a:tc>
                <a:extLst>
                  <a:ext uri="{0D108BD9-81ED-4DB2-BD59-A6C34878D82A}">
                    <a16:rowId xmlns:a16="http://schemas.microsoft.com/office/drawing/2014/main" val="235055181"/>
                  </a:ext>
                </a:extLst>
              </a:tr>
              <a:tr h="236109">
                <a:tc>
                  <a:txBody>
                    <a:bodyPr/>
                    <a:lstStyle/>
                    <a:p>
                      <a:pPr algn="l" fontAlgn="b"/>
                      <a:r>
                        <a:rPr lang="tr-TR" sz="1000" u="none" strike="noStrike">
                          <a:effectLst/>
                          <a:latin typeface="Cambria" panose="02040503050406030204" pitchFamily="18" charset="0"/>
                        </a:rPr>
                        <a:t>Nörodejeneratif Hastalıklarda Kognitif Bozulmanın Çok Erken Tanısı için Nörogörüntüleme ve Nöropsikoloji Temelli Multi-Modal Tanı Kiti Geliştirilmesi</a:t>
                      </a:r>
                      <a:endParaRPr lang="tr-TR" sz="1000" b="0" i="0" u="none" strike="noStrike">
                        <a:solidFill>
                          <a:srgbClr val="000000"/>
                        </a:solidFill>
                        <a:effectLst/>
                        <a:latin typeface="Cambria" panose="02040503050406030204" pitchFamily="18" charset="0"/>
                      </a:endParaRPr>
                    </a:p>
                  </a:txBody>
                  <a:tcPr marL="2177" marR="2177" marT="2177" marB="0" anchor="b"/>
                </a:tc>
                <a:tc>
                  <a:txBody>
                    <a:bodyPr/>
                    <a:lstStyle/>
                    <a:p>
                      <a:pPr algn="l" fontAlgn="b"/>
                      <a:r>
                        <a:rPr lang="tr-TR" sz="1000" u="none" strike="noStrike">
                          <a:effectLst/>
                          <a:latin typeface="Cambria" panose="02040503050406030204" pitchFamily="18" charset="0"/>
                        </a:rPr>
                        <a:t>Prof. Dr. Tamer Demiralp</a:t>
                      </a:r>
                      <a:endParaRPr lang="tr-TR" sz="1000" b="0" i="0" u="none" strike="noStrike">
                        <a:solidFill>
                          <a:srgbClr val="000000"/>
                        </a:solidFill>
                        <a:effectLst/>
                        <a:latin typeface="Cambria" panose="02040503050406030204" pitchFamily="18" charset="0"/>
                      </a:endParaRPr>
                    </a:p>
                  </a:txBody>
                  <a:tcPr marL="2177" marR="2177" marT="2177" marB="0" anchor="b"/>
                </a:tc>
                <a:tc>
                  <a:txBody>
                    <a:bodyPr/>
                    <a:lstStyle/>
                    <a:p>
                      <a:pPr algn="ctr" fontAlgn="ctr"/>
                      <a:r>
                        <a:rPr lang="tr-TR" sz="1000" u="none" strike="noStrike" dirty="0">
                          <a:effectLst/>
                          <a:latin typeface="Cambria" panose="02040503050406030204" pitchFamily="18" charset="0"/>
                        </a:rPr>
                        <a:t>Fizyoloji</a:t>
                      </a:r>
                      <a:endParaRPr lang="tr-TR" sz="1000" b="0" i="0" u="none" strike="noStrike" dirty="0">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a:effectLst/>
                          <a:latin typeface="Cambria" panose="02040503050406030204" pitchFamily="18" charset="0"/>
                        </a:rPr>
                        <a:t>36</a:t>
                      </a:r>
                      <a:endParaRPr lang="tr-TR" sz="1000" b="0" i="0" u="none" strike="noStrike">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a:effectLst/>
                          <a:latin typeface="Cambria" panose="02040503050406030204" pitchFamily="18" charset="0"/>
                        </a:rPr>
                        <a:t>₺399.200,00</a:t>
                      </a:r>
                      <a:endParaRPr lang="tr-TR" sz="1000" b="0" i="0" u="none" strike="noStrike">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dirty="0">
                          <a:effectLst/>
                          <a:latin typeface="Cambria" panose="02040503050406030204" pitchFamily="18" charset="0"/>
                        </a:rPr>
                        <a:t>Sağlık</a:t>
                      </a:r>
                      <a:endParaRPr lang="tr-TR" sz="1000" b="0" i="0" u="none" strike="noStrike" dirty="0">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dirty="0">
                          <a:effectLst/>
                          <a:latin typeface="Cambria" panose="02040503050406030204" pitchFamily="18" charset="0"/>
                        </a:rPr>
                        <a:t>Tanı Kiti</a:t>
                      </a:r>
                      <a:endParaRPr lang="tr-TR" sz="1000" b="0" i="0" u="none" strike="noStrike" dirty="0">
                        <a:solidFill>
                          <a:srgbClr val="000000"/>
                        </a:solidFill>
                        <a:effectLst/>
                        <a:latin typeface="Cambria" panose="02040503050406030204" pitchFamily="18" charset="0"/>
                      </a:endParaRPr>
                    </a:p>
                  </a:txBody>
                  <a:tcPr marL="2177" marR="2177" marT="2177" marB="0" anchor="ctr"/>
                </a:tc>
                <a:extLst>
                  <a:ext uri="{0D108BD9-81ED-4DB2-BD59-A6C34878D82A}">
                    <a16:rowId xmlns:a16="http://schemas.microsoft.com/office/drawing/2014/main" val="2372976308"/>
                  </a:ext>
                </a:extLst>
              </a:tr>
              <a:tr h="103464">
                <a:tc>
                  <a:txBody>
                    <a:bodyPr/>
                    <a:lstStyle/>
                    <a:p>
                      <a:pPr algn="l" fontAlgn="b"/>
                      <a:r>
                        <a:rPr lang="tr-TR" sz="1000" u="none" strike="noStrike">
                          <a:effectLst/>
                          <a:latin typeface="Cambria" panose="02040503050406030204" pitchFamily="18" charset="0"/>
                        </a:rPr>
                        <a:t>Farklı Yaş Grubundaki Mersin Balıklarının Üreme Performansının Araştırılması</a:t>
                      </a:r>
                      <a:endParaRPr lang="tr-TR" sz="1000" b="0" i="0" u="none" strike="noStrike">
                        <a:solidFill>
                          <a:srgbClr val="000000"/>
                        </a:solidFill>
                        <a:effectLst/>
                        <a:latin typeface="Cambria" panose="02040503050406030204" pitchFamily="18" charset="0"/>
                      </a:endParaRPr>
                    </a:p>
                  </a:txBody>
                  <a:tcPr marL="2177" marR="2177" marT="2177" marB="0" anchor="b"/>
                </a:tc>
                <a:tc>
                  <a:txBody>
                    <a:bodyPr/>
                    <a:lstStyle/>
                    <a:p>
                      <a:pPr algn="l" fontAlgn="b"/>
                      <a:r>
                        <a:rPr lang="tr-TR" sz="1000" u="none" strike="noStrike">
                          <a:effectLst/>
                          <a:latin typeface="Cambria" panose="02040503050406030204" pitchFamily="18" charset="0"/>
                        </a:rPr>
                        <a:t>Prof.Dr. Devrim Memiş</a:t>
                      </a:r>
                      <a:endParaRPr lang="tr-TR" sz="1000" b="0" i="0" u="none" strike="noStrike">
                        <a:solidFill>
                          <a:srgbClr val="000000"/>
                        </a:solidFill>
                        <a:effectLst/>
                        <a:latin typeface="Cambria" panose="02040503050406030204" pitchFamily="18" charset="0"/>
                      </a:endParaRPr>
                    </a:p>
                  </a:txBody>
                  <a:tcPr marL="2177" marR="2177" marT="2177" marB="0" anchor="b"/>
                </a:tc>
                <a:tc>
                  <a:txBody>
                    <a:bodyPr/>
                    <a:lstStyle/>
                    <a:p>
                      <a:pPr algn="ctr" fontAlgn="ctr"/>
                      <a:r>
                        <a:rPr lang="tr-TR" sz="1000" u="none" strike="noStrike">
                          <a:effectLst/>
                          <a:latin typeface="Cambria" panose="02040503050406030204" pitchFamily="18" charset="0"/>
                        </a:rPr>
                        <a:t>Su Ürünleri Yetiştiriciliği</a:t>
                      </a:r>
                      <a:endParaRPr lang="tr-TR" sz="1000" b="0" i="0" u="none" strike="noStrike">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dirty="0">
                          <a:effectLst/>
                          <a:latin typeface="Cambria" panose="02040503050406030204" pitchFamily="18" charset="0"/>
                        </a:rPr>
                        <a:t>24</a:t>
                      </a:r>
                      <a:endParaRPr lang="tr-TR" sz="1000" b="0" i="0" u="none" strike="noStrike" dirty="0">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a:effectLst/>
                          <a:latin typeface="Cambria" panose="02040503050406030204" pitchFamily="18" charset="0"/>
                        </a:rPr>
                        <a:t>₺299.273,67</a:t>
                      </a:r>
                      <a:endParaRPr lang="tr-TR" sz="1000" b="0" i="0" u="none" strike="noStrike">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a:effectLst/>
                          <a:latin typeface="Cambria" panose="02040503050406030204" pitchFamily="18" charset="0"/>
                        </a:rPr>
                        <a:t> </a:t>
                      </a:r>
                      <a:endParaRPr lang="tr-TR" sz="1000" b="0" i="0" u="none" strike="noStrike">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dirty="0">
                          <a:effectLst/>
                          <a:latin typeface="Cambria" panose="02040503050406030204" pitchFamily="18" charset="0"/>
                        </a:rPr>
                        <a:t>Gıda Arzı Güvenliği</a:t>
                      </a:r>
                      <a:endParaRPr lang="tr-TR" sz="1000" b="0" i="0" u="none" strike="noStrike" dirty="0">
                        <a:solidFill>
                          <a:srgbClr val="000000"/>
                        </a:solidFill>
                        <a:effectLst/>
                        <a:latin typeface="Cambria" panose="02040503050406030204" pitchFamily="18" charset="0"/>
                      </a:endParaRPr>
                    </a:p>
                  </a:txBody>
                  <a:tcPr marL="2177" marR="2177" marT="2177" marB="0" anchor="ctr"/>
                </a:tc>
                <a:extLst>
                  <a:ext uri="{0D108BD9-81ED-4DB2-BD59-A6C34878D82A}">
                    <a16:rowId xmlns:a16="http://schemas.microsoft.com/office/drawing/2014/main" val="375459734"/>
                  </a:ext>
                </a:extLst>
              </a:tr>
              <a:tr h="142727">
                <a:tc>
                  <a:txBody>
                    <a:bodyPr/>
                    <a:lstStyle/>
                    <a:p>
                      <a:pPr algn="l" fontAlgn="b"/>
                      <a:r>
                        <a:rPr lang="tr-TR" sz="1000" u="none" strike="noStrike" dirty="0">
                          <a:effectLst/>
                          <a:latin typeface="Cambria" panose="02040503050406030204" pitchFamily="18" charset="0"/>
                        </a:rPr>
                        <a:t>Marmara Denizi'nde ticari öneme sahip bazı balıkların av verimindeki değişimlerin çevresel koşullarla ilişkisi</a:t>
                      </a:r>
                      <a:endParaRPr lang="tr-TR" sz="1000" b="0" i="0" u="none" strike="noStrike" dirty="0">
                        <a:solidFill>
                          <a:srgbClr val="000000"/>
                        </a:solidFill>
                        <a:effectLst/>
                        <a:latin typeface="Cambria" panose="02040503050406030204" pitchFamily="18" charset="0"/>
                      </a:endParaRPr>
                    </a:p>
                  </a:txBody>
                  <a:tcPr marL="2177" marR="2177" marT="2177" marB="0" anchor="b"/>
                </a:tc>
                <a:tc>
                  <a:txBody>
                    <a:bodyPr/>
                    <a:lstStyle/>
                    <a:p>
                      <a:pPr algn="l" fontAlgn="b"/>
                      <a:r>
                        <a:rPr lang="tr-TR" sz="1000" u="none" strike="noStrike">
                          <a:effectLst/>
                          <a:latin typeface="Cambria" panose="02040503050406030204" pitchFamily="18" charset="0"/>
                        </a:rPr>
                        <a:t>Prof.Dr. Nazlı DEMİREL</a:t>
                      </a:r>
                      <a:endParaRPr lang="tr-TR" sz="1000" b="0" i="0" u="none" strike="noStrike">
                        <a:solidFill>
                          <a:srgbClr val="000000"/>
                        </a:solidFill>
                        <a:effectLst/>
                        <a:latin typeface="Cambria" panose="02040503050406030204" pitchFamily="18" charset="0"/>
                      </a:endParaRPr>
                    </a:p>
                  </a:txBody>
                  <a:tcPr marL="2177" marR="2177" marT="2177" marB="0" anchor="b"/>
                </a:tc>
                <a:tc>
                  <a:txBody>
                    <a:bodyPr/>
                    <a:lstStyle/>
                    <a:p>
                      <a:pPr algn="ctr" fontAlgn="b"/>
                      <a:r>
                        <a:rPr lang="tr-TR" sz="1000" u="none" strike="noStrike">
                          <a:effectLst/>
                          <a:latin typeface="Cambria" panose="02040503050406030204" pitchFamily="18" charset="0"/>
                        </a:rPr>
                        <a:t>Fiziksel Oşinografi ve Deniz Biyolojisi</a:t>
                      </a:r>
                      <a:endParaRPr lang="tr-TR" sz="1000" b="0" i="0" u="none" strike="noStrike">
                        <a:solidFill>
                          <a:srgbClr val="000000"/>
                        </a:solidFill>
                        <a:effectLst/>
                        <a:latin typeface="Cambria" panose="02040503050406030204" pitchFamily="18" charset="0"/>
                      </a:endParaRPr>
                    </a:p>
                  </a:txBody>
                  <a:tcPr marL="2177" marR="2177" marT="2177" marB="0" anchor="b"/>
                </a:tc>
                <a:tc>
                  <a:txBody>
                    <a:bodyPr/>
                    <a:lstStyle/>
                    <a:p>
                      <a:pPr algn="ctr" fontAlgn="ctr"/>
                      <a:r>
                        <a:rPr lang="tr-TR" sz="1000" u="none" strike="noStrike" dirty="0">
                          <a:effectLst/>
                          <a:latin typeface="Cambria" panose="02040503050406030204" pitchFamily="18" charset="0"/>
                        </a:rPr>
                        <a:t>24</a:t>
                      </a:r>
                      <a:endParaRPr lang="tr-TR" sz="1000" b="0" i="0" u="none" strike="noStrike" dirty="0">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a:effectLst/>
                          <a:latin typeface="Cambria" panose="02040503050406030204" pitchFamily="18" charset="0"/>
                        </a:rPr>
                        <a:t>₺299.915,20</a:t>
                      </a:r>
                      <a:endParaRPr lang="tr-TR" sz="1000" b="0" i="0" u="none" strike="noStrike">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a:effectLst/>
                          <a:latin typeface="Cambria" panose="02040503050406030204" pitchFamily="18" charset="0"/>
                        </a:rPr>
                        <a:t> </a:t>
                      </a:r>
                      <a:endParaRPr lang="tr-TR" sz="1000" b="0" i="0" u="none" strike="noStrike">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dirty="0">
                          <a:effectLst/>
                          <a:latin typeface="Cambria" panose="02040503050406030204" pitchFamily="18" charset="0"/>
                        </a:rPr>
                        <a:t>Gıda Arzı Güvenliği</a:t>
                      </a:r>
                      <a:endParaRPr lang="tr-TR" sz="1000" b="0" i="0" u="none" strike="noStrike" dirty="0">
                        <a:solidFill>
                          <a:srgbClr val="000000"/>
                        </a:solidFill>
                        <a:effectLst/>
                        <a:latin typeface="Cambria" panose="02040503050406030204" pitchFamily="18" charset="0"/>
                      </a:endParaRPr>
                    </a:p>
                  </a:txBody>
                  <a:tcPr marL="2177" marR="2177" marT="2177" marB="0" anchor="ctr"/>
                </a:tc>
                <a:extLst>
                  <a:ext uri="{0D108BD9-81ED-4DB2-BD59-A6C34878D82A}">
                    <a16:rowId xmlns:a16="http://schemas.microsoft.com/office/drawing/2014/main" val="1986144478"/>
                  </a:ext>
                </a:extLst>
              </a:tr>
              <a:tr h="96035">
                <a:tc>
                  <a:txBody>
                    <a:bodyPr/>
                    <a:lstStyle/>
                    <a:p>
                      <a:pPr algn="l" fontAlgn="b"/>
                      <a:r>
                        <a:rPr lang="tr-TR" sz="1000" u="none" strike="noStrike">
                          <a:effectLst/>
                          <a:latin typeface="Cambria" panose="02040503050406030204" pitchFamily="18" charset="0"/>
                        </a:rPr>
                        <a:t>Deniz İş Hukuku'nun ILO Normlarına Uyumlaştırılması</a:t>
                      </a:r>
                      <a:endParaRPr lang="tr-TR" sz="1000" b="0" i="0" u="none" strike="noStrike">
                        <a:solidFill>
                          <a:srgbClr val="000000"/>
                        </a:solidFill>
                        <a:effectLst/>
                        <a:latin typeface="Cambria" panose="02040503050406030204" pitchFamily="18" charset="0"/>
                      </a:endParaRPr>
                    </a:p>
                  </a:txBody>
                  <a:tcPr marL="2177" marR="2177" marT="2177" marB="0" anchor="b"/>
                </a:tc>
                <a:tc>
                  <a:txBody>
                    <a:bodyPr/>
                    <a:lstStyle/>
                    <a:p>
                      <a:pPr algn="l" fontAlgn="b"/>
                      <a:r>
                        <a:rPr lang="tr-TR" sz="1000" u="none" strike="noStrike">
                          <a:effectLst/>
                          <a:latin typeface="Cambria" panose="02040503050406030204" pitchFamily="18" charset="0"/>
                        </a:rPr>
                        <a:t>Prof. Dr. Gülsevil ALPAGUT</a:t>
                      </a:r>
                      <a:endParaRPr lang="tr-TR" sz="1000" b="0" i="0" u="none" strike="noStrike">
                        <a:solidFill>
                          <a:srgbClr val="000000"/>
                        </a:solidFill>
                        <a:effectLst/>
                        <a:latin typeface="Cambria" panose="02040503050406030204" pitchFamily="18" charset="0"/>
                      </a:endParaRPr>
                    </a:p>
                  </a:txBody>
                  <a:tcPr marL="2177" marR="2177" marT="2177" marB="0" anchor="b"/>
                </a:tc>
                <a:tc>
                  <a:txBody>
                    <a:bodyPr/>
                    <a:lstStyle/>
                    <a:p>
                      <a:pPr algn="ctr" fontAlgn="b"/>
                      <a:r>
                        <a:rPr lang="tr-TR" sz="1000" u="none" strike="noStrike">
                          <a:effectLst/>
                          <a:latin typeface="Cambria" panose="02040503050406030204" pitchFamily="18" charset="0"/>
                        </a:rPr>
                        <a:t>İş Hukuku ve Sosyal Güvenlik Araştırma ve Uygulama Merkezi</a:t>
                      </a:r>
                      <a:endParaRPr lang="tr-TR" sz="1000" b="0" i="0" u="none" strike="noStrike">
                        <a:solidFill>
                          <a:srgbClr val="000000"/>
                        </a:solidFill>
                        <a:effectLst/>
                        <a:latin typeface="Cambria" panose="02040503050406030204" pitchFamily="18" charset="0"/>
                      </a:endParaRPr>
                    </a:p>
                  </a:txBody>
                  <a:tcPr marL="2177" marR="2177" marT="2177" marB="0" anchor="b"/>
                </a:tc>
                <a:tc>
                  <a:txBody>
                    <a:bodyPr/>
                    <a:lstStyle/>
                    <a:p>
                      <a:pPr algn="ctr" fontAlgn="ctr"/>
                      <a:r>
                        <a:rPr lang="tr-TR" sz="1000" u="none" strike="noStrike">
                          <a:effectLst/>
                          <a:latin typeface="Cambria" panose="02040503050406030204" pitchFamily="18" charset="0"/>
                        </a:rPr>
                        <a:t>18</a:t>
                      </a:r>
                      <a:endParaRPr lang="tr-TR" sz="1000" b="0" i="0" u="none" strike="noStrike">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dirty="0">
                          <a:effectLst/>
                          <a:latin typeface="Cambria" panose="02040503050406030204" pitchFamily="18" charset="0"/>
                        </a:rPr>
                        <a:t>₺149.971,24</a:t>
                      </a:r>
                      <a:endParaRPr lang="tr-TR" sz="1000" b="0" i="0" u="none" strike="noStrike" dirty="0">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dirty="0">
                          <a:effectLst/>
                          <a:latin typeface="Cambria" panose="02040503050406030204" pitchFamily="18" charset="0"/>
                        </a:rPr>
                        <a:t>Sosyal Bilimler</a:t>
                      </a:r>
                      <a:endParaRPr lang="tr-TR" sz="1000" b="0" i="0" u="none" strike="noStrike" dirty="0">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dirty="0">
                          <a:effectLst/>
                          <a:latin typeface="Cambria" panose="02040503050406030204" pitchFamily="18" charset="0"/>
                        </a:rPr>
                        <a:t>Hukuk</a:t>
                      </a:r>
                      <a:endParaRPr lang="tr-TR" sz="1000" b="0" i="0" u="none" strike="noStrike" dirty="0">
                        <a:solidFill>
                          <a:srgbClr val="000000"/>
                        </a:solidFill>
                        <a:effectLst/>
                        <a:latin typeface="Cambria" panose="02040503050406030204" pitchFamily="18" charset="0"/>
                      </a:endParaRPr>
                    </a:p>
                  </a:txBody>
                  <a:tcPr marL="2177" marR="2177" marT="2177" marB="0" anchor="ctr"/>
                </a:tc>
                <a:extLst>
                  <a:ext uri="{0D108BD9-81ED-4DB2-BD59-A6C34878D82A}">
                    <a16:rowId xmlns:a16="http://schemas.microsoft.com/office/drawing/2014/main" val="2019668022"/>
                  </a:ext>
                </a:extLst>
              </a:tr>
              <a:tr h="142727">
                <a:tc>
                  <a:txBody>
                    <a:bodyPr/>
                    <a:lstStyle/>
                    <a:p>
                      <a:pPr algn="l" fontAlgn="b"/>
                      <a:r>
                        <a:rPr lang="tr-TR" sz="1000" u="none" strike="noStrike">
                          <a:effectLst/>
                          <a:latin typeface="Cambria" panose="02040503050406030204" pitchFamily="18" charset="0"/>
                        </a:rPr>
                        <a:t>Tarihi Yarımadada Deprem Kaynaklı Sosyo-Ekonomik Hasar Görebilirlik Analizi ve Çözüm Önerileri Projesi</a:t>
                      </a:r>
                      <a:endParaRPr lang="tr-TR" sz="1000" b="0" i="0" u="none" strike="noStrike">
                        <a:solidFill>
                          <a:srgbClr val="000000"/>
                        </a:solidFill>
                        <a:effectLst/>
                        <a:latin typeface="Cambria" panose="02040503050406030204" pitchFamily="18" charset="0"/>
                      </a:endParaRPr>
                    </a:p>
                  </a:txBody>
                  <a:tcPr marL="2177" marR="2177" marT="2177" marB="0" anchor="b"/>
                </a:tc>
                <a:tc>
                  <a:txBody>
                    <a:bodyPr/>
                    <a:lstStyle/>
                    <a:p>
                      <a:pPr algn="l" fontAlgn="b"/>
                      <a:r>
                        <a:rPr lang="tr-TR" sz="1000" u="none" strike="noStrike">
                          <a:effectLst/>
                          <a:latin typeface="Cambria" panose="02040503050406030204" pitchFamily="18" charset="0"/>
                        </a:rPr>
                        <a:t>Prof.Dr. Murat ŞEKER</a:t>
                      </a:r>
                      <a:endParaRPr lang="tr-TR" sz="1000" b="0" i="0" u="none" strike="noStrike">
                        <a:solidFill>
                          <a:srgbClr val="000000"/>
                        </a:solidFill>
                        <a:effectLst/>
                        <a:latin typeface="Cambria" panose="02040503050406030204" pitchFamily="18" charset="0"/>
                      </a:endParaRPr>
                    </a:p>
                  </a:txBody>
                  <a:tcPr marL="2177" marR="2177" marT="2177" marB="0" anchor="b"/>
                </a:tc>
                <a:tc>
                  <a:txBody>
                    <a:bodyPr/>
                    <a:lstStyle/>
                    <a:p>
                      <a:pPr algn="ctr" fontAlgn="b"/>
                      <a:r>
                        <a:rPr lang="tr-TR" sz="1000" u="none" strike="noStrike">
                          <a:effectLst/>
                          <a:latin typeface="Cambria" panose="02040503050406030204" pitchFamily="18" charset="0"/>
                        </a:rPr>
                        <a:t>Bütçe ve Mali Planlama </a:t>
                      </a:r>
                      <a:endParaRPr lang="tr-TR" sz="1000" b="0" i="0" u="none" strike="noStrike">
                        <a:solidFill>
                          <a:srgbClr val="000000"/>
                        </a:solidFill>
                        <a:effectLst/>
                        <a:latin typeface="Cambria" panose="02040503050406030204" pitchFamily="18" charset="0"/>
                      </a:endParaRPr>
                    </a:p>
                  </a:txBody>
                  <a:tcPr marL="2177" marR="2177" marT="2177" marB="0" anchor="b"/>
                </a:tc>
                <a:tc>
                  <a:txBody>
                    <a:bodyPr/>
                    <a:lstStyle/>
                    <a:p>
                      <a:pPr algn="ctr" fontAlgn="ctr"/>
                      <a:r>
                        <a:rPr lang="tr-TR" sz="1000" u="none" strike="noStrike">
                          <a:effectLst/>
                          <a:latin typeface="Cambria" panose="02040503050406030204" pitchFamily="18" charset="0"/>
                        </a:rPr>
                        <a:t>18</a:t>
                      </a:r>
                      <a:endParaRPr lang="tr-TR" sz="1000" b="0" i="0" u="none" strike="noStrike">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a:effectLst/>
                          <a:latin typeface="Cambria" panose="02040503050406030204" pitchFamily="18" charset="0"/>
                        </a:rPr>
                        <a:t>₺149.500,00</a:t>
                      </a:r>
                      <a:endParaRPr lang="tr-TR" sz="1000" b="0" i="0" u="none" strike="noStrike">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dirty="0">
                          <a:effectLst/>
                          <a:latin typeface="Cambria" panose="02040503050406030204" pitchFamily="18" charset="0"/>
                        </a:rPr>
                        <a:t> </a:t>
                      </a:r>
                      <a:endParaRPr lang="tr-TR" sz="1000" b="0" i="0" u="none" strike="noStrike" dirty="0">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dirty="0">
                          <a:effectLst/>
                          <a:latin typeface="Cambria" panose="02040503050406030204" pitchFamily="18" charset="0"/>
                        </a:rPr>
                        <a:t>Kentleşme</a:t>
                      </a:r>
                      <a:endParaRPr lang="tr-TR" sz="1000" b="0" i="0" u="none" strike="noStrike" dirty="0">
                        <a:solidFill>
                          <a:srgbClr val="000000"/>
                        </a:solidFill>
                        <a:effectLst/>
                        <a:latin typeface="Cambria" panose="02040503050406030204" pitchFamily="18" charset="0"/>
                      </a:endParaRPr>
                    </a:p>
                  </a:txBody>
                  <a:tcPr marL="2177" marR="2177" marT="2177" marB="0" anchor="ctr"/>
                </a:tc>
                <a:extLst>
                  <a:ext uri="{0D108BD9-81ED-4DB2-BD59-A6C34878D82A}">
                    <a16:rowId xmlns:a16="http://schemas.microsoft.com/office/drawing/2014/main" val="2003370184"/>
                  </a:ext>
                </a:extLst>
              </a:tr>
              <a:tr h="142727">
                <a:tc>
                  <a:txBody>
                    <a:bodyPr/>
                    <a:lstStyle/>
                    <a:p>
                      <a:pPr algn="l" fontAlgn="b"/>
                      <a:r>
                        <a:rPr lang="tr-TR" sz="1000" u="none" strike="noStrike">
                          <a:effectLst/>
                          <a:latin typeface="Cambria" panose="02040503050406030204" pitchFamily="18" charset="0"/>
                        </a:rPr>
                        <a:t>Perge Güney Bazilikası Mimari Dekorasyonunun Üç Boyutlu Belgelenmesi</a:t>
                      </a:r>
                      <a:endParaRPr lang="tr-TR" sz="1000" b="0" i="0" u="none" strike="noStrike">
                        <a:solidFill>
                          <a:srgbClr val="000000"/>
                        </a:solidFill>
                        <a:effectLst/>
                        <a:latin typeface="Cambria" panose="02040503050406030204" pitchFamily="18" charset="0"/>
                      </a:endParaRPr>
                    </a:p>
                  </a:txBody>
                  <a:tcPr marL="2177" marR="2177" marT="2177" marB="0" anchor="b"/>
                </a:tc>
                <a:tc>
                  <a:txBody>
                    <a:bodyPr/>
                    <a:lstStyle/>
                    <a:p>
                      <a:pPr algn="l" fontAlgn="b"/>
                      <a:r>
                        <a:rPr lang="tr-TR" sz="1000" u="none" strike="noStrike">
                          <a:effectLst/>
                          <a:latin typeface="Cambria" panose="02040503050406030204" pitchFamily="18" charset="0"/>
                        </a:rPr>
                        <a:t>Doç.Dr. Hatice Ayça TİRYAKİ TÜRKMENOĞLU</a:t>
                      </a:r>
                      <a:endParaRPr lang="tr-TR" sz="1000" b="0" i="0" u="none" strike="noStrike">
                        <a:solidFill>
                          <a:srgbClr val="000000"/>
                        </a:solidFill>
                        <a:effectLst/>
                        <a:latin typeface="Cambria" panose="02040503050406030204" pitchFamily="18" charset="0"/>
                      </a:endParaRPr>
                    </a:p>
                  </a:txBody>
                  <a:tcPr marL="2177" marR="2177" marT="2177" marB="0" anchor="b"/>
                </a:tc>
                <a:tc>
                  <a:txBody>
                    <a:bodyPr/>
                    <a:lstStyle/>
                    <a:p>
                      <a:pPr algn="ctr" fontAlgn="ctr"/>
                      <a:r>
                        <a:rPr lang="tr-TR" sz="1000" u="none" strike="noStrike">
                          <a:effectLst/>
                          <a:latin typeface="Cambria" panose="02040503050406030204" pitchFamily="18" charset="0"/>
                        </a:rPr>
                        <a:t>Sanat Tarihi</a:t>
                      </a:r>
                      <a:endParaRPr lang="tr-TR" sz="1000" b="0" i="0" u="none" strike="noStrike">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a:effectLst/>
                          <a:latin typeface="Cambria" panose="02040503050406030204" pitchFamily="18" charset="0"/>
                        </a:rPr>
                        <a:t>24</a:t>
                      </a:r>
                      <a:endParaRPr lang="tr-TR" sz="1000" b="0" i="0" u="none" strike="noStrike">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a:effectLst/>
                          <a:latin typeface="Cambria" panose="02040503050406030204" pitchFamily="18" charset="0"/>
                        </a:rPr>
                        <a:t>₺249.860,00</a:t>
                      </a:r>
                      <a:endParaRPr lang="tr-TR" sz="1000" b="0" i="0" u="none" strike="noStrike">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dirty="0">
                          <a:effectLst/>
                          <a:latin typeface="Cambria" panose="02040503050406030204" pitchFamily="18" charset="0"/>
                        </a:rPr>
                        <a:t>Sosyal Bilimler</a:t>
                      </a:r>
                      <a:endParaRPr lang="tr-TR" sz="1000" b="0" i="0" u="none" strike="noStrike" dirty="0">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dirty="0">
                          <a:effectLst/>
                          <a:latin typeface="Cambria" panose="02040503050406030204" pitchFamily="18" charset="0"/>
                        </a:rPr>
                        <a:t>Arkeoloji</a:t>
                      </a:r>
                      <a:endParaRPr lang="tr-TR" sz="1000" b="0" i="0" u="none" strike="noStrike" dirty="0">
                        <a:solidFill>
                          <a:srgbClr val="000000"/>
                        </a:solidFill>
                        <a:effectLst/>
                        <a:latin typeface="Cambria" panose="02040503050406030204" pitchFamily="18" charset="0"/>
                      </a:endParaRPr>
                    </a:p>
                  </a:txBody>
                  <a:tcPr marL="2177" marR="2177" marT="2177" marB="0" anchor="ctr"/>
                </a:tc>
                <a:extLst>
                  <a:ext uri="{0D108BD9-81ED-4DB2-BD59-A6C34878D82A}">
                    <a16:rowId xmlns:a16="http://schemas.microsoft.com/office/drawing/2014/main" val="321765479"/>
                  </a:ext>
                </a:extLst>
              </a:tr>
              <a:tr h="96035">
                <a:tc>
                  <a:txBody>
                    <a:bodyPr/>
                    <a:lstStyle/>
                    <a:p>
                      <a:pPr algn="l" fontAlgn="b"/>
                      <a:r>
                        <a:rPr lang="tr-TR" sz="1000" u="none" strike="noStrike">
                          <a:effectLst/>
                          <a:latin typeface="Cambria" panose="02040503050406030204" pitchFamily="18" charset="0"/>
                        </a:rPr>
                        <a:t>Blockchaini gıda tedarik zincirine uyarlama Mobil halk pazarları örneği</a:t>
                      </a:r>
                      <a:endParaRPr lang="tr-TR" sz="1000" b="0" i="0" u="none" strike="noStrike">
                        <a:solidFill>
                          <a:srgbClr val="000000"/>
                        </a:solidFill>
                        <a:effectLst/>
                        <a:latin typeface="Cambria" panose="02040503050406030204" pitchFamily="18" charset="0"/>
                      </a:endParaRPr>
                    </a:p>
                  </a:txBody>
                  <a:tcPr marL="2177" marR="2177" marT="2177" marB="0" anchor="b"/>
                </a:tc>
                <a:tc>
                  <a:txBody>
                    <a:bodyPr/>
                    <a:lstStyle/>
                    <a:p>
                      <a:pPr algn="l" fontAlgn="b"/>
                      <a:r>
                        <a:rPr lang="tr-TR" sz="1000" u="none" strike="noStrike">
                          <a:effectLst/>
                          <a:latin typeface="Cambria" panose="02040503050406030204" pitchFamily="18" charset="0"/>
                        </a:rPr>
                        <a:t>Dr. Öğr. Üyesi İbrahim ÇİFÇİ</a:t>
                      </a:r>
                      <a:endParaRPr lang="tr-TR" sz="1000" b="0" i="0" u="none" strike="noStrike">
                        <a:solidFill>
                          <a:srgbClr val="000000"/>
                        </a:solidFill>
                        <a:effectLst/>
                        <a:latin typeface="Cambria" panose="02040503050406030204" pitchFamily="18" charset="0"/>
                      </a:endParaRPr>
                    </a:p>
                  </a:txBody>
                  <a:tcPr marL="2177" marR="2177" marT="2177" marB="0" anchor="b"/>
                </a:tc>
                <a:tc>
                  <a:txBody>
                    <a:bodyPr/>
                    <a:lstStyle/>
                    <a:p>
                      <a:pPr algn="ctr" fontAlgn="b"/>
                      <a:r>
                        <a:rPr lang="tr-TR" sz="1000" u="none" strike="noStrike">
                          <a:effectLst/>
                          <a:latin typeface="Cambria" panose="02040503050406030204" pitchFamily="18" charset="0"/>
                        </a:rPr>
                        <a:t>Turizm İşletmeciliği </a:t>
                      </a:r>
                      <a:endParaRPr lang="tr-TR" sz="1000" b="0" i="0" u="none" strike="noStrike">
                        <a:solidFill>
                          <a:srgbClr val="000000"/>
                        </a:solidFill>
                        <a:effectLst/>
                        <a:latin typeface="Cambria" panose="02040503050406030204" pitchFamily="18" charset="0"/>
                      </a:endParaRPr>
                    </a:p>
                  </a:txBody>
                  <a:tcPr marL="2177" marR="2177" marT="2177" marB="0" anchor="b"/>
                </a:tc>
                <a:tc>
                  <a:txBody>
                    <a:bodyPr/>
                    <a:lstStyle/>
                    <a:p>
                      <a:pPr algn="ctr" fontAlgn="ctr"/>
                      <a:r>
                        <a:rPr lang="tr-TR" sz="1000" u="none" strike="noStrike">
                          <a:effectLst/>
                          <a:latin typeface="Cambria" panose="02040503050406030204" pitchFamily="18" charset="0"/>
                        </a:rPr>
                        <a:t>24</a:t>
                      </a:r>
                      <a:endParaRPr lang="tr-TR" sz="1000" b="0" i="0" u="none" strike="noStrike">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a:effectLst/>
                          <a:latin typeface="Cambria" panose="02040503050406030204" pitchFamily="18" charset="0"/>
                        </a:rPr>
                        <a:t>₺149.254,02</a:t>
                      </a:r>
                      <a:endParaRPr lang="tr-TR" sz="1000" b="0" i="0" u="none" strike="noStrike">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a:effectLst/>
                          <a:latin typeface="Cambria" panose="02040503050406030204" pitchFamily="18" charset="0"/>
                        </a:rPr>
                        <a:t> </a:t>
                      </a:r>
                      <a:endParaRPr lang="tr-TR" sz="1000" b="0" i="0" u="none" strike="noStrike">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dirty="0">
                          <a:effectLst/>
                          <a:latin typeface="Cambria" panose="02040503050406030204" pitchFamily="18" charset="0"/>
                        </a:rPr>
                        <a:t>Kentleşme</a:t>
                      </a:r>
                      <a:endParaRPr lang="tr-TR" sz="1000" b="0" i="0" u="none" strike="noStrike" dirty="0">
                        <a:solidFill>
                          <a:srgbClr val="000000"/>
                        </a:solidFill>
                        <a:effectLst/>
                        <a:latin typeface="Cambria" panose="02040503050406030204" pitchFamily="18" charset="0"/>
                      </a:endParaRPr>
                    </a:p>
                  </a:txBody>
                  <a:tcPr marL="2177" marR="2177" marT="2177" marB="0" anchor="ctr"/>
                </a:tc>
                <a:extLst>
                  <a:ext uri="{0D108BD9-81ED-4DB2-BD59-A6C34878D82A}">
                    <a16:rowId xmlns:a16="http://schemas.microsoft.com/office/drawing/2014/main" val="2211693678"/>
                  </a:ext>
                </a:extLst>
              </a:tr>
              <a:tr h="142727">
                <a:tc>
                  <a:txBody>
                    <a:bodyPr/>
                    <a:lstStyle/>
                    <a:p>
                      <a:pPr algn="l" fontAlgn="b"/>
                      <a:r>
                        <a:rPr lang="tr-TR" sz="1000" u="none" strike="noStrike">
                          <a:effectLst/>
                          <a:latin typeface="Cambria" panose="02040503050406030204" pitchFamily="18" charset="0"/>
                        </a:rPr>
                        <a:t>XX. Yüzyılın İlk Yarısında Türkiye ve Rusya: Kültürel, Entelektüel, Akademik Etkileşimler</a:t>
                      </a:r>
                      <a:endParaRPr lang="tr-TR" sz="1000" b="0" i="0" u="none" strike="noStrike">
                        <a:solidFill>
                          <a:srgbClr val="000000"/>
                        </a:solidFill>
                        <a:effectLst/>
                        <a:latin typeface="Cambria" panose="02040503050406030204" pitchFamily="18" charset="0"/>
                      </a:endParaRPr>
                    </a:p>
                  </a:txBody>
                  <a:tcPr marL="2177" marR="2177" marT="2177" marB="0" anchor="b"/>
                </a:tc>
                <a:tc>
                  <a:txBody>
                    <a:bodyPr/>
                    <a:lstStyle/>
                    <a:p>
                      <a:pPr algn="l" fontAlgn="b"/>
                      <a:r>
                        <a:rPr lang="tr-TR" sz="1000" u="none" strike="noStrike">
                          <a:effectLst/>
                          <a:latin typeface="Cambria" panose="02040503050406030204" pitchFamily="18" charset="0"/>
                        </a:rPr>
                        <a:t>Prof. Dr. Türkan OLCAY</a:t>
                      </a:r>
                      <a:endParaRPr lang="tr-TR" sz="1000" b="0" i="0" u="none" strike="noStrike">
                        <a:solidFill>
                          <a:srgbClr val="000000"/>
                        </a:solidFill>
                        <a:effectLst/>
                        <a:latin typeface="Cambria" panose="02040503050406030204" pitchFamily="18" charset="0"/>
                      </a:endParaRPr>
                    </a:p>
                  </a:txBody>
                  <a:tcPr marL="2177" marR="2177" marT="2177" marB="0" anchor="b"/>
                </a:tc>
                <a:tc>
                  <a:txBody>
                    <a:bodyPr/>
                    <a:lstStyle/>
                    <a:p>
                      <a:pPr algn="ctr" fontAlgn="b"/>
                      <a:r>
                        <a:rPr lang="tr-TR" sz="1000" u="none" strike="noStrike">
                          <a:effectLst/>
                          <a:latin typeface="Cambria" panose="02040503050406030204" pitchFamily="18" charset="0"/>
                        </a:rPr>
                        <a:t>Rus Dili ve Edebiyatı </a:t>
                      </a:r>
                      <a:endParaRPr lang="tr-TR" sz="1000" b="0" i="0" u="none" strike="noStrike">
                        <a:solidFill>
                          <a:srgbClr val="000000"/>
                        </a:solidFill>
                        <a:effectLst/>
                        <a:latin typeface="Cambria" panose="02040503050406030204" pitchFamily="18" charset="0"/>
                      </a:endParaRPr>
                    </a:p>
                  </a:txBody>
                  <a:tcPr marL="2177" marR="2177" marT="2177" marB="0" anchor="b"/>
                </a:tc>
                <a:tc>
                  <a:txBody>
                    <a:bodyPr/>
                    <a:lstStyle/>
                    <a:p>
                      <a:pPr algn="ctr" fontAlgn="ctr"/>
                      <a:r>
                        <a:rPr lang="tr-TR" sz="1000" u="none" strike="noStrike">
                          <a:effectLst/>
                          <a:latin typeface="Cambria" panose="02040503050406030204" pitchFamily="18" charset="0"/>
                        </a:rPr>
                        <a:t>36</a:t>
                      </a:r>
                      <a:endParaRPr lang="tr-TR" sz="1000" b="0" i="0" u="none" strike="noStrike">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a:effectLst/>
                          <a:latin typeface="Cambria" panose="02040503050406030204" pitchFamily="18" charset="0"/>
                        </a:rPr>
                        <a:t>₺149.993,80</a:t>
                      </a:r>
                      <a:endParaRPr lang="tr-TR" sz="1000" b="0" i="0" u="none" strike="noStrike">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a:effectLst/>
                          <a:latin typeface="Cambria" panose="02040503050406030204" pitchFamily="18" charset="0"/>
                        </a:rPr>
                        <a:t> </a:t>
                      </a:r>
                      <a:endParaRPr lang="tr-TR" sz="1000" b="0" i="0" u="none" strike="noStrike">
                        <a:solidFill>
                          <a:srgbClr val="000000"/>
                        </a:solidFill>
                        <a:effectLst/>
                        <a:latin typeface="Cambria" panose="02040503050406030204" pitchFamily="18" charset="0"/>
                      </a:endParaRPr>
                    </a:p>
                  </a:txBody>
                  <a:tcPr marL="2177" marR="2177" marT="2177" marB="0" anchor="ctr"/>
                </a:tc>
                <a:tc>
                  <a:txBody>
                    <a:bodyPr/>
                    <a:lstStyle/>
                    <a:p>
                      <a:pPr algn="ctr" fontAlgn="ctr"/>
                      <a:r>
                        <a:rPr lang="tr-TR" sz="1000" u="none" strike="noStrike" dirty="0">
                          <a:effectLst/>
                          <a:latin typeface="Cambria" panose="02040503050406030204" pitchFamily="18" charset="0"/>
                        </a:rPr>
                        <a:t>Dil, Edebiyat, Tarih ve Sosyoloji</a:t>
                      </a:r>
                      <a:endParaRPr lang="tr-TR" sz="1000" b="0" i="0" u="none" strike="noStrike" dirty="0">
                        <a:solidFill>
                          <a:srgbClr val="000000"/>
                        </a:solidFill>
                        <a:effectLst/>
                        <a:latin typeface="Cambria" panose="02040503050406030204" pitchFamily="18" charset="0"/>
                      </a:endParaRPr>
                    </a:p>
                  </a:txBody>
                  <a:tcPr marL="2177" marR="2177" marT="2177" marB="0" anchor="ctr"/>
                </a:tc>
                <a:extLst>
                  <a:ext uri="{0D108BD9-81ED-4DB2-BD59-A6C34878D82A}">
                    <a16:rowId xmlns:a16="http://schemas.microsoft.com/office/drawing/2014/main" val="549624702"/>
                  </a:ext>
                </a:extLst>
              </a:tr>
            </a:tbl>
          </a:graphicData>
        </a:graphic>
      </p:graphicFrame>
    </p:spTree>
    <p:extLst>
      <p:ext uri="{BB962C8B-B14F-4D97-AF65-F5344CB8AC3E}">
        <p14:creationId xmlns:p14="http://schemas.microsoft.com/office/powerpoint/2010/main" val="1045525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a:extLst>
              <a:ext uri="{FF2B5EF4-FFF2-40B4-BE49-F238E27FC236}">
                <a16:creationId xmlns:a16="http://schemas.microsoft.com/office/drawing/2014/main" id="{12677FC6-F9BD-4002-ABB2-D8C58965BDFA}"/>
              </a:ext>
            </a:extLst>
          </p:cNvPr>
          <p:cNvSpPr>
            <a:spLocks noGrp="1"/>
          </p:cNvSpPr>
          <p:nvPr>
            <p:ph type="title"/>
          </p:nvPr>
        </p:nvSpPr>
        <p:spPr>
          <a:xfrm>
            <a:off x="2399395" y="262550"/>
            <a:ext cx="8929509" cy="1176951"/>
          </a:xfrm>
        </p:spPr>
        <p:txBody>
          <a:bodyPr/>
          <a:lstStyle/>
          <a:p>
            <a:r>
              <a:rPr lang="tr-TR" sz="2800" b="1" dirty="0">
                <a:solidFill>
                  <a:schemeClr val="tx1"/>
                </a:solidFill>
              </a:rPr>
              <a:t>	</a:t>
            </a:r>
            <a:r>
              <a:rPr lang="tr-TR" sz="2400" b="1" dirty="0">
                <a:solidFill>
                  <a:schemeClr val="tx1"/>
                </a:solidFill>
                <a:latin typeface="Cambria" panose="02040503050406030204" pitchFamily="18" charset="0"/>
              </a:rPr>
              <a:t>      </a:t>
            </a:r>
            <a:r>
              <a:rPr lang="tr-TR" sz="2400" b="1" dirty="0" smtClean="0">
                <a:solidFill>
                  <a:schemeClr val="tx1"/>
                </a:solidFill>
                <a:latin typeface="Cambria" panose="02040503050406030204" pitchFamily="18" charset="0"/>
              </a:rPr>
              <a:t>İSTANBUL </a:t>
            </a:r>
            <a:r>
              <a:rPr lang="tr-TR" sz="2400" b="1" dirty="0">
                <a:solidFill>
                  <a:schemeClr val="tx1"/>
                </a:solidFill>
                <a:latin typeface="Cambria" panose="02040503050406030204" pitchFamily="18" charset="0"/>
              </a:rPr>
              <a:t>ÜNİVERSİTESİ -2</a:t>
            </a:r>
            <a:br>
              <a:rPr lang="tr-TR" sz="2400" b="1" dirty="0">
                <a:solidFill>
                  <a:schemeClr val="tx1"/>
                </a:solidFill>
                <a:latin typeface="Cambria" panose="02040503050406030204" pitchFamily="18" charset="0"/>
              </a:rPr>
            </a:br>
            <a:r>
              <a:rPr lang="tr-TR" sz="2400" b="1" dirty="0">
                <a:solidFill>
                  <a:schemeClr val="tx1"/>
                </a:solidFill>
                <a:latin typeface="Cambria" panose="02040503050406030204" pitchFamily="18" charset="0"/>
              </a:rPr>
              <a:t>	      Aktarılan Bütçe:	₺5.635.590,35</a:t>
            </a:r>
            <a: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t/>
            </a:r>
            <a:b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br>
            <a: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t>	      </a:t>
            </a:r>
            <a:r>
              <a:rPr lang="tr-TR" sz="2400" b="1" dirty="0" smtClean="0">
                <a:solidFill>
                  <a:schemeClr val="tx1"/>
                </a:solidFill>
                <a:latin typeface="Cambria" panose="02040503050406030204" pitchFamily="18" charset="0"/>
              </a:rPr>
              <a:t>Kullanılan </a:t>
            </a:r>
            <a:r>
              <a:rPr lang="tr-TR" sz="2400" b="1" dirty="0">
                <a:solidFill>
                  <a:schemeClr val="tx1"/>
                </a:solidFill>
                <a:latin typeface="Cambria" panose="02040503050406030204" pitchFamily="18" charset="0"/>
              </a:rPr>
              <a:t>Bütçe</a:t>
            </a:r>
            <a:r>
              <a:rPr lang="tr-TR" sz="2400" b="1" dirty="0" smtClean="0">
                <a:solidFill>
                  <a:schemeClr val="tx1"/>
                </a:solidFill>
                <a:latin typeface="Cambria" panose="02040503050406030204" pitchFamily="18" charset="0"/>
              </a:rPr>
              <a:t>:₺</a:t>
            </a:r>
            <a:r>
              <a:rPr lang="tr-TR" sz="2400" b="1" dirty="0">
                <a:solidFill>
                  <a:schemeClr val="tx1"/>
                </a:solidFill>
                <a:latin typeface="Cambria" panose="02040503050406030204" pitchFamily="18" charset="0"/>
              </a:rPr>
              <a:t>11.806.763,25</a:t>
            </a:r>
            <a:r>
              <a:rPr lang="tr-TR" sz="2400" dirty="0">
                <a:latin typeface="Cambria" panose="02040503050406030204" pitchFamily="18" charset="0"/>
                <a:ea typeface="Calibri" panose="020F0502020204030204" pitchFamily="34" charset="0"/>
                <a:cs typeface="Times New Roman" panose="02020603050405020304" pitchFamily="18" charset="0"/>
              </a:rPr>
              <a:t/>
            </a:r>
            <a:br>
              <a:rPr lang="tr-TR" sz="2400" dirty="0">
                <a:latin typeface="Cambria" panose="02040503050406030204" pitchFamily="18" charset="0"/>
                <a:ea typeface="Calibri" panose="020F0502020204030204" pitchFamily="34" charset="0"/>
                <a:cs typeface="Times New Roman" panose="02020603050405020304" pitchFamily="18" charset="0"/>
              </a:rPr>
            </a:br>
            <a:r>
              <a:rPr lang="tr-TR" dirty="0"/>
              <a:t> </a:t>
            </a:r>
          </a:p>
        </p:txBody>
      </p:sp>
      <p:graphicFrame>
        <p:nvGraphicFramePr>
          <p:cNvPr id="2" name="Tablo 1">
            <a:extLst>
              <a:ext uri="{FF2B5EF4-FFF2-40B4-BE49-F238E27FC236}">
                <a16:creationId xmlns:a16="http://schemas.microsoft.com/office/drawing/2014/main" id="{8EFF0F6A-CC98-4A33-9E83-836E2F2044D6}"/>
              </a:ext>
            </a:extLst>
          </p:cNvPr>
          <p:cNvGraphicFramePr>
            <a:graphicFrameLocks noGrp="1"/>
          </p:cNvGraphicFramePr>
          <p:nvPr>
            <p:extLst>
              <p:ext uri="{D42A27DB-BD31-4B8C-83A1-F6EECF244321}">
                <p14:modId xmlns:p14="http://schemas.microsoft.com/office/powerpoint/2010/main" val="3278272688"/>
              </p:ext>
            </p:extLst>
          </p:nvPr>
        </p:nvGraphicFramePr>
        <p:xfrm>
          <a:off x="217283" y="1294646"/>
          <a:ext cx="11724238" cy="5242205"/>
        </p:xfrm>
        <a:graphic>
          <a:graphicData uri="http://schemas.openxmlformats.org/drawingml/2006/table">
            <a:tbl>
              <a:tblPr>
                <a:tableStyleId>{5C22544A-7EE6-4342-B048-85BDC9FD1C3A}</a:tableStyleId>
              </a:tblPr>
              <a:tblGrid>
                <a:gridCol w="5812325">
                  <a:extLst>
                    <a:ext uri="{9D8B030D-6E8A-4147-A177-3AD203B41FA5}">
                      <a16:colId xmlns:a16="http://schemas.microsoft.com/office/drawing/2014/main" val="3849776672"/>
                    </a:ext>
                  </a:extLst>
                </a:gridCol>
                <a:gridCol w="1249378">
                  <a:extLst>
                    <a:ext uri="{9D8B030D-6E8A-4147-A177-3AD203B41FA5}">
                      <a16:colId xmlns:a16="http://schemas.microsoft.com/office/drawing/2014/main" val="1909975244"/>
                    </a:ext>
                  </a:extLst>
                </a:gridCol>
                <a:gridCol w="1195058">
                  <a:extLst>
                    <a:ext uri="{9D8B030D-6E8A-4147-A177-3AD203B41FA5}">
                      <a16:colId xmlns:a16="http://schemas.microsoft.com/office/drawing/2014/main" val="992019793"/>
                    </a:ext>
                  </a:extLst>
                </a:gridCol>
                <a:gridCol w="697116">
                  <a:extLst>
                    <a:ext uri="{9D8B030D-6E8A-4147-A177-3AD203B41FA5}">
                      <a16:colId xmlns:a16="http://schemas.microsoft.com/office/drawing/2014/main" val="762876211"/>
                    </a:ext>
                  </a:extLst>
                </a:gridCol>
                <a:gridCol w="751438">
                  <a:extLst>
                    <a:ext uri="{9D8B030D-6E8A-4147-A177-3AD203B41FA5}">
                      <a16:colId xmlns:a16="http://schemas.microsoft.com/office/drawing/2014/main" val="1222811164"/>
                    </a:ext>
                  </a:extLst>
                </a:gridCol>
                <a:gridCol w="860079">
                  <a:extLst>
                    <a:ext uri="{9D8B030D-6E8A-4147-A177-3AD203B41FA5}">
                      <a16:colId xmlns:a16="http://schemas.microsoft.com/office/drawing/2014/main" val="3441966291"/>
                    </a:ext>
                  </a:extLst>
                </a:gridCol>
                <a:gridCol w="1158844">
                  <a:extLst>
                    <a:ext uri="{9D8B030D-6E8A-4147-A177-3AD203B41FA5}">
                      <a16:colId xmlns:a16="http://schemas.microsoft.com/office/drawing/2014/main" val="2849790430"/>
                    </a:ext>
                  </a:extLst>
                </a:gridCol>
              </a:tblGrid>
              <a:tr h="416459">
                <a:tc>
                  <a:txBody>
                    <a:bodyPr/>
                    <a:lstStyle/>
                    <a:p>
                      <a:pPr algn="ctr" fontAlgn="ctr"/>
                      <a:r>
                        <a:rPr lang="tr-TR" sz="1200" b="1" u="none" strike="noStrike" dirty="0">
                          <a:solidFill>
                            <a:schemeClr val="tx1"/>
                          </a:solidFill>
                          <a:effectLst/>
                          <a:latin typeface="Cambria" panose="02040503050406030204" pitchFamily="18" charset="0"/>
                        </a:rPr>
                        <a:t>Projenin Adı</a:t>
                      </a:r>
                      <a:endParaRPr lang="tr-TR" sz="1200" b="1" i="0" u="none" strike="noStrike" dirty="0">
                        <a:solidFill>
                          <a:schemeClr val="tx1"/>
                        </a:solidFill>
                        <a:effectLst/>
                        <a:latin typeface="Cambria" panose="02040503050406030204" pitchFamily="18" charset="0"/>
                      </a:endParaRPr>
                    </a:p>
                  </a:txBody>
                  <a:tcPr marL="4532" marR="4532" marT="4532" marB="0" anchor="ctr"/>
                </a:tc>
                <a:tc>
                  <a:txBody>
                    <a:bodyPr/>
                    <a:lstStyle/>
                    <a:p>
                      <a:pPr algn="ctr" fontAlgn="ctr"/>
                      <a:r>
                        <a:rPr lang="tr-TR" sz="1200" b="1" u="none" strike="noStrike">
                          <a:solidFill>
                            <a:schemeClr val="tx1"/>
                          </a:solidFill>
                          <a:effectLst/>
                          <a:latin typeface="Cambria" panose="02040503050406030204" pitchFamily="18" charset="0"/>
                        </a:rPr>
                        <a:t>Yürütücüsü</a:t>
                      </a:r>
                      <a:endParaRPr lang="tr-TR" sz="1200" b="1" i="0" u="none" strike="noStrike">
                        <a:solidFill>
                          <a:schemeClr val="tx1"/>
                        </a:solidFill>
                        <a:effectLst/>
                        <a:latin typeface="Cambria" panose="02040503050406030204" pitchFamily="18" charset="0"/>
                      </a:endParaRPr>
                    </a:p>
                  </a:txBody>
                  <a:tcPr marL="4532" marR="4532" marT="4532" marB="0" anchor="ctr"/>
                </a:tc>
                <a:tc>
                  <a:txBody>
                    <a:bodyPr/>
                    <a:lstStyle/>
                    <a:p>
                      <a:pPr algn="ctr" fontAlgn="ctr"/>
                      <a:r>
                        <a:rPr lang="tr-TR" sz="1200" b="1" u="none" strike="noStrike">
                          <a:solidFill>
                            <a:schemeClr val="tx1"/>
                          </a:solidFill>
                          <a:effectLst/>
                          <a:latin typeface="Cambria" panose="02040503050406030204" pitchFamily="18" charset="0"/>
                        </a:rPr>
                        <a:t>Bölüm/ABD</a:t>
                      </a:r>
                      <a:endParaRPr lang="tr-TR" sz="1200" b="1" i="0" u="none" strike="noStrike">
                        <a:solidFill>
                          <a:schemeClr val="tx1"/>
                        </a:solidFill>
                        <a:effectLst/>
                        <a:latin typeface="Cambria" panose="02040503050406030204" pitchFamily="18" charset="0"/>
                      </a:endParaRPr>
                    </a:p>
                  </a:txBody>
                  <a:tcPr marL="4532" marR="4532" marT="4532" marB="0" anchor="ctr"/>
                </a:tc>
                <a:tc>
                  <a:txBody>
                    <a:bodyPr/>
                    <a:lstStyle/>
                    <a:p>
                      <a:pPr algn="ctr" fontAlgn="ctr"/>
                      <a:r>
                        <a:rPr lang="tr-TR" sz="1200" b="1" u="none" strike="noStrike">
                          <a:solidFill>
                            <a:schemeClr val="tx1"/>
                          </a:solidFill>
                          <a:effectLst/>
                          <a:latin typeface="Cambria" panose="02040503050406030204" pitchFamily="18" charset="0"/>
                        </a:rPr>
                        <a:t>Proje Süresi</a:t>
                      </a:r>
                      <a:endParaRPr lang="tr-TR" sz="1200" b="1" i="0" u="none" strike="noStrike">
                        <a:solidFill>
                          <a:schemeClr val="tx1"/>
                        </a:solidFill>
                        <a:effectLst/>
                        <a:latin typeface="Cambria" panose="02040503050406030204" pitchFamily="18" charset="0"/>
                      </a:endParaRPr>
                    </a:p>
                  </a:txBody>
                  <a:tcPr marL="4532" marR="4532" marT="4532" marB="0" anchor="ctr"/>
                </a:tc>
                <a:tc>
                  <a:txBody>
                    <a:bodyPr/>
                    <a:lstStyle/>
                    <a:p>
                      <a:pPr algn="ctr" fontAlgn="ctr"/>
                      <a:r>
                        <a:rPr lang="tr-TR" sz="1200" b="1" u="none" strike="noStrike">
                          <a:solidFill>
                            <a:schemeClr val="tx1"/>
                          </a:solidFill>
                          <a:effectLst/>
                          <a:latin typeface="Cambria" panose="02040503050406030204" pitchFamily="18" charset="0"/>
                        </a:rPr>
                        <a:t>Proje Bütçesi</a:t>
                      </a:r>
                      <a:endParaRPr lang="tr-TR" sz="1200" b="1" i="0" u="none" strike="noStrike">
                        <a:solidFill>
                          <a:schemeClr val="tx1"/>
                        </a:solidFill>
                        <a:effectLst/>
                        <a:latin typeface="Cambria" panose="02040503050406030204" pitchFamily="18" charset="0"/>
                      </a:endParaRPr>
                    </a:p>
                  </a:txBody>
                  <a:tcPr marL="4532" marR="4532" marT="4532" marB="0" anchor="ctr"/>
                </a:tc>
                <a:tc>
                  <a:txBody>
                    <a:bodyPr/>
                    <a:lstStyle/>
                    <a:p>
                      <a:pPr algn="ctr" fontAlgn="ctr"/>
                      <a:r>
                        <a:rPr lang="tr-TR" sz="1200" b="1" u="none" strike="noStrike">
                          <a:solidFill>
                            <a:schemeClr val="tx1"/>
                          </a:solidFill>
                          <a:effectLst/>
                          <a:latin typeface="Cambria" panose="02040503050406030204" pitchFamily="18" charset="0"/>
                        </a:rPr>
                        <a:t>Sektör</a:t>
                      </a:r>
                      <a:endParaRPr lang="tr-TR" sz="1200" b="1" i="0" u="none" strike="noStrike">
                        <a:solidFill>
                          <a:schemeClr val="tx1"/>
                        </a:solidFill>
                        <a:effectLst/>
                        <a:latin typeface="Cambria" panose="02040503050406030204" pitchFamily="18" charset="0"/>
                      </a:endParaRPr>
                    </a:p>
                  </a:txBody>
                  <a:tcPr marL="4532" marR="4532" marT="4532" marB="0" anchor="ctr"/>
                </a:tc>
                <a:tc>
                  <a:txBody>
                    <a:bodyPr/>
                    <a:lstStyle/>
                    <a:p>
                      <a:pPr algn="ctr" fontAlgn="ctr"/>
                      <a:r>
                        <a:rPr lang="tr-TR" sz="1200" b="1" u="none" strike="noStrike" dirty="0">
                          <a:solidFill>
                            <a:schemeClr val="tx1"/>
                          </a:solidFill>
                          <a:effectLst/>
                          <a:latin typeface="Cambria" panose="02040503050406030204" pitchFamily="18" charset="0"/>
                        </a:rPr>
                        <a:t>Sektör Alt Alan</a:t>
                      </a:r>
                      <a:endParaRPr lang="tr-TR" sz="1200" b="1" i="0" u="none" strike="noStrike" dirty="0">
                        <a:solidFill>
                          <a:schemeClr val="tx1"/>
                        </a:solidFill>
                        <a:effectLst/>
                        <a:latin typeface="Cambria" panose="02040503050406030204" pitchFamily="18" charset="0"/>
                      </a:endParaRPr>
                    </a:p>
                  </a:txBody>
                  <a:tcPr marL="4532" marR="4532" marT="4532" marB="0" anchor="ctr"/>
                </a:tc>
                <a:extLst>
                  <a:ext uri="{0D108BD9-81ED-4DB2-BD59-A6C34878D82A}">
                    <a16:rowId xmlns:a16="http://schemas.microsoft.com/office/drawing/2014/main" val="3036110913"/>
                  </a:ext>
                </a:extLst>
              </a:tr>
              <a:tr h="187608">
                <a:tc>
                  <a:txBody>
                    <a:bodyPr/>
                    <a:lstStyle/>
                    <a:p>
                      <a:pPr algn="l" fontAlgn="b"/>
                      <a:r>
                        <a:rPr lang="tr-TR" sz="1000" u="none" strike="noStrike" dirty="0">
                          <a:effectLst/>
                          <a:latin typeface="Cambria" panose="02040503050406030204" pitchFamily="18" charset="0"/>
                        </a:rPr>
                        <a:t>Çok yönlü jel görüntüleme sisteminin geliştirilmesi</a:t>
                      </a:r>
                      <a:endParaRPr lang="tr-TR" sz="1000" b="0" i="0" u="none" strike="noStrike" dirty="0">
                        <a:solidFill>
                          <a:srgbClr val="000000"/>
                        </a:solidFill>
                        <a:effectLst/>
                        <a:latin typeface="Cambria" panose="02040503050406030204" pitchFamily="18" charset="0"/>
                      </a:endParaRPr>
                    </a:p>
                  </a:txBody>
                  <a:tcPr marL="4532" marR="4532" marT="4532" marB="0" anchor="b"/>
                </a:tc>
                <a:tc>
                  <a:txBody>
                    <a:bodyPr/>
                    <a:lstStyle/>
                    <a:p>
                      <a:pPr algn="l" fontAlgn="b"/>
                      <a:r>
                        <a:rPr lang="tr-TR" sz="1000" u="none" strike="noStrike" dirty="0" err="1">
                          <a:effectLst/>
                          <a:latin typeface="Cambria" panose="02040503050406030204" pitchFamily="18" charset="0"/>
                        </a:rPr>
                        <a:t>Dr.Öğr.Üyesi</a:t>
                      </a:r>
                      <a:r>
                        <a:rPr lang="tr-TR" sz="1000" u="none" strike="noStrike" dirty="0">
                          <a:effectLst/>
                          <a:latin typeface="Cambria" panose="02040503050406030204" pitchFamily="18" charset="0"/>
                        </a:rPr>
                        <a:t> Güray Gürkan</a:t>
                      </a:r>
                      <a:endParaRPr lang="tr-TR" sz="1000" b="0" i="0" u="none" strike="noStrike" dirty="0">
                        <a:solidFill>
                          <a:srgbClr val="000000"/>
                        </a:solidFill>
                        <a:effectLst/>
                        <a:latin typeface="Cambria" panose="02040503050406030204" pitchFamily="18" charset="0"/>
                      </a:endParaRPr>
                    </a:p>
                  </a:txBody>
                  <a:tcPr marL="4532" marR="4532" marT="4532" marB="0" anchor="b"/>
                </a:tc>
                <a:tc>
                  <a:txBody>
                    <a:bodyPr/>
                    <a:lstStyle/>
                    <a:p>
                      <a:pPr algn="ctr" fontAlgn="ctr"/>
                      <a:r>
                        <a:rPr lang="tr-TR" sz="1000" u="none" strike="noStrike" dirty="0">
                          <a:effectLst/>
                          <a:latin typeface="Cambria" panose="02040503050406030204" pitchFamily="18" charset="0"/>
                        </a:rPr>
                        <a:t>Nükleer Fizik</a:t>
                      </a:r>
                      <a:endParaRPr lang="tr-TR" sz="1000" b="0" i="0" u="none" strike="noStrike" dirty="0">
                        <a:solidFill>
                          <a:srgbClr val="000000"/>
                        </a:solidFill>
                        <a:effectLst/>
                        <a:latin typeface="Cambria" panose="02040503050406030204" pitchFamily="18" charset="0"/>
                      </a:endParaRPr>
                    </a:p>
                  </a:txBody>
                  <a:tcPr marL="4532" marR="4532" marT="4532" marB="0" anchor="ctr"/>
                </a:tc>
                <a:tc>
                  <a:txBody>
                    <a:bodyPr/>
                    <a:lstStyle/>
                    <a:p>
                      <a:pPr algn="ctr" fontAlgn="ctr"/>
                      <a:r>
                        <a:rPr lang="tr-TR" sz="1000" u="none" strike="noStrike">
                          <a:effectLst/>
                          <a:latin typeface="Cambria" panose="02040503050406030204" pitchFamily="18" charset="0"/>
                        </a:rPr>
                        <a:t>24</a:t>
                      </a:r>
                      <a:endParaRPr lang="tr-TR" sz="1000" b="0" i="0" u="none" strike="noStrike">
                        <a:solidFill>
                          <a:srgbClr val="000000"/>
                        </a:solidFill>
                        <a:effectLst/>
                        <a:latin typeface="Cambria" panose="02040503050406030204" pitchFamily="18" charset="0"/>
                      </a:endParaRPr>
                    </a:p>
                  </a:txBody>
                  <a:tcPr marL="4532" marR="4532" marT="4532" marB="0" anchor="ctr"/>
                </a:tc>
                <a:tc>
                  <a:txBody>
                    <a:bodyPr/>
                    <a:lstStyle/>
                    <a:p>
                      <a:pPr algn="ctr" fontAlgn="ctr"/>
                      <a:r>
                        <a:rPr lang="tr-TR" sz="1000" u="none" strike="noStrike">
                          <a:effectLst/>
                          <a:latin typeface="Cambria" panose="02040503050406030204" pitchFamily="18" charset="0"/>
                        </a:rPr>
                        <a:t>₺294.888,26</a:t>
                      </a:r>
                      <a:endParaRPr lang="tr-TR" sz="1000" b="0" i="0" u="none" strike="noStrike">
                        <a:solidFill>
                          <a:srgbClr val="000000"/>
                        </a:solidFill>
                        <a:effectLst/>
                        <a:latin typeface="Cambria" panose="02040503050406030204" pitchFamily="18" charset="0"/>
                      </a:endParaRPr>
                    </a:p>
                  </a:txBody>
                  <a:tcPr marL="4532" marR="4532" marT="4532" marB="0" anchor="ctr"/>
                </a:tc>
                <a:tc>
                  <a:txBody>
                    <a:bodyPr/>
                    <a:lstStyle/>
                    <a:p>
                      <a:pPr algn="ctr" fontAlgn="ctr"/>
                      <a:r>
                        <a:rPr lang="tr-TR" sz="1000" u="none" strike="noStrike">
                          <a:effectLst/>
                          <a:latin typeface="Cambria" panose="02040503050406030204" pitchFamily="18" charset="0"/>
                        </a:rPr>
                        <a:t> </a:t>
                      </a:r>
                      <a:endParaRPr lang="tr-TR" sz="1000" b="0" i="0" u="none" strike="noStrike">
                        <a:solidFill>
                          <a:srgbClr val="000000"/>
                        </a:solidFill>
                        <a:effectLst/>
                        <a:latin typeface="Cambria" panose="02040503050406030204" pitchFamily="18" charset="0"/>
                      </a:endParaRPr>
                    </a:p>
                  </a:txBody>
                  <a:tcPr marL="4532" marR="4532" marT="4532" marB="0" anchor="ctr"/>
                </a:tc>
                <a:tc>
                  <a:txBody>
                    <a:bodyPr/>
                    <a:lstStyle/>
                    <a:p>
                      <a:pPr algn="ctr" fontAlgn="ctr"/>
                      <a:r>
                        <a:rPr lang="tr-TR" sz="1000" u="none" strike="noStrike">
                          <a:effectLst/>
                          <a:latin typeface="Cambria" panose="02040503050406030204" pitchFamily="18" charset="0"/>
                        </a:rPr>
                        <a:t>Biyomedikal Ekipman Teknolojileri</a:t>
                      </a:r>
                      <a:endParaRPr lang="tr-TR" sz="1000" b="0" i="0" u="none" strike="noStrike">
                        <a:solidFill>
                          <a:srgbClr val="000000"/>
                        </a:solidFill>
                        <a:effectLst/>
                        <a:latin typeface="Cambria" panose="02040503050406030204" pitchFamily="18" charset="0"/>
                      </a:endParaRPr>
                    </a:p>
                  </a:txBody>
                  <a:tcPr marL="4532" marR="4532" marT="4532" marB="0" anchor="ctr"/>
                </a:tc>
                <a:extLst>
                  <a:ext uri="{0D108BD9-81ED-4DB2-BD59-A6C34878D82A}">
                    <a16:rowId xmlns:a16="http://schemas.microsoft.com/office/drawing/2014/main" val="2437325472"/>
                  </a:ext>
                </a:extLst>
              </a:tr>
              <a:tr h="278820">
                <a:tc>
                  <a:txBody>
                    <a:bodyPr/>
                    <a:lstStyle/>
                    <a:p>
                      <a:pPr algn="l" fontAlgn="b"/>
                      <a:r>
                        <a:rPr lang="tr-TR" sz="1000" u="none" strike="noStrike" dirty="0">
                          <a:effectLst/>
                          <a:latin typeface="Cambria" panose="02040503050406030204" pitchFamily="18" charset="0"/>
                        </a:rPr>
                        <a:t>Perge Antik Kentinde Bulunan İzleme İstasyonu ile Mozaik Tekrar Gömme Sistemlerinin Araştırılması</a:t>
                      </a:r>
                      <a:endParaRPr lang="tr-TR" sz="1000" b="0" i="0" u="none" strike="noStrike" dirty="0">
                        <a:solidFill>
                          <a:srgbClr val="000000"/>
                        </a:solidFill>
                        <a:effectLst/>
                        <a:latin typeface="Cambria" panose="02040503050406030204" pitchFamily="18" charset="0"/>
                      </a:endParaRPr>
                    </a:p>
                  </a:txBody>
                  <a:tcPr marL="4532" marR="4532" marT="4532" marB="0" anchor="b"/>
                </a:tc>
                <a:tc>
                  <a:txBody>
                    <a:bodyPr/>
                    <a:lstStyle/>
                    <a:p>
                      <a:pPr algn="l" fontAlgn="b"/>
                      <a:r>
                        <a:rPr lang="en-US" sz="1000" u="none" strike="noStrike" dirty="0">
                          <a:effectLst/>
                          <a:latin typeface="Cambria" panose="02040503050406030204" pitchFamily="18" charset="0"/>
                        </a:rPr>
                        <a:t>Prof. Dr. Ş. Sedef ÇOKAY-KEPÇE</a:t>
                      </a:r>
                      <a:endParaRPr lang="en-US" sz="1000" b="0" i="0" u="none" strike="noStrike" dirty="0">
                        <a:solidFill>
                          <a:srgbClr val="000000"/>
                        </a:solidFill>
                        <a:effectLst/>
                        <a:latin typeface="Cambria" panose="02040503050406030204" pitchFamily="18" charset="0"/>
                      </a:endParaRPr>
                    </a:p>
                  </a:txBody>
                  <a:tcPr marL="4532" marR="4532" marT="4532" marB="0" anchor="b"/>
                </a:tc>
                <a:tc>
                  <a:txBody>
                    <a:bodyPr/>
                    <a:lstStyle/>
                    <a:p>
                      <a:pPr algn="ctr" fontAlgn="ctr"/>
                      <a:r>
                        <a:rPr lang="tr-TR" sz="1000" u="none" strike="noStrike" dirty="0" err="1">
                          <a:effectLst/>
                          <a:latin typeface="Cambria" panose="02040503050406030204" pitchFamily="18" charset="0"/>
                        </a:rPr>
                        <a:t>Kalsik</a:t>
                      </a:r>
                      <a:r>
                        <a:rPr lang="tr-TR" sz="1000" u="none" strike="noStrike" dirty="0">
                          <a:effectLst/>
                          <a:latin typeface="Cambria" panose="02040503050406030204" pitchFamily="18" charset="0"/>
                        </a:rPr>
                        <a:t> Arkeoloji</a:t>
                      </a:r>
                      <a:endParaRPr lang="tr-TR" sz="1000" b="0" i="0" u="none" strike="noStrike" dirty="0">
                        <a:solidFill>
                          <a:srgbClr val="000000"/>
                        </a:solidFill>
                        <a:effectLst/>
                        <a:latin typeface="Cambria" panose="02040503050406030204" pitchFamily="18" charset="0"/>
                      </a:endParaRPr>
                    </a:p>
                  </a:txBody>
                  <a:tcPr marL="4532" marR="4532" marT="4532" marB="0" anchor="ctr"/>
                </a:tc>
                <a:tc>
                  <a:txBody>
                    <a:bodyPr/>
                    <a:lstStyle/>
                    <a:p>
                      <a:pPr algn="ctr" fontAlgn="ctr"/>
                      <a:r>
                        <a:rPr lang="tr-TR" sz="1000" u="none" strike="noStrike">
                          <a:effectLst/>
                          <a:latin typeface="Cambria" panose="02040503050406030204" pitchFamily="18" charset="0"/>
                        </a:rPr>
                        <a:t>24</a:t>
                      </a:r>
                      <a:endParaRPr lang="tr-TR" sz="1000" b="0" i="0" u="none" strike="noStrike">
                        <a:solidFill>
                          <a:srgbClr val="000000"/>
                        </a:solidFill>
                        <a:effectLst/>
                        <a:latin typeface="Cambria" panose="02040503050406030204" pitchFamily="18" charset="0"/>
                      </a:endParaRPr>
                    </a:p>
                  </a:txBody>
                  <a:tcPr marL="4532" marR="4532" marT="4532" marB="0" anchor="ctr"/>
                </a:tc>
                <a:tc>
                  <a:txBody>
                    <a:bodyPr/>
                    <a:lstStyle/>
                    <a:p>
                      <a:pPr algn="ctr" fontAlgn="ctr"/>
                      <a:r>
                        <a:rPr lang="tr-TR" sz="1000" u="none" strike="noStrike">
                          <a:effectLst/>
                          <a:latin typeface="Cambria" panose="02040503050406030204" pitchFamily="18" charset="0"/>
                        </a:rPr>
                        <a:t>₺249.838,21</a:t>
                      </a:r>
                      <a:endParaRPr lang="tr-TR" sz="1000" b="0" i="0" u="none" strike="noStrike">
                        <a:solidFill>
                          <a:srgbClr val="000000"/>
                        </a:solidFill>
                        <a:effectLst/>
                        <a:latin typeface="Cambria" panose="02040503050406030204" pitchFamily="18" charset="0"/>
                      </a:endParaRPr>
                    </a:p>
                  </a:txBody>
                  <a:tcPr marL="4532" marR="4532" marT="4532" marB="0" anchor="ctr"/>
                </a:tc>
                <a:tc>
                  <a:txBody>
                    <a:bodyPr/>
                    <a:lstStyle/>
                    <a:p>
                      <a:pPr algn="ctr" fontAlgn="ctr"/>
                      <a:r>
                        <a:rPr lang="tr-TR" sz="1000" u="none" strike="noStrike">
                          <a:effectLst/>
                          <a:latin typeface="Cambria" panose="02040503050406030204" pitchFamily="18" charset="0"/>
                        </a:rPr>
                        <a:t>Sosyal Bilimler</a:t>
                      </a:r>
                      <a:endParaRPr lang="tr-TR" sz="1000" b="0" i="0" u="none" strike="noStrike">
                        <a:solidFill>
                          <a:srgbClr val="000000"/>
                        </a:solidFill>
                        <a:effectLst/>
                        <a:latin typeface="Cambria" panose="02040503050406030204" pitchFamily="18" charset="0"/>
                      </a:endParaRPr>
                    </a:p>
                  </a:txBody>
                  <a:tcPr marL="4532" marR="4532" marT="4532" marB="0" anchor="ctr"/>
                </a:tc>
                <a:tc>
                  <a:txBody>
                    <a:bodyPr/>
                    <a:lstStyle/>
                    <a:p>
                      <a:pPr algn="ctr" fontAlgn="ctr"/>
                      <a:r>
                        <a:rPr lang="tr-TR" sz="1000" u="none" strike="noStrike">
                          <a:effectLst/>
                          <a:latin typeface="Cambria" panose="02040503050406030204" pitchFamily="18" charset="0"/>
                        </a:rPr>
                        <a:t>Arkeoloji</a:t>
                      </a:r>
                      <a:endParaRPr lang="tr-TR" sz="1000" b="0" i="0" u="none" strike="noStrike">
                        <a:solidFill>
                          <a:srgbClr val="000000"/>
                        </a:solidFill>
                        <a:effectLst/>
                        <a:latin typeface="Cambria" panose="02040503050406030204" pitchFamily="18" charset="0"/>
                      </a:endParaRPr>
                    </a:p>
                  </a:txBody>
                  <a:tcPr marL="4532" marR="4532" marT="4532" marB="0" anchor="ctr"/>
                </a:tc>
                <a:extLst>
                  <a:ext uri="{0D108BD9-81ED-4DB2-BD59-A6C34878D82A}">
                    <a16:rowId xmlns:a16="http://schemas.microsoft.com/office/drawing/2014/main" val="2906927505"/>
                  </a:ext>
                </a:extLst>
              </a:tr>
              <a:tr h="266578">
                <a:tc>
                  <a:txBody>
                    <a:bodyPr/>
                    <a:lstStyle/>
                    <a:p>
                      <a:pPr algn="l" fontAlgn="b"/>
                      <a:r>
                        <a:rPr lang="tr-TR" sz="1000" u="none" strike="noStrike" dirty="0">
                          <a:effectLst/>
                          <a:latin typeface="Cambria" panose="02040503050406030204" pitchFamily="18" charset="0"/>
                        </a:rPr>
                        <a:t>Çocukluk Çağının Solid Tümörlerinde </a:t>
                      </a:r>
                      <a:r>
                        <a:rPr lang="tr-TR" sz="1000" u="none" strike="noStrike" dirty="0" err="1">
                          <a:effectLst/>
                          <a:latin typeface="Cambria" panose="02040503050406030204" pitchFamily="18" charset="0"/>
                        </a:rPr>
                        <a:t>suPAR</a:t>
                      </a:r>
                      <a:r>
                        <a:rPr lang="tr-TR" sz="1000" u="none" strike="noStrike" dirty="0">
                          <a:effectLst/>
                          <a:latin typeface="Cambria" panose="02040503050406030204" pitchFamily="18" charset="0"/>
                        </a:rPr>
                        <a:t> Molekülünün </a:t>
                      </a:r>
                      <a:r>
                        <a:rPr lang="tr-TR" sz="1000" u="none" strike="noStrike" dirty="0" err="1">
                          <a:effectLst/>
                          <a:latin typeface="Cambria" panose="02040503050406030204" pitchFamily="18" charset="0"/>
                        </a:rPr>
                        <a:t>Prognostik</a:t>
                      </a:r>
                      <a:r>
                        <a:rPr lang="tr-TR" sz="1000" u="none" strike="noStrike" dirty="0">
                          <a:effectLst/>
                          <a:latin typeface="Cambria" panose="02040503050406030204" pitchFamily="18" charset="0"/>
                        </a:rPr>
                        <a:t> Anlamı</a:t>
                      </a:r>
                      <a:endParaRPr lang="tr-TR" sz="1000" b="0" i="0" u="none" strike="noStrike" dirty="0">
                        <a:solidFill>
                          <a:srgbClr val="000000"/>
                        </a:solidFill>
                        <a:effectLst/>
                        <a:latin typeface="Cambria" panose="02040503050406030204" pitchFamily="18" charset="0"/>
                      </a:endParaRPr>
                    </a:p>
                  </a:txBody>
                  <a:tcPr marL="4532" marR="4532" marT="4532" marB="0" anchor="b"/>
                </a:tc>
                <a:tc>
                  <a:txBody>
                    <a:bodyPr/>
                    <a:lstStyle/>
                    <a:p>
                      <a:pPr algn="l" fontAlgn="b"/>
                      <a:r>
                        <a:rPr lang="tr-TR" sz="1000" u="none" strike="noStrike">
                          <a:effectLst/>
                          <a:latin typeface="Cambria" panose="02040503050406030204" pitchFamily="18" charset="0"/>
                        </a:rPr>
                        <a:t>Doç.Dr. Hikmet Gülşah Tanyıldız</a:t>
                      </a:r>
                      <a:endParaRPr lang="tr-TR" sz="1000" b="0" i="0" u="none" strike="noStrike">
                        <a:solidFill>
                          <a:srgbClr val="000000"/>
                        </a:solidFill>
                        <a:effectLst/>
                        <a:latin typeface="Cambria" panose="02040503050406030204" pitchFamily="18" charset="0"/>
                      </a:endParaRPr>
                    </a:p>
                  </a:txBody>
                  <a:tcPr marL="4532" marR="4532" marT="4532" marB="0" anchor="b"/>
                </a:tc>
                <a:tc>
                  <a:txBody>
                    <a:bodyPr/>
                    <a:lstStyle/>
                    <a:p>
                      <a:pPr algn="ctr" fontAlgn="b"/>
                      <a:r>
                        <a:rPr lang="tr-TR" sz="1000" u="none" strike="noStrike">
                          <a:effectLst/>
                          <a:latin typeface="Cambria" panose="02040503050406030204" pitchFamily="18" charset="0"/>
                        </a:rPr>
                        <a:t>Çocuk Hematoloji Onkoloji </a:t>
                      </a:r>
                      <a:endParaRPr lang="tr-TR" sz="1000" b="0" i="0" u="none" strike="noStrike">
                        <a:solidFill>
                          <a:srgbClr val="000000"/>
                        </a:solidFill>
                        <a:effectLst/>
                        <a:latin typeface="Cambria" panose="02040503050406030204" pitchFamily="18" charset="0"/>
                      </a:endParaRPr>
                    </a:p>
                  </a:txBody>
                  <a:tcPr marL="4532" marR="4532" marT="4532" marB="0" anchor="b"/>
                </a:tc>
                <a:tc>
                  <a:txBody>
                    <a:bodyPr/>
                    <a:lstStyle/>
                    <a:p>
                      <a:pPr algn="ctr" fontAlgn="ctr"/>
                      <a:r>
                        <a:rPr lang="tr-TR" sz="1000" u="none" strike="noStrike" dirty="0">
                          <a:effectLst/>
                          <a:latin typeface="Cambria" panose="02040503050406030204" pitchFamily="18" charset="0"/>
                        </a:rPr>
                        <a:t>12</a:t>
                      </a:r>
                      <a:endParaRPr lang="tr-TR" sz="1000" b="0" i="0" u="none" strike="noStrike" dirty="0">
                        <a:solidFill>
                          <a:srgbClr val="000000"/>
                        </a:solidFill>
                        <a:effectLst/>
                        <a:latin typeface="Cambria" panose="02040503050406030204" pitchFamily="18" charset="0"/>
                      </a:endParaRPr>
                    </a:p>
                  </a:txBody>
                  <a:tcPr marL="4532" marR="4532" marT="4532" marB="0" anchor="ctr"/>
                </a:tc>
                <a:tc>
                  <a:txBody>
                    <a:bodyPr/>
                    <a:lstStyle/>
                    <a:p>
                      <a:pPr algn="ctr" fontAlgn="ctr"/>
                      <a:r>
                        <a:rPr lang="tr-TR" sz="1000" u="none" strike="noStrike" dirty="0">
                          <a:effectLst/>
                          <a:latin typeface="Cambria" panose="02040503050406030204" pitchFamily="18" charset="0"/>
                        </a:rPr>
                        <a:t>₺303.874,26</a:t>
                      </a:r>
                      <a:endParaRPr lang="tr-TR" sz="1000" b="0" i="0" u="none" strike="noStrike" dirty="0">
                        <a:solidFill>
                          <a:srgbClr val="000000"/>
                        </a:solidFill>
                        <a:effectLst/>
                        <a:latin typeface="Cambria" panose="02040503050406030204" pitchFamily="18" charset="0"/>
                      </a:endParaRPr>
                    </a:p>
                  </a:txBody>
                  <a:tcPr marL="4532" marR="4532" marT="4532" marB="0" anchor="ctr"/>
                </a:tc>
                <a:tc>
                  <a:txBody>
                    <a:bodyPr/>
                    <a:lstStyle/>
                    <a:p>
                      <a:pPr algn="ctr" fontAlgn="ctr"/>
                      <a:r>
                        <a:rPr lang="tr-TR" sz="1000" u="none" strike="noStrike">
                          <a:effectLst/>
                          <a:latin typeface="Cambria" panose="02040503050406030204" pitchFamily="18" charset="0"/>
                        </a:rPr>
                        <a:t>Sağlık</a:t>
                      </a:r>
                      <a:endParaRPr lang="tr-TR" sz="1000" b="0" i="0" u="none" strike="noStrike">
                        <a:solidFill>
                          <a:srgbClr val="000000"/>
                        </a:solidFill>
                        <a:effectLst/>
                        <a:latin typeface="Cambria" panose="02040503050406030204" pitchFamily="18" charset="0"/>
                      </a:endParaRPr>
                    </a:p>
                  </a:txBody>
                  <a:tcPr marL="4532" marR="4532" marT="4532" marB="0" anchor="ctr"/>
                </a:tc>
                <a:tc>
                  <a:txBody>
                    <a:bodyPr/>
                    <a:lstStyle/>
                    <a:p>
                      <a:pPr algn="ctr" fontAlgn="ctr"/>
                      <a:r>
                        <a:rPr lang="tr-TR" sz="1000" u="none" strike="noStrike">
                          <a:effectLst/>
                          <a:latin typeface="Cambria" panose="02040503050406030204" pitchFamily="18" charset="0"/>
                        </a:rPr>
                        <a:t>Klinik Arkeoloji (Onkoloji)</a:t>
                      </a:r>
                      <a:endParaRPr lang="tr-TR" sz="1000" b="0" i="0" u="none" strike="noStrike">
                        <a:solidFill>
                          <a:srgbClr val="000000"/>
                        </a:solidFill>
                        <a:effectLst/>
                        <a:latin typeface="Cambria" panose="02040503050406030204" pitchFamily="18" charset="0"/>
                      </a:endParaRPr>
                    </a:p>
                  </a:txBody>
                  <a:tcPr marL="4532" marR="4532" marT="4532" marB="0" anchor="ctr"/>
                </a:tc>
                <a:extLst>
                  <a:ext uri="{0D108BD9-81ED-4DB2-BD59-A6C34878D82A}">
                    <a16:rowId xmlns:a16="http://schemas.microsoft.com/office/drawing/2014/main" val="364521793"/>
                  </a:ext>
                </a:extLst>
              </a:tr>
              <a:tr h="461245">
                <a:tc>
                  <a:txBody>
                    <a:bodyPr/>
                    <a:lstStyle/>
                    <a:p>
                      <a:pPr algn="l" fontAlgn="b"/>
                      <a:r>
                        <a:rPr lang="tr-TR" sz="1000" u="none" strike="noStrike" dirty="0" err="1">
                          <a:effectLst/>
                          <a:latin typeface="Cambria" panose="02040503050406030204" pitchFamily="18" charset="0"/>
                        </a:rPr>
                        <a:t>Hemoglobinopatilerde</a:t>
                      </a:r>
                      <a:r>
                        <a:rPr lang="tr-TR" sz="1000" u="none" strike="noStrike" dirty="0">
                          <a:effectLst/>
                          <a:latin typeface="Cambria" panose="02040503050406030204" pitchFamily="18" charset="0"/>
                        </a:rPr>
                        <a:t> Okside Hemoglobin ve </a:t>
                      </a:r>
                      <a:r>
                        <a:rPr lang="tr-TR" sz="1000" u="none" strike="noStrike" dirty="0" err="1">
                          <a:effectLst/>
                          <a:latin typeface="Cambria" panose="02040503050406030204" pitchFamily="18" charset="0"/>
                        </a:rPr>
                        <a:t>Mitokondriyal</a:t>
                      </a:r>
                      <a:r>
                        <a:rPr lang="tr-TR" sz="1000" u="none" strike="noStrike" dirty="0">
                          <a:effectLst/>
                          <a:latin typeface="Cambria" panose="02040503050406030204" pitchFamily="18" charset="0"/>
                        </a:rPr>
                        <a:t> Hasar İlişkili Moleküler </a:t>
                      </a:r>
                      <a:r>
                        <a:rPr lang="tr-TR" sz="1000" u="none" strike="noStrike" dirty="0" err="1">
                          <a:effectLst/>
                          <a:latin typeface="Cambria" panose="02040503050406030204" pitchFamily="18" charset="0"/>
                        </a:rPr>
                        <a:t>Paternler</a:t>
                      </a:r>
                      <a:r>
                        <a:rPr lang="tr-TR" sz="1000" u="none" strike="noStrike" dirty="0">
                          <a:effectLst/>
                          <a:latin typeface="Cambria" panose="02040503050406030204" pitchFamily="18" charset="0"/>
                        </a:rPr>
                        <a:t> (</a:t>
                      </a:r>
                      <a:r>
                        <a:rPr lang="tr-TR" sz="1000" u="none" strike="noStrike" dirty="0" err="1">
                          <a:effectLst/>
                          <a:latin typeface="Cambria" panose="02040503050406030204" pitchFamily="18" charset="0"/>
                        </a:rPr>
                        <a:t>DAMPs</a:t>
                      </a:r>
                      <a:r>
                        <a:rPr lang="tr-TR" sz="1000" u="none" strike="noStrike" dirty="0">
                          <a:effectLst/>
                          <a:latin typeface="Cambria" panose="02040503050406030204" pitchFamily="18" charset="0"/>
                        </a:rPr>
                        <a:t>) ve NAD+ ile Antioksidanların İn-</a:t>
                      </a:r>
                      <a:r>
                        <a:rPr lang="tr-TR" sz="1000" u="none" strike="noStrike" dirty="0" err="1">
                          <a:effectLst/>
                          <a:latin typeface="Cambria" panose="02040503050406030204" pitchFamily="18" charset="0"/>
                        </a:rPr>
                        <a:t>vitro</a:t>
                      </a:r>
                      <a:r>
                        <a:rPr lang="tr-TR" sz="1000" u="none" strike="noStrike" dirty="0">
                          <a:effectLst/>
                          <a:latin typeface="Cambria" panose="02040503050406030204" pitchFamily="18" charset="0"/>
                        </a:rPr>
                        <a:t> Potansiyel </a:t>
                      </a:r>
                      <a:r>
                        <a:rPr lang="tr-TR" sz="1000" u="none" strike="noStrike" dirty="0" err="1">
                          <a:effectLst/>
                          <a:latin typeface="Cambria" panose="02040503050406030204" pitchFamily="18" charset="0"/>
                        </a:rPr>
                        <a:t>Terapötik</a:t>
                      </a:r>
                      <a:r>
                        <a:rPr lang="tr-TR" sz="1000" u="none" strike="noStrike" dirty="0">
                          <a:effectLst/>
                          <a:latin typeface="Cambria" panose="02040503050406030204" pitchFamily="18" charset="0"/>
                        </a:rPr>
                        <a:t> Etkileri</a:t>
                      </a:r>
                      <a:endParaRPr lang="tr-TR" sz="1000" b="0" i="0" u="none" strike="noStrike" dirty="0">
                        <a:solidFill>
                          <a:srgbClr val="000000"/>
                        </a:solidFill>
                        <a:effectLst/>
                        <a:latin typeface="Cambria" panose="02040503050406030204" pitchFamily="18" charset="0"/>
                      </a:endParaRPr>
                    </a:p>
                  </a:txBody>
                  <a:tcPr marL="4532" marR="4532" marT="4532" marB="0" anchor="b"/>
                </a:tc>
                <a:tc>
                  <a:txBody>
                    <a:bodyPr/>
                    <a:lstStyle/>
                    <a:p>
                      <a:pPr algn="l" fontAlgn="b"/>
                      <a:r>
                        <a:rPr lang="tr-TR" sz="1000" u="none" strike="noStrike">
                          <a:effectLst/>
                          <a:latin typeface="Cambria" panose="02040503050406030204" pitchFamily="18" charset="0"/>
                        </a:rPr>
                        <a:t>Prof. Dr. Zeynep KARAKAŞ</a:t>
                      </a:r>
                      <a:endParaRPr lang="tr-TR" sz="1000" b="0" i="0" u="none" strike="noStrike">
                        <a:solidFill>
                          <a:srgbClr val="000000"/>
                        </a:solidFill>
                        <a:effectLst/>
                        <a:latin typeface="Cambria" panose="02040503050406030204" pitchFamily="18" charset="0"/>
                      </a:endParaRPr>
                    </a:p>
                  </a:txBody>
                  <a:tcPr marL="4532" marR="4532" marT="4532" marB="0" anchor="b"/>
                </a:tc>
                <a:tc>
                  <a:txBody>
                    <a:bodyPr/>
                    <a:lstStyle/>
                    <a:p>
                      <a:pPr algn="ctr" fontAlgn="ctr"/>
                      <a:r>
                        <a:rPr lang="tr-TR" sz="1000" u="none" strike="noStrike">
                          <a:effectLst/>
                          <a:latin typeface="Cambria" panose="02040503050406030204" pitchFamily="18" charset="0"/>
                        </a:rPr>
                        <a:t>Hematoloji</a:t>
                      </a:r>
                      <a:endParaRPr lang="tr-TR" sz="1000" b="0" i="0" u="none" strike="noStrike">
                        <a:solidFill>
                          <a:srgbClr val="000000"/>
                        </a:solidFill>
                        <a:effectLst/>
                        <a:latin typeface="Cambria" panose="02040503050406030204" pitchFamily="18" charset="0"/>
                      </a:endParaRPr>
                    </a:p>
                  </a:txBody>
                  <a:tcPr marL="4532" marR="4532" marT="4532" marB="0" anchor="ctr"/>
                </a:tc>
                <a:tc>
                  <a:txBody>
                    <a:bodyPr/>
                    <a:lstStyle/>
                    <a:p>
                      <a:pPr algn="ctr" fontAlgn="ctr"/>
                      <a:r>
                        <a:rPr lang="tr-TR" sz="1000" u="none" strike="noStrike">
                          <a:effectLst/>
                          <a:latin typeface="Cambria" panose="02040503050406030204" pitchFamily="18" charset="0"/>
                        </a:rPr>
                        <a:t>12</a:t>
                      </a:r>
                      <a:endParaRPr lang="tr-TR" sz="1000" b="0" i="0" u="none" strike="noStrike">
                        <a:solidFill>
                          <a:srgbClr val="000000"/>
                        </a:solidFill>
                        <a:effectLst/>
                        <a:latin typeface="Cambria" panose="02040503050406030204" pitchFamily="18" charset="0"/>
                      </a:endParaRPr>
                    </a:p>
                  </a:txBody>
                  <a:tcPr marL="4532" marR="4532" marT="4532" marB="0" anchor="ctr"/>
                </a:tc>
                <a:tc>
                  <a:txBody>
                    <a:bodyPr/>
                    <a:lstStyle/>
                    <a:p>
                      <a:pPr algn="ctr" fontAlgn="ctr"/>
                      <a:r>
                        <a:rPr lang="tr-TR" sz="1000" u="none" strike="noStrike" dirty="0">
                          <a:effectLst/>
                          <a:latin typeface="Cambria" panose="02040503050406030204" pitchFamily="18" charset="0"/>
                        </a:rPr>
                        <a:t>₺398.809,47</a:t>
                      </a:r>
                      <a:endParaRPr lang="tr-TR" sz="1000" b="0" i="0" u="none" strike="noStrike" dirty="0">
                        <a:solidFill>
                          <a:srgbClr val="000000"/>
                        </a:solidFill>
                        <a:effectLst/>
                        <a:latin typeface="Cambria" panose="02040503050406030204" pitchFamily="18" charset="0"/>
                      </a:endParaRPr>
                    </a:p>
                  </a:txBody>
                  <a:tcPr marL="4532" marR="4532" marT="4532" marB="0" anchor="ctr"/>
                </a:tc>
                <a:tc>
                  <a:txBody>
                    <a:bodyPr/>
                    <a:lstStyle/>
                    <a:p>
                      <a:pPr algn="ctr" fontAlgn="ctr"/>
                      <a:r>
                        <a:rPr lang="tr-TR" sz="1000" u="none" strike="noStrike" dirty="0">
                          <a:effectLst/>
                          <a:latin typeface="Cambria" panose="02040503050406030204" pitchFamily="18" charset="0"/>
                        </a:rPr>
                        <a:t>Sağlık</a:t>
                      </a:r>
                      <a:endParaRPr lang="tr-TR" sz="1000" b="0" i="0" u="none" strike="noStrike" dirty="0">
                        <a:solidFill>
                          <a:srgbClr val="000000"/>
                        </a:solidFill>
                        <a:effectLst/>
                        <a:latin typeface="Cambria" panose="02040503050406030204" pitchFamily="18" charset="0"/>
                      </a:endParaRPr>
                    </a:p>
                  </a:txBody>
                  <a:tcPr marL="4532" marR="4532" marT="4532" marB="0" anchor="ctr"/>
                </a:tc>
                <a:tc>
                  <a:txBody>
                    <a:bodyPr/>
                    <a:lstStyle/>
                    <a:p>
                      <a:pPr algn="ctr" fontAlgn="ctr"/>
                      <a:r>
                        <a:rPr lang="tr-TR" sz="1000" u="none" strike="noStrike" dirty="0">
                          <a:effectLst/>
                          <a:latin typeface="Cambria" panose="02040503050406030204" pitchFamily="18" charset="0"/>
                        </a:rPr>
                        <a:t>Klinik Araştırmalar (Hematoloji)</a:t>
                      </a:r>
                      <a:endParaRPr lang="tr-TR" sz="1000" b="0" i="0" u="none" strike="noStrike" dirty="0">
                        <a:solidFill>
                          <a:srgbClr val="000000"/>
                        </a:solidFill>
                        <a:effectLst/>
                        <a:latin typeface="Cambria" panose="02040503050406030204" pitchFamily="18" charset="0"/>
                      </a:endParaRPr>
                    </a:p>
                  </a:txBody>
                  <a:tcPr marL="4532" marR="4532" marT="4532" marB="0" anchor="ctr"/>
                </a:tc>
                <a:extLst>
                  <a:ext uri="{0D108BD9-81ED-4DB2-BD59-A6C34878D82A}">
                    <a16:rowId xmlns:a16="http://schemas.microsoft.com/office/drawing/2014/main" val="809754529"/>
                  </a:ext>
                </a:extLst>
              </a:tr>
              <a:tr h="552457">
                <a:tc>
                  <a:txBody>
                    <a:bodyPr/>
                    <a:lstStyle/>
                    <a:p>
                      <a:pPr algn="l" fontAlgn="b"/>
                      <a:r>
                        <a:rPr lang="tr-TR" sz="1000" u="none" strike="noStrike">
                          <a:effectLst/>
                          <a:latin typeface="Cambria" panose="02040503050406030204" pitchFamily="18" charset="0"/>
                        </a:rPr>
                        <a:t>Kompleks Jenerik İlaçların Eşdeğerliğinin Kanıtlanmasına Yönelik In vitro Yöntemlerin Geliştirilmesi ve Fizyolojik Temelli Pharmakokinetik Modelleme ile In vivo &amp; In vitro Korelasyonun Değerlendirilmesi</a:t>
                      </a:r>
                      <a:endParaRPr lang="tr-TR" sz="1000" b="0" i="0" u="none" strike="noStrike">
                        <a:solidFill>
                          <a:srgbClr val="000000"/>
                        </a:solidFill>
                        <a:effectLst/>
                        <a:latin typeface="Cambria" panose="02040503050406030204" pitchFamily="18" charset="0"/>
                      </a:endParaRPr>
                    </a:p>
                  </a:txBody>
                  <a:tcPr marL="4532" marR="4532" marT="4532" marB="0" anchor="b"/>
                </a:tc>
                <a:tc>
                  <a:txBody>
                    <a:bodyPr/>
                    <a:lstStyle/>
                    <a:p>
                      <a:pPr algn="l" fontAlgn="b"/>
                      <a:r>
                        <a:rPr lang="tr-TR" sz="1000" u="none" strike="noStrike" dirty="0">
                          <a:effectLst/>
                          <a:latin typeface="Cambria" panose="02040503050406030204" pitchFamily="18" charset="0"/>
                        </a:rPr>
                        <a:t>Prof. Dr. Sevgi Güngör</a:t>
                      </a:r>
                      <a:endParaRPr lang="tr-TR" sz="1000" b="0" i="0" u="none" strike="noStrike" dirty="0">
                        <a:solidFill>
                          <a:srgbClr val="000000"/>
                        </a:solidFill>
                        <a:effectLst/>
                        <a:latin typeface="Cambria" panose="02040503050406030204" pitchFamily="18" charset="0"/>
                      </a:endParaRPr>
                    </a:p>
                  </a:txBody>
                  <a:tcPr marL="4532" marR="4532" marT="4532" marB="0" anchor="b"/>
                </a:tc>
                <a:tc>
                  <a:txBody>
                    <a:bodyPr/>
                    <a:lstStyle/>
                    <a:p>
                      <a:pPr algn="ctr" fontAlgn="ctr"/>
                      <a:r>
                        <a:rPr lang="tr-TR" sz="1000" u="none" strike="noStrike">
                          <a:effectLst/>
                          <a:latin typeface="Cambria" panose="02040503050406030204" pitchFamily="18" charset="0"/>
                        </a:rPr>
                        <a:t>Farmasötik Tekonloji</a:t>
                      </a:r>
                      <a:endParaRPr lang="tr-TR" sz="1000" b="0" i="0" u="none" strike="noStrike">
                        <a:solidFill>
                          <a:srgbClr val="000000"/>
                        </a:solidFill>
                        <a:effectLst/>
                        <a:latin typeface="Cambria" panose="02040503050406030204" pitchFamily="18" charset="0"/>
                      </a:endParaRPr>
                    </a:p>
                  </a:txBody>
                  <a:tcPr marL="4532" marR="4532" marT="4532" marB="0" anchor="ctr"/>
                </a:tc>
                <a:tc>
                  <a:txBody>
                    <a:bodyPr/>
                    <a:lstStyle/>
                    <a:p>
                      <a:pPr algn="ctr" fontAlgn="ctr"/>
                      <a:r>
                        <a:rPr lang="tr-TR" sz="1000" u="none" strike="noStrike">
                          <a:effectLst/>
                          <a:latin typeface="Cambria" panose="02040503050406030204" pitchFamily="18" charset="0"/>
                        </a:rPr>
                        <a:t>36</a:t>
                      </a:r>
                      <a:endParaRPr lang="tr-TR" sz="1000" b="0" i="0" u="none" strike="noStrike">
                        <a:solidFill>
                          <a:srgbClr val="000000"/>
                        </a:solidFill>
                        <a:effectLst/>
                        <a:latin typeface="Cambria" panose="02040503050406030204" pitchFamily="18" charset="0"/>
                      </a:endParaRPr>
                    </a:p>
                  </a:txBody>
                  <a:tcPr marL="4532" marR="4532" marT="4532" marB="0" anchor="ctr"/>
                </a:tc>
                <a:tc>
                  <a:txBody>
                    <a:bodyPr/>
                    <a:lstStyle/>
                    <a:p>
                      <a:pPr algn="ctr" fontAlgn="ctr"/>
                      <a:r>
                        <a:rPr lang="tr-TR" sz="1000" u="none" strike="noStrike" dirty="0">
                          <a:effectLst/>
                          <a:latin typeface="Cambria" panose="02040503050406030204" pitchFamily="18" charset="0"/>
                        </a:rPr>
                        <a:t>₺527.601,10</a:t>
                      </a:r>
                      <a:endParaRPr lang="tr-TR" sz="1000" b="0" i="0" u="none" strike="noStrike" dirty="0">
                        <a:solidFill>
                          <a:srgbClr val="000000"/>
                        </a:solidFill>
                        <a:effectLst/>
                        <a:latin typeface="Cambria" panose="02040503050406030204" pitchFamily="18" charset="0"/>
                      </a:endParaRPr>
                    </a:p>
                  </a:txBody>
                  <a:tcPr marL="4532" marR="4532" marT="4532" marB="0" anchor="ctr"/>
                </a:tc>
                <a:tc>
                  <a:txBody>
                    <a:bodyPr/>
                    <a:lstStyle/>
                    <a:p>
                      <a:pPr algn="ctr" fontAlgn="ctr"/>
                      <a:r>
                        <a:rPr lang="tr-TR" sz="1000" u="none" strike="noStrike">
                          <a:effectLst/>
                          <a:latin typeface="Cambria" panose="02040503050406030204" pitchFamily="18" charset="0"/>
                        </a:rPr>
                        <a:t>Sağlık</a:t>
                      </a:r>
                      <a:endParaRPr lang="tr-TR" sz="1000" b="0" i="0" u="none" strike="noStrike">
                        <a:solidFill>
                          <a:srgbClr val="000000"/>
                        </a:solidFill>
                        <a:effectLst/>
                        <a:latin typeface="Cambria" panose="02040503050406030204" pitchFamily="18" charset="0"/>
                      </a:endParaRPr>
                    </a:p>
                  </a:txBody>
                  <a:tcPr marL="4532" marR="4532" marT="4532" marB="0" anchor="ctr"/>
                </a:tc>
                <a:tc>
                  <a:txBody>
                    <a:bodyPr/>
                    <a:lstStyle/>
                    <a:p>
                      <a:pPr algn="ctr" fontAlgn="ctr"/>
                      <a:r>
                        <a:rPr lang="tr-TR" sz="1000" u="none" strike="noStrike" dirty="0">
                          <a:effectLst/>
                          <a:latin typeface="Cambria" panose="02040503050406030204" pitchFamily="18" charset="0"/>
                        </a:rPr>
                        <a:t>İlaç Teknolojileri</a:t>
                      </a:r>
                      <a:endParaRPr lang="tr-TR" sz="1000" b="0" i="0" u="none" strike="noStrike" dirty="0">
                        <a:solidFill>
                          <a:srgbClr val="000000"/>
                        </a:solidFill>
                        <a:effectLst/>
                        <a:latin typeface="Cambria" panose="02040503050406030204" pitchFamily="18" charset="0"/>
                      </a:endParaRPr>
                    </a:p>
                  </a:txBody>
                  <a:tcPr marL="4532" marR="4532" marT="4532" marB="0" anchor="ctr"/>
                </a:tc>
                <a:extLst>
                  <a:ext uri="{0D108BD9-81ED-4DB2-BD59-A6C34878D82A}">
                    <a16:rowId xmlns:a16="http://schemas.microsoft.com/office/drawing/2014/main" val="3253811146"/>
                  </a:ext>
                </a:extLst>
              </a:tr>
              <a:tr h="187608">
                <a:tc>
                  <a:txBody>
                    <a:bodyPr/>
                    <a:lstStyle/>
                    <a:p>
                      <a:pPr algn="l" fontAlgn="b"/>
                      <a:r>
                        <a:rPr lang="tr-TR" sz="1000" u="none" strike="noStrike">
                          <a:effectLst/>
                          <a:latin typeface="Cambria" panose="02040503050406030204" pitchFamily="18" charset="0"/>
                        </a:rPr>
                        <a:t>Üçlü Negatif Meme Kanserinde IFN-g İlişkili Yolakların Rolü</a:t>
                      </a:r>
                      <a:endParaRPr lang="tr-TR" sz="1000" b="0" i="0" u="none" strike="noStrike">
                        <a:solidFill>
                          <a:srgbClr val="000000"/>
                        </a:solidFill>
                        <a:effectLst/>
                        <a:latin typeface="Cambria" panose="02040503050406030204" pitchFamily="18" charset="0"/>
                      </a:endParaRPr>
                    </a:p>
                  </a:txBody>
                  <a:tcPr marL="4532" marR="4532" marT="4532" marB="0" anchor="b"/>
                </a:tc>
                <a:tc>
                  <a:txBody>
                    <a:bodyPr/>
                    <a:lstStyle/>
                    <a:p>
                      <a:pPr algn="l" fontAlgn="b"/>
                      <a:r>
                        <a:rPr lang="tr-TR" sz="1000" u="none" strike="noStrike" dirty="0">
                          <a:effectLst/>
                          <a:latin typeface="Cambria" panose="02040503050406030204" pitchFamily="18" charset="0"/>
                        </a:rPr>
                        <a:t>Prof. Dr. Günnur DENİZ</a:t>
                      </a:r>
                      <a:endParaRPr lang="tr-TR" sz="1000" b="0" i="0" u="none" strike="noStrike" dirty="0">
                        <a:solidFill>
                          <a:srgbClr val="000000"/>
                        </a:solidFill>
                        <a:effectLst/>
                        <a:latin typeface="Cambria" panose="02040503050406030204" pitchFamily="18" charset="0"/>
                      </a:endParaRPr>
                    </a:p>
                  </a:txBody>
                  <a:tcPr marL="4532" marR="4532" marT="4532" marB="0" anchor="b"/>
                </a:tc>
                <a:tc>
                  <a:txBody>
                    <a:bodyPr/>
                    <a:lstStyle/>
                    <a:p>
                      <a:pPr algn="ctr" fontAlgn="ctr"/>
                      <a:r>
                        <a:rPr lang="tr-TR" sz="1000" u="none" strike="noStrike">
                          <a:effectLst/>
                          <a:latin typeface="Cambria" panose="02040503050406030204" pitchFamily="18" charset="0"/>
                        </a:rPr>
                        <a:t>İmmünoloji</a:t>
                      </a:r>
                      <a:endParaRPr lang="tr-TR" sz="1000" b="0" i="0" u="none" strike="noStrike">
                        <a:solidFill>
                          <a:srgbClr val="000000"/>
                        </a:solidFill>
                        <a:effectLst/>
                        <a:latin typeface="Cambria" panose="02040503050406030204" pitchFamily="18" charset="0"/>
                      </a:endParaRPr>
                    </a:p>
                  </a:txBody>
                  <a:tcPr marL="4532" marR="4532" marT="4532" marB="0" anchor="ctr"/>
                </a:tc>
                <a:tc>
                  <a:txBody>
                    <a:bodyPr/>
                    <a:lstStyle/>
                    <a:p>
                      <a:pPr algn="ctr" fontAlgn="ctr"/>
                      <a:r>
                        <a:rPr lang="tr-TR" sz="1000" u="none" strike="noStrike">
                          <a:effectLst/>
                          <a:latin typeface="Cambria" panose="02040503050406030204" pitchFamily="18" charset="0"/>
                        </a:rPr>
                        <a:t>24</a:t>
                      </a:r>
                      <a:endParaRPr lang="tr-TR" sz="1000" b="0" i="0" u="none" strike="noStrike">
                        <a:solidFill>
                          <a:srgbClr val="000000"/>
                        </a:solidFill>
                        <a:effectLst/>
                        <a:latin typeface="Cambria" panose="02040503050406030204" pitchFamily="18" charset="0"/>
                      </a:endParaRPr>
                    </a:p>
                  </a:txBody>
                  <a:tcPr marL="4532" marR="4532" marT="4532" marB="0" anchor="ctr"/>
                </a:tc>
                <a:tc>
                  <a:txBody>
                    <a:bodyPr/>
                    <a:lstStyle/>
                    <a:p>
                      <a:pPr algn="ctr" fontAlgn="ctr"/>
                      <a:r>
                        <a:rPr lang="tr-TR" sz="1000" u="none" strike="noStrike" dirty="0">
                          <a:effectLst/>
                          <a:latin typeface="Cambria" panose="02040503050406030204" pitchFamily="18" charset="0"/>
                        </a:rPr>
                        <a:t>₺599.385,95</a:t>
                      </a:r>
                      <a:endParaRPr lang="tr-TR" sz="1000" b="0" i="0" u="none" strike="noStrike" dirty="0">
                        <a:solidFill>
                          <a:srgbClr val="000000"/>
                        </a:solidFill>
                        <a:effectLst/>
                        <a:latin typeface="Cambria" panose="02040503050406030204" pitchFamily="18" charset="0"/>
                      </a:endParaRPr>
                    </a:p>
                  </a:txBody>
                  <a:tcPr marL="4532" marR="4532" marT="4532" marB="0" anchor="ctr"/>
                </a:tc>
                <a:tc>
                  <a:txBody>
                    <a:bodyPr/>
                    <a:lstStyle/>
                    <a:p>
                      <a:pPr algn="ctr" fontAlgn="ctr"/>
                      <a:r>
                        <a:rPr lang="tr-TR" sz="1000" u="none" strike="noStrike">
                          <a:effectLst/>
                          <a:latin typeface="Cambria" panose="02040503050406030204" pitchFamily="18" charset="0"/>
                        </a:rPr>
                        <a:t>Sağlık</a:t>
                      </a:r>
                      <a:endParaRPr lang="tr-TR" sz="1000" b="0" i="0" u="none" strike="noStrike">
                        <a:solidFill>
                          <a:srgbClr val="000000"/>
                        </a:solidFill>
                        <a:effectLst/>
                        <a:latin typeface="Cambria" panose="02040503050406030204" pitchFamily="18" charset="0"/>
                      </a:endParaRPr>
                    </a:p>
                  </a:txBody>
                  <a:tcPr marL="4532" marR="4532" marT="4532" marB="0" anchor="ctr"/>
                </a:tc>
                <a:tc>
                  <a:txBody>
                    <a:bodyPr/>
                    <a:lstStyle/>
                    <a:p>
                      <a:pPr algn="ctr" fontAlgn="ctr"/>
                      <a:r>
                        <a:rPr lang="tr-TR" sz="1000" u="none" strike="noStrike" dirty="0">
                          <a:effectLst/>
                          <a:latin typeface="Cambria" panose="02040503050406030204" pitchFamily="18" charset="0"/>
                        </a:rPr>
                        <a:t>Klinik Araştırmalar (İmmünoloji)</a:t>
                      </a:r>
                      <a:endParaRPr lang="tr-TR" sz="1000" b="0" i="0" u="none" strike="noStrike" dirty="0">
                        <a:solidFill>
                          <a:srgbClr val="000000"/>
                        </a:solidFill>
                        <a:effectLst/>
                        <a:latin typeface="Cambria" panose="02040503050406030204" pitchFamily="18" charset="0"/>
                      </a:endParaRPr>
                    </a:p>
                  </a:txBody>
                  <a:tcPr marL="4532" marR="4532" marT="4532" marB="0" anchor="ctr"/>
                </a:tc>
                <a:extLst>
                  <a:ext uri="{0D108BD9-81ED-4DB2-BD59-A6C34878D82A}">
                    <a16:rowId xmlns:a16="http://schemas.microsoft.com/office/drawing/2014/main" val="261421859"/>
                  </a:ext>
                </a:extLst>
              </a:tr>
              <a:tr h="370033">
                <a:tc>
                  <a:txBody>
                    <a:bodyPr/>
                    <a:lstStyle/>
                    <a:p>
                      <a:pPr algn="l" fontAlgn="b"/>
                      <a:r>
                        <a:rPr lang="tr-TR" sz="1000" u="none" strike="noStrike">
                          <a:effectLst/>
                          <a:latin typeface="Cambria" panose="02040503050406030204" pitchFamily="18" charset="0"/>
                        </a:rPr>
                        <a:t>Behçet ve Nörobehçet Sendromunda Görülen Bilişsel Etkilenmenin Etyopatogenezinde Glial Aktivasyonun Rolü</a:t>
                      </a:r>
                      <a:endParaRPr lang="tr-TR" sz="1000" b="0" i="0" u="none" strike="noStrike">
                        <a:solidFill>
                          <a:srgbClr val="000000"/>
                        </a:solidFill>
                        <a:effectLst/>
                        <a:latin typeface="Cambria" panose="02040503050406030204" pitchFamily="18" charset="0"/>
                      </a:endParaRPr>
                    </a:p>
                  </a:txBody>
                  <a:tcPr marL="4532" marR="4532" marT="4532" marB="0" anchor="b"/>
                </a:tc>
                <a:tc>
                  <a:txBody>
                    <a:bodyPr/>
                    <a:lstStyle/>
                    <a:p>
                      <a:pPr algn="l" fontAlgn="b"/>
                      <a:r>
                        <a:rPr lang="tr-TR" sz="1000" u="none" strike="noStrike" dirty="0">
                          <a:effectLst/>
                          <a:latin typeface="Cambria" panose="02040503050406030204" pitchFamily="18" charset="0"/>
                        </a:rPr>
                        <a:t>Doç. Dr. Cem İsmail KÜÇÜKALİ</a:t>
                      </a:r>
                      <a:endParaRPr lang="tr-TR" sz="1000" b="0" i="0" u="none" strike="noStrike" dirty="0">
                        <a:solidFill>
                          <a:srgbClr val="000000"/>
                        </a:solidFill>
                        <a:effectLst/>
                        <a:latin typeface="Cambria" panose="02040503050406030204" pitchFamily="18" charset="0"/>
                      </a:endParaRPr>
                    </a:p>
                  </a:txBody>
                  <a:tcPr marL="4532" marR="4532" marT="4532" marB="0" anchor="b"/>
                </a:tc>
                <a:tc>
                  <a:txBody>
                    <a:bodyPr/>
                    <a:lstStyle/>
                    <a:p>
                      <a:pPr algn="ctr" fontAlgn="ctr"/>
                      <a:r>
                        <a:rPr lang="tr-TR" sz="1000" u="none" strike="noStrike">
                          <a:effectLst/>
                          <a:latin typeface="Cambria" panose="02040503050406030204" pitchFamily="18" charset="0"/>
                        </a:rPr>
                        <a:t>Sinirbilim</a:t>
                      </a:r>
                      <a:endParaRPr lang="tr-TR" sz="1000" b="0" i="0" u="none" strike="noStrike">
                        <a:solidFill>
                          <a:srgbClr val="000000"/>
                        </a:solidFill>
                        <a:effectLst/>
                        <a:latin typeface="Cambria" panose="02040503050406030204" pitchFamily="18" charset="0"/>
                      </a:endParaRPr>
                    </a:p>
                  </a:txBody>
                  <a:tcPr marL="4532" marR="4532" marT="4532" marB="0" anchor="ctr"/>
                </a:tc>
                <a:tc>
                  <a:txBody>
                    <a:bodyPr/>
                    <a:lstStyle/>
                    <a:p>
                      <a:pPr algn="ctr" fontAlgn="ctr"/>
                      <a:r>
                        <a:rPr lang="tr-TR" sz="1000" u="none" strike="noStrike">
                          <a:effectLst/>
                          <a:latin typeface="Cambria" panose="02040503050406030204" pitchFamily="18" charset="0"/>
                        </a:rPr>
                        <a:t>36</a:t>
                      </a:r>
                      <a:endParaRPr lang="tr-TR" sz="1000" b="0" i="0" u="none" strike="noStrike">
                        <a:solidFill>
                          <a:srgbClr val="000000"/>
                        </a:solidFill>
                        <a:effectLst/>
                        <a:latin typeface="Cambria" panose="02040503050406030204" pitchFamily="18" charset="0"/>
                      </a:endParaRPr>
                    </a:p>
                  </a:txBody>
                  <a:tcPr marL="4532" marR="4532" marT="4532" marB="0" anchor="ctr"/>
                </a:tc>
                <a:tc>
                  <a:txBody>
                    <a:bodyPr/>
                    <a:lstStyle/>
                    <a:p>
                      <a:pPr algn="ctr" fontAlgn="ctr"/>
                      <a:r>
                        <a:rPr lang="tr-TR" sz="1000" u="none" strike="noStrike">
                          <a:effectLst/>
                          <a:latin typeface="Cambria" panose="02040503050406030204" pitchFamily="18" charset="0"/>
                        </a:rPr>
                        <a:t>₺590.323,32</a:t>
                      </a:r>
                      <a:endParaRPr lang="tr-TR" sz="1000" b="0" i="0" u="none" strike="noStrike">
                        <a:solidFill>
                          <a:srgbClr val="000000"/>
                        </a:solidFill>
                        <a:effectLst/>
                        <a:latin typeface="Cambria" panose="02040503050406030204" pitchFamily="18" charset="0"/>
                      </a:endParaRPr>
                    </a:p>
                  </a:txBody>
                  <a:tcPr marL="4532" marR="4532" marT="4532" marB="0" anchor="ctr"/>
                </a:tc>
                <a:tc>
                  <a:txBody>
                    <a:bodyPr/>
                    <a:lstStyle/>
                    <a:p>
                      <a:pPr algn="ctr" fontAlgn="ctr"/>
                      <a:r>
                        <a:rPr lang="tr-TR" sz="1000" u="none" strike="noStrike" dirty="0">
                          <a:effectLst/>
                          <a:latin typeface="Cambria" panose="02040503050406030204" pitchFamily="18" charset="0"/>
                        </a:rPr>
                        <a:t>Sağlık</a:t>
                      </a:r>
                      <a:endParaRPr lang="tr-TR" sz="1000" b="0" i="0" u="none" strike="noStrike" dirty="0">
                        <a:solidFill>
                          <a:srgbClr val="000000"/>
                        </a:solidFill>
                        <a:effectLst/>
                        <a:latin typeface="Cambria" panose="02040503050406030204" pitchFamily="18" charset="0"/>
                      </a:endParaRPr>
                    </a:p>
                  </a:txBody>
                  <a:tcPr marL="4532" marR="4532" marT="4532" marB="0" anchor="ctr"/>
                </a:tc>
                <a:tc>
                  <a:txBody>
                    <a:bodyPr/>
                    <a:lstStyle/>
                    <a:p>
                      <a:pPr algn="ctr" fontAlgn="ctr"/>
                      <a:r>
                        <a:rPr lang="tr-TR" sz="1000" u="none" strike="noStrike" dirty="0">
                          <a:effectLst/>
                          <a:latin typeface="Cambria" panose="02040503050406030204" pitchFamily="18" charset="0"/>
                        </a:rPr>
                        <a:t>Klinik Araştırmalar (İmmünoloji)</a:t>
                      </a:r>
                      <a:endParaRPr lang="tr-TR" sz="1000" b="0" i="0" u="none" strike="noStrike" dirty="0">
                        <a:solidFill>
                          <a:srgbClr val="000000"/>
                        </a:solidFill>
                        <a:effectLst/>
                        <a:latin typeface="Cambria" panose="02040503050406030204" pitchFamily="18" charset="0"/>
                      </a:endParaRPr>
                    </a:p>
                  </a:txBody>
                  <a:tcPr marL="4532" marR="4532" marT="4532" marB="0" anchor="ctr"/>
                </a:tc>
                <a:extLst>
                  <a:ext uri="{0D108BD9-81ED-4DB2-BD59-A6C34878D82A}">
                    <a16:rowId xmlns:a16="http://schemas.microsoft.com/office/drawing/2014/main" val="1190562560"/>
                  </a:ext>
                </a:extLst>
              </a:tr>
              <a:tr h="353710">
                <a:tc>
                  <a:txBody>
                    <a:bodyPr/>
                    <a:lstStyle/>
                    <a:p>
                      <a:pPr algn="l" fontAlgn="b"/>
                      <a:r>
                        <a:rPr lang="tr-TR" sz="1000" u="none" strike="noStrike">
                          <a:effectLst/>
                          <a:latin typeface="Cambria" panose="02040503050406030204" pitchFamily="18" charset="0"/>
                        </a:rPr>
                        <a:t>Türkiye’de Konkordatonun Etkinliği: Şirketlerin Mali Durumunun İyileştirilmesi Bakımından Değerlendirme</a:t>
                      </a:r>
                      <a:endParaRPr lang="tr-TR" sz="1000" b="0" i="0" u="none" strike="noStrike">
                        <a:solidFill>
                          <a:srgbClr val="000000"/>
                        </a:solidFill>
                        <a:effectLst/>
                        <a:latin typeface="Cambria" panose="02040503050406030204" pitchFamily="18" charset="0"/>
                      </a:endParaRPr>
                    </a:p>
                  </a:txBody>
                  <a:tcPr marL="4532" marR="4532" marT="4532" marB="0" anchor="b"/>
                </a:tc>
                <a:tc>
                  <a:txBody>
                    <a:bodyPr/>
                    <a:lstStyle/>
                    <a:p>
                      <a:pPr algn="l" fontAlgn="b"/>
                      <a:r>
                        <a:rPr lang="tr-TR" sz="1000" u="none" strike="noStrike" dirty="0">
                          <a:effectLst/>
                          <a:latin typeface="Cambria" panose="02040503050406030204" pitchFamily="18" charset="0"/>
                        </a:rPr>
                        <a:t>Prof. Dr. Seda ÖZMUMCU</a:t>
                      </a:r>
                      <a:endParaRPr lang="tr-TR" sz="1000" b="0" i="0" u="none" strike="noStrike" dirty="0">
                        <a:solidFill>
                          <a:srgbClr val="000000"/>
                        </a:solidFill>
                        <a:effectLst/>
                        <a:latin typeface="Cambria" panose="02040503050406030204" pitchFamily="18" charset="0"/>
                      </a:endParaRPr>
                    </a:p>
                  </a:txBody>
                  <a:tcPr marL="4532" marR="4532" marT="4532" marB="0" anchor="b"/>
                </a:tc>
                <a:tc>
                  <a:txBody>
                    <a:bodyPr/>
                    <a:lstStyle/>
                    <a:p>
                      <a:pPr algn="ctr" fontAlgn="b"/>
                      <a:r>
                        <a:rPr lang="tr-TR" sz="1000" u="none" strike="noStrike">
                          <a:effectLst/>
                          <a:latin typeface="Cambria" panose="02040503050406030204" pitchFamily="18" charset="0"/>
                        </a:rPr>
                        <a:t>Medenî Usûl ve İcra İflâs Hukuku </a:t>
                      </a:r>
                      <a:endParaRPr lang="tr-TR" sz="1000" b="0" i="0" u="none" strike="noStrike">
                        <a:solidFill>
                          <a:srgbClr val="000000"/>
                        </a:solidFill>
                        <a:effectLst/>
                        <a:latin typeface="Cambria" panose="02040503050406030204" pitchFamily="18" charset="0"/>
                      </a:endParaRPr>
                    </a:p>
                  </a:txBody>
                  <a:tcPr marL="4532" marR="4532" marT="4532" marB="0" anchor="b"/>
                </a:tc>
                <a:tc>
                  <a:txBody>
                    <a:bodyPr/>
                    <a:lstStyle/>
                    <a:p>
                      <a:pPr algn="ctr" fontAlgn="ctr"/>
                      <a:r>
                        <a:rPr lang="tr-TR" sz="1000" u="none" strike="noStrike">
                          <a:effectLst/>
                          <a:latin typeface="Cambria" panose="02040503050406030204" pitchFamily="18" charset="0"/>
                        </a:rPr>
                        <a:t>24</a:t>
                      </a:r>
                      <a:endParaRPr lang="tr-TR" sz="1000" b="0" i="0" u="none" strike="noStrike">
                        <a:solidFill>
                          <a:srgbClr val="000000"/>
                        </a:solidFill>
                        <a:effectLst/>
                        <a:latin typeface="Cambria" panose="02040503050406030204" pitchFamily="18" charset="0"/>
                      </a:endParaRPr>
                    </a:p>
                  </a:txBody>
                  <a:tcPr marL="4532" marR="4532" marT="4532" marB="0" anchor="ctr"/>
                </a:tc>
                <a:tc>
                  <a:txBody>
                    <a:bodyPr/>
                    <a:lstStyle/>
                    <a:p>
                      <a:pPr algn="ctr" fontAlgn="ctr"/>
                      <a:r>
                        <a:rPr lang="tr-TR" sz="1000" u="none" strike="noStrike">
                          <a:effectLst/>
                          <a:latin typeface="Cambria" panose="02040503050406030204" pitchFamily="18" charset="0"/>
                        </a:rPr>
                        <a:t>₺149.962,00</a:t>
                      </a:r>
                      <a:endParaRPr lang="tr-TR" sz="1000" b="0" i="0" u="none" strike="noStrike">
                        <a:solidFill>
                          <a:srgbClr val="000000"/>
                        </a:solidFill>
                        <a:effectLst/>
                        <a:latin typeface="Cambria" panose="02040503050406030204" pitchFamily="18" charset="0"/>
                      </a:endParaRPr>
                    </a:p>
                  </a:txBody>
                  <a:tcPr marL="4532" marR="4532" marT="4532" marB="0" anchor="ctr"/>
                </a:tc>
                <a:tc>
                  <a:txBody>
                    <a:bodyPr/>
                    <a:lstStyle/>
                    <a:p>
                      <a:pPr algn="ctr" fontAlgn="ctr"/>
                      <a:r>
                        <a:rPr lang="tr-TR" sz="1000" u="none" strike="noStrike" dirty="0">
                          <a:effectLst/>
                          <a:latin typeface="Cambria" panose="02040503050406030204" pitchFamily="18" charset="0"/>
                        </a:rPr>
                        <a:t>Sosyal Bilimler</a:t>
                      </a:r>
                      <a:endParaRPr lang="tr-TR" sz="1000" b="0" i="0" u="none" strike="noStrike" dirty="0">
                        <a:solidFill>
                          <a:srgbClr val="000000"/>
                        </a:solidFill>
                        <a:effectLst/>
                        <a:latin typeface="Cambria" panose="02040503050406030204" pitchFamily="18" charset="0"/>
                      </a:endParaRPr>
                    </a:p>
                  </a:txBody>
                  <a:tcPr marL="4532" marR="4532" marT="4532" marB="0" anchor="ctr"/>
                </a:tc>
                <a:tc>
                  <a:txBody>
                    <a:bodyPr/>
                    <a:lstStyle/>
                    <a:p>
                      <a:pPr algn="ctr" fontAlgn="ctr"/>
                      <a:r>
                        <a:rPr lang="tr-TR" sz="1000" u="none" strike="noStrike" dirty="0">
                          <a:effectLst/>
                          <a:latin typeface="Cambria" panose="02040503050406030204" pitchFamily="18" charset="0"/>
                        </a:rPr>
                        <a:t>Hukuk</a:t>
                      </a:r>
                      <a:endParaRPr lang="tr-TR" sz="1000" b="0" i="0" u="none" strike="noStrike" dirty="0">
                        <a:solidFill>
                          <a:srgbClr val="000000"/>
                        </a:solidFill>
                        <a:effectLst/>
                        <a:latin typeface="Cambria" panose="02040503050406030204" pitchFamily="18" charset="0"/>
                      </a:endParaRPr>
                    </a:p>
                  </a:txBody>
                  <a:tcPr marL="4532" marR="4532" marT="4532" marB="0" anchor="ctr"/>
                </a:tc>
                <a:extLst>
                  <a:ext uri="{0D108BD9-81ED-4DB2-BD59-A6C34878D82A}">
                    <a16:rowId xmlns:a16="http://schemas.microsoft.com/office/drawing/2014/main" val="2123253261"/>
                  </a:ext>
                </a:extLst>
              </a:tr>
              <a:tr h="191754">
                <a:tc>
                  <a:txBody>
                    <a:bodyPr/>
                    <a:lstStyle/>
                    <a:p>
                      <a:pPr algn="l" fontAlgn="b"/>
                      <a:r>
                        <a:rPr lang="tr-TR" sz="1000" u="none" strike="noStrike">
                          <a:effectLst/>
                          <a:latin typeface="Cambria" panose="02040503050406030204" pitchFamily="18" charset="0"/>
                        </a:rPr>
                        <a:t>Yenikapı 34 Batığının Belgeleme Analiz ve Rekonstrüksiyonu</a:t>
                      </a:r>
                      <a:endParaRPr lang="tr-TR" sz="1000" b="0" i="0" u="none" strike="noStrike">
                        <a:solidFill>
                          <a:srgbClr val="000000"/>
                        </a:solidFill>
                        <a:effectLst/>
                        <a:latin typeface="Cambria" panose="02040503050406030204" pitchFamily="18" charset="0"/>
                      </a:endParaRPr>
                    </a:p>
                  </a:txBody>
                  <a:tcPr marL="4532" marR="4532" marT="4532" marB="0" anchor="b"/>
                </a:tc>
                <a:tc>
                  <a:txBody>
                    <a:bodyPr/>
                    <a:lstStyle/>
                    <a:p>
                      <a:pPr algn="l" fontAlgn="b"/>
                      <a:r>
                        <a:rPr lang="tr-TR" sz="1000" u="none" strike="noStrike" dirty="0">
                          <a:effectLst/>
                          <a:latin typeface="Cambria" panose="02040503050406030204" pitchFamily="18" charset="0"/>
                        </a:rPr>
                        <a:t>Dr. </a:t>
                      </a:r>
                      <a:r>
                        <a:rPr lang="tr-TR" sz="1000" u="none" strike="noStrike" dirty="0" err="1">
                          <a:effectLst/>
                          <a:latin typeface="Cambria" panose="02040503050406030204" pitchFamily="18" charset="0"/>
                        </a:rPr>
                        <a:t>Öğr</a:t>
                      </a:r>
                      <a:r>
                        <a:rPr lang="tr-TR" sz="1000" u="none" strike="noStrike" dirty="0">
                          <a:effectLst/>
                          <a:latin typeface="Cambria" panose="02040503050406030204" pitchFamily="18" charset="0"/>
                        </a:rPr>
                        <a:t>. Üyesi Evren TÜRKMENOĞLU</a:t>
                      </a:r>
                      <a:endParaRPr lang="tr-TR" sz="1000" b="0" i="0" u="none" strike="noStrike" dirty="0">
                        <a:solidFill>
                          <a:srgbClr val="000000"/>
                        </a:solidFill>
                        <a:effectLst/>
                        <a:latin typeface="Cambria" panose="02040503050406030204" pitchFamily="18" charset="0"/>
                      </a:endParaRPr>
                    </a:p>
                  </a:txBody>
                  <a:tcPr marL="4532" marR="4532" marT="4532" marB="0" anchor="b"/>
                </a:tc>
                <a:tc>
                  <a:txBody>
                    <a:bodyPr/>
                    <a:lstStyle/>
                    <a:p>
                      <a:pPr algn="ctr" fontAlgn="b"/>
                      <a:r>
                        <a:rPr lang="tr-TR" sz="1000" u="none" strike="noStrike">
                          <a:effectLst/>
                          <a:latin typeface="Cambria" panose="02040503050406030204" pitchFamily="18" charset="0"/>
                        </a:rPr>
                        <a:t>Sualtı Kültür Kalıntılarını Koruma </a:t>
                      </a:r>
                      <a:endParaRPr lang="tr-TR" sz="1000" b="0" i="0" u="none" strike="noStrike">
                        <a:solidFill>
                          <a:srgbClr val="000000"/>
                        </a:solidFill>
                        <a:effectLst/>
                        <a:latin typeface="Cambria" panose="02040503050406030204" pitchFamily="18" charset="0"/>
                      </a:endParaRPr>
                    </a:p>
                  </a:txBody>
                  <a:tcPr marL="4532" marR="4532" marT="4532" marB="0" anchor="b"/>
                </a:tc>
                <a:tc>
                  <a:txBody>
                    <a:bodyPr/>
                    <a:lstStyle/>
                    <a:p>
                      <a:pPr algn="ctr" fontAlgn="ctr"/>
                      <a:r>
                        <a:rPr lang="tr-TR" sz="1000" u="none" strike="noStrike">
                          <a:effectLst/>
                          <a:latin typeface="Cambria" panose="02040503050406030204" pitchFamily="18" charset="0"/>
                        </a:rPr>
                        <a:t>24</a:t>
                      </a:r>
                      <a:endParaRPr lang="tr-TR" sz="1000" b="0" i="0" u="none" strike="noStrike">
                        <a:solidFill>
                          <a:srgbClr val="000000"/>
                        </a:solidFill>
                        <a:effectLst/>
                        <a:latin typeface="Cambria" panose="02040503050406030204" pitchFamily="18" charset="0"/>
                      </a:endParaRPr>
                    </a:p>
                  </a:txBody>
                  <a:tcPr marL="4532" marR="4532" marT="4532" marB="0" anchor="ctr"/>
                </a:tc>
                <a:tc>
                  <a:txBody>
                    <a:bodyPr/>
                    <a:lstStyle/>
                    <a:p>
                      <a:pPr algn="ctr" fontAlgn="ctr"/>
                      <a:r>
                        <a:rPr lang="tr-TR" sz="1000" u="none" strike="noStrike">
                          <a:effectLst/>
                          <a:latin typeface="Cambria" panose="02040503050406030204" pitchFamily="18" charset="0"/>
                        </a:rPr>
                        <a:t>₺248.860,02</a:t>
                      </a:r>
                      <a:endParaRPr lang="tr-TR" sz="1000" b="0" i="0" u="none" strike="noStrike">
                        <a:solidFill>
                          <a:srgbClr val="000000"/>
                        </a:solidFill>
                        <a:effectLst/>
                        <a:latin typeface="Cambria" panose="02040503050406030204" pitchFamily="18" charset="0"/>
                      </a:endParaRPr>
                    </a:p>
                  </a:txBody>
                  <a:tcPr marL="4532" marR="4532" marT="4532" marB="0" anchor="ctr"/>
                </a:tc>
                <a:tc>
                  <a:txBody>
                    <a:bodyPr/>
                    <a:lstStyle/>
                    <a:p>
                      <a:pPr algn="ctr" fontAlgn="ctr"/>
                      <a:r>
                        <a:rPr lang="tr-TR" sz="1000" u="none" strike="noStrike" dirty="0">
                          <a:effectLst/>
                          <a:latin typeface="Cambria" panose="02040503050406030204" pitchFamily="18" charset="0"/>
                        </a:rPr>
                        <a:t>Sosyal Bilimler</a:t>
                      </a:r>
                      <a:endParaRPr lang="tr-TR" sz="1000" b="0" i="0" u="none" strike="noStrike" dirty="0">
                        <a:solidFill>
                          <a:srgbClr val="000000"/>
                        </a:solidFill>
                        <a:effectLst/>
                        <a:latin typeface="Cambria" panose="02040503050406030204" pitchFamily="18" charset="0"/>
                      </a:endParaRPr>
                    </a:p>
                  </a:txBody>
                  <a:tcPr marL="4532" marR="4532" marT="4532" marB="0" anchor="ctr"/>
                </a:tc>
                <a:tc>
                  <a:txBody>
                    <a:bodyPr/>
                    <a:lstStyle/>
                    <a:p>
                      <a:pPr algn="ctr" fontAlgn="ctr"/>
                      <a:r>
                        <a:rPr lang="tr-TR" sz="1000" u="none" strike="noStrike" dirty="0">
                          <a:effectLst/>
                          <a:latin typeface="Cambria" panose="02040503050406030204" pitchFamily="18" charset="0"/>
                        </a:rPr>
                        <a:t>Arkeoloji</a:t>
                      </a:r>
                      <a:endParaRPr lang="tr-TR" sz="1000" b="0" i="0" u="none" strike="noStrike" dirty="0">
                        <a:solidFill>
                          <a:srgbClr val="000000"/>
                        </a:solidFill>
                        <a:effectLst/>
                        <a:latin typeface="Cambria" panose="02040503050406030204" pitchFamily="18" charset="0"/>
                      </a:endParaRPr>
                    </a:p>
                  </a:txBody>
                  <a:tcPr marL="4532" marR="4532" marT="4532" marB="0" anchor="ctr"/>
                </a:tc>
                <a:extLst>
                  <a:ext uri="{0D108BD9-81ED-4DB2-BD59-A6C34878D82A}">
                    <a16:rowId xmlns:a16="http://schemas.microsoft.com/office/drawing/2014/main" val="3935118393"/>
                  </a:ext>
                </a:extLst>
              </a:tr>
              <a:tr h="278820">
                <a:tc>
                  <a:txBody>
                    <a:bodyPr/>
                    <a:lstStyle/>
                    <a:p>
                      <a:pPr algn="l" fontAlgn="b"/>
                      <a:r>
                        <a:rPr lang="tr-TR" sz="1000" u="none" strike="noStrike">
                          <a:effectLst/>
                          <a:latin typeface="Cambria" panose="02040503050406030204" pitchFamily="18" charset="0"/>
                        </a:rPr>
                        <a:t>Dinamik mutasyon hastalıkları için moleküler genetik tanı kitlerinin geliştirilmesi</a:t>
                      </a:r>
                      <a:endParaRPr lang="tr-TR" sz="1000" b="0" i="0" u="none" strike="noStrike">
                        <a:solidFill>
                          <a:srgbClr val="000000"/>
                        </a:solidFill>
                        <a:effectLst/>
                        <a:latin typeface="Cambria" panose="02040503050406030204" pitchFamily="18" charset="0"/>
                      </a:endParaRPr>
                    </a:p>
                  </a:txBody>
                  <a:tcPr marL="4532" marR="4532" marT="4532" marB="0" anchor="b"/>
                </a:tc>
                <a:tc>
                  <a:txBody>
                    <a:bodyPr/>
                    <a:lstStyle/>
                    <a:p>
                      <a:pPr algn="l" fontAlgn="b"/>
                      <a:r>
                        <a:rPr lang="tr-TR" sz="1000" u="none" strike="noStrike">
                          <a:effectLst/>
                          <a:latin typeface="Cambria" panose="02040503050406030204" pitchFamily="18" charset="0"/>
                        </a:rPr>
                        <a:t>Prof. Dr. Zehra Oya UYGUNER</a:t>
                      </a:r>
                      <a:endParaRPr lang="tr-TR" sz="1000" b="0" i="0" u="none" strike="noStrike">
                        <a:solidFill>
                          <a:srgbClr val="000000"/>
                        </a:solidFill>
                        <a:effectLst/>
                        <a:latin typeface="Cambria" panose="02040503050406030204" pitchFamily="18" charset="0"/>
                      </a:endParaRPr>
                    </a:p>
                  </a:txBody>
                  <a:tcPr marL="4532" marR="4532" marT="4532" marB="0" anchor="b"/>
                </a:tc>
                <a:tc>
                  <a:txBody>
                    <a:bodyPr/>
                    <a:lstStyle/>
                    <a:p>
                      <a:pPr algn="ctr" fontAlgn="b"/>
                      <a:r>
                        <a:rPr lang="tr-TR" sz="1000" u="none" strike="noStrike" dirty="0">
                          <a:effectLst/>
                          <a:latin typeface="Cambria" panose="02040503050406030204" pitchFamily="18" charset="0"/>
                        </a:rPr>
                        <a:t>Tıbbi Genetik</a:t>
                      </a:r>
                      <a:endParaRPr lang="tr-TR" sz="1000" b="0" i="0" u="none" strike="noStrike" dirty="0">
                        <a:solidFill>
                          <a:srgbClr val="000000"/>
                        </a:solidFill>
                        <a:effectLst/>
                        <a:latin typeface="Cambria" panose="02040503050406030204" pitchFamily="18" charset="0"/>
                      </a:endParaRPr>
                    </a:p>
                  </a:txBody>
                  <a:tcPr marL="4532" marR="4532" marT="4532" marB="0" anchor="b"/>
                </a:tc>
                <a:tc>
                  <a:txBody>
                    <a:bodyPr/>
                    <a:lstStyle/>
                    <a:p>
                      <a:pPr algn="ctr" fontAlgn="ctr"/>
                      <a:r>
                        <a:rPr lang="tr-TR" sz="1000" u="none" strike="noStrike">
                          <a:effectLst/>
                          <a:latin typeface="Cambria" panose="02040503050406030204" pitchFamily="18" charset="0"/>
                        </a:rPr>
                        <a:t>24</a:t>
                      </a:r>
                      <a:endParaRPr lang="tr-TR" sz="1000" b="0" i="0" u="none" strike="noStrike">
                        <a:solidFill>
                          <a:srgbClr val="000000"/>
                        </a:solidFill>
                        <a:effectLst/>
                        <a:latin typeface="Cambria" panose="02040503050406030204" pitchFamily="18" charset="0"/>
                      </a:endParaRPr>
                    </a:p>
                  </a:txBody>
                  <a:tcPr marL="4532" marR="4532" marT="4532" marB="0" anchor="ctr"/>
                </a:tc>
                <a:tc>
                  <a:txBody>
                    <a:bodyPr/>
                    <a:lstStyle/>
                    <a:p>
                      <a:pPr algn="ctr" fontAlgn="ctr"/>
                      <a:r>
                        <a:rPr lang="tr-TR" sz="1000" u="none" strike="noStrike">
                          <a:effectLst/>
                          <a:latin typeface="Cambria" panose="02040503050406030204" pitchFamily="18" charset="0"/>
                        </a:rPr>
                        <a:t>₺391.008,39</a:t>
                      </a:r>
                      <a:endParaRPr lang="tr-TR" sz="1000" b="0" i="0" u="none" strike="noStrike">
                        <a:solidFill>
                          <a:srgbClr val="000000"/>
                        </a:solidFill>
                        <a:effectLst/>
                        <a:latin typeface="Cambria" panose="02040503050406030204" pitchFamily="18" charset="0"/>
                      </a:endParaRPr>
                    </a:p>
                  </a:txBody>
                  <a:tcPr marL="4532" marR="4532" marT="4532" marB="0" anchor="ctr"/>
                </a:tc>
                <a:tc>
                  <a:txBody>
                    <a:bodyPr/>
                    <a:lstStyle/>
                    <a:p>
                      <a:pPr algn="ctr" fontAlgn="ctr"/>
                      <a:r>
                        <a:rPr lang="tr-TR" sz="1000" u="none" strike="noStrike" dirty="0">
                          <a:effectLst/>
                          <a:latin typeface="Cambria" panose="02040503050406030204" pitchFamily="18" charset="0"/>
                        </a:rPr>
                        <a:t> </a:t>
                      </a:r>
                      <a:endParaRPr lang="tr-TR" sz="1000" b="0" i="0" u="none" strike="noStrike" dirty="0">
                        <a:solidFill>
                          <a:srgbClr val="000000"/>
                        </a:solidFill>
                        <a:effectLst/>
                        <a:latin typeface="Cambria" panose="02040503050406030204" pitchFamily="18" charset="0"/>
                      </a:endParaRPr>
                    </a:p>
                  </a:txBody>
                  <a:tcPr marL="4532" marR="4532" marT="4532" marB="0" anchor="ctr"/>
                </a:tc>
                <a:tc>
                  <a:txBody>
                    <a:bodyPr/>
                    <a:lstStyle/>
                    <a:p>
                      <a:pPr algn="ctr" fontAlgn="ctr"/>
                      <a:r>
                        <a:rPr lang="tr-TR" sz="1000" u="none" strike="noStrike" dirty="0">
                          <a:effectLst/>
                          <a:latin typeface="Cambria" panose="02040503050406030204" pitchFamily="18" charset="0"/>
                        </a:rPr>
                        <a:t>Tıbbi Tanı Kiti</a:t>
                      </a:r>
                      <a:endParaRPr lang="tr-TR" sz="1000" b="0" i="0" u="none" strike="noStrike" dirty="0">
                        <a:solidFill>
                          <a:srgbClr val="000000"/>
                        </a:solidFill>
                        <a:effectLst/>
                        <a:latin typeface="Cambria" panose="02040503050406030204" pitchFamily="18" charset="0"/>
                      </a:endParaRPr>
                    </a:p>
                  </a:txBody>
                  <a:tcPr marL="4532" marR="4532" marT="4532" marB="0" anchor="ctr"/>
                </a:tc>
                <a:extLst>
                  <a:ext uri="{0D108BD9-81ED-4DB2-BD59-A6C34878D82A}">
                    <a16:rowId xmlns:a16="http://schemas.microsoft.com/office/drawing/2014/main" val="955482227"/>
                  </a:ext>
                </a:extLst>
              </a:tr>
              <a:tr h="191754">
                <a:tc>
                  <a:txBody>
                    <a:bodyPr/>
                    <a:lstStyle/>
                    <a:p>
                      <a:pPr algn="l" fontAlgn="b"/>
                      <a:r>
                        <a:rPr lang="tr-TR" sz="1000" u="none" strike="noStrike" dirty="0">
                          <a:effectLst/>
                          <a:latin typeface="Cambria" panose="02040503050406030204" pitchFamily="18" charset="0"/>
                        </a:rPr>
                        <a:t>Kentsel Alanlarda Dijitalleşmenin Yaşama Maliyetleri Üzerindeki Etkisi</a:t>
                      </a:r>
                      <a:endParaRPr lang="tr-TR" sz="1000" b="0" i="0" u="none" strike="noStrike" dirty="0">
                        <a:solidFill>
                          <a:srgbClr val="000000"/>
                        </a:solidFill>
                        <a:effectLst/>
                        <a:latin typeface="Cambria" panose="02040503050406030204" pitchFamily="18" charset="0"/>
                      </a:endParaRPr>
                    </a:p>
                  </a:txBody>
                  <a:tcPr marL="4532" marR="4532" marT="4532" marB="0" anchor="b"/>
                </a:tc>
                <a:tc>
                  <a:txBody>
                    <a:bodyPr/>
                    <a:lstStyle/>
                    <a:p>
                      <a:pPr algn="l" fontAlgn="b"/>
                      <a:r>
                        <a:rPr lang="tr-TR" sz="1000" u="none" strike="noStrike">
                          <a:effectLst/>
                          <a:latin typeface="Cambria" panose="02040503050406030204" pitchFamily="18" charset="0"/>
                        </a:rPr>
                        <a:t>Prof. Dr. Abdurrahman Taylan ALTINTAŞ</a:t>
                      </a:r>
                      <a:endParaRPr lang="tr-TR" sz="1000" b="0" i="0" u="none" strike="noStrike">
                        <a:solidFill>
                          <a:srgbClr val="000000"/>
                        </a:solidFill>
                        <a:effectLst/>
                        <a:latin typeface="Cambria" panose="02040503050406030204" pitchFamily="18" charset="0"/>
                      </a:endParaRPr>
                    </a:p>
                  </a:txBody>
                  <a:tcPr marL="4532" marR="4532" marT="4532" marB="0" anchor="b"/>
                </a:tc>
                <a:tc>
                  <a:txBody>
                    <a:bodyPr/>
                    <a:lstStyle/>
                    <a:p>
                      <a:pPr algn="ctr" fontAlgn="ctr"/>
                      <a:r>
                        <a:rPr lang="tr-TR" sz="1000" u="none" strike="noStrike">
                          <a:effectLst/>
                          <a:latin typeface="Cambria" panose="02040503050406030204" pitchFamily="18" charset="0"/>
                        </a:rPr>
                        <a:t>Muhasebe   </a:t>
                      </a:r>
                      <a:endParaRPr lang="tr-TR" sz="1000" b="0" i="0" u="none" strike="noStrike">
                        <a:solidFill>
                          <a:srgbClr val="000000"/>
                        </a:solidFill>
                        <a:effectLst/>
                        <a:latin typeface="Cambria" panose="02040503050406030204" pitchFamily="18" charset="0"/>
                      </a:endParaRPr>
                    </a:p>
                  </a:txBody>
                  <a:tcPr marL="4532" marR="4532" marT="4532" marB="0" anchor="ctr"/>
                </a:tc>
                <a:tc>
                  <a:txBody>
                    <a:bodyPr/>
                    <a:lstStyle/>
                    <a:p>
                      <a:pPr algn="ctr" fontAlgn="ctr"/>
                      <a:r>
                        <a:rPr lang="tr-TR" sz="1000" u="none" strike="noStrike">
                          <a:effectLst/>
                          <a:latin typeface="Cambria" panose="02040503050406030204" pitchFamily="18" charset="0"/>
                        </a:rPr>
                        <a:t>18</a:t>
                      </a:r>
                      <a:endParaRPr lang="tr-TR" sz="1000" b="0" i="0" u="none" strike="noStrike">
                        <a:solidFill>
                          <a:srgbClr val="000000"/>
                        </a:solidFill>
                        <a:effectLst/>
                        <a:latin typeface="Cambria" panose="02040503050406030204" pitchFamily="18" charset="0"/>
                      </a:endParaRPr>
                    </a:p>
                  </a:txBody>
                  <a:tcPr marL="4532" marR="4532" marT="4532" marB="0" anchor="ctr"/>
                </a:tc>
                <a:tc>
                  <a:txBody>
                    <a:bodyPr/>
                    <a:lstStyle/>
                    <a:p>
                      <a:pPr algn="ctr" fontAlgn="ctr"/>
                      <a:r>
                        <a:rPr lang="tr-TR" sz="1000" u="none" strike="noStrike">
                          <a:effectLst/>
                          <a:latin typeface="Cambria" panose="02040503050406030204" pitchFamily="18" charset="0"/>
                        </a:rPr>
                        <a:t>₺147.924,00</a:t>
                      </a:r>
                      <a:endParaRPr lang="tr-TR" sz="1000" b="0" i="0" u="none" strike="noStrike">
                        <a:solidFill>
                          <a:srgbClr val="000000"/>
                        </a:solidFill>
                        <a:effectLst/>
                        <a:latin typeface="Cambria" panose="02040503050406030204" pitchFamily="18" charset="0"/>
                      </a:endParaRPr>
                    </a:p>
                  </a:txBody>
                  <a:tcPr marL="4532" marR="4532" marT="4532" marB="0" anchor="ctr"/>
                </a:tc>
                <a:tc>
                  <a:txBody>
                    <a:bodyPr/>
                    <a:lstStyle/>
                    <a:p>
                      <a:pPr algn="ctr" fontAlgn="ctr"/>
                      <a:r>
                        <a:rPr lang="tr-TR" sz="1000" u="none" strike="noStrike" dirty="0">
                          <a:effectLst/>
                          <a:latin typeface="Cambria" panose="02040503050406030204" pitchFamily="18" charset="0"/>
                        </a:rPr>
                        <a:t> </a:t>
                      </a:r>
                      <a:endParaRPr lang="tr-TR" sz="1000" b="0" i="0" u="none" strike="noStrike" dirty="0">
                        <a:solidFill>
                          <a:srgbClr val="000000"/>
                        </a:solidFill>
                        <a:effectLst/>
                        <a:latin typeface="Cambria" panose="02040503050406030204" pitchFamily="18" charset="0"/>
                      </a:endParaRPr>
                    </a:p>
                  </a:txBody>
                  <a:tcPr marL="4532" marR="4532" marT="4532" marB="0" anchor="ctr"/>
                </a:tc>
                <a:tc>
                  <a:txBody>
                    <a:bodyPr/>
                    <a:lstStyle/>
                    <a:p>
                      <a:pPr algn="ctr" fontAlgn="ctr"/>
                      <a:r>
                        <a:rPr lang="tr-TR" sz="1000" u="none" strike="noStrike" dirty="0">
                          <a:effectLst/>
                          <a:latin typeface="Cambria" panose="02040503050406030204" pitchFamily="18" charset="0"/>
                        </a:rPr>
                        <a:t>Kentleşme</a:t>
                      </a:r>
                      <a:endParaRPr lang="tr-TR" sz="1000" b="0" i="0" u="none" strike="noStrike" dirty="0">
                        <a:solidFill>
                          <a:srgbClr val="000000"/>
                        </a:solidFill>
                        <a:effectLst/>
                        <a:latin typeface="Cambria" panose="02040503050406030204" pitchFamily="18" charset="0"/>
                      </a:endParaRPr>
                    </a:p>
                  </a:txBody>
                  <a:tcPr marL="4532" marR="4532" marT="4532" marB="0" anchor="ctr"/>
                </a:tc>
                <a:extLst>
                  <a:ext uri="{0D108BD9-81ED-4DB2-BD59-A6C34878D82A}">
                    <a16:rowId xmlns:a16="http://schemas.microsoft.com/office/drawing/2014/main" val="3003158447"/>
                  </a:ext>
                </a:extLst>
              </a:tr>
              <a:tr h="278820">
                <a:tc>
                  <a:txBody>
                    <a:bodyPr/>
                    <a:lstStyle/>
                    <a:p>
                      <a:pPr algn="l" fontAlgn="b"/>
                      <a:r>
                        <a:rPr lang="tr-TR" sz="1000" u="none" strike="noStrike">
                          <a:effectLst/>
                          <a:latin typeface="Cambria" panose="02040503050406030204" pitchFamily="18" charset="0"/>
                        </a:rPr>
                        <a:t>Karaburun Ahşap Çapalarının İncelenmesi ve Karaburun Batığı Konum Belirleme Araştırması</a:t>
                      </a:r>
                      <a:endParaRPr lang="tr-TR" sz="1000" b="0" i="0" u="none" strike="noStrike">
                        <a:solidFill>
                          <a:srgbClr val="000000"/>
                        </a:solidFill>
                        <a:effectLst/>
                        <a:latin typeface="Cambria" panose="02040503050406030204" pitchFamily="18" charset="0"/>
                      </a:endParaRPr>
                    </a:p>
                  </a:txBody>
                  <a:tcPr marL="4532" marR="4532" marT="4532" marB="0" anchor="b"/>
                </a:tc>
                <a:tc>
                  <a:txBody>
                    <a:bodyPr/>
                    <a:lstStyle/>
                    <a:p>
                      <a:pPr algn="l" fontAlgn="b"/>
                      <a:r>
                        <a:rPr lang="tr-TR" sz="1000" u="none" strike="noStrike">
                          <a:effectLst/>
                          <a:latin typeface="Cambria" panose="02040503050406030204" pitchFamily="18" charset="0"/>
                        </a:rPr>
                        <a:t>Prof. Dr. Ufuk KOCABAŞ</a:t>
                      </a:r>
                      <a:endParaRPr lang="tr-TR" sz="1000" b="0" i="0" u="none" strike="noStrike">
                        <a:solidFill>
                          <a:srgbClr val="000000"/>
                        </a:solidFill>
                        <a:effectLst/>
                        <a:latin typeface="Cambria" panose="02040503050406030204" pitchFamily="18" charset="0"/>
                      </a:endParaRPr>
                    </a:p>
                  </a:txBody>
                  <a:tcPr marL="4532" marR="4532" marT="4532" marB="0" anchor="b"/>
                </a:tc>
                <a:tc>
                  <a:txBody>
                    <a:bodyPr/>
                    <a:lstStyle/>
                    <a:p>
                      <a:pPr algn="ctr" fontAlgn="b"/>
                      <a:r>
                        <a:rPr lang="tr-TR" sz="1000" u="none" strike="noStrike" dirty="0">
                          <a:effectLst/>
                          <a:latin typeface="Cambria" panose="02040503050406030204" pitchFamily="18" charset="0"/>
                        </a:rPr>
                        <a:t>Sualtı Kültür Kalıntılarını Koruma </a:t>
                      </a:r>
                      <a:endParaRPr lang="tr-TR" sz="1000" b="0" i="0" u="none" strike="noStrike" dirty="0">
                        <a:solidFill>
                          <a:srgbClr val="000000"/>
                        </a:solidFill>
                        <a:effectLst/>
                        <a:latin typeface="Cambria" panose="02040503050406030204" pitchFamily="18" charset="0"/>
                      </a:endParaRPr>
                    </a:p>
                  </a:txBody>
                  <a:tcPr marL="4532" marR="4532" marT="4532" marB="0" anchor="b"/>
                </a:tc>
                <a:tc>
                  <a:txBody>
                    <a:bodyPr/>
                    <a:lstStyle/>
                    <a:p>
                      <a:pPr algn="ctr" fontAlgn="ctr"/>
                      <a:r>
                        <a:rPr lang="tr-TR" sz="1000" u="none" strike="noStrike">
                          <a:effectLst/>
                          <a:latin typeface="Cambria" panose="02040503050406030204" pitchFamily="18" charset="0"/>
                        </a:rPr>
                        <a:t>18</a:t>
                      </a:r>
                      <a:endParaRPr lang="tr-TR" sz="1000" b="0" i="0" u="none" strike="noStrike">
                        <a:solidFill>
                          <a:srgbClr val="000000"/>
                        </a:solidFill>
                        <a:effectLst/>
                        <a:latin typeface="Cambria" panose="02040503050406030204" pitchFamily="18" charset="0"/>
                      </a:endParaRPr>
                    </a:p>
                  </a:txBody>
                  <a:tcPr marL="4532" marR="4532" marT="4532" marB="0" anchor="ctr"/>
                </a:tc>
                <a:tc>
                  <a:txBody>
                    <a:bodyPr/>
                    <a:lstStyle/>
                    <a:p>
                      <a:pPr algn="ctr" fontAlgn="ctr"/>
                      <a:r>
                        <a:rPr lang="tr-TR" sz="1000" u="none" strike="noStrike">
                          <a:effectLst/>
                          <a:latin typeface="Cambria" panose="02040503050406030204" pitchFamily="18" charset="0"/>
                        </a:rPr>
                        <a:t>₺247.237,50</a:t>
                      </a:r>
                      <a:endParaRPr lang="tr-TR" sz="1000" b="0" i="0" u="none" strike="noStrike">
                        <a:solidFill>
                          <a:srgbClr val="000000"/>
                        </a:solidFill>
                        <a:effectLst/>
                        <a:latin typeface="Cambria" panose="02040503050406030204" pitchFamily="18" charset="0"/>
                      </a:endParaRPr>
                    </a:p>
                  </a:txBody>
                  <a:tcPr marL="4532" marR="4532" marT="4532" marB="0" anchor="ctr"/>
                </a:tc>
                <a:tc>
                  <a:txBody>
                    <a:bodyPr/>
                    <a:lstStyle/>
                    <a:p>
                      <a:pPr algn="ctr" fontAlgn="ctr"/>
                      <a:r>
                        <a:rPr lang="tr-TR" sz="1000" u="none" strike="noStrike">
                          <a:effectLst/>
                          <a:latin typeface="Cambria" panose="02040503050406030204" pitchFamily="18" charset="0"/>
                        </a:rPr>
                        <a:t>Sosyal Bilimler</a:t>
                      </a:r>
                      <a:endParaRPr lang="tr-TR" sz="1000" b="0" i="0" u="none" strike="noStrike">
                        <a:solidFill>
                          <a:srgbClr val="000000"/>
                        </a:solidFill>
                        <a:effectLst/>
                        <a:latin typeface="Cambria" panose="02040503050406030204" pitchFamily="18" charset="0"/>
                      </a:endParaRPr>
                    </a:p>
                  </a:txBody>
                  <a:tcPr marL="4532" marR="4532" marT="4532" marB="0" anchor="ctr"/>
                </a:tc>
                <a:tc>
                  <a:txBody>
                    <a:bodyPr/>
                    <a:lstStyle/>
                    <a:p>
                      <a:pPr algn="ctr" fontAlgn="ctr"/>
                      <a:r>
                        <a:rPr lang="tr-TR" sz="1000" u="none" strike="noStrike" dirty="0">
                          <a:effectLst/>
                          <a:latin typeface="Cambria" panose="02040503050406030204" pitchFamily="18" charset="0"/>
                        </a:rPr>
                        <a:t>Arkeoloji, Tarih</a:t>
                      </a:r>
                      <a:endParaRPr lang="tr-TR" sz="1000" b="0" i="0" u="none" strike="noStrike" dirty="0">
                        <a:solidFill>
                          <a:srgbClr val="000000"/>
                        </a:solidFill>
                        <a:effectLst/>
                        <a:latin typeface="Cambria" panose="02040503050406030204" pitchFamily="18" charset="0"/>
                      </a:endParaRPr>
                    </a:p>
                  </a:txBody>
                  <a:tcPr marL="4532" marR="4532" marT="4532" marB="0" anchor="ctr"/>
                </a:tc>
                <a:extLst>
                  <a:ext uri="{0D108BD9-81ED-4DB2-BD59-A6C34878D82A}">
                    <a16:rowId xmlns:a16="http://schemas.microsoft.com/office/drawing/2014/main" val="3997981301"/>
                  </a:ext>
                </a:extLst>
              </a:tr>
              <a:tr h="461245">
                <a:tc>
                  <a:txBody>
                    <a:bodyPr/>
                    <a:lstStyle/>
                    <a:p>
                      <a:pPr algn="l" fontAlgn="b"/>
                      <a:r>
                        <a:rPr lang="tr-TR" sz="1000" u="none" strike="noStrike">
                          <a:effectLst/>
                          <a:latin typeface="Cambria" panose="02040503050406030204" pitchFamily="18" charset="0"/>
                        </a:rPr>
                        <a:t>Kurtarma Kazıları Ve Konservasyon Laboratuvarlarındaki Arkeolojik Ahşap Eserlerin Yüksek Doğruluk Ve Hızlı Belgelenmesi İçin 3 Boyutlu Optik Tarayıcı Modelinin Geliştirilmesi</a:t>
                      </a:r>
                      <a:endParaRPr lang="tr-TR" sz="1000" b="0" i="0" u="none" strike="noStrike">
                        <a:solidFill>
                          <a:srgbClr val="000000"/>
                        </a:solidFill>
                        <a:effectLst/>
                        <a:latin typeface="Cambria" panose="02040503050406030204" pitchFamily="18" charset="0"/>
                      </a:endParaRPr>
                    </a:p>
                  </a:txBody>
                  <a:tcPr marL="4532" marR="4532" marT="4532" marB="0" anchor="b"/>
                </a:tc>
                <a:tc>
                  <a:txBody>
                    <a:bodyPr/>
                    <a:lstStyle/>
                    <a:p>
                      <a:pPr algn="l" fontAlgn="b"/>
                      <a:r>
                        <a:rPr lang="en-US" sz="1000" u="none" strike="noStrike">
                          <a:effectLst/>
                          <a:latin typeface="Cambria" panose="02040503050406030204" pitchFamily="18" charset="0"/>
                        </a:rPr>
                        <a:t>Doç. Dr. Hatice Işıl KOCABAŞ</a:t>
                      </a:r>
                      <a:endParaRPr lang="en-US" sz="1000" b="0" i="0" u="none" strike="noStrike">
                        <a:solidFill>
                          <a:srgbClr val="000000"/>
                        </a:solidFill>
                        <a:effectLst/>
                        <a:latin typeface="Cambria" panose="02040503050406030204" pitchFamily="18" charset="0"/>
                      </a:endParaRPr>
                    </a:p>
                  </a:txBody>
                  <a:tcPr marL="4532" marR="4532" marT="4532" marB="0" anchor="b"/>
                </a:tc>
                <a:tc>
                  <a:txBody>
                    <a:bodyPr/>
                    <a:lstStyle/>
                    <a:p>
                      <a:pPr algn="ctr" fontAlgn="b"/>
                      <a:r>
                        <a:rPr lang="tr-TR" sz="1000" u="none" strike="noStrike">
                          <a:effectLst/>
                          <a:latin typeface="Cambria" panose="02040503050406030204" pitchFamily="18" charset="0"/>
                        </a:rPr>
                        <a:t>Sualtı Kültür Kalıntılarını Koruma </a:t>
                      </a:r>
                      <a:endParaRPr lang="tr-TR" sz="1000" b="0" i="0" u="none" strike="noStrike">
                        <a:solidFill>
                          <a:srgbClr val="000000"/>
                        </a:solidFill>
                        <a:effectLst/>
                        <a:latin typeface="Cambria" panose="02040503050406030204" pitchFamily="18" charset="0"/>
                      </a:endParaRPr>
                    </a:p>
                  </a:txBody>
                  <a:tcPr marL="4532" marR="4532" marT="4532" marB="0" anchor="b"/>
                </a:tc>
                <a:tc>
                  <a:txBody>
                    <a:bodyPr/>
                    <a:lstStyle/>
                    <a:p>
                      <a:pPr algn="ctr" fontAlgn="ctr"/>
                      <a:r>
                        <a:rPr lang="tr-TR" sz="1000" u="none" strike="noStrike" dirty="0">
                          <a:effectLst/>
                          <a:latin typeface="Cambria" panose="02040503050406030204" pitchFamily="18" charset="0"/>
                        </a:rPr>
                        <a:t>18</a:t>
                      </a:r>
                      <a:endParaRPr lang="tr-TR" sz="1000" b="0" i="0" u="none" strike="noStrike" dirty="0">
                        <a:solidFill>
                          <a:srgbClr val="000000"/>
                        </a:solidFill>
                        <a:effectLst/>
                        <a:latin typeface="Cambria" panose="02040503050406030204" pitchFamily="18" charset="0"/>
                      </a:endParaRPr>
                    </a:p>
                  </a:txBody>
                  <a:tcPr marL="4532" marR="4532" marT="4532" marB="0" anchor="ctr"/>
                </a:tc>
                <a:tc>
                  <a:txBody>
                    <a:bodyPr/>
                    <a:lstStyle/>
                    <a:p>
                      <a:pPr algn="ctr" fontAlgn="ctr"/>
                      <a:r>
                        <a:rPr lang="tr-TR" sz="1000" u="none" strike="noStrike" dirty="0">
                          <a:effectLst/>
                          <a:latin typeface="Cambria" panose="02040503050406030204" pitchFamily="18" charset="0"/>
                        </a:rPr>
                        <a:t>₺266.000,00</a:t>
                      </a:r>
                      <a:endParaRPr lang="tr-TR" sz="1000" b="0" i="0" u="none" strike="noStrike" dirty="0">
                        <a:solidFill>
                          <a:srgbClr val="000000"/>
                        </a:solidFill>
                        <a:effectLst/>
                        <a:latin typeface="Cambria" panose="02040503050406030204" pitchFamily="18" charset="0"/>
                      </a:endParaRPr>
                    </a:p>
                  </a:txBody>
                  <a:tcPr marL="4532" marR="4532" marT="4532" marB="0" anchor="ctr"/>
                </a:tc>
                <a:tc>
                  <a:txBody>
                    <a:bodyPr/>
                    <a:lstStyle/>
                    <a:p>
                      <a:pPr algn="ctr" fontAlgn="ctr"/>
                      <a:r>
                        <a:rPr lang="tr-TR" sz="1000" u="none" strike="noStrike">
                          <a:effectLst/>
                          <a:latin typeface="Cambria" panose="02040503050406030204" pitchFamily="18" charset="0"/>
                        </a:rPr>
                        <a:t>Sosyal Bilimler</a:t>
                      </a:r>
                      <a:endParaRPr lang="tr-TR" sz="1000" b="0" i="0" u="none" strike="noStrike">
                        <a:solidFill>
                          <a:srgbClr val="000000"/>
                        </a:solidFill>
                        <a:effectLst/>
                        <a:latin typeface="Cambria" panose="02040503050406030204" pitchFamily="18" charset="0"/>
                      </a:endParaRPr>
                    </a:p>
                  </a:txBody>
                  <a:tcPr marL="4532" marR="4532" marT="4532" marB="0" anchor="ctr"/>
                </a:tc>
                <a:tc>
                  <a:txBody>
                    <a:bodyPr/>
                    <a:lstStyle/>
                    <a:p>
                      <a:pPr algn="ctr" fontAlgn="ctr"/>
                      <a:r>
                        <a:rPr lang="tr-TR" sz="1000" u="none" strike="noStrike" dirty="0">
                          <a:effectLst/>
                          <a:latin typeface="Cambria" panose="02040503050406030204" pitchFamily="18" charset="0"/>
                        </a:rPr>
                        <a:t>Arkeoloji</a:t>
                      </a:r>
                      <a:endParaRPr lang="tr-TR" sz="1000" b="0" i="0" u="none" strike="noStrike" dirty="0">
                        <a:solidFill>
                          <a:srgbClr val="000000"/>
                        </a:solidFill>
                        <a:effectLst/>
                        <a:latin typeface="Cambria" panose="02040503050406030204" pitchFamily="18" charset="0"/>
                      </a:endParaRPr>
                    </a:p>
                  </a:txBody>
                  <a:tcPr marL="4532" marR="4532" marT="4532" marB="0" anchor="ctr"/>
                </a:tc>
                <a:extLst>
                  <a:ext uri="{0D108BD9-81ED-4DB2-BD59-A6C34878D82A}">
                    <a16:rowId xmlns:a16="http://schemas.microsoft.com/office/drawing/2014/main" val="124650542"/>
                  </a:ext>
                </a:extLst>
              </a:tr>
            </a:tbl>
          </a:graphicData>
        </a:graphic>
      </p:graphicFrame>
    </p:spTree>
    <p:extLst>
      <p:ext uri="{BB962C8B-B14F-4D97-AF65-F5344CB8AC3E}">
        <p14:creationId xmlns:p14="http://schemas.microsoft.com/office/powerpoint/2010/main" val="3111808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o 10"/>
          <p:cNvGraphicFramePr>
            <a:graphicFrameLocks noGrp="1"/>
          </p:cNvGraphicFramePr>
          <p:nvPr>
            <p:extLst>
              <p:ext uri="{D42A27DB-BD31-4B8C-83A1-F6EECF244321}">
                <p14:modId xmlns:p14="http://schemas.microsoft.com/office/powerpoint/2010/main" val="2838368452"/>
              </p:ext>
            </p:extLst>
          </p:nvPr>
        </p:nvGraphicFramePr>
        <p:xfrm>
          <a:off x="557239" y="1487607"/>
          <a:ext cx="11057004" cy="4752092"/>
        </p:xfrm>
        <a:graphic>
          <a:graphicData uri="http://schemas.openxmlformats.org/drawingml/2006/table">
            <a:tbl>
              <a:tblPr firstRow="1" bandRow="1">
                <a:tableStyleId>{2D5ABB26-0587-4C30-8999-92F81FD0307C}</a:tableStyleId>
              </a:tblPr>
              <a:tblGrid>
                <a:gridCol w="1842834">
                  <a:extLst>
                    <a:ext uri="{9D8B030D-6E8A-4147-A177-3AD203B41FA5}">
                      <a16:colId xmlns:a16="http://schemas.microsoft.com/office/drawing/2014/main" val="1018469042"/>
                    </a:ext>
                  </a:extLst>
                </a:gridCol>
                <a:gridCol w="1842834">
                  <a:extLst>
                    <a:ext uri="{9D8B030D-6E8A-4147-A177-3AD203B41FA5}">
                      <a16:colId xmlns:a16="http://schemas.microsoft.com/office/drawing/2014/main" val="3831479546"/>
                    </a:ext>
                  </a:extLst>
                </a:gridCol>
                <a:gridCol w="1842834">
                  <a:extLst>
                    <a:ext uri="{9D8B030D-6E8A-4147-A177-3AD203B41FA5}">
                      <a16:colId xmlns:a16="http://schemas.microsoft.com/office/drawing/2014/main" val="2433890645"/>
                    </a:ext>
                  </a:extLst>
                </a:gridCol>
                <a:gridCol w="1842834">
                  <a:extLst>
                    <a:ext uri="{9D8B030D-6E8A-4147-A177-3AD203B41FA5}">
                      <a16:colId xmlns:a16="http://schemas.microsoft.com/office/drawing/2014/main" val="2955747129"/>
                    </a:ext>
                  </a:extLst>
                </a:gridCol>
                <a:gridCol w="1842834">
                  <a:extLst>
                    <a:ext uri="{9D8B030D-6E8A-4147-A177-3AD203B41FA5}">
                      <a16:colId xmlns:a16="http://schemas.microsoft.com/office/drawing/2014/main" val="2733180972"/>
                    </a:ext>
                  </a:extLst>
                </a:gridCol>
                <a:gridCol w="1842834">
                  <a:extLst>
                    <a:ext uri="{9D8B030D-6E8A-4147-A177-3AD203B41FA5}">
                      <a16:colId xmlns:a16="http://schemas.microsoft.com/office/drawing/2014/main" val="2543451608"/>
                    </a:ext>
                  </a:extLst>
                </a:gridCol>
              </a:tblGrid>
              <a:tr h="1188023">
                <a:tc>
                  <a:txBody>
                    <a:bodyPr/>
                    <a:lstStyle/>
                    <a:p>
                      <a:endParaRPr lang="tr-T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1390072"/>
                  </a:ext>
                </a:extLst>
              </a:tr>
              <a:tr h="1188023">
                <a:tc>
                  <a:txBody>
                    <a:bodyPr/>
                    <a:lstStyle/>
                    <a:p>
                      <a:endParaRPr lang="tr-T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4749874"/>
                  </a:ext>
                </a:extLst>
              </a:tr>
              <a:tr h="1188023">
                <a:tc>
                  <a:txBody>
                    <a:bodyPr/>
                    <a:lstStyle/>
                    <a:p>
                      <a:endParaRPr lang="tr-T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8356489"/>
                  </a:ext>
                </a:extLst>
              </a:tr>
              <a:tr h="1188023">
                <a:tc>
                  <a:txBody>
                    <a:bodyPr/>
                    <a:lstStyle/>
                    <a:p>
                      <a:endParaRPr lang="tr-T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8745236"/>
                  </a:ext>
                </a:extLst>
              </a:tr>
            </a:tbl>
          </a:graphicData>
        </a:graphic>
      </p:graphicFrame>
      <p:pic>
        <p:nvPicPr>
          <p:cNvPr id="4" name="Picture 2">
            <a:extLst>
              <a:ext uri="{FF2B5EF4-FFF2-40B4-BE49-F238E27FC236}">
                <a16:creationId xmlns:a16="http://schemas.microsoft.com/office/drawing/2014/main" id="{819B4462-42DA-794B-BBA3-EE3AAA3D07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0" y="6654305"/>
            <a:ext cx="12191999" cy="134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426773" y="1126"/>
            <a:ext cx="10092771" cy="1029233"/>
          </a:xfrm>
        </p:spPr>
        <p:txBody>
          <a:bodyPr>
            <a:normAutofit/>
          </a:bodyPr>
          <a:lstStyle/>
          <a:p>
            <a:r>
              <a:rPr lang="tr-TR" sz="3200" b="1" dirty="0" smtClean="0">
                <a:latin typeface="Cambria" panose="02040503050406030204" pitchFamily="18" charset="0"/>
                <a:cs typeface="Arial" panose="020B0604020202020204" pitchFamily="34" charset="0"/>
              </a:rPr>
              <a:t>PROGRAM KAPSAMINDAKİ ÜNİVERSİTELER </a:t>
            </a:r>
            <a:br>
              <a:rPr lang="tr-TR" sz="3200" b="1" dirty="0" smtClean="0">
                <a:latin typeface="Cambria" panose="02040503050406030204" pitchFamily="18" charset="0"/>
                <a:cs typeface="Arial" panose="020B0604020202020204" pitchFamily="34" charset="0"/>
              </a:rPr>
            </a:br>
            <a:r>
              <a:rPr lang="tr-TR" sz="2000" b="1" dirty="0" smtClean="0">
                <a:latin typeface="Cambria" panose="02040503050406030204" pitchFamily="18" charset="0"/>
                <a:cs typeface="Arial" panose="020B0604020202020204" pitchFamily="34" charset="0"/>
              </a:rPr>
              <a:t>(alfabetik sırayla)</a:t>
            </a:r>
            <a:endParaRPr lang="en-US" sz="2000" b="1" dirty="0">
              <a:latin typeface="Cambria" panose="02040503050406030204" pitchFamily="18" charset="0"/>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490" y="1484833"/>
            <a:ext cx="1139683" cy="1139683"/>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4396" y="1484833"/>
            <a:ext cx="1141742" cy="1141742"/>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4058" y="1450685"/>
            <a:ext cx="1207944" cy="1207944"/>
          </a:xfrm>
          <a:prstGeom prst="rect">
            <a:avLst/>
          </a:prstGeom>
        </p:spPr>
      </p:pic>
      <p:pic>
        <p:nvPicPr>
          <p:cNvPr id="10" name="Resim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8558" y="1484833"/>
            <a:ext cx="1128398" cy="1128398"/>
          </a:xfrm>
          <a:prstGeom prst="rect">
            <a:avLst/>
          </a:prstGeom>
        </p:spPr>
      </p:pic>
      <p:pic>
        <p:nvPicPr>
          <p:cNvPr id="12" name="Resim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98887" y="1450685"/>
            <a:ext cx="1217179" cy="1214054"/>
          </a:xfrm>
          <a:prstGeom prst="rect">
            <a:avLst/>
          </a:prstGeom>
        </p:spPr>
      </p:pic>
      <p:pic>
        <p:nvPicPr>
          <p:cNvPr id="13" name="Resim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83841" y="1391503"/>
            <a:ext cx="1315058" cy="1315058"/>
          </a:xfrm>
          <a:prstGeom prst="rect">
            <a:avLst/>
          </a:prstGeom>
        </p:spPr>
      </p:pic>
      <p:pic>
        <p:nvPicPr>
          <p:cNvPr id="15" name="Resim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7491" y="2672278"/>
            <a:ext cx="1170738" cy="1170738"/>
          </a:xfrm>
          <a:prstGeom prst="rect">
            <a:avLst/>
          </a:prstGeom>
        </p:spPr>
      </p:pic>
      <p:pic>
        <p:nvPicPr>
          <p:cNvPr id="16" name="Resim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48147" y="2701378"/>
            <a:ext cx="1127305" cy="1127305"/>
          </a:xfrm>
          <a:prstGeom prst="rect">
            <a:avLst/>
          </a:prstGeom>
        </p:spPr>
      </p:pic>
      <p:pic>
        <p:nvPicPr>
          <p:cNvPr id="17" name="Resim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07398" y="2672277"/>
            <a:ext cx="1247447" cy="1247447"/>
          </a:xfrm>
          <a:prstGeom prst="rect">
            <a:avLst/>
          </a:prstGeom>
        </p:spPr>
      </p:pic>
      <p:pic>
        <p:nvPicPr>
          <p:cNvPr id="18" name="Resim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22620" y="2695687"/>
            <a:ext cx="1167966" cy="1167966"/>
          </a:xfrm>
          <a:prstGeom prst="rect">
            <a:avLst/>
          </a:prstGeom>
        </p:spPr>
      </p:pic>
      <p:pic>
        <p:nvPicPr>
          <p:cNvPr id="19" name="Resim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129853" y="2725050"/>
            <a:ext cx="1575151" cy="1008097"/>
          </a:xfrm>
          <a:prstGeom prst="rect">
            <a:avLst/>
          </a:prstGeom>
        </p:spPr>
      </p:pic>
      <p:pic>
        <p:nvPicPr>
          <p:cNvPr id="23" name="Resim 2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92618" y="4008966"/>
            <a:ext cx="1135610" cy="1135610"/>
          </a:xfrm>
          <a:prstGeom prst="rect">
            <a:avLst/>
          </a:prstGeom>
        </p:spPr>
      </p:pic>
      <p:pic>
        <p:nvPicPr>
          <p:cNvPr id="24" name="Resim 2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122189" y="2788785"/>
            <a:ext cx="1074868" cy="1074868"/>
          </a:xfrm>
          <a:prstGeom prst="rect">
            <a:avLst/>
          </a:prstGeom>
        </p:spPr>
      </p:pic>
      <p:pic>
        <p:nvPicPr>
          <p:cNvPr id="25" name="Resim 2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426773" y="3998967"/>
            <a:ext cx="1798775" cy="1015919"/>
          </a:xfrm>
          <a:prstGeom prst="rect">
            <a:avLst/>
          </a:prstGeom>
        </p:spPr>
      </p:pic>
      <p:pic>
        <p:nvPicPr>
          <p:cNvPr id="26" name="Resim 2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599982" y="4020927"/>
            <a:ext cx="1115668" cy="1115668"/>
          </a:xfrm>
          <a:prstGeom prst="rect">
            <a:avLst/>
          </a:prstGeom>
        </p:spPr>
      </p:pic>
      <p:pic>
        <p:nvPicPr>
          <p:cNvPr id="27" name="Resim 2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460012" y="3993917"/>
            <a:ext cx="1126944" cy="1123363"/>
          </a:xfrm>
          <a:prstGeom prst="rect">
            <a:avLst/>
          </a:prstGeom>
        </p:spPr>
      </p:pic>
      <p:pic>
        <p:nvPicPr>
          <p:cNvPr id="28" name="Resim 2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157987" y="3832399"/>
            <a:ext cx="1381137" cy="1381137"/>
          </a:xfrm>
          <a:prstGeom prst="rect">
            <a:avLst/>
          </a:prstGeom>
        </p:spPr>
      </p:pic>
      <p:pic>
        <p:nvPicPr>
          <p:cNvPr id="29" name="Resim 2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869590" y="4332851"/>
            <a:ext cx="1894360" cy="496084"/>
          </a:xfrm>
          <a:prstGeom prst="rect">
            <a:avLst/>
          </a:prstGeom>
        </p:spPr>
      </p:pic>
      <p:pic>
        <p:nvPicPr>
          <p:cNvPr id="30" name="Resim 2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19739" y="5504151"/>
            <a:ext cx="1720682" cy="860510"/>
          </a:xfrm>
          <a:prstGeom prst="rect">
            <a:avLst/>
          </a:prstGeom>
        </p:spPr>
      </p:pic>
      <p:pic>
        <p:nvPicPr>
          <p:cNvPr id="31" name="Resim 30"/>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599259" y="5113830"/>
            <a:ext cx="1477401" cy="1479685"/>
          </a:xfrm>
          <a:prstGeom prst="rect">
            <a:avLst/>
          </a:prstGeom>
        </p:spPr>
      </p:pic>
      <p:pic>
        <p:nvPicPr>
          <p:cNvPr id="32" name="Resim 31"/>
          <p:cNvPicPr>
            <a:picLocks noChangeAspect="1"/>
          </p:cNvPicPr>
          <p:nvPr/>
        </p:nvPicPr>
        <p:blipFill rotWithShape="1">
          <a:blip r:embed="rId23" cstate="print">
            <a:extLst>
              <a:ext uri="{28A0092B-C50C-407E-A947-70E740481C1C}">
                <a14:useLocalDpi xmlns:a14="http://schemas.microsoft.com/office/drawing/2010/main" val="0"/>
              </a:ext>
            </a:extLst>
          </a:blip>
          <a:srcRect l="20295" t="21560" r="19072" b="30603"/>
          <a:stretch/>
        </p:blipFill>
        <p:spPr>
          <a:xfrm>
            <a:off x="4318320" y="5350058"/>
            <a:ext cx="1720656" cy="825451"/>
          </a:xfrm>
          <a:prstGeom prst="rect">
            <a:avLst/>
          </a:prstGeom>
        </p:spPr>
      </p:pic>
      <p:pic>
        <p:nvPicPr>
          <p:cNvPr id="33" name="Resim 32"/>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280636" y="5519270"/>
            <a:ext cx="1464964" cy="630563"/>
          </a:xfrm>
          <a:prstGeom prst="rect">
            <a:avLst/>
          </a:prstGeom>
        </p:spPr>
      </p:pic>
      <p:pic>
        <p:nvPicPr>
          <p:cNvPr id="34" name="Resim 33"/>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8249373" y="5249228"/>
            <a:ext cx="1202052" cy="1202052"/>
          </a:xfrm>
          <a:prstGeom prst="rect">
            <a:avLst/>
          </a:prstGeom>
        </p:spPr>
      </p:pic>
    </p:spTree>
    <p:extLst>
      <p:ext uri="{BB962C8B-B14F-4D97-AF65-F5344CB8AC3E}">
        <p14:creationId xmlns:p14="http://schemas.microsoft.com/office/powerpoint/2010/main" val="2026196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a:extLst>
              <a:ext uri="{FF2B5EF4-FFF2-40B4-BE49-F238E27FC236}">
                <a16:creationId xmlns:a16="http://schemas.microsoft.com/office/drawing/2014/main" id="{12677FC6-F9BD-4002-ABB2-D8C58965BDFA}"/>
              </a:ext>
            </a:extLst>
          </p:cNvPr>
          <p:cNvSpPr>
            <a:spLocks noGrp="1"/>
          </p:cNvSpPr>
          <p:nvPr>
            <p:ph type="title"/>
          </p:nvPr>
        </p:nvSpPr>
        <p:spPr>
          <a:xfrm>
            <a:off x="2399395" y="262550"/>
            <a:ext cx="8929509" cy="1176951"/>
          </a:xfrm>
        </p:spPr>
        <p:txBody>
          <a:bodyPr/>
          <a:lstStyle/>
          <a:p>
            <a:r>
              <a:rPr lang="tr-TR" sz="2800" b="1" dirty="0">
                <a:solidFill>
                  <a:schemeClr val="tx1"/>
                </a:solidFill>
              </a:rPr>
              <a:t>	    </a:t>
            </a:r>
            <a:r>
              <a:rPr lang="tr-TR" sz="2400" b="1" dirty="0" smtClean="0">
                <a:solidFill>
                  <a:schemeClr val="tx1"/>
                </a:solidFill>
                <a:latin typeface="Cambria" panose="02040503050406030204" pitchFamily="18" charset="0"/>
              </a:rPr>
              <a:t>İSTANBUL </a:t>
            </a:r>
            <a:r>
              <a:rPr lang="tr-TR" sz="2400" b="1" dirty="0">
                <a:solidFill>
                  <a:schemeClr val="tx1"/>
                </a:solidFill>
                <a:latin typeface="Cambria" panose="02040503050406030204" pitchFamily="18" charset="0"/>
              </a:rPr>
              <a:t>ÜNİVERSİTESİ -3</a:t>
            </a:r>
            <a:br>
              <a:rPr lang="tr-TR" sz="2400" b="1" dirty="0">
                <a:solidFill>
                  <a:schemeClr val="tx1"/>
                </a:solidFill>
                <a:latin typeface="Cambria" panose="02040503050406030204" pitchFamily="18" charset="0"/>
              </a:rPr>
            </a:br>
            <a:r>
              <a:rPr lang="tr-TR" sz="2400" b="1" dirty="0">
                <a:solidFill>
                  <a:schemeClr val="tx1"/>
                </a:solidFill>
                <a:latin typeface="Cambria" panose="02040503050406030204" pitchFamily="18" charset="0"/>
              </a:rPr>
              <a:t>	      Aktarılan Bütçe:	₺5.635.590,35</a:t>
            </a:r>
            <a: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t/>
            </a:r>
            <a:b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br>
            <a: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t>	      </a:t>
            </a:r>
            <a:r>
              <a:rPr lang="tr-TR" sz="2400" b="1" dirty="0" smtClean="0">
                <a:solidFill>
                  <a:schemeClr val="tx1"/>
                </a:solidFill>
                <a:latin typeface="Cambria" panose="02040503050406030204" pitchFamily="18" charset="0"/>
              </a:rPr>
              <a:t>Kullanılan </a:t>
            </a:r>
            <a:r>
              <a:rPr lang="tr-TR" sz="2400" b="1" dirty="0">
                <a:solidFill>
                  <a:schemeClr val="tx1"/>
                </a:solidFill>
                <a:latin typeface="Cambria" panose="02040503050406030204" pitchFamily="18" charset="0"/>
              </a:rPr>
              <a:t>Bütçe</a:t>
            </a:r>
            <a:r>
              <a:rPr lang="tr-TR" sz="2400" b="1" dirty="0" smtClean="0">
                <a:solidFill>
                  <a:schemeClr val="tx1"/>
                </a:solidFill>
                <a:latin typeface="Cambria" panose="02040503050406030204" pitchFamily="18" charset="0"/>
              </a:rPr>
              <a:t>:₺</a:t>
            </a:r>
            <a:r>
              <a:rPr lang="tr-TR" sz="2400" b="1" dirty="0">
                <a:solidFill>
                  <a:schemeClr val="tx1"/>
                </a:solidFill>
                <a:latin typeface="Cambria" panose="02040503050406030204" pitchFamily="18" charset="0"/>
              </a:rPr>
              <a:t>11.806.763,25</a:t>
            </a:r>
            <a:r>
              <a:rPr lang="tr-TR" sz="2400" dirty="0">
                <a:latin typeface="Cambria" panose="02040503050406030204" pitchFamily="18" charset="0"/>
                <a:ea typeface="Calibri" panose="020F0502020204030204" pitchFamily="34" charset="0"/>
                <a:cs typeface="Times New Roman" panose="02020603050405020304" pitchFamily="18" charset="0"/>
              </a:rPr>
              <a:t/>
            </a:r>
            <a:br>
              <a:rPr lang="tr-TR" sz="2400" dirty="0">
                <a:latin typeface="Cambria" panose="02040503050406030204" pitchFamily="18" charset="0"/>
                <a:ea typeface="Calibri" panose="020F0502020204030204" pitchFamily="34" charset="0"/>
                <a:cs typeface="Times New Roman" panose="02020603050405020304" pitchFamily="18" charset="0"/>
              </a:rPr>
            </a:br>
            <a:r>
              <a:rPr lang="tr-TR" dirty="0"/>
              <a:t> </a:t>
            </a:r>
          </a:p>
        </p:txBody>
      </p:sp>
      <p:graphicFrame>
        <p:nvGraphicFramePr>
          <p:cNvPr id="4" name="Tablo 3">
            <a:extLst>
              <a:ext uri="{FF2B5EF4-FFF2-40B4-BE49-F238E27FC236}">
                <a16:creationId xmlns:a16="http://schemas.microsoft.com/office/drawing/2014/main" id="{4C9A3357-D57E-4533-9BEE-16FA667C7CA6}"/>
              </a:ext>
            </a:extLst>
          </p:cNvPr>
          <p:cNvGraphicFramePr>
            <a:graphicFrameLocks noGrp="1"/>
          </p:cNvGraphicFramePr>
          <p:nvPr>
            <p:extLst>
              <p:ext uri="{D42A27DB-BD31-4B8C-83A1-F6EECF244321}">
                <p14:modId xmlns:p14="http://schemas.microsoft.com/office/powerpoint/2010/main" val="3901564157"/>
              </p:ext>
            </p:extLst>
          </p:nvPr>
        </p:nvGraphicFramePr>
        <p:xfrm>
          <a:off x="126749" y="1303699"/>
          <a:ext cx="11977732" cy="5363702"/>
        </p:xfrm>
        <a:graphic>
          <a:graphicData uri="http://schemas.openxmlformats.org/drawingml/2006/table">
            <a:tbl>
              <a:tblPr>
                <a:tableStyleId>{5C22544A-7EE6-4342-B048-85BDC9FD1C3A}</a:tableStyleId>
              </a:tblPr>
              <a:tblGrid>
                <a:gridCol w="5477346">
                  <a:extLst>
                    <a:ext uri="{9D8B030D-6E8A-4147-A177-3AD203B41FA5}">
                      <a16:colId xmlns:a16="http://schemas.microsoft.com/office/drawing/2014/main" val="2343147407"/>
                    </a:ext>
                  </a:extLst>
                </a:gridCol>
                <a:gridCol w="1122630">
                  <a:extLst>
                    <a:ext uri="{9D8B030D-6E8A-4147-A177-3AD203B41FA5}">
                      <a16:colId xmlns:a16="http://schemas.microsoft.com/office/drawing/2014/main" val="1394319988"/>
                    </a:ext>
                  </a:extLst>
                </a:gridCol>
                <a:gridCol w="1339913">
                  <a:extLst>
                    <a:ext uri="{9D8B030D-6E8A-4147-A177-3AD203B41FA5}">
                      <a16:colId xmlns:a16="http://schemas.microsoft.com/office/drawing/2014/main" val="3763176700"/>
                    </a:ext>
                  </a:extLst>
                </a:gridCol>
                <a:gridCol w="615635">
                  <a:extLst>
                    <a:ext uri="{9D8B030D-6E8A-4147-A177-3AD203B41FA5}">
                      <a16:colId xmlns:a16="http://schemas.microsoft.com/office/drawing/2014/main" val="4021708464"/>
                    </a:ext>
                  </a:extLst>
                </a:gridCol>
                <a:gridCol w="823866">
                  <a:extLst>
                    <a:ext uri="{9D8B030D-6E8A-4147-A177-3AD203B41FA5}">
                      <a16:colId xmlns:a16="http://schemas.microsoft.com/office/drawing/2014/main" val="2385832996"/>
                    </a:ext>
                  </a:extLst>
                </a:gridCol>
                <a:gridCol w="1213164">
                  <a:extLst>
                    <a:ext uri="{9D8B030D-6E8A-4147-A177-3AD203B41FA5}">
                      <a16:colId xmlns:a16="http://schemas.microsoft.com/office/drawing/2014/main" val="619752466"/>
                    </a:ext>
                  </a:extLst>
                </a:gridCol>
                <a:gridCol w="1385178">
                  <a:extLst>
                    <a:ext uri="{9D8B030D-6E8A-4147-A177-3AD203B41FA5}">
                      <a16:colId xmlns:a16="http://schemas.microsoft.com/office/drawing/2014/main" val="4195134441"/>
                    </a:ext>
                  </a:extLst>
                </a:gridCol>
              </a:tblGrid>
              <a:tr h="523559">
                <a:tc>
                  <a:txBody>
                    <a:bodyPr/>
                    <a:lstStyle/>
                    <a:p>
                      <a:pPr algn="ctr" fontAlgn="ctr"/>
                      <a:r>
                        <a:rPr lang="tr-TR" sz="1200" b="1" u="none" strike="noStrike" dirty="0">
                          <a:solidFill>
                            <a:schemeClr val="tx1"/>
                          </a:solidFill>
                          <a:effectLst/>
                          <a:latin typeface="Cambria" panose="02040503050406030204" pitchFamily="18" charset="0"/>
                        </a:rPr>
                        <a:t>Projenin Adı</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Yürütücüsü</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Bölüm/ABD</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Proje Süresi</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Proje Bütçesi</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Sektör</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Sektör Alt Alan</a:t>
                      </a:r>
                      <a:endParaRPr lang="tr-TR" sz="1200" b="1" i="0" u="none" strike="noStrike" dirty="0">
                        <a:solidFill>
                          <a:schemeClr val="tx1"/>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2626959905"/>
                  </a:ext>
                </a:extLst>
              </a:tr>
              <a:tr h="311897">
                <a:tc>
                  <a:txBody>
                    <a:bodyPr/>
                    <a:lstStyle/>
                    <a:p>
                      <a:pPr algn="l" fontAlgn="b"/>
                      <a:r>
                        <a:rPr lang="tr-TR" sz="1100" u="none" strike="noStrike" dirty="0">
                          <a:effectLst/>
                          <a:latin typeface="Cambria" panose="02040503050406030204" pitchFamily="18" charset="0"/>
                        </a:rPr>
                        <a:t>Tam </a:t>
                      </a:r>
                      <a:r>
                        <a:rPr lang="tr-TR" sz="1100" u="none" strike="noStrike" dirty="0" err="1">
                          <a:effectLst/>
                          <a:latin typeface="Cambria" panose="02040503050406030204" pitchFamily="18" charset="0"/>
                        </a:rPr>
                        <a:t>Otomatize</a:t>
                      </a:r>
                      <a:r>
                        <a:rPr lang="tr-TR" sz="1100" u="none" strike="noStrike" dirty="0">
                          <a:effectLst/>
                          <a:latin typeface="Cambria" panose="02040503050406030204" pitchFamily="18" charset="0"/>
                        </a:rPr>
                        <a:t> Antibiyotik Sinerji Testi </a:t>
                      </a:r>
                      <a:r>
                        <a:rPr lang="tr-TR" sz="1100" u="none" strike="noStrike" dirty="0" err="1">
                          <a:effectLst/>
                          <a:latin typeface="Cambria" panose="02040503050406030204" pitchFamily="18" charset="0"/>
                        </a:rPr>
                        <a:t>Cihazi</a:t>
                      </a:r>
                      <a:endParaRPr lang="tr-TR" sz="1100" b="0" i="0" u="none" strike="noStrike" dirty="0">
                        <a:solidFill>
                          <a:srgbClr val="000000"/>
                        </a:solidFill>
                        <a:effectLst/>
                        <a:latin typeface="Cambria" panose="02040503050406030204" pitchFamily="18" charset="0"/>
                      </a:endParaRPr>
                    </a:p>
                  </a:txBody>
                  <a:tcPr marL="5656" marR="5656" marT="5656" marB="0" anchor="b"/>
                </a:tc>
                <a:tc>
                  <a:txBody>
                    <a:bodyPr/>
                    <a:lstStyle/>
                    <a:p>
                      <a:pPr algn="l" fontAlgn="b"/>
                      <a:r>
                        <a:rPr lang="tr-TR" sz="1100" u="none" strike="noStrike">
                          <a:effectLst/>
                          <a:latin typeface="Cambria" panose="02040503050406030204" pitchFamily="18" charset="0"/>
                        </a:rPr>
                        <a:t>Prof. Dr. Zerrin AKTAŞ</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dirty="0">
                          <a:effectLst/>
                          <a:latin typeface="Cambria" panose="02040503050406030204" pitchFamily="18" charset="0"/>
                        </a:rPr>
                        <a:t>Tıbbi Mikrobiyoloji </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12</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₺305.017,24</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 </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Biyomedikal Ekipman Tekonlojileri</a:t>
                      </a:r>
                      <a:endParaRPr lang="tr-TR" sz="1100" b="0" i="0" u="none" strike="noStrike">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171815473"/>
                  </a:ext>
                </a:extLst>
              </a:tr>
              <a:tr h="615742">
                <a:tc>
                  <a:txBody>
                    <a:bodyPr/>
                    <a:lstStyle/>
                    <a:p>
                      <a:pPr algn="l" fontAlgn="b"/>
                      <a:r>
                        <a:rPr lang="tr-TR" sz="1100" u="none" strike="noStrike" dirty="0">
                          <a:effectLst/>
                          <a:latin typeface="Cambria" panose="02040503050406030204" pitchFamily="18" charset="0"/>
                        </a:rPr>
                        <a:t>Behçet Hastalığı ve </a:t>
                      </a:r>
                      <a:r>
                        <a:rPr lang="tr-TR" sz="1100" u="none" strike="noStrike" dirty="0" err="1">
                          <a:effectLst/>
                          <a:latin typeface="Cambria" panose="02040503050406030204" pitchFamily="18" charset="0"/>
                        </a:rPr>
                        <a:t>Myastenia</a:t>
                      </a:r>
                      <a:r>
                        <a:rPr lang="tr-TR" sz="1100" u="none" strike="noStrike" dirty="0">
                          <a:effectLst/>
                          <a:latin typeface="Cambria" panose="02040503050406030204" pitchFamily="18" charset="0"/>
                        </a:rPr>
                        <a:t> </a:t>
                      </a:r>
                      <a:r>
                        <a:rPr lang="tr-TR" sz="1100" u="none" strike="noStrike" dirty="0" err="1">
                          <a:effectLst/>
                          <a:latin typeface="Cambria" panose="02040503050406030204" pitchFamily="18" charset="0"/>
                        </a:rPr>
                        <a:t>Gravis</a:t>
                      </a:r>
                      <a:r>
                        <a:rPr lang="tr-TR" sz="1100" u="none" strike="noStrike" dirty="0">
                          <a:effectLst/>
                          <a:latin typeface="Cambria" panose="02040503050406030204" pitchFamily="18" charset="0"/>
                        </a:rPr>
                        <a:t> Hastalığında </a:t>
                      </a:r>
                      <a:r>
                        <a:rPr lang="tr-TR" sz="1100" u="none" strike="noStrike" dirty="0" err="1">
                          <a:effectLst/>
                          <a:latin typeface="Cambria" panose="02040503050406030204" pitchFamily="18" charset="0"/>
                        </a:rPr>
                        <a:t>Periferik</a:t>
                      </a:r>
                      <a:r>
                        <a:rPr lang="tr-TR" sz="1100" u="none" strike="noStrike" dirty="0">
                          <a:effectLst/>
                          <a:latin typeface="Cambria" panose="02040503050406030204" pitchFamily="18" charset="0"/>
                        </a:rPr>
                        <a:t> Tolerans Mekanizmalarının Araştırılması</a:t>
                      </a:r>
                      <a:endParaRPr lang="tr-TR" sz="1100" b="0" i="0" u="none" strike="noStrike" dirty="0">
                        <a:solidFill>
                          <a:srgbClr val="000000"/>
                        </a:solidFill>
                        <a:effectLst/>
                        <a:latin typeface="Cambria" panose="02040503050406030204" pitchFamily="18" charset="0"/>
                      </a:endParaRPr>
                    </a:p>
                  </a:txBody>
                  <a:tcPr marL="5656" marR="5656" marT="5656" marB="0" anchor="b"/>
                </a:tc>
                <a:tc>
                  <a:txBody>
                    <a:bodyPr/>
                    <a:lstStyle/>
                    <a:p>
                      <a:pPr algn="l" fontAlgn="b"/>
                      <a:r>
                        <a:rPr lang="tr-TR" sz="1100" u="none" strike="noStrike" dirty="0" err="1">
                          <a:effectLst/>
                          <a:latin typeface="Cambria" panose="02040503050406030204" pitchFamily="18" charset="0"/>
                        </a:rPr>
                        <a:t>Prof.Dr.Güher</a:t>
                      </a:r>
                      <a:r>
                        <a:rPr lang="tr-TR" sz="1100" u="none" strike="noStrike" dirty="0">
                          <a:effectLst/>
                          <a:latin typeface="Cambria" panose="02040503050406030204" pitchFamily="18" charset="0"/>
                        </a:rPr>
                        <a:t> Saruhan DİRESKENELİ</a:t>
                      </a:r>
                      <a:endParaRPr lang="tr-TR" sz="1100" b="0" i="0" u="none" strike="noStrike" dirty="0">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dirty="0">
                          <a:effectLst/>
                          <a:latin typeface="Cambria" panose="02040503050406030204" pitchFamily="18" charset="0"/>
                        </a:rPr>
                        <a:t>Fizyoloji</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24</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₺572.964,75</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Sağlık</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Klinik Araştırmalar (İmmünoloji)</a:t>
                      </a:r>
                      <a:endParaRPr lang="tr-TR" sz="1100" b="0" i="0" u="none" strike="noStrike">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2080544270"/>
                  </a:ext>
                </a:extLst>
              </a:tr>
              <a:tr h="919585">
                <a:tc>
                  <a:txBody>
                    <a:bodyPr/>
                    <a:lstStyle/>
                    <a:p>
                      <a:pPr algn="l" fontAlgn="b"/>
                      <a:r>
                        <a:rPr lang="tr-TR" sz="1100" u="none" strike="noStrike">
                          <a:effectLst/>
                          <a:latin typeface="Cambria" panose="02040503050406030204" pitchFamily="18" charset="0"/>
                        </a:rPr>
                        <a:t>Kanser Teşhis ve Tedavi İzleme Sürecinde Kullanılmak Üzere Kanda Bulunan Hücresiz DNA (cfDNA)’ların Yüksek Saflıkta İzolasyonunu Gerçekleştirmek Üzere Mikroakışkan Çip Tasarımı</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l" fontAlgn="b"/>
                      <a:r>
                        <a:rPr lang="tr-TR" sz="1100" u="none" strike="noStrike">
                          <a:effectLst/>
                          <a:latin typeface="Cambria" panose="02040503050406030204" pitchFamily="18" charset="0"/>
                        </a:rPr>
                        <a:t>Şeref Buğra Tunçer</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b"/>
                      <a:r>
                        <a:rPr lang="tr-TR" sz="1100" u="none" strike="noStrike" dirty="0">
                          <a:effectLst/>
                          <a:latin typeface="Cambria" panose="02040503050406030204" pitchFamily="18" charset="0"/>
                        </a:rPr>
                        <a:t>Teşhis Tedavi Ve Bakım Hizmetleri</a:t>
                      </a:r>
                      <a:endParaRPr lang="tr-TR" sz="1100" b="0" i="0" u="none" strike="noStrike" dirty="0">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dirty="0">
                          <a:effectLst/>
                          <a:latin typeface="Cambria" panose="02040503050406030204" pitchFamily="18" charset="0"/>
                        </a:rPr>
                        <a:t>24</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₺413.200,00</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 </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Tıbbi Tanı Kiti</a:t>
                      </a:r>
                      <a:endParaRPr lang="tr-TR" sz="1100" b="0" i="0" u="none" strike="noStrike">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4201463268"/>
                  </a:ext>
                </a:extLst>
              </a:tr>
              <a:tr h="463820">
                <a:tc>
                  <a:txBody>
                    <a:bodyPr/>
                    <a:lstStyle/>
                    <a:p>
                      <a:pPr algn="l" fontAlgn="b"/>
                      <a:r>
                        <a:rPr lang="tr-TR" sz="1100" u="none" strike="noStrike">
                          <a:effectLst/>
                          <a:latin typeface="Cambria" panose="02040503050406030204" pitchFamily="18" charset="0"/>
                        </a:rPr>
                        <a:t>Miyeloproliferatif Neoplazilerde Toll-benzeri Reseptörlerin İncelenmesi</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l" fontAlgn="b"/>
                      <a:r>
                        <a:rPr lang="tr-TR" sz="1100" u="none" strike="noStrike">
                          <a:effectLst/>
                          <a:latin typeface="Cambria" panose="02040503050406030204" pitchFamily="18" charset="0"/>
                        </a:rPr>
                        <a:t>Doç.Dr. Selçuk Sözer Tokdemir</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dirty="0">
                          <a:effectLst/>
                          <a:latin typeface="Cambria" panose="02040503050406030204" pitchFamily="18" charset="0"/>
                        </a:rPr>
                        <a:t>Genetik</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36</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₺349.861,12</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Sağlık</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Klinik Araştırmalar (Hematoloji)</a:t>
                      </a:r>
                      <a:endParaRPr lang="tr-TR" sz="1100" b="0" i="0" u="none" strike="noStrike">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2098490566"/>
                  </a:ext>
                </a:extLst>
              </a:tr>
              <a:tr h="463820">
                <a:tc>
                  <a:txBody>
                    <a:bodyPr/>
                    <a:lstStyle/>
                    <a:p>
                      <a:pPr algn="l" fontAlgn="b"/>
                      <a:r>
                        <a:rPr lang="tr-TR" sz="1100" u="none" strike="noStrike">
                          <a:effectLst/>
                          <a:latin typeface="Cambria" panose="02040503050406030204" pitchFamily="18" charset="0"/>
                        </a:rPr>
                        <a:t>Solunum yolu patojenlerinin tespiti için damlacık tabanlı dijital tanı kiti geliştirilmesi</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l" fontAlgn="b"/>
                      <a:r>
                        <a:rPr lang="tr-TR" sz="1100" u="none" strike="noStrike">
                          <a:effectLst/>
                          <a:latin typeface="Cambria" panose="02040503050406030204" pitchFamily="18" charset="0"/>
                        </a:rPr>
                        <a:t>Dr. Öğr. Üyesi. Işıl Tulum</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a:effectLst/>
                          <a:latin typeface="Cambria" panose="02040503050406030204" pitchFamily="18" charset="0"/>
                        </a:rPr>
                        <a:t>Botanik</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36</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₺399.653,03</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 </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Tıbbi Tanı Kiti</a:t>
                      </a:r>
                      <a:endParaRPr lang="tr-TR" sz="1100" b="0" i="0" u="none" strike="noStrike">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3513057832"/>
                  </a:ext>
                </a:extLst>
              </a:tr>
              <a:tr h="298026">
                <a:tc>
                  <a:txBody>
                    <a:bodyPr/>
                    <a:lstStyle/>
                    <a:p>
                      <a:pPr algn="l" fontAlgn="b"/>
                      <a:r>
                        <a:rPr lang="tr-TR" sz="1100" u="none" strike="noStrike">
                          <a:effectLst/>
                          <a:latin typeface="Cambria" panose="02040503050406030204" pitchFamily="18" charset="0"/>
                        </a:rPr>
                        <a:t>Engelli Turizmde Ötekileştirme</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l" fontAlgn="b"/>
                      <a:r>
                        <a:rPr lang="tr-TR" sz="1100" u="none" strike="noStrike">
                          <a:effectLst/>
                          <a:latin typeface="Cambria" panose="02040503050406030204" pitchFamily="18" charset="0"/>
                        </a:rPr>
                        <a:t>Prof. Dr. İsmail Kızılırmak</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a:effectLst/>
                          <a:latin typeface="Cambria" panose="02040503050406030204" pitchFamily="18" charset="0"/>
                        </a:rPr>
                        <a:t>Turizm İşletmeciliği </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24</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₺150.000,00</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Sosyal Bilimler</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Sosyoloji</a:t>
                      </a:r>
                      <a:endParaRPr lang="tr-TR" sz="1100" b="0" i="0" u="none" strike="noStrike">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4131770012"/>
                  </a:ext>
                </a:extLst>
              </a:tr>
              <a:tr h="615742">
                <a:tc>
                  <a:txBody>
                    <a:bodyPr/>
                    <a:lstStyle/>
                    <a:p>
                      <a:pPr algn="l" fontAlgn="b"/>
                      <a:r>
                        <a:rPr lang="tr-TR" sz="1100" u="none" strike="noStrike">
                          <a:effectLst/>
                          <a:latin typeface="Cambria" panose="02040503050406030204" pitchFamily="18" charset="0"/>
                        </a:rPr>
                        <a:t>Ortaçağ İslam ve Roma Hukuku Şerh Geleneklerine İlişkin Karşılaştırmalı Bir İnceleme (özet başlık: Buhara-Bologna)</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l" fontAlgn="b"/>
                      <a:r>
                        <a:rPr lang="tr-TR" sz="1100" u="none" strike="noStrike">
                          <a:effectLst/>
                          <a:latin typeface="Cambria" panose="02040503050406030204" pitchFamily="18" charset="0"/>
                        </a:rPr>
                        <a:t>Prof. Dr. Mürteza Bedir</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b"/>
                      <a:r>
                        <a:rPr lang="tr-TR" sz="1100" u="none" strike="noStrike">
                          <a:effectLst/>
                          <a:latin typeface="Cambria" panose="02040503050406030204" pitchFamily="18" charset="0"/>
                        </a:rPr>
                        <a:t>İslam Tetkikleri Enstitüsü</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a:effectLst/>
                          <a:latin typeface="Cambria" panose="02040503050406030204" pitchFamily="18" charset="0"/>
                        </a:rPr>
                        <a:t>24</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₺150.000,00</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Sosyal Bilimler</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Hukuk</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3033042588"/>
                  </a:ext>
                </a:extLst>
              </a:tr>
              <a:tr h="463820">
                <a:tc>
                  <a:txBody>
                    <a:bodyPr/>
                    <a:lstStyle/>
                    <a:p>
                      <a:pPr algn="l" fontAlgn="b"/>
                      <a:r>
                        <a:rPr lang="tr-TR" sz="1100" u="none" strike="noStrike">
                          <a:effectLst/>
                          <a:latin typeface="Cambria" panose="02040503050406030204" pitchFamily="18" charset="0"/>
                        </a:rPr>
                        <a:t>Primer İmmün Yetersizliklerde T hücre fonksiyonları ve Notch reseptör ailesi</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l" fontAlgn="ctr"/>
                      <a:r>
                        <a:rPr lang="tr-TR" sz="1100" u="none" strike="noStrike">
                          <a:effectLst/>
                          <a:latin typeface="Cambria" panose="02040503050406030204" pitchFamily="18" charset="0"/>
                        </a:rPr>
                        <a:t> </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b"/>
                      <a:r>
                        <a:rPr lang="tr-TR" sz="1100" u="none" strike="noStrike">
                          <a:effectLst/>
                          <a:latin typeface="Cambria" panose="02040503050406030204" pitchFamily="18" charset="0"/>
                        </a:rPr>
                        <a:t>Prof.Dr. Suzan ÇINAR</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a:effectLst/>
                          <a:latin typeface="Cambria" panose="02040503050406030204" pitchFamily="18" charset="0"/>
                        </a:rPr>
                        <a:t>24</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₺599.620,40</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Sağlık</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Klinik Araştırmalar (İmmünoloji)</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1445985856"/>
                  </a:ext>
                </a:extLst>
              </a:tr>
              <a:tr h="615742">
                <a:tc>
                  <a:txBody>
                    <a:bodyPr/>
                    <a:lstStyle/>
                    <a:p>
                      <a:pPr algn="l" fontAlgn="b"/>
                      <a:r>
                        <a:rPr lang="tr-TR" sz="1100" u="none" strike="noStrike">
                          <a:effectLst/>
                          <a:latin typeface="Cambria" panose="02040503050406030204" pitchFamily="18" charset="0"/>
                        </a:rPr>
                        <a:t>Anti-nöronal antikor ilişkili nörolojik hastalıklarda tanı ve tedaviyi yönlendiren kriterlerin geliştirilmesi</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l" fontAlgn="b"/>
                      <a:r>
                        <a:rPr lang="tr-TR" sz="1100" u="none" strike="noStrike">
                          <a:effectLst/>
                          <a:latin typeface="Cambria" panose="02040503050406030204" pitchFamily="18" charset="0"/>
                        </a:rPr>
                        <a:t>Prof. Dr. Erdem Tüzün</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a:effectLst/>
                          <a:latin typeface="Cambria" panose="02040503050406030204" pitchFamily="18" charset="0"/>
                        </a:rPr>
                        <a:t>Sinirbilim</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27</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₺454.424,82</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Sağlık</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Klinik Araştırmalar (İmmünoloji)</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1269845992"/>
                  </a:ext>
                </a:extLst>
              </a:tr>
            </a:tbl>
          </a:graphicData>
        </a:graphic>
      </p:graphicFrame>
    </p:spTree>
    <p:extLst>
      <p:ext uri="{BB962C8B-B14F-4D97-AF65-F5344CB8AC3E}">
        <p14:creationId xmlns:p14="http://schemas.microsoft.com/office/powerpoint/2010/main" val="3368112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a:extLst>
              <a:ext uri="{FF2B5EF4-FFF2-40B4-BE49-F238E27FC236}">
                <a16:creationId xmlns:a16="http://schemas.microsoft.com/office/drawing/2014/main" id="{12677FC6-F9BD-4002-ABB2-D8C58965BDFA}"/>
              </a:ext>
            </a:extLst>
          </p:cNvPr>
          <p:cNvSpPr>
            <a:spLocks noGrp="1"/>
          </p:cNvSpPr>
          <p:nvPr>
            <p:ph type="title"/>
          </p:nvPr>
        </p:nvSpPr>
        <p:spPr>
          <a:xfrm>
            <a:off x="-126295" y="262550"/>
            <a:ext cx="10436155" cy="1176951"/>
          </a:xfrm>
        </p:spPr>
        <p:txBody>
          <a:bodyPr/>
          <a:lstStyle/>
          <a:p>
            <a:pPr algn="ctr"/>
            <a:r>
              <a:rPr lang="tr-TR" sz="2800" b="1" dirty="0">
                <a:solidFill>
                  <a:schemeClr val="tx1"/>
                </a:solidFill>
              </a:rPr>
              <a:t>	  </a:t>
            </a:r>
            <a:r>
              <a:rPr lang="tr-TR" sz="2800" b="1" dirty="0" smtClean="0">
                <a:solidFill>
                  <a:schemeClr val="tx1"/>
                </a:solidFill>
              </a:rPr>
              <a:t>                      </a:t>
            </a:r>
            <a:r>
              <a:rPr lang="tr-TR" sz="2400" b="1" dirty="0" smtClean="0">
                <a:solidFill>
                  <a:schemeClr val="tx1"/>
                </a:solidFill>
                <a:latin typeface="Cambria" panose="02040503050406030204" pitchFamily="18" charset="0"/>
              </a:rPr>
              <a:t>İSTANBUL </a:t>
            </a:r>
            <a:r>
              <a:rPr lang="tr-TR" sz="2400" b="1" dirty="0">
                <a:solidFill>
                  <a:schemeClr val="tx1"/>
                </a:solidFill>
                <a:latin typeface="Cambria" panose="02040503050406030204" pitchFamily="18" charset="0"/>
              </a:rPr>
              <a:t>ÜNİVERSİTESİ-CERRAHPAŞA (4 proje) </a:t>
            </a:r>
            <a:r>
              <a:rPr lang="tr-TR" sz="2400" b="1" dirty="0">
                <a:solidFill>
                  <a:schemeClr val="tx1"/>
                </a:solidFill>
                <a:latin typeface="Cambria" panose="02040503050406030204" pitchFamily="18" charset="0"/>
              </a:rPr>
              <a:t/>
            </a:r>
            <a:br>
              <a:rPr lang="tr-TR" sz="2400" b="1" dirty="0">
                <a:solidFill>
                  <a:schemeClr val="tx1"/>
                </a:solidFill>
                <a:latin typeface="Cambria" panose="02040503050406030204" pitchFamily="18" charset="0"/>
              </a:rPr>
            </a:br>
            <a:r>
              <a:rPr lang="tr-TR" sz="2400" b="1" dirty="0" smtClean="0">
                <a:solidFill>
                  <a:schemeClr val="tx1"/>
                </a:solidFill>
                <a:latin typeface="Cambria" panose="02040503050406030204" pitchFamily="18" charset="0"/>
              </a:rPr>
              <a:t>              </a:t>
            </a:r>
            <a:r>
              <a:rPr lang="tr-TR" sz="2400" b="1" dirty="0" smtClean="0">
                <a:solidFill>
                  <a:schemeClr val="tx1"/>
                </a:solidFill>
                <a:latin typeface="Cambria" panose="02040503050406030204" pitchFamily="18" charset="0"/>
              </a:rPr>
              <a:t>Aktarılan </a:t>
            </a:r>
            <a:r>
              <a:rPr lang="tr-TR" sz="2400" b="1" dirty="0">
                <a:solidFill>
                  <a:schemeClr val="tx1"/>
                </a:solidFill>
                <a:latin typeface="Cambria" panose="02040503050406030204" pitchFamily="18" charset="0"/>
              </a:rPr>
              <a:t>Bütçe</a:t>
            </a:r>
            <a:r>
              <a:rPr lang="tr-TR" sz="2400" b="1" dirty="0" smtClean="0">
                <a:solidFill>
                  <a:schemeClr val="tx1"/>
                </a:solidFill>
                <a:latin typeface="Cambria" panose="02040503050406030204" pitchFamily="18" charset="0"/>
              </a:rPr>
              <a:t>:₺4.205.402,11</a:t>
            </a:r>
            <a:r>
              <a:rPr lang="tr-TR" sz="2400" b="1" dirty="0" smtClean="0">
                <a:solidFill>
                  <a:schemeClr val="tx1"/>
                </a:solidFill>
                <a:latin typeface="Cambria" panose="02040503050406030204" pitchFamily="18" charset="0"/>
                <a:ea typeface="Calibri" panose="020F0502020204030204" pitchFamily="34" charset="0"/>
                <a:cs typeface="Times New Roman" panose="02020603050405020304" pitchFamily="18" charset="0"/>
              </a:rPr>
              <a:t/>
            </a:r>
            <a:br>
              <a:rPr lang="tr-TR" sz="2400" b="1" dirty="0" smtClean="0">
                <a:solidFill>
                  <a:schemeClr val="tx1"/>
                </a:solidFill>
                <a:latin typeface="Cambria" panose="02040503050406030204" pitchFamily="18" charset="0"/>
                <a:ea typeface="Calibri" panose="020F0502020204030204" pitchFamily="34" charset="0"/>
                <a:cs typeface="Times New Roman" panose="02020603050405020304" pitchFamily="18" charset="0"/>
              </a:rPr>
            </a:br>
            <a:r>
              <a:rPr lang="tr-TR" sz="2400" b="1" dirty="0" smtClean="0">
                <a:solidFill>
                  <a:schemeClr val="tx1"/>
                </a:solidFill>
                <a:latin typeface="Cambria" panose="02040503050406030204" pitchFamily="18" charset="0"/>
                <a:ea typeface="Calibri" panose="020F0502020204030204" pitchFamily="34" charset="0"/>
                <a:cs typeface="Times New Roman" panose="02020603050405020304" pitchFamily="18" charset="0"/>
              </a:rPr>
              <a:t>	  </a:t>
            </a:r>
            <a:r>
              <a:rPr lang="tr-TR" sz="2400" b="1" dirty="0" smtClean="0">
                <a:solidFill>
                  <a:schemeClr val="tx1"/>
                </a:solidFill>
                <a:latin typeface="Cambria" panose="02040503050406030204" pitchFamily="18" charset="0"/>
              </a:rPr>
              <a:t>Kullanılan </a:t>
            </a:r>
            <a:r>
              <a:rPr lang="tr-TR" sz="2400" b="1" dirty="0">
                <a:solidFill>
                  <a:schemeClr val="tx1"/>
                </a:solidFill>
                <a:latin typeface="Cambria" panose="02040503050406030204" pitchFamily="18" charset="0"/>
              </a:rPr>
              <a:t>Bütçe</a:t>
            </a:r>
            <a:r>
              <a:rPr lang="tr-TR" sz="2400" b="1" dirty="0" smtClean="0">
                <a:solidFill>
                  <a:schemeClr val="tx1"/>
                </a:solidFill>
                <a:latin typeface="Cambria" panose="02040503050406030204" pitchFamily="18" charset="0"/>
              </a:rPr>
              <a:t>:₺</a:t>
            </a:r>
            <a:r>
              <a:rPr lang="tr-TR" sz="2400" b="1" dirty="0">
                <a:solidFill>
                  <a:schemeClr val="tx1"/>
                </a:solidFill>
                <a:latin typeface="Cambria" panose="02040503050406030204" pitchFamily="18" charset="0"/>
              </a:rPr>
              <a:t>4.204.115,62</a:t>
            </a:r>
            <a:r>
              <a:rPr lang="tr-TR" dirty="0">
                <a:latin typeface="Calibri" panose="020F0502020204030204" pitchFamily="34" charset="0"/>
                <a:ea typeface="Calibri" panose="020F0502020204030204" pitchFamily="34" charset="0"/>
                <a:cs typeface="Times New Roman" panose="02020603050405020304" pitchFamily="18" charset="0"/>
              </a:rPr>
              <a:t/>
            </a:r>
            <a:br>
              <a:rPr lang="tr-TR" dirty="0">
                <a:latin typeface="Calibri" panose="020F0502020204030204" pitchFamily="34" charset="0"/>
                <a:ea typeface="Calibri" panose="020F0502020204030204" pitchFamily="34" charset="0"/>
                <a:cs typeface="Times New Roman" panose="02020603050405020304" pitchFamily="18" charset="0"/>
              </a:rPr>
            </a:br>
            <a:r>
              <a:rPr lang="tr-TR" dirty="0"/>
              <a:t> </a:t>
            </a:r>
          </a:p>
        </p:txBody>
      </p:sp>
      <p:graphicFrame>
        <p:nvGraphicFramePr>
          <p:cNvPr id="2" name="Tablo 1">
            <a:extLst>
              <a:ext uri="{FF2B5EF4-FFF2-40B4-BE49-F238E27FC236}">
                <a16:creationId xmlns:a16="http://schemas.microsoft.com/office/drawing/2014/main" id="{4BC18EC4-7B2D-4625-8A9F-604D7407A381}"/>
              </a:ext>
            </a:extLst>
          </p:cNvPr>
          <p:cNvGraphicFramePr>
            <a:graphicFrameLocks noGrp="1"/>
          </p:cNvGraphicFramePr>
          <p:nvPr>
            <p:extLst>
              <p:ext uri="{D42A27DB-BD31-4B8C-83A1-F6EECF244321}">
                <p14:modId xmlns:p14="http://schemas.microsoft.com/office/powerpoint/2010/main" val="2467059456"/>
              </p:ext>
            </p:extLst>
          </p:nvPr>
        </p:nvGraphicFramePr>
        <p:xfrm>
          <a:off x="253498" y="1439501"/>
          <a:ext cx="11697077" cy="3523534"/>
        </p:xfrm>
        <a:graphic>
          <a:graphicData uri="http://schemas.openxmlformats.org/drawingml/2006/table">
            <a:tbl>
              <a:tblPr>
                <a:tableStyleId>{5C22544A-7EE6-4342-B048-85BDC9FD1C3A}</a:tableStyleId>
              </a:tblPr>
              <a:tblGrid>
                <a:gridCol w="4906977">
                  <a:extLst>
                    <a:ext uri="{9D8B030D-6E8A-4147-A177-3AD203B41FA5}">
                      <a16:colId xmlns:a16="http://schemas.microsoft.com/office/drawing/2014/main" val="3292453875"/>
                    </a:ext>
                  </a:extLst>
                </a:gridCol>
                <a:gridCol w="1520982">
                  <a:extLst>
                    <a:ext uri="{9D8B030D-6E8A-4147-A177-3AD203B41FA5}">
                      <a16:colId xmlns:a16="http://schemas.microsoft.com/office/drawing/2014/main" val="872275089"/>
                    </a:ext>
                  </a:extLst>
                </a:gridCol>
                <a:gridCol w="1303699">
                  <a:extLst>
                    <a:ext uri="{9D8B030D-6E8A-4147-A177-3AD203B41FA5}">
                      <a16:colId xmlns:a16="http://schemas.microsoft.com/office/drawing/2014/main" val="1687779183"/>
                    </a:ext>
                  </a:extLst>
                </a:gridCol>
                <a:gridCol w="742385">
                  <a:extLst>
                    <a:ext uri="{9D8B030D-6E8A-4147-A177-3AD203B41FA5}">
                      <a16:colId xmlns:a16="http://schemas.microsoft.com/office/drawing/2014/main" val="4188294302"/>
                    </a:ext>
                  </a:extLst>
                </a:gridCol>
                <a:gridCol w="1056539">
                  <a:extLst>
                    <a:ext uri="{9D8B030D-6E8A-4147-A177-3AD203B41FA5}">
                      <a16:colId xmlns:a16="http://schemas.microsoft.com/office/drawing/2014/main" val="3766300417"/>
                    </a:ext>
                  </a:extLst>
                </a:gridCol>
                <a:gridCol w="799421">
                  <a:extLst>
                    <a:ext uri="{9D8B030D-6E8A-4147-A177-3AD203B41FA5}">
                      <a16:colId xmlns:a16="http://schemas.microsoft.com/office/drawing/2014/main" val="3868927763"/>
                    </a:ext>
                  </a:extLst>
                </a:gridCol>
                <a:gridCol w="1367074">
                  <a:extLst>
                    <a:ext uri="{9D8B030D-6E8A-4147-A177-3AD203B41FA5}">
                      <a16:colId xmlns:a16="http://schemas.microsoft.com/office/drawing/2014/main" val="1164029865"/>
                    </a:ext>
                  </a:extLst>
                </a:gridCol>
              </a:tblGrid>
              <a:tr h="480739">
                <a:tc>
                  <a:txBody>
                    <a:bodyPr/>
                    <a:lstStyle/>
                    <a:p>
                      <a:pPr algn="ctr" fontAlgn="ctr"/>
                      <a:r>
                        <a:rPr lang="tr-TR" sz="1200" b="1" u="none" strike="noStrike" dirty="0">
                          <a:solidFill>
                            <a:schemeClr val="tx1"/>
                          </a:solidFill>
                          <a:effectLst/>
                          <a:latin typeface="Cambria" panose="02040503050406030204" pitchFamily="18" charset="0"/>
                        </a:rPr>
                        <a:t>Projenin Adı</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Yürütücüsü</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Bölüm/ABD</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Proje Süresi</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Proje Bütçesi</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Sektör</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Sektör Alt Alan</a:t>
                      </a:r>
                      <a:endParaRPr lang="tr-TR" sz="1200" b="1" i="0" u="none" strike="noStrike" dirty="0">
                        <a:solidFill>
                          <a:schemeClr val="tx1"/>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1339831849"/>
                  </a:ext>
                </a:extLst>
              </a:tr>
              <a:tr h="527575">
                <a:tc>
                  <a:txBody>
                    <a:bodyPr/>
                    <a:lstStyle/>
                    <a:p>
                      <a:pPr algn="l" fontAlgn="ctr"/>
                      <a:r>
                        <a:rPr lang="tr-TR" sz="1100" u="none" strike="noStrike" dirty="0">
                          <a:effectLst/>
                          <a:latin typeface="Cambria" panose="02040503050406030204" pitchFamily="18" charset="0"/>
                        </a:rPr>
                        <a:t>Kritik Altyapılarda Siber Güvenlik Zafiyet Araştırması</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l" fontAlgn="ctr"/>
                      <a:r>
                        <a:rPr lang="tr-TR" sz="1100" u="none" strike="noStrike">
                          <a:effectLst/>
                          <a:latin typeface="Cambria" panose="02040503050406030204" pitchFamily="18" charset="0"/>
                        </a:rPr>
                        <a:t>Doç.Dr. Muhammed Ali AYDIN</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Siber Güvenlik</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24</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₺1.799.110,00</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Fen / Mühendislik</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Siber Güvenlik</a:t>
                      </a:r>
                      <a:endParaRPr lang="tr-TR" sz="1100" b="0" i="0" u="none" strike="noStrike">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3395833101"/>
                  </a:ext>
                </a:extLst>
              </a:tr>
              <a:tr h="1084055">
                <a:tc>
                  <a:txBody>
                    <a:bodyPr/>
                    <a:lstStyle/>
                    <a:p>
                      <a:pPr algn="l" fontAlgn="ctr"/>
                      <a:r>
                        <a:rPr lang="tr-TR" sz="1100" u="none" strike="noStrike" dirty="0" err="1">
                          <a:effectLst/>
                          <a:latin typeface="Cambria" panose="02040503050406030204" pitchFamily="18" charset="0"/>
                        </a:rPr>
                        <a:t>Seminal</a:t>
                      </a:r>
                      <a:r>
                        <a:rPr lang="tr-TR" sz="1100" u="none" strike="noStrike" dirty="0">
                          <a:effectLst/>
                          <a:latin typeface="Cambria" panose="02040503050406030204" pitchFamily="18" charset="0"/>
                        </a:rPr>
                        <a:t> Plazma ve Dişi </a:t>
                      </a:r>
                      <a:r>
                        <a:rPr lang="tr-TR" sz="1100" u="none" strike="noStrike" dirty="0" err="1">
                          <a:effectLst/>
                          <a:latin typeface="Cambria" panose="02040503050406030204" pitchFamily="18" charset="0"/>
                        </a:rPr>
                        <a:t>Reprodüktif</a:t>
                      </a:r>
                      <a:r>
                        <a:rPr lang="tr-TR" sz="1100" u="none" strike="noStrike" dirty="0">
                          <a:effectLst/>
                          <a:latin typeface="Cambria" panose="02040503050406030204" pitchFamily="18" charset="0"/>
                        </a:rPr>
                        <a:t> Organlardan Elde Edilen </a:t>
                      </a:r>
                      <a:r>
                        <a:rPr lang="tr-TR" sz="1100" u="none" strike="noStrike" dirty="0" err="1">
                          <a:effectLst/>
                          <a:latin typeface="Cambria" panose="02040503050406030204" pitchFamily="18" charset="0"/>
                        </a:rPr>
                        <a:t>Ekstraselüler</a:t>
                      </a:r>
                      <a:r>
                        <a:rPr lang="tr-TR" sz="1100" u="none" strike="noStrike" dirty="0">
                          <a:effectLst/>
                          <a:latin typeface="Cambria" panose="02040503050406030204" pitchFamily="18" charset="0"/>
                        </a:rPr>
                        <a:t> Veziküllerin Gamet Hücrelerinin </a:t>
                      </a:r>
                      <a:r>
                        <a:rPr lang="tr-TR" sz="1100" u="none" strike="noStrike" dirty="0" err="1">
                          <a:effectLst/>
                          <a:latin typeface="Cambria" panose="02040503050406030204" pitchFamily="18" charset="0"/>
                        </a:rPr>
                        <a:t>Kriyoprezervasyonu</a:t>
                      </a:r>
                      <a:r>
                        <a:rPr lang="tr-TR" sz="1100" u="none" strike="noStrike" dirty="0">
                          <a:effectLst/>
                          <a:latin typeface="Cambria" panose="02040503050406030204" pitchFamily="18" charset="0"/>
                        </a:rPr>
                        <a:t> ve in </a:t>
                      </a:r>
                      <a:r>
                        <a:rPr lang="tr-TR" sz="1100" u="none" strike="noStrike" dirty="0" err="1">
                          <a:effectLst/>
                          <a:latin typeface="Cambria" panose="02040503050406030204" pitchFamily="18" charset="0"/>
                        </a:rPr>
                        <a:t>vitro</a:t>
                      </a:r>
                      <a:r>
                        <a:rPr lang="tr-TR" sz="1100" u="none" strike="noStrike" dirty="0">
                          <a:effectLst/>
                          <a:latin typeface="Cambria" panose="02040503050406030204" pitchFamily="18" charset="0"/>
                        </a:rPr>
                        <a:t> Embriyo Gelişimine Etkisinin İncelenmesi</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l" fontAlgn="ctr"/>
                      <a:r>
                        <a:rPr lang="tr-TR" sz="1100" u="none" strike="noStrike" dirty="0">
                          <a:effectLst/>
                          <a:latin typeface="Cambria" panose="02040503050406030204" pitchFamily="18" charset="0"/>
                        </a:rPr>
                        <a:t>Arş. Gör. Dr. Selin YAĞCIOĞLU</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err="1">
                          <a:effectLst/>
                          <a:latin typeface="Cambria" panose="02040503050406030204" pitchFamily="18" charset="0"/>
                        </a:rPr>
                        <a:t>Dölerme</a:t>
                      </a:r>
                      <a:r>
                        <a:rPr lang="tr-TR" sz="1100" u="none" strike="noStrike" dirty="0">
                          <a:effectLst/>
                          <a:latin typeface="Cambria" panose="02040503050406030204" pitchFamily="18" charset="0"/>
                        </a:rPr>
                        <a:t> ve Suni Tohumlama</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36</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₺1.299.961,88</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Sağlık</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err="1">
                          <a:effectLst/>
                          <a:latin typeface="Cambria" panose="02040503050406030204" pitchFamily="18" charset="0"/>
                        </a:rPr>
                        <a:t>Biyoteknoloji</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943412486"/>
                  </a:ext>
                </a:extLst>
              </a:tr>
              <a:tr h="422910">
                <a:tc>
                  <a:txBody>
                    <a:bodyPr/>
                    <a:lstStyle/>
                    <a:p>
                      <a:pPr algn="l" fontAlgn="ctr"/>
                      <a:r>
                        <a:rPr lang="tr-TR" sz="1100" u="none" strike="noStrike">
                          <a:effectLst/>
                          <a:latin typeface="Cambria" panose="02040503050406030204" pitchFamily="18" charset="0"/>
                        </a:rPr>
                        <a:t>Amoksisilin Trihidratın Saflaştırılması Üzerine Sitrik Asitin (E330) Etkisi ve Deneysel Tasarım Kullanılarak Modellenmesi</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l" fontAlgn="ctr"/>
                      <a:r>
                        <a:rPr lang="tr-TR" sz="1100" u="none" strike="noStrike">
                          <a:effectLst/>
                          <a:latin typeface="Cambria" panose="02040503050406030204" pitchFamily="18" charset="0"/>
                        </a:rPr>
                        <a:t>Dr. Mustafa Fatih ERGİN</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Kimya Mühendisliği</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12</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₺154.958,60</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İlaç</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İlaç Teknolojileri</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2003096712"/>
                  </a:ext>
                </a:extLst>
              </a:tr>
              <a:tr h="1008255">
                <a:tc>
                  <a:txBody>
                    <a:bodyPr/>
                    <a:lstStyle/>
                    <a:p>
                      <a:pPr algn="l" fontAlgn="ctr"/>
                      <a:r>
                        <a:rPr lang="tr-TR" sz="1100" u="none" strike="noStrike">
                          <a:effectLst/>
                          <a:latin typeface="Cambria" panose="02040503050406030204" pitchFamily="18" charset="0"/>
                        </a:rPr>
                        <a:t>Rekombinant Alfa-Sinüklein Üretimi, Saflaştırılması ve Bilimsel Araştırmalarda Kullanıma Uygunluğunun Doğrulanması</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l" fontAlgn="ctr"/>
                      <a:r>
                        <a:rPr lang="tr-TR" sz="1100" u="none" strike="noStrike">
                          <a:effectLst/>
                          <a:latin typeface="Cambria" panose="02040503050406030204" pitchFamily="18" charset="0"/>
                        </a:rPr>
                        <a:t>Prof.Dr. Erdinç DURSUN</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Sinirbilim</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36</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₺950.085,14</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Tıbbi Cihaz Sağlık</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Tıbbi Tanı Kitleri </a:t>
                      </a:r>
                      <a:r>
                        <a:rPr lang="tr-TR" sz="1100" u="none" strike="noStrike" dirty="0" err="1">
                          <a:effectLst/>
                          <a:latin typeface="Cambria" panose="02040503050406030204" pitchFamily="18" charset="0"/>
                        </a:rPr>
                        <a:t>Biyoteknoloji</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2451242318"/>
                  </a:ext>
                </a:extLst>
              </a:tr>
            </a:tbl>
          </a:graphicData>
        </a:graphic>
      </p:graphicFrame>
    </p:spTree>
    <p:extLst>
      <p:ext uri="{BB962C8B-B14F-4D97-AF65-F5344CB8AC3E}">
        <p14:creationId xmlns:p14="http://schemas.microsoft.com/office/powerpoint/2010/main" val="3908804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a:extLst>
              <a:ext uri="{FF2B5EF4-FFF2-40B4-BE49-F238E27FC236}">
                <a16:creationId xmlns:a16="http://schemas.microsoft.com/office/drawing/2014/main" id="{12677FC6-F9BD-4002-ABB2-D8C58965BDFA}"/>
              </a:ext>
            </a:extLst>
          </p:cNvPr>
          <p:cNvSpPr>
            <a:spLocks noGrp="1"/>
          </p:cNvSpPr>
          <p:nvPr>
            <p:ph type="title"/>
          </p:nvPr>
        </p:nvSpPr>
        <p:spPr>
          <a:xfrm>
            <a:off x="-1355984" y="262550"/>
            <a:ext cx="12145903" cy="1176951"/>
          </a:xfrm>
        </p:spPr>
        <p:txBody>
          <a:bodyPr/>
          <a:lstStyle/>
          <a:p>
            <a:pPr algn="ctr"/>
            <a:r>
              <a:rPr lang="tr-TR" sz="2800" b="1" dirty="0">
                <a:solidFill>
                  <a:schemeClr val="tx1"/>
                </a:solidFill>
              </a:rPr>
              <a:t>	    </a:t>
            </a:r>
            <a:r>
              <a:rPr lang="tr-TR" sz="2800" b="1" dirty="0" smtClean="0">
                <a:solidFill>
                  <a:schemeClr val="tx1"/>
                </a:solidFill>
              </a:rPr>
              <a:t>                               </a:t>
            </a:r>
            <a:r>
              <a:rPr lang="tr-TR" sz="2400" b="1" dirty="0" smtClean="0">
                <a:solidFill>
                  <a:schemeClr val="tx1"/>
                </a:solidFill>
                <a:latin typeface="Cambria" panose="02040503050406030204" pitchFamily="18" charset="0"/>
              </a:rPr>
              <a:t>İZMİR </a:t>
            </a:r>
            <a:r>
              <a:rPr lang="tr-TR" sz="2400" b="1" dirty="0">
                <a:solidFill>
                  <a:schemeClr val="tx1"/>
                </a:solidFill>
                <a:latin typeface="Cambria" panose="02040503050406030204" pitchFamily="18" charset="0"/>
              </a:rPr>
              <a:t>YÜKSEK TEKNOLOJİ ÜNİVERSİTESİ-1 (20 proje)</a:t>
            </a:r>
            <a:br>
              <a:rPr lang="tr-TR" sz="2400" b="1" dirty="0">
                <a:solidFill>
                  <a:schemeClr val="tx1"/>
                </a:solidFill>
                <a:latin typeface="Cambria" panose="02040503050406030204" pitchFamily="18" charset="0"/>
              </a:rPr>
            </a:br>
            <a:r>
              <a:rPr lang="tr-TR" sz="2400" b="1" dirty="0">
                <a:solidFill>
                  <a:schemeClr val="tx1"/>
                </a:solidFill>
                <a:latin typeface="Cambria" panose="02040503050406030204" pitchFamily="18" charset="0"/>
              </a:rPr>
              <a:t>	    </a:t>
            </a:r>
            <a:r>
              <a:rPr lang="tr-TR" sz="2400" b="1" dirty="0" smtClean="0">
                <a:solidFill>
                  <a:schemeClr val="tx1"/>
                </a:solidFill>
                <a:latin typeface="Cambria" panose="02040503050406030204" pitchFamily="18" charset="0"/>
              </a:rPr>
              <a:t>  Aktarılan </a:t>
            </a:r>
            <a:r>
              <a:rPr lang="tr-TR" sz="2400" b="1" dirty="0">
                <a:solidFill>
                  <a:schemeClr val="tx1"/>
                </a:solidFill>
                <a:latin typeface="Cambria" panose="02040503050406030204" pitchFamily="18" charset="0"/>
              </a:rPr>
              <a:t>Bütçe:	₺6.851.851,49</a:t>
            </a:r>
            <a: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t/>
            </a:r>
            <a:b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br>
            <a: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t>	       </a:t>
            </a:r>
            <a:r>
              <a:rPr lang="tr-TR" sz="2400" b="1" dirty="0">
                <a:solidFill>
                  <a:schemeClr val="tx1"/>
                </a:solidFill>
                <a:latin typeface="Cambria" panose="02040503050406030204" pitchFamily="18" charset="0"/>
              </a:rPr>
              <a:t>Kullanılan Bütçe</a:t>
            </a:r>
            <a:r>
              <a:rPr lang="tr-TR" sz="2400" b="1" dirty="0" smtClean="0">
                <a:solidFill>
                  <a:schemeClr val="tx1"/>
                </a:solidFill>
                <a:latin typeface="Cambria" panose="02040503050406030204" pitchFamily="18" charset="0"/>
              </a:rPr>
              <a:t>:₺</a:t>
            </a:r>
            <a:r>
              <a:rPr lang="tr-TR" sz="2400" b="1" dirty="0">
                <a:solidFill>
                  <a:schemeClr val="tx1"/>
                </a:solidFill>
                <a:latin typeface="Cambria" panose="02040503050406030204" pitchFamily="18" charset="0"/>
              </a:rPr>
              <a:t>6.560.000,00</a:t>
            </a:r>
            <a:r>
              <a:rPr lang="tr-TR" dirty="0">
                <a:latin typeface="Calibri" panose="020F0502020204030204" pitchFamily="34" charset="0"/>
                <a:ea typeface="Calibri" panose="020F0502020204030204" pitchFamily="34" charset="0"/>
                <a:cs typeface="Times New Roman" panose="02020603050405020304" pitchFamily="18" charset="0"/>
              </a:rPr>
              <a:t/>
            </a:r>
            <a:br>
              <a:rPr lang="tr-TR" dirty="0">
                <a:latin typeface="Calibri" panose="020F0502020204030204" pitchFamily="34" charset="0"/>
                <a:ea typeface="Calibri" panose="020F0502020204030204" pitchFamily="34" charset="0"/>
                <a:cs typeface="Times New Roman" panose="02020603050405020304" pitchFamily="18" charset="0"/>
              </a:rPr>
            </a:br>
            <a:r>
              <a:rPr lang="tr-TR" dirty="0"/>
              <a:t> </a:t>
            </a:r>
          </a:p>
        </p:txBody>
      </p:sp>
      <p:graphicFrame>
        <p:nvGraphicFramePr>
          <p:cNvPr id="4" name="Tablo 3">
            <a:extLst>
              <a:ext uri="{FF2B5EF4-FFF2-40B4-BE49-F238E27FC236}">
                <a16:creationId xmlns:a16="http://schemas.microsoft.com/office/drawing/2014/main" id="{77418D29-F24C-41F9-BDE0-F82FB200B0E7}"/>
              </a:ext>
            </a:extLst>
          </p:cNvPr>
          <p:cNvGraphicFramePr>
            <a:graphicFrameLocks noGrp="1"/>
          </p:cNvGraphicFramePr>
          <p:nvPr>
            <p:extLst>
              <p:ext uri="{D42A27DB-BD31-4B8C-83A1-F6EECF244321}">
                <p14:modId xmlns:p14="http://schemas.microsoft.com/office/powerpoint/2010/main" val="4110449436"/>
              </p:ext>
            </p:extLst>
          </p:nvPr>
        </p:nvGraphicFramePr>
        <p:xfrm>
          <a:off x="253497" y="1231272"/>
          <a:ext cx="11823827" cy="5305076"/>
        </p:xfrm>
        <a:graphic>
          <a:graphicData uri="http://schemas.openxmlformats.org/drawingml/2006/table">
            <a:tbl>
              <a:tblPr>
                <a:tableStyleId>{5C22544A-7EE6-4342-B048-85BDC9FD1C3A}</a:tableStyleId>
              </a:tblPr>
              <a:tblGrid>
                <a:gridCol w="6355533">
                  <a:extLst>
                    <a:ext uri="{9D8B030D-6E8A-4147-A177-3AD203B41FA5}">
                      <a16:colId xmlns:a16="http://schemas.microsoft.com/office/drawing/2014/main" val="1433488926"/>
                    </a:ext>
                  </a:extLst>
                </a:gridCol>
                <a:gridCol w="1186004">
                  <a:extLst>
                    <a:ext uri="{9D8B030D-6E8A-4147-A177-3AD203B41FA5}">
                      <a16:colId xmlns:a16="http://schemas.microsoft.com/office/drawing/2014/main" val="1722454924"/>
                    </a:ext>
                  </a:extLst>
                </a:gridCol>
                <a:gridCol w="986827">
                  <a:extLst>
                    <a:ext uri="{9D8B030D-6E8A-4147-A177-3AD203B41FA5}">
                      <a16:colId xmlns:a16="http://schemas.microsoft.com/office/drawing/2014/main" val="3459088566"/>
                    </a:ext>
                  </a:extLst>
                </a:gridCol>
                <a:gridCol w="570369">
                  <a:extLst>
                    <a:ext uri="{9D8B030D-6E8A-4147-A177-3AD203B41FA5}">
                      <a16:colId xmlns:a16="http://schemas.microsoft.com/office/drawing/2014/main" val="1877125487"/>
                    </a:ext>
                  </a:extLst>
                </a:gridCol>
                <a:gridCol w="697117">
                  <a:extLst>
                    <a:ext uri="{9D8B030D-6E8A-4147-A177-3AD203B41FA5}">
                      <a16:colId xmlns:a16="http://schemas.microsoft.com/office/drawing/2014/main" val="3239037589"/>
                    </a:ext>
                  </a:extLst>
                </a:gridCol>
                <a:gridCol w="1050202">
                  <a:extLst>
                    <a:ext uri="{9D8B030D-6E8A-4147-A177-3AD203B41FA5}">
                      <a16:colId xmlns:a16="http://schemas.microsoft.com/office/drawing/2014/main" val="2136104633"/>
                    </a:ext>
                  </a:extLst>
                </a:gridCol>
                <a:gridCol w="977775">
                  <a:extLst>
                    <a:ext uri="{9D8B030D-6E8A-4147-A177-3AD203B41FA5}">
                      <a16:colId xmlns:a16="http://schemas.microsoft.com/office/drawing/2014/main" val="3897757063"/>
                    </a:ext>
                  </a:extLst>
                </a:gridCol>
              </a:tblGrid>
              <a:tr h="297141">
                <a:tc>
                  <a:txBody>
                    <a:bodyPr/>
                    <a:lstStyle/>
                    <a:p>
                      <a:pPr algn="ctr" fontAlgn="ctr"/>
                      <a:r>
                        <a:rPr lang="tr-TR" sz="1200" b="1" u="none" strike="noStrike" dirty="0">
                          <a:solidFill>
                            <a:schemeClr val="tx1"/>
                          </a:solidFill>
                          <a:effectLst/>
                          <a:latin typeface="Cambria" panose="02040503050406030204" pitchFamily="18" charset="0"/>
                        </a:rPr>
                        <a:t>Projenin Adı</a:t>
                      </a:r>
                      <a:endParaRPr lang="tr-TR" sz="1200" b="1" i="0" u="none" strike="noStrike" dirty="0">
                        <a:solidFill>
                          <a:schemeClr val="tx1"/>
                        </a:solidFill>
                        <a:effectLst/>
                        <a:latin typeface="Cambria" panose="02040503050406030204" pitchFamily="18" charset="0"/>
                      </a:endParaRPr>
                    </a:p>
                  </a:txBody>
                  <a:tcPr marL="3554" marR="3554" marT="3554" marB="0" anchor="ctr"/>
                </a:tc>
                <a:tc>
                  <a:txBody>
                    <a:bodyPr/>
                    <a:lstStyle/>
                    <a:p>
                      <a:pPr algn="ctr" fontAlgn="ctr"/>
                      <a:r>
                        <a:rPr lang="tr-TR" sz="1200" b="1" u="none" strike="noStrike" dirty="0">
                          <a:solidFill>
                            <a:schemeClr val="tx1"/>
                          </a:solidFill>
                          <a:effectLst/>
                          <a:latin typeface="Cambria" panose="02040503050406030204" pitchFamily="18" charset="0"/>
                        </a:rPr>
                        <a:t>Yürütücüsü</a:t>
                      </a:r>
                      <a:endParaRPr lang="tr-TR" sz="1200" b="1" i="0" u="none" strike="noStrike" dirty="0">
                        <a:solidFill>
                          <a:schemeClr val="tx1"/>
                        </a:solidFill>
                        <a:effectLst/>
                        <a:latin typeface="Cambria" panose="02040503050406030204" pitchFamily="18" charset="0"/>
                      </a:endParaRPr>
                    </a:p>
                  </a:txBody>
                  <a:tcPr marL="3554" marR="3554" marT="3554" marB="0" anchor="ctr"/>
                </a:tc>
                <a:tc>
                  <a:txBody>
                    <a:bodyPr/>
                    <a:lstStyle/>
                    <a:p>
                      <a:pPr algn="ctr" fontAlgn="ctr"/>
                      <a:r>
                        <a:rPr lang="tr-TR" sz="1200" b="1" u="none" strike="noStrike" dirty="0">
                          <a:solidFill>
                            <a:schemeClr val="tx1"/>
                          </a:solidFill>
                          <a:effectLst/>
                          <a:latin typeface="Cambria" panose="02040503050406030204" pitchFamily="18" charset="0"/>
                        </a:rPr>
                        <a:t>Bölüm/ABD</a:t>
                      </a:r>
                      <a:endParaRPr lang="tr-TR" sz="1200" b="1" i="0" u="none" strike="noStrike" dirty="0">
                        <a:solidFill>
                          <a:schemeClr val="tx1"/>
                        </a:solidFill>
                        <a:effectLst/>
                        <a:latin typeface="Cambria" panose="02040503050406030204" pitchFamily="18" charset="0"/>
                      </a:endParaRPr>
                    </a:p>
                  </a:txBody>
                  <a:tcPr marL="3554" marR="3554" marT="3554" marB="0" anchor="ctr"/>
                </a:tc>
                <a:tc>
                  <a:txBody>
                    <a:bodyPr/>
                    <a:lstStyle/>
                    <a:p>
                      <a:pPr algn="ctr" fontAlgn="ctr"/>
                      <a:r>
                        <a:rPr lang="tr-TR" sz="1200" b="1" u="none" strike="noStrike" dirty="0">
                          <a:solidFill>
                            <a:schemeClr val="tx1"/>
                          </a:solidFill>
                          <a:effectLst/>
                          <a:latin typeface="Cambria" panose="02040503050406030204" pitchFamily="18" charset="0"/>
                        </a:rPr>
                        <a:t>Proje Süresi</a:t>
                      </a:r>
                      <a:endParaRPr lang="tr-TR" sz="1200" b="1" i="0" u="none" strike="noStrike" dirty="0">
                        <a:solidFill>
                          <a:schemeClr val="tx1"/>
                        </a:solidFill>
                        <a:effectLst/>
                        <a:latin typeface="Cambria" panose="02040503050406030204" pitchFamily="18" charset="0"/>
                      </a:endParaRPr>
                    </a:p>
                  </a:txBody>
                  <a:tcPr marL="3554" marR="3554" marT="3554" marB="0" anchor="ctr"/>
                </a:tc>
                <a:tc>
                  <a:txBody>
                    <a:bodyPr/>
                    <a:lstStyle/>
                    <a:p>
                      <a:pPr algn="ctr" fontAlgn="ctr"/>
                      <a:r>
                        <a:rPr lang="tr-TR" sz="1200" b="1" u="none" strike="noStrike" dirty="0">
                          <a:solidFill>
                            <a:schemeClr val="tx1"/>
                          </a:solidFill>
                          <a:effectLst/>
                          <a:latin typeface="Cambria" panose="02040503050406030204" pitchFamily="18" charset="0"/>
                        </a:rPr>
                        <a:t>Proje Bütçesi</a:t>
                      </a:r>
                      <a:endParaRPr lang="tr-TR" sz="1200" b="1" i="0" u="none" strike="noStrike" dirty="0">
                        <a:solidFill>
                          <a:schemeClr val="tx1"/>
                        </a:solidFill>
                        <a:effectLst/>
                        <a:latin typeface="Cambria" panose="02040503050406030204" pitchFamily="18" charset="0"/>
                      </a:endParaRPr>
                    </a:p>
                  </a:txBody>
                  <a:tcPr marL="3554" marR="3554" marT="3554" marB="0" anchor="ctr"/>
                </a:tc>
                <a:tc>
                  <a:txBody>
                    <a:bodyPr/>
                    <a:lstStyle/>
                    <a:p>
                      <a:pPr algn="ctr" fontAlgn="ctr"/>
                      <a:r>
                        <a:rPr lang="tr-TR" sz="1200" b="1" u="none" strike="noStrike" dirty="0">
                          <a:solidFill>
                            <a:schemeClr val="tx1"/>
                          </a:solidFill>
                          <a:effectLst/>
                          <a:latin typeface="Cambria" panose="02040503050406030204" pitchFamily="18" charset="0"/>
                        </a:rPr>
                        <a:t>Sektör</a:t>
                      </a:r>
                      <a:endParaRPr lang="tr-TR" sz="1200" b="1" i="0" u="none" strike="noStrike" dirty="0">
                        <a:solidFill>
                          <a:schemeClr val="tx1"/>
                        </a:solidFill>
                        <a:effectLst/>
                        <a:latin typeface="Cambria" panose="02040503050406030204" pitchFamily="18" charset="0"/>
                      </a:endParaRPr>
                    </a:p>
                  </a:txBody>
                  <a:tcPr marL="3554" marR="3554" marT="3554" marB="0" anchor="ctr"/>
                </a:tc>
                <a:tc>
                  <a:txBody>
                    <a:bodyPr/>
                    <a:lstStyle/>
                    <a:p>
                      <a:pPr algn="ctr" fontAlgn="ctr"/>
                      <a:r>
                        <a:rPr lang="tr-TR" sz="1200" b="1" u="none" strike="noStrike" dirty="0">
                          <a:solidFill>
                            <a:schemeClr val="tx1"/>
                          </a:solidFill>
                          <a:effectLst/>
                          <a:latin typeface="Cambria" panose="02040503050406030204" pitchFamily="18" charset="0"/>
                        </a:rPr>
                        <a:t>Sektör Alt Alan</a:t>
                      </a:r>
                      <a:endParaRPr lang="tr-TR" sz="1200" b="1" i="0" u="none" strike="noStrike" dirty="0">
                        <a:solidFill>
                          <a:schemeClr val="tx1"/>
                        </a:solidFill>
                        <a:effectLst/>
                        <a:latin typeface="Cambria" panose="02040503050406030204" pitchFamily="18" charset="0"/>
                      </a:endParaRPr>
                    </a:p>
                  </a:txBody>
                  <a:tcPr marL="3554" marR="3554" marT="3554" marB="0" anchor="ctr"/>
                </a:tc>
                <a:extLst>
                  <a:ext uri="{0D108BD9-81ED-4DB2-BD59-A6C34878D82A}">
                    <a16:rowId xmlns:a16="http://schemas.microsoft.com/office/drawing/2014/main" val="4169056089"/>
                  </a:ext>
                </a:extLst>
              </a:tr>
              <a:tr h="321625">
                <a:tc>
                  <a:txBody>
                    <a:bodyPr/>
                    <a:lstStyle/>
                    <a:p>
                      <a:pPr algn="l" fontAlgn="ctr"/>
                      <a:r>
                        <a:rPr lang="en-US" sz="900" u="none" strike="noStrike" dirty="0">
                          <a:effectLst/>
                          <a:latin typeface="Cambria" panose="02040503050406030204" pitchFamily="18" charset="0"/>
                        </a:rPr>
                        <a:t>In </a:t>
                      </a:r>
                      <a:r>
                        <a:rPr lang="en-US" sz="900" u="none" strike="noStrike" dirty="0" err="1">
                          <a:effectLst/>
                          <a:latin typeface="Cambria" panose="02040503050406030204" pitchFamily="18" charset="0"/>
                        </a:rPr>
                        <a:t>silico</a:t>
                      </a:r>
                      <a:r>
                        <a:rPr lang="en-US" sz="900" u="none" strike="noStrike" dirty="0">
                          <a:effectLst/>
                          <a:latin typeface="Cambria" panose="02040503050406030204" pitchFamily="18" charset="0"/>
                        </a:rPr>
                        <a:t> analysis of phytochemicals for use in COVID-19 treatment and assessment </a:t>
                      </a:r>
                      <a:br>
                        <a:rPr lang="en-US" sz="900" u="none" strike="noStrike" dirty="0">
                          <a:effectLst/>
                          <a:latin typeface="Cambria" panose="02040503050406030204" pitchFamily="18" charset="0"/>
                        </a:rPr>
                      </a:br>
                      <a:r>
                        <a:rPr lang="en-US" sz="900" u="none" strike="noStrike" dirty="0">
                          <a:effectLst/>
                          <a:latin typeface="Cambria" panose="02040503050406030204" pitchFamily="18" charset="0"/>
                        </a:rPr>
                        <a:t>of binding properties of potential drug candidates</a:t>
                      </a:r>
                      <a:endParaRPr lang="en-US" sz="900" b="0" i="0" u="none" strike="noStrike" dirty="0">
                        <a:solidFill>
                          <a:srgbClr val="000000"/>
                        </a:solidFill>
                        <a:effectLst/>
                        <a:latin typeface="Cambria" panose="02040503050406030204" pitchFamily="18" charset="0"/>
                      </a:endParaRPr>
                    </a:p>
                  </a:txBody>
                  <a:tcPr marL="3554" marR="3554" marT="3554" marB="0" anchor="ctr"/>
                </a:tc>
                <a:tc>
                  <a:txBody>
                    <a:bodyPr/>
                    <a:lstStyle/>
                    <a:p>
                      <a:pPr algn="l" fontAlgn="b"/>
                      <a:r>
                        <a:rPr lang="tr-TR" sz="900" u="none" strike="noStrike" dirty="0">
                          <a:effectLst/>
                          <a:latin typeface="Cambria" panose="02040503050406030204" pitchFamily="18" charset="0"/>
                        </a:rPr>
                        <a:t>Prof. Dr. Anne </a:t>
                      </a:r>
                      <a:r>
                        <a:rPr lang="tr-TR" sz="900" u="none" strike="noStrike" dirty="0" err="1">
                          <a:effectLst/>
                          <a:latin typeface="Cambria" panose="02040503050406030204" pitchFamily="18" charset="0"/>
                        </a:rPr>
                        <a:t>Frary</a:t>
                      </a:r>
                      <a:endParaRPr lang="tr-TR" sz="900" b="0" i="0" u="none" strike="noStrike" dirty="0">
                        <a:solidFill>
                          <a:srgbClr val="000000"/>
                        </a:solidFill>
                        <a:effectLst/>
                        <a:latin typeface="Cambria" panose="02040503050406030204" pitchFamily="18" charset="0"/>
                      </a:endParaRPr>
                    </a:p>
                  </a:txBody>
                  <a:tcPr marL="3554" marR="3554" marT="3554" marB="0" anchor="b"/>
                </a:tc>
                <a:tc>
                  <a:txBody>
                    <a:bodyPr/>
                    <a:lstStyle/>
                    <a:p>
                      <a:pPr algn="ctr" fontAlgn="b"/>
                      <a:r>
                        <a:rPr lang="tr-TR" sz="900" u="none" strike="noStrike" dirty="0">
                          <a:effectLst/>
                          <a:latin typeface="Cambria" panose="02040503050406030204" pitchFamily="18" charset="0"/>
                        </a:rPr>
                        <a:t>Moleküler Biyoloji ve Genetik</a:t>
                      </a:r>
                      <a:endParaRPr lang="tr-TR" sz="900" b="0" i="0" u="none" strike="noStrike" dirty="0">
                        <a:solidFill>
                          <a:srgbClr val="000000"/>
                        </a:solidFill>
                        <a:effectLst/>
                        <a:latin typeface="Cambria" panose="02040503050406030204" pitchFamily="18" charset="0"/>
                      </a:endParaRPr>
                    </a:p>
                  </a:txBody>
                  <a:tcPr marL="3554" marR="3554" marT="3554" marB="0" anchor="b"/>
                </a:tc>
                <a:tc>
                  <a:txBody>
                    <a:bodyPr/>
                    <a:lstStyle/>
                    <a:p>
                      <a:pPr algn="ctr" fontAlgn="ctr"/>
                      <a:r>
                        <a:rPr lang="tr-TR" sz="900" u="none" strike="noStrike">
                          <a:effectLst/>
                          <a:latin typeface="Cambria" panose="02040503050406030204" pitchFamily="18" charset="0"/>
                        </a:rPr>
                        <a:t>24</a:t>
                      </a:r>
                      <a:endParaRPr lang="tr-TR" sz="900" b="0" i="0" u="none" strike="noStrike">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a:effectLst/>
                          <a:latin typeface="Cambria" panose="02040503050406030204" pitchFamily="18" charset="0"/>
                        </a:rPr>
                        <a:t>₺350.000,00</a:t>
                      </a:r>
                      <a:endParaRPr lang="tr-TR" sz="900" b="0" i="0" u="none" strike="noStrike">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a:effectLst/>
                          <a:latin typeface="Cambria" panose="02040503050406030204" pitchFamily="18" charset="0"/>
                        </a:rPr>
                        <a:t>Kimya</a:t>
                      </a:r>
                      <a:endParaRPr lang="tr-TR" sz="900" b="0" i="0" u="none" strike="noStrike">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a:effectLst/>
                          <a:latin typeface="Cambria" panose="02040503050406030204" pitchFamily="18" charset="0"/>
                        </a:rPr>
                        <a:t>Biyomühendislik</a:t>
                      </a:r>
                      <a:endParaRPr lang="tr-TR" sz="900" b="0" i="0" u="none" strike="noStrike">
                        <a:solidFill>
                          <a:srgbClr val="000000"/>
                        </a:solidFill>
                        <a:effectLst/>
                        <a:latin typeface="Cambria" panose="02040503050406030204" pitchFamily="18" charset="0"/>
                      </a:endParaRPr>
                    </a:p>
                  </a:txBody>
                  <a:tcPr marL="3554" marR="3554" marT="3554" marB="0" anchor="ctr"/>
                </a:tc>
                <a:extLst>
                  <a:ext uri="{0D108BD9-81ED-4DB2-BD59-A6C34878D82A}">
                    <a16:rowId xmlns:a16="http://schemas.microsoft.com/office/drawing/2014/main" val="2163547967"/>
                  </a:ext>
                </a:extLst>
              </a:tr>
              <a:tr h="297141">
                <a:tc>
                  <a:txBody>
                    <a:bodyPr/>
                    <a:lstStyle/>
                    <a:p>
                      <a:pPr algn="l" fontAlgn="b"/>
                      <a:r>
                        <a:rPr lang="tr-TR" sz="900" u="none" strike="noStrike">
                          <a:effectLst/>
                          <a:latin typeface="Cambria" panose="02040503050406030204" pitchFamily="18" charset="0"/>
                        </a:rPr>
                        <a:t>Yeni Tip Kitosan-Lityum Manganez Dioksit Kompozit Malzeme ile Jeotermal Sudan Lityumun Ayrılması ve Geri Kazanılması</a:t>
                      </a:r>
                      <a:endParaRPr lang="tr-TR" sz="900" b="0" i="0" u="none" strike="noStrike">
                        <a:solidFill>
                          <a:srgbClr val="000000"/>
                        </a:solidFill>
                        <a:effectLst/>
                        <a:latin typeface="Cambria" panose="02040503050406030204" pitchFamily="18" charset="0"/>
                      </a:endParaRPr>
                    </a:p>
                  </a:txBody>
                  <a:tcPr marL="3554" marR="3554" marT="3554" marB="0" anchor="b"/>
                </a:tc>
                <a:tc>
                  <a:txBody>
                    <a:bodyPr/>
                    <a:lstStyle/>
                    <a:p>
                      <a:pPr algn="l" fontAlgn="b"/>
                      <a:r>
                        <a:rPr lang="tr-TR" sz="900" u="none" strike="noStrike" dirty="0">
                          <a:effectLst/>
                          <a:latin typeface="Cambria" panose="02040503050406030204" pitchFamily="18" charset="0"/>
                        </a:rPr>
                        <a:t>Doç. Dr. Aslı YÜKSEL ÖZŞEN</a:t>
                      </a:r>
                      <a:endParaRPr lang="tr-TR" sz="900" b="0" i="0" u="none" strike="noStrike" dirty="0">
                        <a:solidFill>
                          <a:srgbClr val="000000"/>
                        </a:solidFill>
                        <a:effectLst/>
                        <a:latin typeface="Cambria" panose="02040503050406030204" pitchFamily="18" charset="0"/>
                      </a:endParaRPr>
                    </a:p>
                  </a:txBody>
                  <a:tcPr marL="3554" marR="3554" marT="3554" marB="0" anchor="b"/>
                </a:tc>
                <a:tc>
                  <a:txBody>
                    <a:bodyPr/>
                    <a:lstStyle/>
                    <a:p>
                      <a:pPr algn="ctr" fontAlgn="ctr"/>
                      <a:r>
                        <a:rPr lang="tr-TR" sz="900" u="none" strike="noStrike" dirty="0">
                          <a:effectLst/>
                          <a:latin typeface="Cambria" panose="02040503050406030204" pitchFamily="18" charset="0"/>
                        </a:rPr>
                        <a:t>Kimya Mühendisliği</a:t>
                      </a:r>
                      <a:endParaRPr lang="tr-TR" sz="900" b="0" i="0" u="none" strike="noStrike" dirty="0">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dirty="0">
                          <a:effectLst/>
                          <a:latin typeface="Cambria" panose="02040503050406030204" pitchFamily="18" charset="0"/>
                        </a:rPr>
                        <a:t>24</a:t>
                      </a:r>
                      <a:endParaRPr lang="tr-TR" sz="900" b="0" i="0" u="none" strike="noStrike" dirty="0">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a:effectLst/>
                          <a:latin typeface="Cambria" panose="02040503050406030204" pitchFamily="18" charset="0"/>
                        </a:rPr>
                        <a:t>₺350.000,00</a:t>
                      </a:r>
                      <a:endParaRPr lang="tr-TR" sz="900" b="0" i="0" u="none" strike="noStrike">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a:effectLst/>
                          <a:latin typeface="Cambria" panose="02040503050406030204" pitchFamily="18" charset="0"/>
                        </a:rPr>
                        <a:t>Kimya</a:t>
                      </a:r>
                      <a:endParaRPr lang="tr-TR" sz="900" b="0" i="0" u="none" strike="noStrike">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a:effectLst/>
                          <a:latin typeface="Cambria" panose="02040503050406030204" pitchFamily="18" charset="0"/>
                        </a:rPr>
                        <a:t>Filtrasyon ve Ayırma</a:t>
                      </a:r>
                      <a:endParaRPr lang="tr-TR" sz="900" b="0" i="0" u="none" strike="noStrike">
                        <a:solidFill>
                          <a:srgbClr val="000000"/>
                        </a:solidFill>
                        <a:effectLst/>
                        <a:latin typeface="Cambria" panose="02040503050406030204" pitchFamily="18" charset="0"/>
                      </a:endParaRPr>
                    </a:p>
                  </a:txBody>
                  <a:tcPr marL="3554" marR="3554" marT="3554" marB="0" anchor="ctr"/>
                </a:tc>
                <a:extLst>
                  <a:ext uri="{0D108BD9-81ED-4DB2-BD59-A6C34878D82A}">
                    <a16:rowId xmlns:a16="http://schemas.microsoft.com/office/drawing/2014/main" val="1147846317"/>
                  </a:ext>
                </a:extLst>
              </a:tr>
              <a:tr h="559467">
                <a:tc>
                  <a:txBody>
                    <a:bodyPr/>
                    <a:lstStyle/>
                    <a:p>
                      <a:pPr algn="l" fontAlgn="b"/>
                      <a:r>
                        <a:rPr lang="tr-TR" sz="900" u="none" strike="noStrike" dirty="0" err="1">
                          <a:effectLst/>
                          <a:latin typeface="Cambria" panose="02040503050406030204" pitchFamily="18" charset="0"/>
                        </a:rPr>
                        <a:t>Osteokondral</a:t>
                      </a:r>
                      <a:r>
                        <a:rPr lang="tr-TR" sz="900" u="none" strike="noStrike" dirty="0">
                          <a:effectLst/>
                          <a:latin typeface="Cambria" panose="02040503050406030204" pitchFamily="18" charset="0"/>
                        </a:rPr>
                        <a:t> doku hasarının tedavisinde kullanılmak üzere incir sapı atıklarından </a:t>
                      </a:r>
                      <a:r>
                        <a:rPr lang="tr-TR" sz="900" u="none" strike="noStrike" dirty="0" err="1">
                          <a:effectLst/>
                          <a:latin typeface="Cambria" panose="02040503050406030204" pitchFamily="18" charset="0"/>
                        </a:rPr>
                        <a:t>ekstrakte</a:t>
                      </a:r>
                      <a:r>
                        <a:rPr lang="tr-TR" sz="900" u="none" strike="noStrike" dirty="0">
                          <a:effectLst/>
                          <a:latin typeface="Cambria" panose="02040503050406030204" pitchFamily="18" charset="0"/>
                        </a:rPr>
                        <a:t> edilen pektin katkılı </a:t>
                      </a:r>
                      <a:r>
                        <a:rPr lang="tr-TR" sz="900" u="none" strike="noStrike" dirty="0" err="1">
                          <a:effectLst/>
                          <a:latin typeface="Cambria" panose="02040503050406030204" pitchFamily="18" charset="0"/>
                        </a:rPr>
                        <a:t>kitosan</a:t>
                      </a:r>
                      <a:r>
                        <a:rPr lang="tr-TR" sz="900" u="none" strike="noStrike" dirty="0">
                          <a:effectLst/>
                          <a:latin typeface="Cambria" panose="02040503050406030204" pitchFamily="18" charset="0"/>
                        </a:rPr>
                        <a:t> ve </a:t>
                      </a:r>
                      <a:r>
                        <a:rPr lang="tr-TR" sz="900" u="none" strike="noStrike" dirty="0" err="1">
                          <a:effectLst/>
                          <a:latin typeface="Cambria" panose="02040503050406030204" pitchFamily="18" charset="0"/>
                        </a:rPr>
                        <a:t>nanohidroksiapatit</a:t>
                      </a:r>
                      <a:r>
                        <a:rPr lang="tr-TR" sz="900" u="none" strike="noStrike" dirty="0">
                          <a:effectLst/>
                          <a:latin typeface="Cambria" panose="02040503050406030204" pitchFamily="18" charset="0"/>
                        </a:rPr>
                        <a:t> katkılı </a:t>
                      </a:r>
                      <a:r>
                        <a:rPr lang="tr-TR" sz="900" u="none" strike="noStrike" dirty="0" err="1">
                          <a:effectLst/>
                          <a:latin typeface="Cambria" panose="02040503050406030204" pitchFamily="18" charset="0"/>
                        </a:rPr>
                        <a:t>polikaprolakton</a:t>
                      </a:r>
                      <a:r>
                        <a:rPr lang="tr-TR" sz="900" u="none" strike="noStrike" dirty="0">
                          <a:effectLst/>
                          <a:latin typeface="Cambria" panose="02040503050406030204" pitchFamily="18" charset="0"/>
                        </a:rPr>
                        <a:t> </a:t>
                      </a:r>
                      <a:r>
                        <a:rPr lang="tr-TR" sz="900" u="none" strike="noStrike" dirty="0" err="1">
                          <a:effectLst/>
                          <a:latin typeface="Cambria" panose="02040503050406030204" pitchFamily="18" charset="0"/>
                        </a:rPr>
                        <a:t>metakrilat</a:t>
                      </a:r>
                      <a:r>
                        <a:rPr lang="tr-TR" sz="900" u="none" strike="noStrike" dirty="0">
                          <a:effectLst/>
                          <a:latin typeface="Cambria" panose="02040503050406030204" pitchFamily="18" charset="0"/>
                        </a:rPr>
                        <a:t> esaslı çift katmanlı </a:t>
                      </a:r>
                      <a:r>
                        <a:rPr lang="tr-TR" sz="900" u="none" strike="noStrike" dirty="0" err="1">
                          <a:effectLst/>
                          <a:latin typeface="Cambria" panose="02040503050406030204" pitchFamily="18" charset="0"/>
                        </a:rPr>
                        <a:t>nanokompozit</a:t>
                      </a:r>
                      <a:r>
                        <a:rPr lang="tr-TR" sz="900" u="none" strike="noStrike" dirty="0">
                          <a:effectLst/>
                          <a:latin typeface="Cambria" panose="02040503050406030204" pitchFamily="18" charset="0"/>
                        </a:rPr>
                        <a:t> doku iskelelerinin geliştirilmesi</a:t>
                      </a:r>
                      <a:endParaRPr lang="tr-TR" sz="900" b="0" i="0" u="none" strike="noStrike" dirty="0">
                        <a:solidFill>
                          <a:srgbClr val="000000"/>
                        </a:solidFill>
                        <a:effectLst/>
                        <a:latin typeface="Cambria" panose="02040503050406030204" pitchFamily="18" charset="0"/>
                      </a:endParaRPr>
                    </a:p>
                  </a:txBody>
                  <a:tcPr marL="3554" marR="3554" marT="3554" marB="0" anchor="b"/>
                </a:tc>
                <a:tc>
                  <a:txBody>
                    <a:bodyPr/>
                    <a:lstStyle/>
                    <a:p>
                      <a:pPr algn="l" fontAlgn="b"/>
                      <a:r>
                        <a:rPr lang="tr-TR" sz="900" u="none" strike="noStrike">
                          <a:effectLst/>
                          <a:latin typeface="Cambria" panose="02040503050406030204" pitchFamily="18" charset="0"/>
                        </a:rPr>
                        <a:t>Dr. Betül ALDEMİR DİKİCİ</a:t>
                      </a:r>
                      <a:endParaRPr lang="tr-TR" sz="900" b="0" i="0" u="none" strike="noStrike">
                        <a:solidFill>
                          <a:srgbClr val="000000"/>
                        </a:solidFill>
                        <a:effectLst/>
                        <a:latin typeface="Cambria" panose="02040503050406030204" pitchFamily="18" charset="0"/>
                      </a:endParaRPr>
                    </a:p>
                  </a:txBody>
                  <a:tcPr marL="3554" marR="3554" marT="3554" marB="0" anchor="b"/>
                </a:tc>
                <a:tc>
                  <a:txBody>
                    <a:bodyPr/>
                    <a:lstStyle/>
                    <a:p>
                      <a:pPr algn="ctr" fontAlgn="ctr"/>
                      <a:r>
                        <a:rPr lang="tr-TR" sz="900" u="none" strike="noStrike">
                          <a:effectLst/>
                          <a:latin typeface="Cambria" panose="02040503050406030204" pitchFamily="18" charset="0"/>
                        </a:rPr>
                        <a:t>Biyomühendislik</a:t>
                      </a:r>
                      <a:endParaRPr lang="tr-TR" sz="900" b="0" i="0" u="none" strike="noStrike">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a:effectLst/>
                          <a:latin typeface="Cambria" panose="02040503050406030204" pitchFamily="18" charset="0"/>
                        </a:rPr>
                        <a:t>36</a:t>
                      </a:r>
                      <a:endParaRPr lang="tr-TR" sz="900" b="0" i="0" u="none" strike="noStrike">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dirty="0">
                          <a:effectLst/>
                          <a:latin typeface="Cambria" panose="02040503050406030204" pitchFamily="18" charset="0"/>
                        </a:rPr>
                        <a:t>₺350.000,00</a:t>
                      </a:r>
                      <a:endParaRPr lang="tr-TR" sz="900" b="0" i="0" u="none" strike="noStrike" dirty="0">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dirty="0">
                          <a:effectLst/>
                          <a:latin typeface="Cambria" panose="02040503050406030204" pitchFamily="18" charset="0"/>
                        </a:rPr>
                        <a:t>Kimya Sağlık</a:t>
                      </a:r>
                      <a:endParaRPr lang="tr-TR" sz="900" b="0" i="0" u="none" strike="noStrike" dirty="0">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a:effectLst/>
                          <a:latin typeface="Cambria" panose="02040503050406030204" pitchFamily="18" charset="0"/>
                        </a:rPr>
                        <a:t>Biyomühendislik</a:t>
                      </a:r>
                      <a:endParaRPr lang="tr-TR" sz="900" b="0" i="0" u="none" strike="noStrike">
                        <a:solidFill>
                          <a:srgbClr val="000000"/>
                        </a:solidFill>
                        <a:effectLst/>
                        <a:latin typeface="Cambria" panose="02040503050406030204" pitchFamily="18" charset="0"/>
                      </a:endParaRPr>
                    </a:p>
                  </a:txBody>
                  <a:tcPr marL="3554" marR="3554" marT="3554" marB="0" anchor="ctr"/>
                </a:tc>
                <a:extLst>
                  <a:ext uri="{0D108BD9-81ED-4DB2-BD59-A6C34878D82A}">
                    <a16:rowId xmlns:a16="http://schemas.microsoft.com/office/drawing/2014/main" val="4112625999"/>
                  </a:ext>
                </a:extLst>
              </a:tr>
              <a:tr h="297141">
                <a:tc>
                  <a:txBody>
                    <a:bodyPr/>
                    <a:lstStyle/>
                    <a:p>
                      <a:pPr algn="l" fontAlgn="b"/>
                      <a:r>
                        <a:rPr lang="tr-TR" sz="900" u="none" strike="noStrike">
                          <a:effectLst/>
                          <a:latin typeface="Cambria" panose="02040503050406030204" pitchFamily="18" charset="0"/>
                        </a:rPr>
                        <a:t>Biyofiziksel yaklaşımlarla meme kanseri hücre modelinde m1A ve m6A RNA metilasyonlarının araştırılması</a:t>
                      </a:r>
                      <a:endParaRPr lang="tr-TR" sz="900" b="0" i="0" u="none" strike="noStrike">
                        <a:solidFill>
                          <a:srgbClr val="000000"/>
                        </a:solidFill>
                        <a:effectLst/>
                        <a:latin typeface="Cambria" panose="02040503050406030204" pitchFamily="18" charset="0"/>
                      </a:endParaRPr>
                    </a:p>
                  </a:txBody>
                  <a:tcPr marL="3554" marR="3554" marT="3554" marB="0" anchor="b"/>
                </a:tc>
                <a:tc>
                  <a:txBody>
                    <a:bodyPr/>
                    <a:lstStyle/>
                    <a:p>
                      <a:pPr algn="l" fontAlgn="b"/>
                      <a:r>
                        <a:rPr lang="tr-TR" sz="900" u="none" strike="noStrike">
                          <a:effectLst/>
                          <a:latin typeface="Cambria" panose="02040503050406030204" pitchFamily="18" charset="0"/>
                        </a:rPr>
                        <a:t>Prof. Dr. Bünyamin AKGÜL</a:t>
                      </a:r>
                      <a:endParaRPr lang="tr-TR" sz="900" b="0" i="0" u="none" strike="noStrike">
                        <a:solidFill>
                          <a:srgbClr val="000000"/>
                        </a:solidFill>
                        <a:effectLst/>
                        <a:latin typeface="Cambria" panose="02040503050406030204" pitchFamily="18" charset="0"/>
                      </a:endParaRPr>
                    </a:p>
                  </a:txBody>
                  <a:tcPr marL="3554" marR="3554" marT="3554" marB="0" anchor="b"/>
                </a:tc>
                <a:tc>
                  <a:txBody>
                    <a:bodyPr/>
                    <a:lstStyle/>
                    <a:p>
                      <a:pPr algn="ctr" fontAlgn="ctr"/>
                      <a:r>
                        <a:rPr lang="tr-TR" sz="900" u="none" strike="noStrike">
                          <a:effectLst/>
                          <a:latin typeface="Cambria" panose="02040503050406030204" pitchFamily="18" charset="0"/>
                        </a:rPr>
                        <a:t>Moleküler Biyoloji ve Genetik</a:t>
                      </a:r>
                      <a:endParaRPr lang="tr-TR" sz="900" b="0" i="0" u="none" strike="noStrike">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a:effectLst/>
                          <a:latin typeface="Cambria" panose="02040503050406030204" pitchFamily="18" charset="0"/>
                        </a:rPr>
                        <a:t>12</a:t>
                      </a:r>
                      <a:endParaRPr lang="tr-TR" sz="900" b="0" i="0" u="none" strike="noStrike">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dirty="0">
                          <a:effectLst/>
                          <a:latin typeface="Cambria" panose="02040503050406030204" pitchFamily="18" charset="0"/>
                        </a:rPr>
                        <a:t>₺350.000,00</a:t>
                      </a:r>
                      <a:endParaRPr lang="tr-TR" sz="900" b="0" i="0" u="none" strike="noStrike" dirty="0">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dirty="0">
                          <a:effectLst/>
                          <a:latin typeface="Cambria" panose="02040503050406030204" pitchFamily="18" charset="0"/>
                        </a:rPr>
                        <a:t>Sağlık</a:t>
                      </a:r>
                      <a:endParaRPr lang="tr-TR" sz="900" b="0" i="0" u="none" strike="noStrike" dirty="0">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a:effectLst/>
                          <a:latin typeface="Cambria" panose="02040503050406030204" pitchFamily="18" charset="0"/>
                        </a:rPr>
                        <a:t>Biyomühendislik</a:t>
                      </a:r>
                      <a:endParaRPr lang="tr-TR" sz="900" b="0" i="0" u="none" strike="noStrike">
                        <a:solidFill>
                          <a:srgbClr val="000000"/>
                        </a:solidFill>
                        <a:effectLst/>
                        <a:latin typeface="Cambria" panose="02040503050406030204" pitchFamily="18" charset="0"/>
                      </a:endParaRPr>
                    </a:p>
                  </a:txBody>
                  <a:tcPr marL="3554" marR="3554" marT="3554" marB="0" anchor="ctr"/>
                </a:tc>
                <a:extLst>
                  <a:ext uri="{0D108BD9-81ED-4DB2-BD59-A6C34878D82A}">
                    <a16:rowId xmlns:a16="http://schemas.microsoft.com/office/drawing/2014/main" val="3278658708"/>
                  </a:ext>
                </a:extLst>
              </a:tr>
              <a:tr h="297141">
                <a:tc>
                  <a:txBody>
                    <a:bodyPr/>
                    <a:lstStyle/>
                    <a:p>
                      <a:pPr algn="l" fontAlgn="b"/>
                      <a:r>
                        <a:rPr lang="tr-TR" sz="900" u="none" strike="noStrike">
                          <a:effectLst/>
                          <a:latin typeface="Cambria" panose="02040503050406030204" pitchFamily="18" charset="0"/>
                        </a:rPr>
                        <a:t>Dentin Hassasiyetinin Tedavisine Yönelik Peptit bazlı Diş Jeli Geliştirilmesi</a:t>
                      </a:r>
                      <a:endParaRPr lang="tr-TR" sz="900" b="0" i="0" u="none" strike="noStrike">
                        <a:solidFill>
                          <a:srgbClr val="000000"/>
                        </a:solidFill>
                        <a:effectLst/>
                        <a:latin typeface="Cambria" panose="02040503050406030204" pitchFamily="18" charset="0"/>
                      </a:endParaRPr>
                    </a:p>
                  </a:txBody>
                  <a:tcPr marL="3554" marR="3554" marT="3554" marB="0" anchor="b"/>
                </a:tc>
                <a:tc>
                  <a:txBody>
                    <a:bodyPr/>
                    <a:lstStyle/>
                    <a:p>
                      <a:pPr algn="l" fontAlgn="b"/>
                      <a:r>
                        <a:rPr lang="tr-TR" sz="900" u="none" strike="noStrike">
                          <a:effectLst/>
                          <a:latin typeface="Cambria" panose="02040503050406030204" pitchFamily="18" charset="0"/>
                        </a:rPr>
                        <a:t>Dr. Deniz Tanıl Yücesoy</a:t>
                      </a:r>
                      <a:endParaRPr lang="tr-TR" sz="900" b="0" i="0" u="none" strike="noStrike">
                        <a:solidFill>
                          <a:srgbClr val="000000"/>
                        </a:solidFill>
                        <a:effectLst/>
                        <a:latin typeface="Cambria" panose="02040503050406030204" pitchFamily="18" charset="0"/>
                      </a:endParaRPr>
                    </a:p>
                  </a:txBody>
                  <a:tcPr marL="3554" marR="3554" marT="3554" marB="0" anchor="b"/>
                </a:tc>
                <a:tc>
                  <a:txBody>
                    <a:bodyPr/>
                    <a:lstStyle/>
                    <a:p>
                      <a:pPr algn="ctr" fontAlgn="ctr"/>
                      <a:r>
                        <a:rPr lang="tr-TR" sz="900" u="none" strike="noStrike">
                          <a:effectLst/>
                          <a:latin typeface="Cambria" panose="02040503050406030204" pitchFamily="18" charset="0"/>
                        </a:rPr>
                        <a:t>Biyomühendislik</a:t>
                      </a:r>
                      <a:endParaRPr lang="tr-TR" sz="900" b="0" i="0" u="none" strike="noStrike">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a:effectLst/>
                          <a:latin typeface="Cambria" panose="02040503050406030204" pitchFamily="18" charset="0"/>
                        </a:rPr>
                        <a:t>24</a:t>
                      </a:r>
                      <a:endParaRPr lang="tr-TR" sz="900" b="0" i="0" u="none" strike="noStrike">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a:effectLst/>
                          <a:latin typeface="Cambria" panose="02040503050406030204" pitchFamily="18" charset="0"/>
                        </a:rPr>
                        <a:t>₺345.000,00</a:t>
                      </a:r>
                      <a:endParaRPr lang="tr-TR" sz="900" b="0" i="0" u="none" strike="noStrike">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dirty="0">
                          <a:effectLst/>
                          <a:latin typeface="Cambria" panose="02040503050406030204" pitchFamily="18" charset="0"/>
                        </a:rPr>
                        <a:t>Kimya Sağlık</a:t>
                      </a:r>
                      <a:endParaRPr lang="tr-TR" sz="900" b="0" i="0" u="none" strike="noStrike" dirty="0">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a:effectLst/>
                          <a:latin typeface="Cambria" panose="02040503050406030204" pitchFamily="18" charset="0"/>
                        </a:rPr>
                        <a:t>Biyomühendislik</a:t>
                      </a:r>
                      <a:endParaRPr lang="tr-TR" sz="900" b="0" i="0" u="none" strike="noStrike">
                        <a:solidFill>
                          <a:srgbClr val="000000"/>
                        </a:solidFill>
                        <a:effectLst/>
                        <a:latin typeface="Cambria" panose="02040503050406030204" pitchFamily="18" charset="0"/>
                      </a:endParaRPr>
                    </a:p>
                  </a:txBody>
                  <a:tcPr marL="3554" marR="3554" marT="3554" marB="0" anchor="ctr"/>
                </a:tc>
                <a:extLst>
                  <a:ext uri="{0D108BD9-81ED-4DB2-BD59-A6C34878D82A}">
                    <a16:rowId xmlns:a16="http://schemas.microsoft.com/office/drawing/2014/main" val="3643222652"/>
                  </a:ext>
                </a:extLst>
              </a:tr>
              <a:tr h="297141">
                <a:tc>
                  <a:txBody>
                    <a:bodyPr/>
                    <a:lstStyle/>
                    <a:p>
                      <a:pPr algn="l" fontAlgn="b"/>
                      <a:r>
                        <a:rPr lang="tr-TR" sz="900" u="none" strike="noStrike">
                          <a:effectLst/>
                          <a:latin typeface="Cambria" panose="02040503050406030204" pitchFamily="18" charset="0"/>
                        </a:rPr>
                        <a:t>Meme doku biyopsilerinden kanser tipi ve ilaç cevabının doku özkütlesi ile ilişkisinin belirlenmesi</a:t>
                      </a:r>
                      <a:endParaRPr lang="tr-TR" sz="900" b="0" i="0" u="none" strike="noStrike">
                        <a:solidFill>
                          <a:srgbClr val="000000"/>
                        </a:solidFill>
                        <a:effectLst/>
                        <a:latin typeface="Cambria" panose="02040503050406030204" pitchFamily="18" charset="0"/>
                      </a:endParaRPr>
                    </a:p>
                  </a:txBody>
                  <a:tcPr marL="3554" marR="3554" marT="3554" marB="0" anchor="b"/>
                </a:tc>
                <a:tc>
                  <a:txBody>
                    <a:bodyPr/>
                    <a:lstStyle/>
                    <a:p>
                      <a:pPr algn="l" fontAlgn="b"/>
                      <a:r>
                        <a:rPr lang="tr-TR" sz="900" u="none" strike="noStrike">
                          <a:effectLst/>
                          <a:latin typeface="Cambria" panose="02040503050406030204" pitchFamily="18" charset="0"/>
                        </a:rPr>
                        <a:t>Doç. Dr. Gülistan Meşe Özçivici</a:t>
                      </a:r>
                      <a:endParaRPr lang="tr-TR" sz="900" b="0" i="0" u="none" strike="noStrike">
                        <a:solidFill>
                          <a:srgbClr val="000000"/>
                        </a:solidFill>
                        <a:effectLst/>
                        <a:latin typeface="Cambria" panose="02040503050406030204" pitchFamily="18" charset="0"/>
                      </a:endParaRPr>
                    </a:p>
                  </a:txBody>
                  <a:tcPr marL="3554" marR="3554" marT="3554" marB="0" anchor="b"/>
                </a:tc>
                <a:tc>
                  <a:txBody>
                    <a:bodyPr/>
                    <a:lstStyle/>
                    <a:p>
                      <a:pPr algn="ctr" fontAlgn="ctr"/>
                      <a:r>
                        <a:rPr lang="tr-TR" sz="900" u="none" strike="noStrike">
                          <a:effectLst/>
                          <a:latin typeface="Cambria" panose="02040503050406030204" pitchFamily="18" charset="0"/>
                        </a:rPr>
                        <a:t>Moleküler Biyoloji ve Genetik</a:t>
                      </a:r>
                      <a:endParaRPr lang="tr-TR" sz="900" b="0" i="0" u="none" strike="noStrike">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dirty="0">
                          <a:effectLst/>
                          <a:latin typeface="Cambria" panose="02040503050406030204" pitchFamily="18" charset="0"/>
                        </a:rPr>
                        <a:t>12</a:t>
                      </a:r>
                      <a:endParaRPr lang="tr-TR" sz="900" b="0" i="0" u="none" strike="noStrike" dirty="0">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a:effectLst/>
                          <a:latin typeface="Cambria" panose="02040503050406030204" pitchFamily="18" charset="0"/>
                        </a:rPr>
                        <a:t>₺350.000,00</a:t>
                      </a:r>
                      <a:endParaRPr lang="tr-TR" sz="900" b="0" i="0" u="none" strike="noStrike">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dirty="0">
                          <a:effectLst/>
                          <a:latin typeface="Cambria" panose="02040503050406030204" pitchFamily="18" charset="0"/>
                        </a:rPr>
                        <a:t>Kimya Sağlık</a:t>
                      </a:r>
                      <a:endParaRPr lang="tr-TR" sz="900" b="0" i="0" u="none" strike="noStrike" dirty="0">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a:effectLst/>
                          <a:latin typeface="Cambria" panose="02040503050406030204" pitchFamily="18" charset="0"/>
                        </a:rPr>
                        <a:t>Biyomühendislik</a:t>
                      </a:r>
                      <a:endParaRPr lang="tr-TR" sz="900" b="0" i="0" u="none" strike="noStrike">
                        <a:solidFill>
                          <a:srgbClr val="000000"/>
                        </a:solidFill>
                        <a:effectLst/>
                        <a:latin typeface="Cambria" panose="02040503050406030204" pitchFamily="18" charset="0"/>
                      </a:endParaRPr>
                    </a:p>
                  </a:txBody>
                  <a:tcPr marL="3554" marR="3554" marT="3554" marB="0" anchor="ctr"/>
                </a:tc>
                <a:extLst>
                  <a:ext uri="{0D108BD9-81ED-4DB2-BD59-A6C34878D82A}">
                    <a16:rowId xmlns:a16="http://schemas.microsoft.com/office/drawing/2014/main" val="3762149681"/>
                  </a:ext>
                </a:extLst>
              </a:tr>
              <a:tr h="321625">
                <a:tc>
                  <a:txBody>
                    <a:bodyPr/>
                    <a:lstStyle/>
                    <a:p>
                      <a:pPr algn="l" fontAlgn="b"/>
                      <a:r>
                        <a:rPr lang="tr-TR" sz="900" u="none" strike="noStrike">
                          <a:effectLst/>
                          <a:latin typeface="Cambria" panose="02040503050406030204" pitchFamily="18" charset="0"/>
                        </a:rPr>
                        <a:t>Kanser ve kanser kök hücresi hücre döngüsünün optik spektroskopi yaklaşımlarla araştırılması: malign melanom modeli</a:t>
                      </a:r>
                      <a:endParaRPr lang="tr-TR" sz="900" b="0" i="0" u="none" strike="noStrike">
                        <a:solidFill>
                          <a:srgbClr val="000000"/>
                        </a:solidFill>
                        <a:effectLst/>
                        <a:latin typeface="Cambria" panose="02040503050406030204" pitchFamily="18" charset="0"/>
                      </a:endParaRPr>
                    </a:p>
                  </a:txBody>
                  <a:tcPr marL="3554" marR="3554" marT="3554" marB="0" anchor="b"/>
                </a:tc>
                <a:tc>
                  <a:txBody>
                    <a:bodyPr/>
                    <a:lstStyle/>
                    <a:p>
                      <a:pPr algn="l" fontAlgn="b"/>
                      <a:r>
                        <a:rPr lang="tr-TR" sz="900" u="none" strike="noStrike">
                          <a:effectLst/>
                          <a:latin typeface="Cambria" panose="02040503050406030204" pitchFamily="18" charset="0"/>
                        </a:rPr>
                        <a:t>Dr. Öğretim Üyesi Günnur GÜLER</a:t>
                      </a:r>
                      <a:endParaRPr lang="tr-TR" sz="900" b="0" i="0" u="none" strike="noStrike">
                        <a:solidFill>
                          <a:srgbClr val="000000"/>
                        </a:solidFill>
                        <a:effectLst/>
                        <a:latin typeface="Cambria" panose="02040503050406030204" pitchFamily="18" charset="0"/>
                      </a:endParaRPr>
                    </a:p>
                  </a:txBody>
                  <a:tcPr marL="3554" marR="3554" marT="3554" marB="0" anchor="b"/>
                </a:tc>
                <a:tc>
                  <a:txBody>
                    <a:bodyPr/>
                    <a:lstStyle/>
                    <a:p>
                      <a:pPr algn="ctr" fontAlgn="ctr"/>
                      <a:r>
                        <a:rPr lang="tr-TR" sz="900" u="none" strike="noStrike">
                          <a:effectLst/>
                          <a:latin typeface="Cambria" panose="02040503050406030204" pitchFamily="18" charset="0"/>
                        </a:rPr>
                        <a:t>Fizik</a:t>
                      </a:r>
                      <a:endParaRPr lang="tr-TR" sz="900" b="0" i="0" u="none" strike="noStrike">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a:effectLst/>
                          <a:latin typeface="Cambria" panose="02040503050406030204" pitchFamily="18" charset="0"/>
                        </a:rPr>
                        <a:t>12</a:t>
                      </a:r>
                      <a:endParaRPr lang="tr-TR" sz="900" b="0" i="0" u="none" strike="noStrike">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a:effectLst/>
                          <a:latin typeface="Cambria" panose="02040503050406030204" pitchFamily="18" charset="0"/>
                        </a:rPr>
                        <a:t>₺350.000,00</a:t>
                      </a:r>
                      <a:endParaRPr lang="tr-TR" sz="900" b="0" i="0" u="none" strike="noStrike">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dirty="0">
                          <a:effectLst/>
                          <a:latin typeface="Cambria" panose="02040503050406030204" pitchFamily="18" charset="0"/>
                        </a:rPr>
                        <a:t>Fen / Mühendislik</a:t>
                      </a:r>
                      <a:endParaRPr lang="tr-TR" sz="900" b="0" i="0" u="none" strike="noStrike" dirty="0">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a:effectLst/>
                          <a:latin typeface="Cambria" panose="02040503050406030204" pitchFamily="18" charset="0"/>
                        </a:rPr>
                        <a:t>Optik</a:t>
                      </a:r>
                      <a:endParaRPr lang="tr-TR" sz="900" b="0" i="0" u="none" strike="noStrike">
                        <a:solidFill>
                          <a:srgbClr val="000000"/>
                        </a:solidFill>
                        <a:effectLst/>
                        <a:latin typeface="Cambria" panose="02040503050406030204" pitchFamily="18" charset="0"/>
                      </a:endParaRPr>
                    </a:p>
                  </a:txBody>
                  <a:tcPr marL="3554" marR="3554" marT="3554" marB="0" anchor="ctr"/>
                </a:tc>
                <a:extLst>
                  <a:ext uri="{0D108BD9-81ED-4DB2-BD59-A6C34878D82A}">
                    <a16:rowId xmlns:a16="http://schemas.microsoft.com/office/drawing/2014/main" val="1914633267"/>
                  </a:ext>
                </a:extLst>
              </a:tr>
              <a:tr h="297141">
                <a:tc>
                  <a:txBody>
                    <a:bodyPr/>
                    <a:lstStyle/>
                    <a:p>
                      <a:pPr algn="l" fontAlgn="b"/>
                      <a:r>
                        <a:rPr lang="tr-TR" sz="900" u="none" strike="noStrike" dirty="0">
                          <a:effectLst/>
                          <a:latin typeface="Cambria" panose="02040503050406030204" pitchFamily="18" charset="0"/>
                        </a:rPr>
                        <a:t>Anadolu ve Balkan Konutlarının Coğrafi Bilgi Sistemi ve Derin Yapay Sinir Ağları ile Sınıflandırılması ve </a:t>
                      </a:r>
                      <a:r>
                        <a:rPr lang="tr-TR" sz="900" u="none" strike="noStrike" dirty="0" err="1">
                          <a:effectLst/>
                          <a:latin typeface="Cambria" panose="02040503050406030204" pitchFamily="18" charset="0"/>
                        </a:rPr>
                        <a:t>Kümelendirilmesi</a:t>
                      </a:r>
                      <a:endParaRPr lang="tr-TR" sz="900" b="0" i="0" u="none" strike="noStrike" dirty="0">
                        <a:solidFill>
                          <a:srgbClr val="000000"/>
                        </a:solidFill>
                        <a:effectLst/>
                        <a:latin typeface="Cambria" panose="02040503050406030204" pitchFamily="18" charset="0"/>
                      </a:endParaRPr>
                    </a:p>
                  </a:txBody>
                  <a:tcPr marL="3554" marR="3554" marT="3554" marB="0" anchor="b"/>
                </a:tc>
                <a:tc>
                  <a:txBody>
                    <a:bodyPr/>
                    <a:lstStyle/>
                    <a:p>
                      <a:pPr algn="l" fontAlgn="b"/>
                      <a:r>
                        <a:rPr lang="tr-TR" sz="900" u="none" strike="noStrike">
                          <a:effectLst/>
                          <a:latin typeface="Cambria" panose="02040503050406030204" pitchFamily="18" charset="0"/>
                        </a:rPr>
                        <a:t>Dr. Öğretim Üyesi Hasan Burak ÇAVKA</a:t>
                      </a:r>
                      <a:endParaRPr lang="tr-TR" sz="900" b="0" i="0" u="none" strike="noStrike">
                        <a:solidFill>
                          <a:srgbClr val="000000"/>
                        </a:solidFill>
                        <a:effectLst/>
                        <a:latin typeface="Cambria" panose="02040503050406030204" pitchFamily="18" charset="0"/>
                      </a:endParaRPr>
                    </a:p>
                  </a:txBody>
                  <a:tcPr marL="3554" marR="3554" marT="3554" marB="0" anchor="b"/>
                </a:tc>
                <a:tc>
                  <a:txBody>
                    <a:bodyPr/>
                    <a:lstStyle/>
                    <a:p>
                      <a:pPr algn="ctr" fontAlgn="ctr"/>
                      <a:r>
                        <a:rPr lang="tr-TR" sz="900" u="none" strike="noStrike">
                          <a:effectLst/>
                          <a:latin typeface="Cambria" panose="02040503050406030204" pitchFamily="18" charset="0"/>
                        </a:rPr>
                        <a:t>Mimarlık</a:t>
                      </a:r>
                      <a:endParaRPr lang="tr-TR" sz="900" b="0" i="0" u="none" strike="noStrike">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a:effectLst/>
                          <a:latin typeface="Cambria" panose="02040503050406030204" pitchFamily="18" charset="0"/>
                        </a:rPr>
                        <a:t>36</a:t>
                      </a:r>
                      <a:endParaRPr lang="tr-TR" sz="900" b="0" i="0" u="none" strike="noStrike">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a:effectLst/>
                          <a:latin typeface="Cambria" panose="02040503050406030204" pitchFamily="18" charset="0"/>
                        </a:rPr>
                        <a:t>₺164.000,00</a:t>
                      </a:r>
                      <a:endParaRPr lang="tr-TR" sz="900" b="0" i="0" u="none" strike="noStrike">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dirty="0">
                          <a:effectLst/>
                          <a:latin typeface="Cambria" panose="02040503050406030204" pitchFamily="18" charset="0"/>
                        </a:rPr>
                        <a:t>Sosyal Bilimler</a:t>
                      </a:r>
                      <a:endParaRPr lang="tr-TR" sz="900" b="0" i="0" u="none" strike="noStrike" dirty="0">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a:effectLst/>
                          <a:latin typeface="Cambria" panose="02040503050406030204" pitchFamily="18" charset="0"/>
                        </a:rPr>
                        <a:t>Kentleşme</a:t>
                      </a:r>
                      <a:endParaRPr lang="tr-TR" sz="900" b="0" i="0" u="none" strike="noStrike">
                        <a:solidFill>
                          <a:srgbClr val="000000"/>
                        </a:solidFill>
                        <a:effectLst/>
                        <a:latin typeface="Cambria" panose="02040503050406030204" pitchFamily="18" charset="0"/>
                      </a:endParaRPr>
                    </a:p>
                  </a:txBody>
                  <a:tcPr marL="3554" marR="3554" marT="3554" marB="0" anchor="ctr"/>
                </a:tc>
                <a:extLst>
                  <a:ext uri="{0D108BD9-81ED-4DB2-BD59-A6C34878D82A}">
                    <a16:rowId xmlns:a16="http://schemas.microsoft.com/office/drawing/2014/main" val="2806822260"/>
                  </a:ext>
                </a:extLst>
              </a:tr>
              <a:tr h="297141">
                <a:tc>
                  <a:txBody>
                    <a:bodyPr/>
                    <a:lstStyle/>
                    <a:p>
                      <a:pPr algn="l" fontAlgn="b"/>
                      <a:r>
                        <a:rPr lang="tr-TR" sz="900" u="none" strike="noStrike">
                          <a:effectLst/>
                          <a:latin typeface="Cambria" panose="02040503050406030204" pitchFamily="18" charset="0"/>
                        </a:rPr>
                        <a:t>İmmün kontrol noktası reseptörü PD-1’nin küçük peptidlerle hedeflenerek antitümör immünitesinin güçlendirilmesi</a:t>
                      </a:r>
                      <a:endParaRPr lang="tr-TR" sz="900" b="0" i="0" u="none" strike="noStrike">
                        <a:solidFill>
                          <a:srgbClr val="000000"/>
                        </a:solidFill>
                        <a:effectLst/>
                        <a:latin typeface="Cambria" panose="02040503050406030204" pitchFamily="18" charset="0"/>
                      </a:endParaRPr>
                    </a:p>
                  </a:txBody>
                  <a:tcPr marL="3554" marR="3554" marT="3554" marB="0" anchor="b"/>
                </a:tc>
                <a:tc>
                  <a:txBody>
                    <a:bodyPr/>
                    <a:lstStyle/>
                    <a:p>
                      <a:pPr algn="l" fontAlgn="b"/>
                      <a:r>
                        <a:rPr lang="tr-TR" sz="900" u="none" strike="noStrike">
                          <a:effectLst/>
                          <a:latin typeface="Cambria" panose="02040503050406030204" pitchFamily="18" charset="0"/>
                        </a:rPr>
                        <a:t>Dr. Öğretim Üyesi Hüseyin Atakan Ekiz</a:t>
                      </a:r>
                      <a:endParaRPr lang="tr-TR" sz="900" b="0" i="0" u="none" strike="noStrike">
                        <a:solidFill>
                          <a:srgbClr val="000000"/>
                        </a:solidFill>
                        <a:effectLst/>
                        <a:latin typeface="Cambria" panose="02040503050406030204" pitchFamily="18" charset="0"/>
                      </a:endParaRPr>
                    </a:p>
                  </a:txBody>
                  <a:tcPr marL="3554" marR="3554" marT="3554" marB="0" anchor="b"/>
                </a:tc>
                <a:tc>
                  <a:txBody>
                    <a:bodyPr/>
                    <a:lstStyle/>
                    <a:p>
                      <a:pPr algn="ctr" fontAlgn="b"/>
                      <a:r>
                        <a:rPr lang="tr-TR" sz="900" u="none" strike="noStrike">
                          <a:effectLst/>
                          <a:latin typeface="Cambria" panose="02040503050406030204" pitchFamily="18" charset="0"/>
                        </a:rPr>
                        <a:t>Moleküler Biyoloji ve Genetik</a:t>
                      </a:r>
                      <a:endParaRPr lang="tr-TR" sz="900" b="0" i="0" u="none" strike="noStrike">
                        <a:solidFill>
                          <a:srgbClr val="000000"/>
                        </a:solidFill>
                        <a:effectLst/>
                        <a:latin typeface="Cambria" panose="02040503050406030204" pitchFamily="18" charset="0"/>
                      </a:endParaRPr>
                    </a:p>
                  </a:txBody>
                  <a:tcPr marL="3554" marR="3554" marT="3554" marB="0" anchor="b"/>
                </a:tc>
                <a:tc>
                  <a:txBody>
                    <a:bodyPr/>
                    <a:lstStyle/>
                    <a:p>
                      <a:pPr algn="ctr" fontAlgn="ctr"/>
                      <a:r>
                        <a:rPr lang="tr-TR" sz="900" u="none" strike="noStrike">
                          <a:effectLst/>
                          <a:latin typeface="Cambria" panose="02040503050406030204" pitchFamily="18" charset="0"/>
                        </a:rPr>
                        <a:t>24</a:t>
                      </a:r>
                      <a:endParaRPr lang="tr-TR" sz="900" b="0" i="0" u="none" strike="noStrike">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a:effectLst/>
                          <a:latin typeface="Cambria" panose="02040503050406030204" pitchFamily="18" charset="0"/>
                        </a:rPr>
                        <a:t>₺324.000,00</a:t>
                      </a:r>
                      <a:endParaRPr lang="tr-TR" sz="900" b="0" i="0" u="none" strike="noStrike">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dirty="0">
                          <a:effectLst/>
                          <a:latin typeface="Cambria" panose="02040503050406030204" pitchFamily="18" charset="0"/>
                        </a:rPr>
                        <a:t>Kimya Sağlık</a:t>
                      </a:r>
                      <a:endParaRPr lang="tr-TR" sz="900" b="0" i="0" u="none" strike="noStrike" dirty="0">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a:effectLst/>
                          <a:latin typeface="Cambria" panose="02040503050406030204" pitchFamily="18" charset="0"/>
                        </a:rPr>
                        <a:t>Biyomühendislik</a:t>
                      </a:r>
                      <a:endParaRPr lang="tr-TR" sz="900" b="0" i="0" u="none" strike="noStrike">
                        <a:solidFill>
                          <a:srgbClr val="000000"/>
                        </a:solidFill>
                        <a:effectLst/>
                        <a:latin typeface="Cambria" panose="02040503050406030204" pitchFamily="18" charset="0"/>
                      </a:endParaRPr>
                    </a:p>
                  </a:txBody>
                  <a:tcPr marL="3554" marR="3554" marT="3554" marB="0" anchor="ctr"/>
                </a:tc>
                <a:extLst>
                  <a:ext uri="{0D108BD9-81ED-4DB2-BD59-A6C34878D82A}">
                    <a16:rowId xmlns:a16="http://schemas.microsoft.com/office/drawing/2014/main" val="2558859995"/>
                  </a:ext>
                </a:extLst>
              </a:tr>
              <a:tr h="443811">
                <a:tc>
                  <a:txBody>
                    <a:bodyPr/>
                    <a:lstStyle/>
                    <a:p>
                      <a:pPr algn="l" fontAlgn="b"/>
                      <a:r>
                        <a:rPr lang="tr-TR" sz="900" u="none" strike="noStrike">
                          <a:effectLst/>
                          <a:latin typeface="Cambria" panose="02040503050406030204" pitchFamily="18" charset="0"/>
                        </a:rPr>
                        <a:t>Santrifüjlenebilir mikro akışkan yongada nanoparçacıkların saflaştırılması</a:t>
                      </a:r>
                      <a:endParaRPr lang="tr-TR" sz="900" b="0" i="0" u="none" strike="noStrike">
                        <a:solidFill>
                          <a:srgbClr val="000000"/>
                        </a:solidFill>
                        <a:effectLst/>
                        <a:latin typeface="Cambria" panose="02040503050406030204" pitchFamily="18" charset="0"/>
                      </a:endParaRPr>
                    </a:p>
                  </a:txBody>
                  <a:tcPr marL="3554" marR="3554" marT="3554" marB="0" anchor="b"/>
                </a:tc>
                <a:tc>
                  <a:txBody>
                    <a:bodyPr/>
                    <a:lstStyle/>
                    <a:p>
                      <a:pPr algn="l" fontAlgn="b"/>
                      <a:r>
                        <a:rPr lang="tr-TR" sz="900" u="none" strike="noStrike">
                          <a:effectLst/>
                          <a:latin typeface="Cambria" panose="02040503050406030204" pitchFamily="18" charset="0"/>
                        </a:rPr>
                        <a:t>Doç. Dr. Hüseyin Cumhur Tekin</a:t>
                      </a:r>
                      <a:endParaRPr lang="tr-TR" sz="900" b="0" i="0" u="none" strike="noStrike">
                        <a:solidFill>
                          <a:srgbClr val="000000"/>
                        </a:solidFill>
                        <a:effectLst/>
                        <a:latin typeface="Cambria" panose="02040503050406030204" pitchFamily="18" charset="0"/>
                      </a:endParaRPr>
                    </a:p>
                  </a:txBody>
                  <a:tcPr marL="3554" marR="3554" marT="3554" marB="0" anchor="b"/>
                </a:tc>
                <a:tc>
                  <a:txBody>
                    <a:bodyPr/>
                    <a:lstStyle/>
                    <a:p>
                      <a:pPr algn="ctr" fontAlgn="ctr"/>
                      <a:r>
                        <a:rPr lang="tr-TR" sz="900" u="none" strike="noStrike">
                          <a:effectLst/>
                          <a:latin typeface="Cambria" panose="02040503050406030204" pitchFamily="18" charset="0"/>
                        </a:rPr>
                        <a:t>Biyomühendislik</a:t>
                      </a:r>
                      <a:endParaRPr lang="tr-TR" sz="900" b="0" i="0" u="none" strike="noStrike">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a:effectLst/>
                          <a:latin typeface="Cambria" panose="02040503050406030204" pitchFamily="18" charset="0"/>
                        </a:rPr>
                        <a:t>12</a:t>
                      </a:r>
                      <a:endParaRPr lang="tr-TR" sz="900" b="0" i="0" u="none" strike="noStrike">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a:effectLst/>
                          <a:latin typeface="Cambria" panose="02040503050406030204" pitchFamily="18" charset="0"/>
                        </a:rPr>
                        <a:t>₺350.000,00</a:t>
                      </a:r>
                      <a:endParaRPr lang="tr-TR" sz="900" b="0" i="0" u="none" strike="noStrike">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dirty="0">
                          <a:effectLst/>
                          <a:latin typeface="Cambria" panose="02040503050406030204" pitchFamily="18" charset="0"/>
                        </a:rPr>
                        <a:t>Kimya Sağlık</a:t>
                      </a:r>
                      <a:endParaRPr lang="tr-TR" sz="900" b="0" i="0" u="none" strike="noStrike" dirty="0">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dirty="0" err="1">
                          <a:effectLst/>
                          <a:latin typeface="Cambria" panose="02040503050406030204" pitchFamily="18" charset="0"/>
                        </a:rPr>
                        <a:t>Filtrasyon</a:t>
                      </a:r>
                      <a:r>
                        <a:rPr lang="tr-TR" sz="900" u="none" strike="noStrike" dirty="0">
                          <a:effectLst/>
                          <a:latin typeface="Cambria" panose="02040503050406030204" pitchFamily="18" charset="0"/>
                        </a:rPr>
                        <a:t> ve Ayırma </a:t>
                      </a:r>
                      <a:r>
                        <a:rPr lang="tr-TR" sz="900" u="none" strike="noStrike" dirty="0" err="1">
                          <a:effectLst/>
                          <a:latin typeface="Cambria" panose="02040503050406030204" pitchFamily="18" charset="0"/>
                        </a:rPr>
                        <a:t>Biyomühendislik</a:t>
                      </a:r>
                      <a:endParaRPr lang="tr-TR" sz="900" b="0" i="0" u="none" strike="noStrike" dirty="0">
                        <a:solidFill>
                          <a:srgbClr val="000000"/>
                        </a:solidFill>
                        <a:effectLst/>
                        <a:latin typeface="Cambria" panose="02040503050406030204" pitchFamily="18" charset="0"/>
                      </a:endParaRPr>
                    </a:p>
                  </a:txBody>
                  <a:tcPr marL="3554" marR="3554" marT="3554" marB="0" anchor="ctr"/>
                </a:tc>
                <a:extLst>
                  <a:ext uri="{0D108BD9-81ED-4DB2-BD59-A6C34878D82A}">
                    <a16:rowId xmlns:a16="http://schemas.microsoft.com/office/drawing/2014/main" val="2057878982"/>
                  </a:ext>
                </a:extLst>
              </a:tr>
              <a:tr h="443811">
                <a:tc>
                  <a:txBody>
                    <a:bodyPr/>
                    <a:lstStyle/>
                    <a:p>
                      <a:pPr algn="l" fontAlgn="b"/>
                      <a:r>
                        <a:rPr lang="tr-TR" sz="900" u="none" strike="noStrike">
                          <a:effectLst/>
                          <a:latin typeface="Cambria" panose="02040503050406030204" pitchFamily="18" charset="0"/>
                        </a:rPr>
                        <a:t>Yeni Nesil İnce Film Bi2O3/Ag/Bi2O3 Elektrotların Mıknatıssal Saçtırma Yöntemiyle Büyütülmesi ve Karakterizasyonu</a:t>
                      </a:r>
                      <a:endParaRPr lang="tr-TR" sz="900" b="0" i="0" u="none" strike="noStrike">
                        <a:solidFill>
                          <a:srgbClr val="000000"/>
                        </a:solidFill>
                        <a:effectLst/>
                        <a:latin typeface="Cambria" panose="02040503050406030204" pitchFamily="18" charset="0"/>
                      </a:endParaRPr>
                    </a:p>
                  </a:txBody>
                  <a:tcPr marL="3554" marR="3554" marT="3554" marB="0" anchor="b"/>
                </a:tc>
                <a:tc>
                  <a:txBody>
                    <a:bodyPr/>
                    <a:lstStyle/>
                    <a:p>
                      <a:pPr algn="l" fontAlgn="b"/>
                      <a:r>
                        <a:rPr lang="tr-TR" sz="900" u="none" strike="noStrike">
                          <a:effectLst/>
                          <a:latin typeface="Cambria" panose="02040503050406030204" pitchFamily="18" charset="0"/>
                        </a:rPr>
                        <a:t>Prof. Dr. Lütfi ÖZYÜZER</a:t>
                      </a:r>
                      <a:endParaRPr lang="tr-TR" sz="900" b="0" i="0" u="none" strike="noStrike">
                        <a:solidFill>
                          <a:srgbClr val="000000"/>
                        </a:solidFill>
                        <a:effectLst/>
                        <a:latin typeface="Cambria" panose="02040503050406030204" pitchFamily="18" charset="0"/>
                      </a:endParaRPr>
                    </a:p>
                  </a:txBody>
                  <a:tcPr marL="3554" marR="3554" marT="3554" marB="0" anchor="b"/>
                </a:tc>
                <a:tc>
                  <a:txBody>
                    <a:bodyPr/>
                    <a:lstStyle/>
                    <a:p>
                      <a:pPr algn="ctr" fontAlgn="ctr"/>
                      <a:r>
                        <a:rPr lang="tr-TR" sz="900" u="none" strike="noStrike">
                          <a:effectLst/>
                          <a:latin typeface="Cambria" panose="02040503050406030204" pitchFamily="18" charset="0"/>
                        </a:rPr>
                        <a:t>Fizik</a:t>
                      </a:r>
                      <a:endParaRPr lang="tr-TR" sz="900" b="0" i="0" u="none" strike="noStrike">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a:effectLst/>
                          <a:latin typeface="Cambria" panose="02040503050406030204" pitchFamily="18" charset="0"/>
                        </a:rPr>
                        <a:t>24</a:t>
                      </a:r>
                      <a:endParaRPr lang="tr-TR" sz="900" b="0" i="0" u="none" strike="noStrike">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a:effectLst/>
                          <a:latin typeface="Cambria" panose="02040503050406030204" pitchFamily="18" charset="0"/>
                        </a:rPr>
                        <a:t>₺350.000,00</a:t>
                      </a:r>
                      <a:endParaRPr lang="tr-TR" sz="900" b="0" i="0" u="none" strike="noStrike">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dirty="0">
                          <a:effectLst/>
                          <a:latin typeface="Cambria" panose="02040503050406030204" pitchFamily="18" charset="0"/>
                        </a:rPr>
                        <a:t>Makine-Elektrikli Teçhizat Fen / Mühendislik</a:t>
                      </a:r>
                      <a:endParaRPr lang="tr-TR" sz="900" b="0" i="0" u="none" strike="noStrike" dirty="0">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dirty="0">
                          <a:effectLst/>
                          <a:latin typeface="Cambria" panose="02040503050406030204" pitchFamily="18" charset="0"/>
                        </a:rPr>
                        <a:t>Robotik ve </a:t>
                      </a:r>
                      <a:r>
                        <a:rPr lang="tr-TR" sz="900" u="none" strike="noStrike" dirty="0" err="1">
                          <a:effectLst/>
                          <a:latin typeface="Cambria" panose="02040503050406030204" pitchFamily="18" charset="0"/>
                        </a:rPr>
                        <a:t>Mekatronik</a:t>
                      </a:r>
                      <a:r>
                        <a:rPr lang="tr-TR" sz="900" u="none" strike="noStrike" dirty="0">
                          <a:effectLst/>
                          <a:latin typeface="Cambria" panose="02040503050406030204" pitchFamily="18" charset="0"/>
                        </a:rPr>
                        <a:t> </a:t>
                      </a:r>
                      <a:r>
                        <a:rPr lang="tr-TR" sz="900" u="none" strike="noStrike" dirty="0" err="1">
                          <a:effectLst/>
                          <a:latin typeface="Cambria" panose="02040503050406030204" pitchFamily="18" charset="0"/>
                        </a:rPr>
                        <a:t>Elektrooptik</a:t>
                      </a:r>
                      <a:endParaRPr lang="tr-TR" sz="900" b="0" i="0" u="none" strike="noStrike" dirty="0">
                        <a:solidFill>
                          <a:srgbClr val="000000"/>
                        </a:solidFill>
                        <a:effectLst/>
                        <a:latin typeface="Cambria" panose="02040503050406030204" pitchFamily="18" charset="0"/>
                      </a:endParaRPr>
                    </a:p>
                  </a:txBody>
                  <a:tcPr marL="3554" marR="3554" marT="3554" marB="0" anchor="ctr"/>
                </a:tc>
                <a:extLst>
                  <a:ext uri="{0D108BD9-81ED-4DB2-BD59-A6C34878D82A}">
                    <a16:rowId xmlns:a16="http://schemas.microsoft.com/office/drawing/2014/main" val="2391068324"/>
                  </a:ext>
                </a:extLst>
              </a:tr>
              <a:tr h="321625">
                <a:tc>
                  <a:txBody>
                    <a:bodyPr/>
                    <a:lstStyle/>
                    <a:p>
                      <a:pPr algn="l" fontAlgn="b"/>
                      <a:r>
                        <a:rPr lang="tr-TR" sz="900" u="none" strike="noStrike">
                          <a:effectLst/>
                          <a:latin typeface="Cambria" panose="02040503050406030204" pitchFamily="18" charset="0"/>
                        </a:rPr>
                        <a:t>Katmanlı Yapıya Sahip İzotropik ve Anizotropik Malzemelerde Işık-Madde Etkileşiminin Raman Spektroskopisi Üzerinden Teorik Olarak İncelenmesi</a:t>
                      </a:r>
                      <a:endParaRPr lang="tr-TR" sz="900" b="0" i="0" u="none" strike="noStrike">
                        <a:solidFill>
                          <a:srgbClr val="000000"/>
                        </a:solidFill>
                        <a:effectLst/>
                        <a:latin typeface="Cambria" panose="02040503050406030204" pitchFamily="18" charset="0"/>
                      </a:endParaRPr>
                    </a:p>
                  </a:txBody>
                  <a:tcPr marL="3554" marR="3554" marT="3554" marB="0" anchor="b"/>
                </a:tc>
                <a:tc>
                  <a:txBody>
                    <a:bodyPr/>
                    <a:lstStyle/>
                    <a:p>
                      <a:pPr algn="l" fontAlgn="b"/>
                      <a:r>
                        <a:rPr lang="tr-TR" sz="900" u="none" strike="noStrike">
                          <a:effectLst/>
                          <a:latin typeface="Cambria" panose="02040503050406030204" pitchFamily="18" charset="0"/>
                        </a:rPr>
                        <a:t>Doç. Dr. Mehmet YAĞMURCUKARDEŞ</a:t>
                      </a:r>
                      <a:endParaRPr lang="tr-TR" sz="900" b="0" i="0" u="none" strike="noStrike">
                        <a:solidFill>
                          <a:srgbClr val="000000"/>
                        </a:solidFill>
                        <a:effectLst/>
                        <a:latin typeface="Cambria" panose="02040503050406030204" pitchFamily="18" charset="0"/>
                      </a:endParaRPr>
                    </a:p>
                  </a:txBody>
                  <a:tcPr marL="3554" marR="3554" marT="3554" marB="0" anchor="b"/>
                </a:tc>
                <a:tc>
                  <a:txBody>
                    <a:bodyPr/>
                    <a:lstStyle/>
                    <a:p>
                      <a:pPr algn="ctr" fontAlgn="ctr"/>
                      <a:r>
                        <a:rPr lang="tr-TR" sz="900" u="none" strike="noStrike">
                          <a:effectLst/>
                          <a:latin typeface="Cambria" panose="02040503050406030204" pitchFamily="18" charset="0"/>
                        </a:rPr>
                        <a:t>Fotonik</a:t>
                      </a:r>
                      <a:endParaRPr lang="tr-TR" sz="900" b="0" i="0" u="none" strike="noStrike">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a:effectLst/>
                          <a:latin typeface="Cambria" panose="02040503050406030204" pitchFamily="18" charset="0"/>
                        </a:rPr>
                        <a:t>24</a:t>
                      </a:r>
                      <a:endParaRPr lang="tr-TR" sz="900" b="0" i="0" u="none" strike="noStrike">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a:effectLst/>
                          <a:latin typeface="Cambria" panose="02040503050406030204" pitchFamily="18" charset="0"/>
                        </a:rPr>
                        <a:t>₺350.000,00</a:t>
                      </a:r>
                      <a:endParaRPr lang="tr-TR" sz="900" b="0" i="0" u="none" strike="noStrike">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dirty="0">
                          <a:effectLst/>
                          <a:latin typeface="Cambria" panose="02040503050406030204" pitchFamily="18" charset="0"/>
                        </a:rPr>
                        <a:t>Elektronik Fen / Mühendislik</a:t>
                      </a:r>
                      <a:endParaRPr lang="tr-TR" sz="900" b="0" i="0" u="none" strike="noStrike" dirty="0">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dirty="0">
                          <a:effectLst/>
                          <a:latin typeface="Cambria" panose="02040503050406030204" pitchFamily="18" charset="0"/>
                        </a:rPr>
                        <a:t>Gömülü Sistemler Optik</a:t>
                      </a:r>
                      <a:endParaRPr lang="tr-TR" sz="900" b="0" i="0" u="none" strike="noStrike" dirty="0">
                        <a:solidFill>
                          <a:srgbClr val="000000"/>
                        </a:solidFill>
                        <a:effectLst/>
                        <a:latin typeface="Cambria" panose="02040503050406030204" pitchFamily="18" charset="0"/>
                      </a:endParaRPr>
                    </a:p>
                  </a:txBody>
                  <a:tcPr marL="3554" marR="3554" marT="3554" marB="0" anchor="ctr"/>
                </a:tc>
                <a:extLst>
                  <a:ext uri="{0D108BD9-81ED-4DB2-BD59-A6C34878D82A}">
                    <a16:rowId xmlns:a16="http://schemas.microsoft.com/office/drawing/2014/main" val="3351035641"/>
                  </a:ext>
                </a:extLst>
              </a:tr>
              <a:tr h="443811">
                <a:tc>
                  <a:txBody>
                    <a:bodyPr/>
                    <a:lstStyle/>
                    <a:p>
                      <a:pPr algn="l" fontAlgn="b"/>
                      <a:r>
                        <a:rPr lang="tr-TR" sz="900" u="none" strike="noStrike">
                          <a:effectLst/>
                          <a:latin typeface="Cambria" panose="02040503050406030204" pitchFamily="18" charset="0"/>
                        </a:rPr>
                        <a:t>Yapısal hatalı titanya esaslı katkılı fotokatalizörlerin nanotasarımı, hazırlanması, karakterizasyonu ve fotokatalitik hidrojen üretim aktivitelerinin belirlenmesi</a:t>
                      </a:r>
                      <a:endParaRPr lang="tr-TR" sz="900" b="0" i="0" u="none" strike="noStrike">
                        <a:solidFill>
                          <a:srgbClr val="000000"/>
                        </a:solidFill>
                        <a:effectLst/>
                        <a:latin typeface="Cambria" panose="02040503050406030204" pitchFamily="18" charset="0"/>
                      </a:endParaRPr>
                    </a:p>
                  </a:txBody>
                  <a:tcPr marL="3554" marR="3554" marT="3554" marB="0" anchor="b"/>
                </a:tc>
                <a:tc>
                  <a:txBody>
                    <a:bodyPr/>
                    <a:lstStyle/>
                    <a:p>
                      <a:pPr algn="l" fontAlgn="b"/>
                      <a:r>
                        <a:rPr lang="tr-TR" sz="900" u="none" strike="noStrike">
                          <a:effectLst/>
                          <a:latin typeface="Cambria" panose="02040503050406030204" pitchFamily="18" charset="0"/>
                        </a:rPr>
                        <a:t>Prof.Dr.Muhsin Çiftçioğlu</a:t>
                      </a:r>
                      <a:endParaRPr lang="tr-TR" sz="900" b="0" i="0" u="none" strike="noStrike">
                        <a:solidFill>
                          <a:srgbClr val="000000"/>
                        </a:solidFill>
                        <a:effectLst/>
                        <a:latin typeface="Cambria" panose="02040503050406030204" pitchFamily="18" charset="0"/>
                      </a:endParaRPr>
                    </a:p>
                  </a:txBody>
                  <a:tcPr marL="3554" marR="3554" marT="3554" marB="0" anchor="b"/>
                </a:tc>
                <a:tc>
                  <a:txBody>
                    <a:bodyPr/>
                    <a:lstStyle/>
                    <a:p>
                      <a:pPr algn="ctr" fontAlgn="ctr"/>
                      <a:r>
                        <a:rPr lang="tr-TR" sz="900" u="none" strike="noStrike">
                          <a:effectLst/>
                          <a:latin typeface="Cambria" panose="02040503050406030204" pitchFamily="18" charset="0"/>
                        </a:rPr>
                        <a:t>Kimya Mühendisliği</a:t>
                      </a:r>
                      <a:endParaRPr lang="tr-TR" sz="900" b="0" i="0" u="none" strike="noStrike">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a:effectLst/>
                          <a:latin typeface="Cambria" panose="02040503050406030204" pitchFamily="18" charset="0"/>
                        </a:rPr>
                        <a:t>24</a:t>
                      </a:r>
                      <a:endParaRPr lang="tr-TR" sz="900" b="0" i="0" u="none" strike="noStrike">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a:effectLst/>
                          <a:latin typeface="Cambria" panose="02040503050406030204" pitchFamily="18" charset="0"/>
                        </a:rPr>
                        <a:t> </a:t>
                      </a:r>
                      <a:endParaRPr lang="tr-TR" sz="900" b="0" i="0" u="none" strike="noStrike">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dirty="0">
                          <a:effectLst/>
                          <a:latin typeface="Cambria" panose="02040503050406030204" pitchFamily="18" charset="0"/>
                        </a:rPr>
                        <a:t>Kimya Fen / Mühendislik</a:t>
                      </a:r>
                      <a:endParaRPr lang="tr-TR" sz="900" b="0" i="0" u="none" strike="noStrike" dirty="0">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dirty="0">
                          <a:effectLst/>
                          <a:latin typeface="Cambria" panose="02040503050406030204" pitchFamily="18" charset="0"/>
                        </a:rPr>
                        <a:t>Fizikokimya ve Teorik Kimya </a:t>
                      </a:r>
                      <a:r>
                        <a:rPr lang="tr-TR" sz="900" u="none" strike="noStrike" dirty="0" err="1">
                          <a:effectLst/>
                          <a:latin typeface="Cambria" panose="02040503050406030204" pitchFamily="18" charset="0"/>
                        </a:rPr>
                        <a:t>Fotonik</a:t>
                      </a:r>
                      <a:endParaRPr lang="tr-TR" sz="900" b="0" i="0" u="none" strike="noStrike" dirty="0">
                        <a:solidFill>
                          <a:srgbClr val="000000"/>
                        </a:solidFill>
                        <a:effectLst/>
                        <a:latin typeface="Cambria" panose="02040503050406030204" pitchFamily="18" charset="0"/>
                      </a:endParaRPr>
                    </a:p>
                  </a:txBody>
                  <a:tcPr marL="3554" marR="3554" marT="3554" marB="0" anchor="ctr"/>
                </a:tc>
                <a:extLst>
                  <a:ext uri="{0D108BD9-81ED-4DB2-BD59-A6C34878D82A}">
                    <a16:rowId xmlns:a16="http://schemas.microsoft.com/office/drawing/2014/main" val="1203619605"/>
                  </a:ext>
                </a:extLst>
              </a:tr>
              <a:tr h="297141">
                <a:tc>
                  <a:txBody>
                    <a:bodyPr/>
                    <a:lstStyle/>
                    <a:p>
                      <a:pPr algn="l" fontAlgn="b"/>
                      <a:r>
                        <a:rPr lang="tr-TR" sz="900" u="none" strike="noStrike">
                          <a:effectLst/>
                          <a:latin typeface="Cambria" panose="02040503050406030204" pitchFamily="18" charset="0"/>
                        </a:rPr>
                        <a:t>Fotonik Gaz sensörlerinin geliştirilmesi ve in vitro uygulamaları</a:t>
                      </a:r>
                      <a:endParaRPr lang="tr-TR" sz="900" b="0" i="0" u="none" strike="noStrike">
                        <a:solidFill>
                          <a:srgbClr val="000000"/>
                        </a:solidFill>
                        <a:effectLst/>
                        <a:latin typeface="Cambria" panose="02040503050406030204" pitchFamily="18" charset="0"/>
                      </a:endParaRPr>
                    </a:p>
                  </a:txBody>
                  <a:tcPr marL="3554" marR="3554" marT="3554" marB="0" anchor="b"/>
                </a:tc>
                <a:tc>
                  <a:txBody>
                    <a:bodyPr/>
                    <a:lstStyle/>
                    <a:p>
                      <a:pPr algn="l" fontAlgn="b"/>
                      <a:r>
                        <a:rPr lang="tr-TR" sz="900" u="none" strike="noStrike">
                          <a:effectLst/>
                          <a:latin typeface="Cambria" panose="02040503050406030204" pitchFamily="18" charset="0"/>
                        </a:rPr>
                        <a:t>Prof. Dr. Mustafa Emrullahoğlu</a:t>
                      </a:r>
                      <a:endParaRPr lang="tr-TR" sz="900" b="0" i="0" u="none" strike="noStrike">
                        <a:solidFill>
                          <a:srgbClr val="000000"/>
                        </a:solidFill>
                        <a:effectLst/>
                        <a:latin typeface="Cambria" panose="02040503050406030204" pitchFamily="18" charset="0"/>
                      </a:endParaRPr>
                    </a:p>
                  </a:txBody>
                  <a:tcPr marL="3554" marR="3554" marT="3554" marB="0" anchor="b"/>
                </a:tc>
                <a:tc>
                  <a:txBody>
                    <a:bodyPr/>
                    <a:lstStyle/>
                    <a:p>
                      <a:pPr algn="ctr" fontAlgn="ctr"/>
                      <a:r>
                        <a:rPr lang="tr-TR" sz="900" u="none" strike="noStrike">
                          <a:effectLst/>
                          <a:latin typeface="Cambria" panose="02040503050406030204" pitchFamily="18" charset="0"/>
                        </a:rPr>
                        <a:t>Fotonik</a:t>
                      </a:r>
                      <a:endParaRPr lang="tr-TR" sz="900" b="0" i="0" u="none" strike="noStrike">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a:effectLst/>
                          <a:latin typeface="Cambria" panose="02040503050406030204" pitchFamily="18" charset="0"/>
                        </a:rPr>
                        <a:t>12</a:t>
                      </a:r>
                      <a:endParaRPr lang="tr-TR" sz="900" b="0" i="0" u="none" strike="noStrike">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a:effectLst/>
                          <a:latin typeface="Cambria" panose="02040503050406030204" pitchFamily="18" charset="0"/>
                        </a:rPr>
                        <a:t>₺350.000,00</a:t>
                      </a:r>
                      <a:endParaRPr lang="tr-TR" sz="900" b="0" i="0" u="none" strike="noStrike">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a:effectLst/>
                          <a:latin typeface="Cambria" panose="02040503050406030204" pitchFamily="18" charset="0"/>
                        </a:rPr>
                        <a:t>Kimya Fen / Mühendislik</a:t>
                      </a:r>
                      <a:endParaRPr lang="tr-TR" sz="900" b="0" i="0" u="none" strike="noStrike">
                        <a:solidFill>
                          <a:srgbClr val="000000"/>
                        </a:solidFill>
                        <a:effectLst/>
                        <a:latin typeface="Cambria" panose="02040503050406030204" pitchFamily="18" charset="0"/>
                      </a:endParaRPr>
                    </a:p>
                  </a:txBody>
                  <a:tcPr marL="3554" marR="3554" marT="3554" marB="0" anchor="ctr"/>
                </a:tc>
                <a:tc>
                  <a:txBody>
                    <a:bodyPr/>
                    <a:lstStyle/>
                    <a:p>
                      <a:pPr algn="ctr" fontAlgn="ctr"/>
                      <a:r>
                        <a:rPr lang="tr-TR" sz="900" u="none" strike="noStrike" dirty="0" err="1">
                          <a:effectLst/>
                          <a:latin typeface="Cambria" panose="02040503050406030204" pitchFamily="18" charset="0"/>
                        </a:rPr>
                        <a:t>Biyomühendislik</a:t>
                      </a:r>
                      <a:r>
                        <a:rPr lang="tr-TR" sz="900" u="none" strike="noStrike" dirty="0">
                          <a:effectLst/>
                          <a:latin typeface="Cambria" panose="02040503050406030204" pitchFamily="18" charset="0"/>
                        </a:rPr>
                        <a:t> </a:t>
                      </a:r>
                      <a:r>
                        <a:rPr lang="tr-TR" sz="900" u="none" strike="noStrike" dirty="0" err="1">
                          <a:effectLst/>
                          <a:latin typeface="Cambria" panose="02040503050406030204" pitchFamily="18" charset="0"/>
                        </a:rPr>
                        <a:t>Fotonik</a:t>
                      </a:r>
                      <a:endParaRPr lang="tr-TR" sz="900" b="0" i="0" u="none" strike="noStrike" dirty="0">
                        <a:solidFill>
                          <a:srgbClr val="000000"/>
                        </a:solidFill>
                        <a:effectLst/>
                        <a:latin typeface="Cambria" panose="02040503050406030204" pitchFamily="18" charset="0"/>
                      </a:endParaRPr>
                    </a:p>
                  </a:txBody>
                  <a:tcPr marL="3554" marR="3554" marT="3554" marB="0" anchor="ctr"/>
                </a:tc>
                <a:extLst>
                  <a:ext uri="{0D108BD9-81ED-4DB2-BD59-A6C34878D82A}">
                    <a16:rowId xmlns:a16="http://schemas.microsoft.com/office/drawing/2014/main" val="1289125858"/>
                  </a:ext>
                </a:extLst>
              </a:tr>
            </a:tbl>
          </a:graphicData>
        </a:graphic>
      </p:graphicFrame>
    </p:spTree>
    <p:extLst>
      <p:ext uri="{BB962C8B-B14F-4D97-AF65-F5344CB8AC3E}">
        <p14:creationId xmlns:p14="http://schemas.microsoft.com/office/powerpoint/2010/main" val="2945135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a:extLst>
              <a:ext uri="{FF2B5EF4-FFF2-40B4-BE49-F238E27FC236}">
                <a16:creationId xmlns:a16="http://schemas.microsoft.com/office/drawing/2014/main" id="{12677FC6-F9BD-4002-ABB2-D8C58965BDFA}"/>
              </a:ext>
            </a:extLst>
          </p:cNvPr>
          <p:cNvSpPr>
            <a:spLocks noGrp="1"/>
          </p:cNvSpPr>
          <p:nvPr>
            <p:ph type="title"/>
          </p:nvPr>
        </p:nvSpPr>
        <p:spPr>
          <a:xfrm>
            <a:off x="593455" y="261871"/>
            <a:ext cx="8929509" cy="1176951"/>
          </a:xfrm>
        </p:spPr>
        <p:txBody>
          <a:bodyPr/>
          <a:lstStyle/>
          <a:p>
            <a:pPr algn="ctr"/>
            <a:r>
              <a:rPr lang="tr-TR" sz="2800" b="1" dirty="0">
                <a:solidFill>
                  <a:schemeClr val="tx1"/>
                </a:solidFill>
              </a:rPr>
              <a:t>	    </a:t>
            </a:r>
            <a:r>
              <a:rPr lang="tr-TR" sz="2800" b="1" dirty="0" smtClean="0">
                <a:solidFill>
                  <a:schemeClr val="tx1"/>
                </a:solidFill>
              </a:rPr>
              <a:t>             </a:t>
            </a:r>
            <a:r>
              <a:rPr lang="tr-TR" sz="2400" b="1" dirty="0" smtClean="0">
                <a:solidFill>
                  <a:schemeClr val="tx1"/>
                </a:solidFill>
                <a:latin typeface="Cambria" panose="02040503050406030204" pitchFamily="18" charset="0"/>
              </a:rPr>
              <a:t>İZMİR </a:t>
            </a:r>
            <a:r>
              <a:rPr lang="tr-TR" sz="2400" b="1" dirty="0">
                <a:solidFill>
                  <a:schemeClr val="tx1"/>
                </a:solidFill>
                <a:latin typeface="Cambria" panose="02040503050406030204" pitchFamily="18" charset="0"/>
              </a:rPr>
              <a:t>YÜKSEK TEKNOLOJİ ÜNİVERSİTESİ-2</a:t>
            </a:r>
            <a:br>
              <a:rPr lang="tr-TR" sz="2400" b="1" dirty="0">
                <a:solidFill>
                  <a:schemeClr val="tx1"/>
                </a:solidFill>
                <a:latin typeface="Cambria" panose="02040503050406030204" pitchFamily="18" charset="0"/>
              </a:rPr>
            </a:br>
            <a:r>
              <a:rPr lang="tr-TR" sz="2400" b="1" dirty="0">
                <a:solidFill>
                  <a:schemeClr val="tx1"/>
                </a:solidFill>
                <a:latin typeface="Cambria" panose="02040503050406030204" pitchFamily="18" charset="0"/>
              </a:rPr>
              <a:t>	</a:t>
            </a:r>
            <a:r>
              <a:rPr lang="tr-TR" sz="2400" b="1" dirty="0" smtClean="0">
                <a:solidFill>
                  <a:schemeClr val="tx1"/>
                </a:solidFill>
                <a:latin typeface="Cambria" panose="02040503050406030204" pitchFamily="18" charset="0"/>
              </a:rPr>
              <a:t>Aktarılan </a:t>
            </a:r>
            <a:r>
              <a:rPr lang="tr-TR" sz="2400" b="1" dirty="0">
                <a:solidFill>
                  <a:schemeClr val="tx1"/>
                </a:solidFill>
                <a:latin typeface="Cambria" panose="02040503050406030204" pitchFamily="18" charset="0"/>
              </a:rPr>
              <a:t>Bütçe</a:t>
            </a:r>
            <a:r>
              <a:rPr lang="tr-TR" sz="2400" b="1" dirty="0" smtClean="0">
                <a:solidFill>
                  <a:schemeClr val="tx1"/>
                </a:solidFill>
                <a:latin typeface="Cambria" panose="02040503050406030204" pitchFamily="18" charset="0"/>
              </a:rPr>
              <a:t>:₺</a:t>
            </a:r>
            <a:r>
              <a:rPr lang="tr-TR" sz="2400" b="1" dirty="0">
                <a:solidFill>
                  <a:schemeClr val="tx1"/>
                </a:solidFill>
                <a:latin typeface="Cambria" panose="02040503050406030204" pitchFamily="18" charset="0"/>
              </a:rPr>
              <a:t>6.851.851,49</a:t>
            </a:r>
            <a: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t/>
            </a:r>
            <a:b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br>
            <a: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t>	  </a:t>
            </a:r>
            <a:r>
              <a:rPr lang="tr-TR" sz="2400" b="1" dirty="0" smtClean="0">
                <a:solidFill>
                  <a:schemeClr val="tx1"/>
                </a:solidFill>
                <a:latin typeface="Cambria" panose="02040503050406030204" pitchFamily="18" charset="0"/>
              </a:rPr>
              <a:t>Kullanılan </a:t>
            </a:r>
            <a:r>
              <a:rPr lang="tr-TR" sz="2400" b="1" dirty="0">
                <a:solidFill>
                  <a:schemeClr val="tx1"/>
                </a:solidFill>
                <a:latin typeface="Cambria" panose="02040503050406030204" pitchFamily="18" charset="0"/>
              </a:rPr>
              <a:t>Bütçe</a:t>
            </a:r>
            <a:r>
              <a:rPr lang="tr-TR" sz="2400" b="1" dirty="0" smtClean="0">
                <a:solidFill>
                  <a:schemeClr val="tx1"/>
                </a:solidFill>
                <a:latin typeface="Cambria" panose="02040503050406030204" pitchFamily="18" charset="0"/>
              </a:rPr>
              <a:t>:₺</a:t>
            </a:r>
            <a:r>
              <a:rPr lang="tr-TR" sz="2400" b="1" dirty="0">
                <a:solidFill>
                  <a:schemeClr val="tx1"/>
                </a:solidFill>
                <a:latin typeface="Cambria" panose="02040503050406030204" pitchFamily="18" charset="0"/>
              </a:rPr>
              <a:t>6.560.000,00</a:t>
            </a:r>
            <a:r>
              <a:rPr lang="tr-TR" sz="2400" dirty="0">
                <a:latin typeface="Cambria" panose="02040503050406030204" pitchFamily="18" charset="0"/>
                <a:ea typeface="Calibri" panose="020F0502020204030204" pitchFamily="34" charset="0"/>
                <a:cs typeface="Times New Roman" panose="02020603050405020304" pitchFamily="18" charset="0"/>
              </a:rPr>
              <a:t/>
            </a:r>
            <a:br>
              <a:rPr lang="tr-TR" sz="2400" dirty="0">
                <a:latin typeface="Cambria" panose="02040503050406030204" pitchFamily="18" charset="0"/>
                <a:ea typeface="Calibri" panose="020F0502020204030204" pitchFamily="34" charset="0"/>
                <a:cs typeface="Times New Roman" panose="02020603050405020304" pitchFamily="18" charset="0"/>
              </a:rPr>
            </a:br>
            <a:r>
              <a:rPr lang="tr-TR" dirty="0"/>
              <a:t> </a:t>
            </a:r>
          </a:p>
        </p:txBody>
      </p:sp>
      <p:graphicFrame>
        <p:nvGraphicFramePr>
          <p:cNvPr id="2" name="Tablo 1">
            <a:extLst>
              <a:ext uri="{FF2B5EF4-FFF2-40B4-BE49-F238E27FC236}">
                <a16:creationId xmlns:a16="http://schemas.microsoft.com/office/drawing/2014/main" id="{EE994A3E-26A2-439D-8940-A8D72BCB5499}"/>
              </a:ext>
            </a:extLst>
          </p:cNvPr>
          <p:cNvGraphicFramePr>
            <a:graphicFrameLocks noGrp="1"/>
          </p:cNvGraphicFramePr>
          <p:nvPr>
            <p:extLst>
              <p:ext uri="{D42A27DB-BD31-4B8C-83A1-F6EECF244321}">
                <p14:modId xmlns:p14="http://schemas.microsoft.com/office/powerpoint/2010/main" val="3035102637"/>
              </p:ext>
            </p:extLst>
          </p:nvPr>
        </p:nvGraphicFramePr>
        <p:xfrm>
          <a:off x="253497" y="1439501"/>
          <a:ext cx="11760452" cy="5155947"/>
        </p:xfrm>
        <a:graphic>
          <a:graphicData uri="http://schemas.openxmlformats.org/drawingml/2006/table">
            <a:tbl>
              <a:tblPr>
                <a:tableStyleId>{5C22544A-7EE6-4342-B048-85BDC9FD1C3A}</a:tableStyleId>
              </a:tblPr>
              <a:tblGrid>
                <a:gridCol w="5255763">
                  <a:extLst>
                    <a:ext uri="{9D8B030D-6E8A-4147-A177-3AD203B41FA5}">
                      <a16:colId xmlns:a16="http://schemas.microsoft.com/office/drawing/2014/main" val="753394123"/>
                    </a:ext>
                  </a:extLst>
                </a:gridCol>
                <a:gridCol w="1778780">
                  <a:extLst>
                    <a:ext uri="{9D8B030D-6E8A-4147-A177-3AD203B41FA5}">
                      <a16:colId xmlns:a16="http://schemas.microsoft.com/office/drawing/2014/main" val="240093619"/>
                    </a:ext>
                  </a:extLst>
                </a:gridCol>
                <a:gridCol w="1267485">
                  <a:extLst>
                    <a:ext uri="{9D8B030D-6E8A-4147-A177-3AD203B41FA5}">
                      <a16:colId xmlns:a16="http://schemas.microsoft.com/office/drawing/2014/main" val="2743548887"/>
                    </a:ext>
                  </a:extLst>
                </a:gridCol>
                <a:gridCol w="534154">
                  <a:extLst>
                    <a:ext uri="{9D8B030D-6E8A-4147-A177-3AD203B41FA5}">
                      <a16:colId xmlns:a16="http://schemas.microsoft.com/office/drawing/2014/main" val="1747456236"/>
                    </a:ext>
                  </a:extLst>
                </a:gridCol>
                <a:gridCol w="805759">
                  <a:extLst>
                    <a:ext uri="{9D8B030D-6E8A-4147-A177-3AD203B41FA5}">
                      <a16:colId xmlns:a16="http://schemas.microsoft.com/office/drawing/2014/main" val="1576914115"/>
                    </a:ext>
                  </a:extLst>
                </a:gridCol>
                <a:gridCol w="941560">
                  <a:extLst>
                    <a:ext uri="{9D8B030D-6E8A-4147-A177-3AD203B41FA5}">
                      <a16:colId xmlns:a16="http://schemas.microsoft.com/office/drawing/2014/main" val="2678648190"/>
                    </a:ext>
                  </a:extLst>
                </a:gridCol>
                <a:gridCol w="1176951">
                  <a:extLst>
                    <a:ext uri="{9D8B030D-6E8A-4147-A177-3AD203B41FA5}">
                      <a16:colId xmlns:a16="http://schemas.microsoft.com/office/drawing/2014/main" val="2281589260"/>
                    </a:ext>
                  </a:extLst>
                </a:gridCol>
              </a:tblGrid>
              <a:tr h="689660">
                <a:tc>
                  <a:txBody>
                    <a:bodyPr/>
                    <a:lstStyle/>
                    <a:p>
                      <a:pPr algn="ctr" fontAlgn="ctr"/>
                      <a:r>
                        <a:rPr lang="tr-TR" sz="1200" b="1" u="none" strike="noStrike" dirty="0">
                          <a:solidFill>
                            <a:schemeClr val="tx1"/>
                          </a:solidFill>
                          <a:effectLst/>
                          <a:latin typeface="Cambria" panose="02040503050406030204" pitchFamily="18" charset="0"/>
                        </a:rPr>
                        <a:t>Projenin Adı</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a:solidFill>
                            <a:schemeClr val="tx1"/>
                          </a:solidFill>
                          <a:effectLst/>
                          <a:latin typeface="Cambria" panose="02040503050406030204" pitchFamily="18" charset="0"/>
                        </a:rPr>
                        <a:t>Yürütücüsü</a:t>
                      </a:r>
                      <a:endParaRPr lang="tr-TR" sz="1200" b="1" i="0" u="none" strike="noStrike">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Bölüm/ABD</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Proje Süresi</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a:solidFill>
                            <a:schemeClr val="tx1"/>
                          </a:solidFill>
                          <a:effectLst/>
                          <a:latin typeface="Cambria" panose="02040503050406030204" pitchFamily="18" charset="0"/>
                        </a:rPr>
                        <a:t>Proje Bütçesi</a:t>
                      </a:r>
                      <a:endParaRPr lang="tr-TR" sz="1200" b="1" i="0" u="none" strike="noStrike">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Sektör</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Sektör Alt Alan</a:t>
                      </a:r>
                      <a:endParaRPr lang="tr-TR" sz="1200" b="1" i="0" u="none" strike="noStrike" dirty="0">
                        <a:solidFill>
                          <a:schemeClr val="tx1"/>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1840689834"/>
                  </a:ext>
                </a:extLst>
              </a:tr>
              <a:tr h="610968">
                <a:tc>
                  <a:txBody>
                    <a:bodyPr/>
                    <a:lstStyle/>
                    <a:p>
                      <a:pPr algn="l" fontAlgn="b"/>
                      <a:r>
                        <a:rPr lang="tr-TR" sz="1100" u="none" strike="noStrike" dirty="0" err="1">
                          <a:effectLst/>
                          <a:latin typeface="Cambria" panose="02040503050406030204" pitchFamily="18" charset="0"/>
                        </a:rPr>
                        <a:t>Benzoksazin</a:t>
                      </a:r>
                      <a:r>
                        <a:rPr lang="tr-TR" sz="1100" u="none" strike="noStrike" dirty="0">
                          <a:effectLst/>
                          <a:latin typeface="Cambria" panose="02040503050406030204" pitchFamily="18" charset="0"/>
                        </a:rPr>
                        <a:t> Tabanlı Gözenekli Organik Polimerlerin Sentezi ve İyot Yakalamada Kullanımları</a:t>
                      </a:r>
                      <a:endParaRPr lang="tr-TR" sz="1100" b="0" i="0" u="none" strike="noStrike" dirty="0">
                        <a:solidFill>
                          <a:srgbClr val="000000"/>
                        </a:solidFill>
                        <a:effectLst/>
                        <a:latin typeface="Cambria" panose="02040503050406030204" pitchFamily="18" charset="0"/>
                      </a:endParaRPr>
                    </a:p>
                  </a:txBody>
                  <a:tcPr marL="5656" marR="5656" marT="5656" marB="0" anchor="b"/>
                </a:tc>
                <a:tc>
                  <a:txBody>
                    <a:bodyPr/>
                    <a:lstStyle/>
                    <a:p>
                      <a:pPr algn="l" fontAlgn="b"/>
                      <a:r>
                        <a:rPr lang="tr-TR" sz="1100" u="none" strike="noStrike" dirty="0">
                          <a:effectLst/>
                          <a:latin typeface="Cambria" panose="02040503050406030204" pitchFamily="18" charset="0"/>
                        </a:rPr>
                        <a:t>Dr. Öğretim Üyesi Onur BÜYÜKÇAKIR</a:t>
                      </a:r>
                      <a:endParaRPr lang="tr-TR" sz="1100" b="0" i="0" u="none" strike="noStrike" dirty="0">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dirty="0">
                          <a:effectLst/>
                          <a:latin typeface="Cambria" panose="02040503050406030204" pitchFamily="18" charset="0"/>
                        </a:rPr>
                        <a:t>Organik Kimya</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18</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₺350.000,00</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Kimya </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Filtrasyon ve Ayırma</a:t>
                      </a:r>
                      <a:endParaRPr lang="tr-TR" sz="1100" b="0" i="0" u="none" strike="noStrike">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214192513"/>
                  </a:ext>
                </a:extLst>
              </a:tr>
              <a:tr h="1211327">
                <a:tc>
                  <a:txBody>
                    <a:bodyPr/>
                    <a:lstStyle/>
                    <a:p>
                      <a:pPr algn="l" fontAlgn="b"/>
                      <a:r>
                        <a:rPr lang="tr-TR" sz="1100" u="none" strike="noStrike" dirty="0">
                          <a:effectLst/>
                          <a:latin typeface="Cambria" panose="02040503050406030204" pitchFamily="18" charset="0"/>
                        </a:rPr>
                        <a:t>Organ-on-</a:t>
                      </a:r>
                      <a:r>
                        <a:rPr lang="tr-TR" sz="1100" u="none" strike="noStrike" dirty="0" err="1">
                          <a:effectLst/>
                          <a:latin typeface="Cambria" panose="02040503050406030204" pitchFamily="18" charset="0"/>
                        </a:rPr>
                        <a:t>chip</a:t>
                      </a:r>
                      <a:r>
                        <a:rPr lang="tr-TR" sz="1100" u="none" strike="noStrike" dirty="0">
                          <a:effectLst/>
                          <a:latin typeface="Cambria" panose="02040503050406030204" pitchFamily="18" charset="0"/>
                        </a:rPr>
                        <a:t> platformunda tümör dokularının ilaç cevabı ve </a:t>
                      </a:r>
                      <a:r>
                        <a:rPr lang="tr-TR" sz="1100" u="none" strike="noStrike" dirty="0" err="1">
                          <a:effectLst/>
                          <a:latin typeface="Cambria" panose="02040503050406030204" pitchFamily="18" charset="0"/>
                        </a:rPr>
                        <a:t>invazyon</a:t>
                      </a:r>
                      <a:r>
                        <a:rPr lang="tr-TR" sz="1100" u="none" strike="noStrike" dirty="0">
                          <a:effectLst/>
                          <a:latin typeface="Cambria" panose="02040503050406030204" pitchFamily="18" charset="0"/>
                        </a:rPr>
                        <a:t> potansiyelinin belirlenmesine yönelik bir kişiselleştirilmiş tıp yöntemi </a:t>
                      </a:r>
                      <a:r>
                        <a:rPr lang="tr-TR" sz="1100" u="none" strike="noStrike" dirty="0" smtClean="0">
                          <a:effectLst/>
                          <a:latin typeface="Cambria" panose="02040503050406030204" pitchFamily="18" charset="0"/>
                        </a:rPr>
                        <a:t>geliştirilmesi</a:t>
                      </a:r>
                      <a:endParaRPr lang="tr-TR" sz="1100" b="0" i="0" u="none" strike="noStrike" dirty="0">
                        <a:solidFill>
                          <a:srgbClr val="000000"/>
                        </a:solidFill>
                        <a:effectLst/>
                        <a:latin typeface="Cambria" panose="02040503050406030204" pitchFamily="18" charset="0"/>
                      </a:endParaRPr>
                    </a:p>
                  </a:txBody>
                  <a:tcPr marL="5656" marR="5656" marT="5656" marB="0" anchor="b"/>
                </a:tc>
                <a:tc>
                  <a:txBody>
                    <a:bodyPr/>
                    <a:lstStyle/>
                    <a:p>
                      <a:pPr algn="l" fontAlgn="b"/>
                      <a:r>
                        <a:rPr lang="tr-TR" sz="1100" u="none" strike="noStrike" dirty="0">
                          <a:effectLst/>
                          <a:latin typeface="Cambria" panose="02040503050406030204" pitchFamily="18" charset="0"/>
                        </a:rPr>
                        <a:t>Doç. Dr. Özden Yalçın ÖZUYSAL</a:t>
                      </a:r>
                      <a:endParaRPr lang="tr-TR" sz="1100" b="0" i="0" u="none" strike="noStrike" dirty="0">
                        <a:solidFill>
                          <a:srgbClr val="000000"/>
                        </a:solidFill>
                        <a:effectLst/>
                        <a:latin typeface="Cambria" panose="02040503050406030204" pitchFamily="18" charset="0"/>
                      </a:endParaRPr>
                    </a:p>
                  </a:txBody>
                  <a:tcPr marL="5656" marR="5656" marT="5656" marB="0" anchor="b"/>
                </a:tc>
                <a:tc>
                  <a:txBody>
                    <a:bodyPr/>
                    <a:lstStyle/>
                    <a:p>
                      <a:pPr algn="ctr" fontAlgn="b"/>
                      <a:r>
                        <a:rPr lang="tr-TR" sz="1100" u="none" strike="noStrike" dirty="0">
                          <a:effectLst/>
                          <a:latin typeface="Cambria" panose="02040503050406030204" pitchFamily="18" charset="0"/>
                        </a:rPr>
                        <a:t>Moleküler Biyoloji ve Genetik</a:t>
                      </a:r>
                      <a:endParaRPr lang="tr-TR" sz="1100" b="0" i="0" u="none" strike="noStrike" dirty="0">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dirty="0">
                          <a:effectLst/>
                          <a:latin typeface="Cambria" panose="02040503050406030204" pitchFamily="18" charset="0"/>
                        </a:rPr>
                        <a:t>12</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₺350.000,00</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Sağlık Kimya</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err="1">
                          <a:effectLst/>
                          <a:latin typeface="Cambria" panose="02040503050406030204" pitchFamily="18" charset="0"/>
                        </a:rPr>
                        <a:t>Biyomühendislik</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2142839338"/>
                  </a:ext>
                </a:extLst>
              </a:tr>
              <a:tr h="610968">
                <a:tc>
                  <a:txBody>
                    <a:bodyPr/>
                    <a:lstStyle/>
                    <a:p>
                      <a:pPr algn="l" fontAlgn="b"/>
                      <a:r>
                        <a:rPr lang="tr-TR" sz="1100" u="none" strike="noStrike">
                          <a:effectLst/>
                          <a:latin typeface="Cambria" panose="02040503050406030204" pitchFamily="18" charset="0"/>
                        </a:rPr>
                        <a:t>Geri Dönüştürülmüş Tozlarla Biyofonksiyonel Gözenekli Yapıların Üretimi</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l" fontAlgn="b"/>
                      <a:r>
                        <a:rPr lang="tr-TR" sz="1100" u="none" strike="noStrike" dirty="0" err="1">
                          <a:effectLst/>
                          <a:latin typeface="Cambria" panose="02040503050406030204" pitchFamily="18" charset="0"/>
                        </a:rPr>
                        <a:t>Prof.Dr.Sedat</a:t>
                      </a:r>
                      <a:r>
                        <a:rPr lang="tr-TR" sz="1100" u="none" strike="noStrike" dirty="0">
                          <a:effectLst/>
                          <a:latin typeface="Cambria" panose="02040503050406030204" pitchFamily="18" charset="0"/>
                        </a:rPr>
                        <a:t> Akkurt</a:t>
                      </a:r>
                      <a:endParaRPr lang="tr-TR" sz="1100" b="0" i="0" u="none" strike="noStrike" dirty="0">
                        <a:solidFill>
                          <a:srgbClr val="000000"/>
                        </a:solidFill>
                        <a:effectLst/>
                        <a:latin typeface="Cambria" panose="02040503050406030204" pitchFamily="18" charset="0"/>
                      </a:endParaRPr>
                    </a:p>
                  </a:txBody>
                  <a:tcPr marL="5656" marR="5656" marT="5656" marB="0" anchor="b"/>
                </a:tc>
                <a:tc>
                  <a:txBody>
                    <a:bodyPr/>
                    <a:lstStyle/>
                    <a:p>
                      <a:pPr algn="ctr" fontAlgn="b"/>
                      <a:r>
                        <a:rPr lang="tr-TR" sz="1100" u="none" strike="noStrike" dirty="0">
                          <a:effectLst/>
                          <a:latin typeface="Cambria" panose="02040503050406030204" pitchFamily="18" charset="0"/>
                        </a:rPr>
                        <a:t>Malzeme Bilimi ve Mühendisliği</a:t>
                      </a:r>
                      <a:endParaRPr lang="tr-TR" sz="1100" b="0" i="0" u="none" strike="noStrike" dirty="0">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a:effectLst/>
                          <a:latin typeface="Cambria" panose="02040503050406030204" pitchFamily="18" charset="0"/>
                        </a:rPr>
                        <a:t>12</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₺700.000,00</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Kimya Sağlık</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err="1">
                          <a:effectLst/>
                          <a:latin typeface="Cambria" panose="02040503050406030204" pitchFamily="18" charset="0"/>
                        </a:rPr>
                        <a:t>Biyomühendislik</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2756284417"/>
                  </a:ext>
                </a:extLst>
              </a:tr>
              <a:tr h="610968">
                <a:tc>
                  <a:txBody>
                    <a:bodyPr/>
                    <a:lstStyle/>
                    <a:p>
                      <a:pPr algn="l" fontAlgn="b"/>
                      <a:r>
                        <a:rPr lang="tr-TR" sz="1100" u="none" strike="noStrike">
                          <a:effectLst/>
                          <a:latin typeface="Cambria" panose="02040503050406030204" pitchFamily="18" charset="0"/>
                        </a:rPr>
                        <a:t>Karbon Kuantum Nokta Temelli Esnek Grafen Fotodetektör Üretimi</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l" fontAlgn="b"/>
                      <a:r>
                        <a:rPr lang="tr-TR" sz="1100" u="none" strike="noStrike">
                          <a:effectLst/>
                          <a:latin typeface="Cambria" panose="02040503050406030204" pitchFamily="18" charset="0"/>
                        </a:rPr>
                        <a:t>Prof. Dr. Sinan BALCI</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dirty="0" err="1">
                          <a:effectLst/>
                          <a:latin typeface="Cambria" panose="02040503050406030204" pitchFamily="18" charset="0"/>
                        </a:rPr>
                        <a:t>Fotonik</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12</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₺350.000,00</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Kimya Fen / Mühendislik</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Fizikokimya ve Teorik Kimya </a:t>
                      </a:r>
                      <a:r>
                        <a:rPr lang="tr-TR" sz="1100" u="none" strike="noStrike" dirty="0" err="1">
                          <a:effectLst/>
                          <a:latin typeface="Cambria" panose="02040503050406030204" pitchFamily="18" charset="0"/>
                        </a:rPr>
                        <a:t>Elektrooptik</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2809399814"/>
                  </a:ext>
                </a:extLst>
              </a:tr>
              <a:tr h="610968">
                <a:tc>
                  <a:txBody>
                    <a:bodyPr/>
                    <a:lstStyle/>
                    <a:p>
                      <a:pPr algn="l" fontAlgn="b"/>
                      <a:r>
                        <a:rPr lang="tr-TR" sz="1100" u="none" strike="noStrike">
                          <a:effectLst/>
                          <a:latin typeface="Cambria" panose="02040503050406030204" pitchFamily="18" charset="0"/>
                        </a:rPr>
                        <a:t>Yeni Katyonik Polimerlerin mRNA Taşıma Potansiyellerinin in Vitro ve In Vivo Araştırılması</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l" fontAlgn="b"/>
                      <a:r>
                        <a:rPr lang="tr-TR" sz="1100" u="none" strike="noStrike">
                          <a:effectLst/>
                          <a:latin typeface="Cambria" panose="02040503050406030204" pitchFamily="18" charset="0"/>
                        </a:rPr>
                        <a:t>Prof. Dr. Volga BULMUŞ</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a:effectLst/>
                          <a:latin typeface="Cambria" panose="02040503050406030204" pitchFamily="18" charset="0"/>
                        </a:rPr>
                        <a:t>Biyomühendislik</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24</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₺338.000,00</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Kimya Sağlık</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err="1">
                          <a:effectLst/>
                          <a:latin typeface="Cambria" panose="02040503050406030204" pitchFamily="18" charset="0"/>
                        </a:rPr>
                        <a:t>Biyomühendislik</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1638746243"/>
                  </a:ext>
                </a:extLst>
              </a:tr>
              <a:tr h="811088">
                <a:tc>
                  <a:txBody>
                    <a:bodyPr/>
                    <a:lstStyle/>
                    <a:p>
                      <a:pPr algn="l" fontAlgn="b"/>
                      <a:r>
                        <a:rPr lang="tr-TR" sz="1100" u="none" strike="noStrike">
                          <a:effectLst/>
                          <a:latin typeface="Cambria" panose="02040503050406030204" pitchFamily="18" charset="0"/>
                        </a:rPr>
                        <a:t>Değişen Kent-Kır İlişkisinde Yeni Kırsal Kalkınma Araçları: Akıllı Köy Potansiyelinin Belirlenmesinde Türkiye Örneği</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l" fontAlgn="b"/>
                      <a:r>
                        <a:rPr lang="tr-TR" sz="1100" u="none" strike="noStrike">
                          <a:effectLst/>
                          <a:latin typeface="Cambria" panose="02040503050406030204" pitchFamily="18" charset="0"/>
                        </a:rPr>
                        <a:t>Dr. Öğretim Üyesi Zeynep ELBURZ</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a:effectLst/>
                          <a:latin typeface="Cambria" panose="02040503050406030204" pitchFamily="18" charset="0"/>
                        </a:rPr>
                        <a:t>Şehir Planlama</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15</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₺139.000,00</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Sosyal Bilimler</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Kentleşme</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1660923547"/>
                  </a:ext>
                </a:extLst>
              </a:tr>
            </a:tbl>
          </a:graphicData>
        </a:graphic>
      </p:graphicFrame>
    </p:spTree>
    <p:extLst>
      <p:ext uri="{BB962C8B-B14F-4D97-AF65-F5344CB8AC3E}">
        <p14:creationId xmlns:p14="http://schemas.microsoft.com/office/powerpoint/2010/main" val="3912869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a:extLst>
              <a:ext uri="{FF2B5EF4-FFF2-40B4-BE49-F238E27FC236}">
                <a16:creationId xmlns:a16="http://schemas.microsoft.com/office/drawing/2014/main" id="{12677FC6-F9BD-4002-ABB2-D8C58965BDFA}"/>
              </a:ext>
            </a:extLst>
          </p:cNvPr>
          <p:cNvSpPr>
            <a:spLocks noGrp="1"/>
          </p:cNvSpPr>
          <p:nvPr>
            <p:ph type="title"/>
          </p:nvPr>
        </p:nvSpPr>
        <p:spPr>
          <a:xfrm>
            <a:off x="982981" y="205400"/>
            <a:ext cx="9477244" cy="1176951"/>
          </a:xfrm>
        </p:spPr>
        <p:txBody>
          <a:bodyPr/>
          <a:lstStyle/>
          <a:p>
            <a:pPr algn="ctr"/>
            <a:r>
              <a:rPr lang="tr-TR" sz="2400" b="1" dirty="0">
                <a:solidFill>
                  <a:schemeClr val="tx1"/>
                </a:solidFill>
              </a:rPr>
              <a:t>	     </a:t>
            </a:r>
            <a:r>
              <a:rPr lang="tr-TR" sz="2400" b="1" dirty="0" smtClean="0">
                <a:solidFill>
                  <a:schemeClr val="tx1"/>
                </a:solidFill>
              </a:rPr>
              <a:t>       </a:t>
            </a:r>
            <a:r>
              <a:rPr lang="tr-TR" sz="2400" b="1" dirty="0" smtClean="0">
                <a:solidFill>
                  <a:schemeClr val="tx1"/>
                </a:solidFill>
                <a:latin typeface="Cambria" panose="02040503050406030204" pitchFamily="18" charset="0"/>
              </a:rPr>
              <a:t>KARADENİZ </a:t>
            </a:r>
            <a:r>
              <a:rPr lang="tr-TR" sz="2400" b="1" dirty="0">
                <a:solidFill>
                  <a:schemeClr val="tx1"/>
                </a:solidFill>
                <a:latin typeface="Cambria" panose="02040503050406030204" pitchFamily="18" charset="0"/>
              </a:rPr>
              <a:t>TEKNİK ÜNİVERSİTESİ (10 </a:t>
            </a:r>
            <a:r>
              <a:rPr lang="tr-TR" sz="2400" b="1" dirty="0" smtClean="0">
                <a:solidFill>
                  <a:schemeClr val="tx1"/>
                </a:solidFill>
                <a:latin typeface="Cambria" panose="02040503050406030204" pitchFamily="18" charset="0"/>
              </a:rPr>
              <a:t>proje)</a:t>
            </a:r>
            <a:r>
              <a:rPr lang="tr-TR" sz="2400" b="1" dirty="0" smtClean="0">
                <a:solidFill>
                  <a:schemeClr val="tx1"/>
                </a:solidFill>
                <a:latin typeface="Cambria" panose="02040503050406030204" pitchFamily="18" charset="0"/>
              </a:rPr>
              <a:t/>
            </a:r>
            <a:br>
              <a:rPr lang="tr-TR" sz="2400" b="1" dirty="0" smtClean="0">
                <a:solidFill>
                  <a:schemeClr val="tx1"/>
                </a:solidFill>
                <a:latin typeface="Cambria" panose="02040503050406030204" pitchFamily="18" charset="0"/>
              </a:rPr>
            </a:br>
            <a:r>
              <a:rPr lang="tr-TR" sz="2400" b="1" dirty="0" smtClean="0">
                <a:solidFill>
                  <a:schemeClr val="tx1"/>
                </a:solidFill>
                <a:latin typeface="Cambria" panose="02040503050406030204" pitchFamily="18" charset="0"/>
              </a:rPr>
              <a:t>Aktarılan </a:t>
            </a:r>
            <a:r>
              <a:rPr lang="tr-TR" sz="2400" b="1" dirty="0">
                <a:solidFill>
                  <a:schemeClr val="tx1"/>
                </a:solidFill>
                <a:latin typeface="Cambria" panose="02040503050406030204" pitchFamily="18" charset="0"/>
              </a:rPr>
              <a:t>Bütçe</a:t>
            </a:r>
            <a:r>
              <a:rPr lang="tr-TR" sz="2400" b="1" dirty="0" smtClean="0">
                <a:solidFill>
                  <a:schemeClr val="tx1"/>
                </a:solidFill>
                <a:latin typeface="Cambria" panose="02040503050406030204" pitchFamily="18" charset="0"/>
              </a:rPr>
              <a:t>:₺</a:t>
            </a:r>
            <a:r>
              <a:rPr lang="tr-TR" sz="2400" b="1" dirty="0">
                <a:solidFill>
                  <a:schemeClr val="tx1"/>
                </a:solidFill>
                <a:latin typeface="Cambria" panose="02040503050406030204" pitchFamily="18" charset="0"/>
              </a:rPr>
              <a:t>2.276.941,35</a:t>
            </a:r>
            <a: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t/>
            </a:r>
            <a:b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br>
            <a:r>
              <a:rPr lang="tr-TR" sz="2400" b="1" dirty="0" smtClean="0">
                <a:solidFill>
                  <a:schemeClr val="tx1"/>
                </a:solidFill>
                <a:latin typeface="Cambria" panose="02040503050406030204" pitchFamily="18" charset="0"/>
                <a:ea typeface="Calibri" panose="020F0502020204030204" pitchFamily="34" charset="0"/>
                <a:cs typeface="Times New Roman" panose="02020603050405020304" pitchFamily="18" charset="0"/>
              </a:rPr>
              <a:t> </a:t>
            </a:r>
            <a:r>
              <a:rPr lang="tr-TR" sz="2400" b="1" dirty="0" smtClean="0">
                <a:solidFill>
                  <a:schemeClr val="tx1"/>
                </a:solidFill>
                <a:latin typeface="Cambria" panose="02040503050406030204" pitchFamily="18" charset="0"/>
              </a:rPr>
              <a:t>Kullanılan </a:t>
            </a:r>
            <a:r>
              <a:rPr lang="tr-TR" sz="2400" b="1" dirty="0">
                <a:solidFill>
                  <a:schemeClr val="tx1"/>
                </a:solidFill>
                <a:latin typeface="Cambria" panose="02040503050406030204" pitchFamily="18" charset="0"/>
              </a:rPr>
              <a:t>Bütçe</a:t>
            </a:r>
            <a:r>
              <a:rPr lang="tr-TR" sz="2400" b="1" dirty="0" smtClean="0">
                <a:solidFill>
                  <a:schemeClr val="tx1"/>
                </a:solidFill>
                <a:latin typeface="Cambria" panose="02040503050406030204" pitchFamily="18" charset="0"/>
              </a:rPr>
              <a:t>:₺</a:t>
            </a:r>
            <a:r>
              <a:rPr lang="tr-TR" sz="2400" b="1" dirty="0">
                <a:solidFill>
                  <a:schemeClr val="tx1"/>
                </a:solidFill>
                <a:latin typeface="Cambria" panose="02040503050406030204" pitchFamily="18" charset="0"/>
              </a:rPr>
              <a:t>2.232.947,47</a:t>
            </a:r>
            <a:r>
              <a:rPr lang="tr-TR" sz="2400" dirty="0">
                <a:latin typeface="Cambria" panose="02040503050406030204" pitchFamily="18" charset="0"/>
                <a:ea typeface="Calibri" panose="020F0502020204030204" pitchFamily="34" charset="0"/>
                <a:cs typeface="Times New Roman" panose="02020603050405020304" pitchFamily="18" charset="0"/>
              </a:rPr>
              <a:t/>
            </a:r>
            <a:br>
              <a:rPr lang="tr-TR" sz="2400" dirty="0">
                <a:latin typeface="Cambria" panose="02040503050406030204" pitchFamily="18" charset="0"/>
                <a:ea typeface="Calibri" panose="020F0502020204030204" pitchFamily="34" charset="0"/>
                <a:cs typeface="Times New Roman" panose="02020603050405020304" pitchFamily="18" charset="0"/>
              </a:rPr>
            </a:br>
            <a:r>
              <a:rPr lang="tr-TR" sz="2400" dirty="0"/>
              <a:t> </a:t>
            </a:r>
          </a:p>
        </p:txBody>
      </p:sp>
      <p:graphicFrame>
        <p:nvGraphicFramePr>
          <p:cNvPr id="4" name="Tablo 3">
            <a:extLst>
              <a:ext uri="{FF2B5EF4-FFF2-40B4-BE49-F238E27FC236}">
                <a16:creationId xmlns:a16="http://schemas.microsoft.com/office/drawing/2014/main" id="{EAC0BF12-FC6C-4573-AF1D-0617E4BDB6AA}"/>
              </a:ext>
            </a:extLst>
          </p:cNvPr>
          <p:cNvGraphicFramePr>
            <a:graphicFrameLocks noGrp="1"/>
          </p:cNvGraphicFramePr>
          <p:nvPr>
            <p:extLst>
              <p:ext uri="{D42A27DB-BD31-4B8C-83A1-F6EECF244321}">
                <p14:modId xmlns:p14="http://schemas.microsoft.com/office/powerpoint/2010/main" val="2799706988"/>
              </p:ext>
            </p:extLst>
          </p:nvPr>
        </p:nvGraphicFramePr>
        <p:xfrm>
          <a:off x="325925" y="1321805"/>
          <a:ext cx="11543168" cy="5170616"/>
        </p:xfrm>
        <a:graphic>
          <a:graphicData uri="http://schemas.openxmlformats.org/drawingml/2006/table">
            <a:tbl>
              <a:tblPr>
                <a:tableStyleId>{5C22544A-7EE6-4342-B048-85BDC9FD1C3A}</a:tableStyleId>
              </a:tblPr>
              <a:tblGrid>
                <a:gridCol w="4590107">
                  <a:extLst>
                    <a:ext uri="{9D8B030D-6E8A-4147-A177-3AD203B41FA5}">
                      <a16:colId xmlns:a16="http://schemas.microsoft.com/office/drawing/2014/main" val="593438197"/>
                    </a:ext>
                  </a:extLst>
                </a:gridCol>
                <a:gridCol w="1403287">
                  <a:extLst>
                    <a:ext uri="{9D8B030D-6E8A-4147-A177-3AD203B41FA5}">
                      <a16:colId xmlns:a16="http://schemas.microsoft.com/office/drawing/2014/main" val="3483178229"/>
                    </a:ext>
                  </a:extLst>
                </a:gridCol>
                <a:gridCol w="1285592">
                  <a:extLst>
                    <a:ext uri="{9D8B030D-6E8A-4147-A177-3AD203B41FA5}">
                      <a16:colId xmlns:a16="http://schemas.microsoft.com/office/drawing/2014/main" val="1776495416"/>
                    </a:ext>
                  </a:extLst>
                </a:gridCol>
                <a:gridCol w="823865">
                  <a:extLst>
                    <a:ext uri="{9D8B030D-6E8A-4147-A177-3AD203B41FA5}">
                      <a16:colId xmlns:a16="http://schemas.microsoft.com/office/drawing/2014/main" val="2837510746"/>
                    </a:ext>
                  </a:extLst>
                </a:gridCol>
                <a:gridCol w="959668">
                  <a:extLst>
                    <a:ext uri="{9D8B030D-6E8A-4147-A177-3AD203B41FA5}">
                      <a16:colId xmlns:a16="http://schemas.microsoft.com/office/drawing/2014/main" val="39627498"/>
                    </a:ext>
                  </a:extLst>
                </a:gridCol>
                <a:gridCol w="1131683">
                  <a:extLst>
                    <a:ext uri="{9D8B030D-6E8A-4147-A177-3AD203B41FA5}">
                      <a16:colId xmlns:a16="http://schemas.microsoft.com/office/drawing/2014/main" val="1859306463"/>
                    </a:ext>
                  </a:extLst>
                </a:gridCol>
                <a:gridCol w="1348966">
                  <a:extLst>
                    <a:ext uri="{9D8B030D-6E8A-4147-A177-3AD203B41FA5}">
                      <a16:colId xmlns:a16="http://schemas.microsoft.com/office/drawing/2014/main" val="2843163634"/>
                    </a:ext>
                  </a:extLst>
                </a:gridCol>
              </a:tblGrid>
              <a:tr h="441572">
                <a:tc>
                  <a:txBody>
                    <a:bodyPr/>
                    <a:lstStyle/>
                    <a:p>
                      <a:pPr algn="ctr" fontAlgn="ctr"/>
                      <a:r>
                        <a:rPr lang="tr-TR" sz="1200" b="1" u="none" strike="noStrike" dirty="0">
                          <a:solidFill>
                            <a:schemeClr val="tx1"/>
                          </a:solidFill>
                          <a:effectLst/>
                          <a:latin typeface="Cambria" panose="02040503050406030204" pitchFamily="18" charset="0"/>
                        </a:rPr>
                        <a:t>Projenin Adı</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Yürütücüsü</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Bölüm/ABD</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Proje Süresi</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a:solidFill>
                            <a:schemeClr val="tx1"/>
                          </a:solidFill>
                          <a:effectLst/>
                          <a:latin typeface="Cambria" panose="02040503050406030204" pitchFamily="18" charset="0"/>
                        </a:rPr>
                        <a:t>Proje Bütçesi</a:t>
                      </a:r>
                      <a:endParaRPr lang="tr-TR" sz="1200" b="1" i="0" u="none" strike="noStrike">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Sektör</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Sektör Alt Alan</a:t>
                      </a:r>
                      <a:endParaRPr lang="tr-TR" sz="1200" b="1" i="0" u="none" strike="noStrike" dirty="0">
                        <a:solidFill>
                          <a:schemeClr val="tx1"/>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318113964"/>
                  </a:ext>
                </a:extLst>
              </a:tr>
              <a:tr h="391188">
                <a:tc>
                  <a:txBody>
                    <a:bodyPr/>
                    <a:lstStyle/>
                    <a:p>
                      <a:pPr algn="l" fontAlgn="ctr"/>
                      <a:r>
                        <a:rPr lang="tr-TR" sz="1100" u="none" strike="noStrike" dirty="0">
                          <a:effectLst/>
                          <a:latin typeface="Cambria" panose="02040503050406030204" pitchFamily="18" charset="0"/>
                        </a:rPr>
                        <a:t>Trabzon’da Göçmenlerin İkametgah Tercihlerinin İncelenmesi</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l" fontAlgn="b"/>
                      <a:r>
                        <a:rPr lang="tr-TR" sz="1100" u="none" strike="noStrike" dirty="0">
                          <a:effectLst/>
                          <a:latin typeface="Cambria" panose="02040503050406030204" pitchFamily="18" charset="0"/>
                        </a:rPr>
                        <a:t>Prof. Dr. Dilek BEYAZLI</a:t>
                      </a:r>
                      <a:endParaRPr lang="tr-TR" sz="1100" b="0" i="0" u="none" strike="noStrike" dirty="0">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dirty="0">
                          <a:effectLst/>
                          <a:latin typeface="Cambria" panose="02040503050406030204" pitchFamily="18" charset="0"/>
                        </a:rPr>
                        <a:t>Şehir ve Bölge Planlama</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24</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₺90.559,08</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Göç, Uluslararası İlişkiler</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 </a:t>
                      </a:r>
                      <a:endParaRPr lang="tr-TR" sz="1100" b="0" i="0" u="none" strike="noStrike">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459583920"/>
                  </a:ext>
                </a:extLst>
              </a:tr>
              <a:tr h="391188">
                <a:tc>
                  <a:txBody>
                    <a:bodyPr/>
                    <a:lstStyle/>
                    <a:p>
                      <a:pPr algn="l" fontAlgn="b"/>
                      <a:r>
                        <a:rPr lang="tr-TR" sz="1100" u="none" strike="noStrike" dirty="0">
                          <a:effectLst/>
                          <a:latin typeface="Cambria" panose="02040503050406030204" pitchFamily="18" charset="0"/>
                        </a:rPr>
                        <a:t>Uluslararası Sistemde Yükselen Güçler: Türkiye’nin Konumlandırılması</a:t>
                      </a:r>
                      <a:endParaRPr lang="tr-TR" sz="1100" b="0" i="0" u="none" strike="noStrike" dirty="0">
                        <a:solidFill>
                          <a:srgbClr val="000000"/>
                        </a:solidFill>
                        <a:effectLst/>
                        <a:latin typeface="Cambria" panose="02040503050406030204" pitchFamily="18" charset="0"/>
                      </a:endParaRPr>
                    </a:p>
                  </a:txBody>
                  <a:tcPr marL="5656" marR="5656" marT="5656" marB="0" anchor="b"/>
                </a:tc>
                <a:tc>
                  <a:txBody>
                    <a:bodyPr/>
                    <a:lstStyle/>
                    <a:p>
                      <a:pPr algn="l" fontAlgn="b"/>
                      <a:r>
                        <a:rPr lang="tr-TR" sz="1100" u="none" strike="noStrike" dirty="0">
                          <a:effectLst/>
                          <a:latin typeface="Cambria" panose="02040503050406030204" pitchFamily="18" charset="0"/>
                        </a:rPr>
                        <a:t>Doç. Dr. Özgür Tüfekçi</a:t>
                      </a:r>
                      <a:endParaRPr lang="tr-TR" sz="1100" b="0" i="0" u="none" strike="noStrike" dirty="0">
                        <a:solidFill>
                          <a:srgbClr val="000000"/>
                        </a:solidFill>
                        <a:effectLst/>
                        <a:latin typeface="Cambria" panose="02040503050406030204" pitchFamily="18" charset="0"/>
                      </a:endParaRPr>
                    </a:p>
                  </a:txBody>
                  <a:tcPr marL="5656" marR="5656" marT="5656" marB="0" anchor="b"/>
                </a:tc>
                <a:tc>
                  <a:txBody>
                    <a:bodyPr/>
                    <a:lstStyle/>
                    <a:p>
                      <a:pPr algn="ctr" fontAlgn="b"/>
                      <a:r>
                        <a:rPr lang="tr-TR" sz="1100" u="none" strike="noStrike" dirty="0">
                          <a:effectLst/>
                          <a:latin typeface="Cambria" panose="02040503050406030204" pitchFamily="18" charset="0"/>
                        </a:rPr>
                        <a:t>Uluslararası Siyaset</a:t>
                      </a:r>
                      <a:endParaRPr lang="tr-TR" sz="1100" b="0" i="0" u="none" strike="noStrike" dirty="0">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dirty="0">
                          <a:effectLst/>
                          <a:latin typeface="Cambria" panose="02040503050406030204" pitchFamily="18" charset="0"/>
                        </a:rPr>
                        <a:t>18</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₺88.800,00</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Sosyal Bilimler</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Uluslararası İlişkiler</a:t>
                      </a:r>
                      <a:endParaRPr lang="tr-TR" sz="1100" b="0" i="0" u="none" strike="noStrike">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4123462168"/>
                  </a:ext>
                </a:extLst>
              </a:tr>
              <a:tr h="251356">
                <a:tc>
                  <a:txBody>
                    <a:bodyPr/>
                    <a:lstStyle/>
                    <a:p>
                      <a:pPr algn="l" fontAlgn="ctr"/>
                      <a:r>
                        <a:rPr lang="tr-TR" sz="1100" u="none" strike="noStrike">
                          <a:effectLst/>
                          <a:latin typeface="Cambria" panose="02040503050406030204" pitchFamily="18" charset="0"/>
                        </a:rPr>
                        <a:t> </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l" fontAlgn="b"/>
                      <a:r>
                        <a:rPr lang="nl-NL" sz="1100" u="none" strike="noStrike">
                          <a:effectLst/>
                          <a:latin typeface="Cambria" panose="02040503050406030204" pitchFamily="18" charset="0"/>
                        </a:rPr>
                        <a:t>Prof. Dr. Şükran GEZE SAATÇİ</a:t>
                      </a:r>
                      <a:endParaRPr lang="nl-NL"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b"/>
                      <a:r>
                        <a:rPr lang="tr-TR" sz="1100" u="none" strike="noStrike">
                          <a:effectLst/>
                          <a:latin typeface="Cambria" panose="02040503050406030204" pitchFamily="18" charset="0"/>
                        </a:rPr>
                        <a:t>Anesteziyoloji ve Reanimasyon</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dirty="0">
                          <a:effectLst/>
                          <a:latin typeface="Cambria" panose="02040503050406030204" pitchFamily="18" charset="0"/>
                        </a:rPr>
                        <a:t>24</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₺138.743,98</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Moleküler Biyoloji ve Genetik</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 </a:t>
                      </a:r>
                      <a:endParaRPr lang="tr-TR" sz="1100" b="0" i="0" u="none" strike="noStrike">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492324438"/>
                  </a:ext>
                </a:extLst>
              </a:tr>
              <a:tr h="391188">
                <a:tc>
                  <a:txBody>
                    <a:bodyPr/>
                    <a:lstStyle/>
                    <a:p>
                      <a:pPr algn="l" fontAlgn="ctr"/>
                      <a:r>
                        <a:rPr lang="tr-TR" sz="1100" u="none" strike="noStrike">
                          <a:effectLst/>
                          <a:latin typeface="Cambria" panose="02040503050406030204" pitchFamily="18" charset="0"/>
                        </a:rPr>
                        <a:t>Çevre Dostu Yeni Makromoleküler ve Fotokatalitik Uygulamaları</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l" fontAlgn="ctr"/>
                      <a:r>
                        <a:rPr lang="tr-TR" sz="1100" u="none" strike="noStrike">
                          <a:effectLst/>
                          <a:latin typeface="Cambria" panose="02040503050406030204" pitchFamily="18" charset="0"/>
                        </a:rPr>
                        <a:t>Prof.Dr. Zekeriya BIYIKLIOĞLU</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Kimya</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24</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₺246.983,39</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Kimya </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Analitik Kimya</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2688753306"/>
                  </a:ext>
                </a:extLst>
              </a:tr>
              <a:tr h="631183">
                <a:tc>
                  <a:txBody>
                    <a:bodyPr/>
                    <a:lstStyle/>
                    <a:p>
                      <a:pPr algn="l" fontAlgn="b"/>
                      <a:r>
                        <a:rPr lang="tr-TR" sz="1100" u="none" strike="noStrike">
                          <a:effectLst/>
                          <a:latin typeface="Cambria" panose="02040503050406030204" pitchFamily="18" charset="0"/>
                        </a:rPr>
                        <a:t>Betonarme Yapılarda Deprem Kaynaklı Oluşabilecek Yangınlara Bağlı Kümülatif Hasarların Deneysel Yöntemlerle İncelenmesi ve Karbon Fiber Takviyeli Kompozit Malzemelerle Güçlendirme Etkinliklerinin Araştırılması</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l" fontAlgn="b"/>
                      <a:r>
                        <a:rPr lang="en-US" sz="1100" u="none" strike="noStrike">
                          <a:effectLst/>
                          <a:latin typeface="Cambria" panose="02040503050406030204" pitchFamily="18" charset="0"/>
                        </a:rPr>
                        <a:t>Prof. Dr. Ahmet Can ALTUNIŞIK</a:t>
                      </a:r>
                      <a:endParaRPr lang="en-US"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a:effectLst/>
                          <a:latin typeface="Cambria" panose="02040503050406030204" pitchFamily="18" charset="0"/>
                        </a:rPr>
                        <a:t>Yapı</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24</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₺399.629,58</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Deprem Çalışmaları</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 </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4225537113"/>
                  </a:ext>
                </a:extLst>
              </a:tr>
              <a:tr h="399438">
                <a:tc>
                  <a:txBody>
                    <a:bodyPr/>
                    <a:lstStyle/>
                    <a:p>
                      <a:pPr algn="l" fontAlgn="b"/>
                      <a:r>
                        <a:rPr lang="tr-TR" sz="1100" u="none" strike="noStrike">
                          <a:effectLst/>
                          <a:latin typeface="Cambria" panose="02040503050406030204" pitchFamily="18" charset="0"/>
                        </a:rPr>
                        <a:t>Ticari olarak önemli bakteriyel balık hastalıklarının biyolojik kontrolü: bakteriyofaj tedavisi</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l" fontAlgn="b"/>
                      <a:r>
                        <a:rPr lang="tr-TR" sz="1100" u="none" strike="noStrike">
                          <a:effectLst/>
                          <a:latin typeface="Cambria" panose="02040503050406030204" pitchFamily="18" charset="0"/>
                        </a:rPr>
                        <a:t>Prof. Dr. İlhan ALTINOK</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a:effectLst/>
                          <a:latin typeface="Cambria" panose="02040503050406030204" pitchFamily="18" charset="0"/>
                        </a:rPr>
                        <a:t>Balıkçılık Teknolojisi Mühendisliği</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24</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₺212.895,01</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Gıda Arzı Güvenliği</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Su Ürünleri</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3763682582"/>
                  </a:ext>
                </a:extLst>
              </a:tr>
              <a:tr h="647451">
                <a:tc>
                  <a:txBody>
                    <a:bodyPr/>
                    <a:lstStyle/>
                    <a:p>
                      <a:pPr algn="l" fontAlgn="b"/>
                      <a:r>
                        <a:rPr lang="tr-TR" sz="1100" u="none" strike="noStrike">
                          <a:effectLst/>
                          <a:latin typeface="Cambria" panose="02040503050406030204" pitchFamily="18" charset="0"/>
                        </a:rPr>
                        <a:t>Geleneksel ve Yenilikçi İmalat Yöntemleriyle Üretilen AlSi10Mg Otomotiv Alaşımının Yapısal Mekanik Tribolojik Özelliklerinin Karşılaştırmalı Olarak İncelenmesi</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l" fontAlgn="b"/>
                      <a:r>
                        <a:rPr lang="tr-TR" sz="1100" u="none" strike="noStrike">
                          <a:effectLst/>
                          <a:latin typeface="Cambria" panose="02040503050406030204" pitchFamily="18" charset="0"/>
                        </a:rPr>
                        <a:t>Doç. Dr. Temel Varol</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dirty="0">
                          <a:effectLst/>
                          <a:latin typeface="Cambria" panose="02040503050406030204" pitchFamily="18" charset="0"/>
                        </a:rPr>
                        <a:t>Metalürji ve Malzeme Mühendisliği</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24</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₺379.999,93</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Döküm Eklemeli İmalat</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err="1">
                          <a:effectLst/>
                          <a:latin typeface="Cambria" panose="02040503050406030204" pitchFamily="18" charset="0"/>
                        </a:rPr>
                        <a:t>Demirdışı</a:t>
                      </a:r>
                      <a:r>
                        <a:rPr lang="tr-TR" sz="1100" u="none" strike="noStrike" dirty="0">
                          <a:effectLst/>
                          <a:latin typeface="Cambria" panose="02040503050406030204" pitchFamily="18" charset="0"/>
                        </a:rPr>
                        <a:t> Alaşımlar Metal Esaslı Eklemeli İmalat Seçici Lazer Ergitme</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573322553"/>
                  </a:ext>
                </a:extLst>
              </a:tr>
              <a:tr h="391188">
                <a:tc>
                  <a:txBody>
                    <a:bodyPr/>
                    <a:lstStyle/>
                    <a:p>
                      <a:pPr algn="l" fontAlgn="b"/>
                      <a:r>
                        <a:rPr lang="tr-TR" sz="1100" u="none" strike="noStrike">
                          <a:effectLst/>
                          <a:latin typeface="Cambria" panose="02040503050406030204" pitchFamily="18" charset="0"/>
                        </a:rPr>
                        <a:t>İklim Değişikliğinin Kıyı Su kaynakları Üzerindeki Etkisi: Çarşamba (Samsun) Örneği</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l" fontAlgn="b"/>
                      <a:r>
                        <a:rPr lang="tr-TR" sz="1100" u="none" strike="noStrike">
                          <a:effectLst/>
                          <a:latin typeface="Cambria" panose="02040503050406030204" pitchFamily="18" charset="0"/>
                        </a:rPr>
                        <a:t>Doç.Dr.Arzu FIRAT ERSOY</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b"/>
                      <a:r>
                        <a:rPr lang="tr-TR" sz="1100" u="none" strike="noStrike">
                          <a:effectLst/>
                          <a:latin typeface="Cambria" panose="02040503050406030204" pitchFamily="18" charset="0"/>
                        </a:rPr>
                        <a:t>Uygulamalı Jeoloji</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a:effectLst/>
                          <a:latin typeface="Cambria" panose="02040503050406030204" pitchFamily="18" charset="0"/>
                        </a:rPr>
                        <a:t>24</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₺239.923,00</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Çevre Bilimleri ve İklim Değişikliği</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 </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248778386"/>
                  </a:ext>
                </a:extLst>
              </a:tr>
              <a:tr h="775583">
                <a:tc>
                  <a:txBody>
                    <a:bodyPr/>
                    <a:lstStyle/>
                    <a:p>
                      <a:pPr algn="l" fontAlgn="b"/>
                      <a:r>
                        <a:rPr lang="tr-TR" sz="1100" u="none" strike="noStrike">
                          <a:effectLst/>
                          <a:latin typeface="Cambria" panose="02040503050406030204" pitchFamily="18" charset="0"/>
                        </a:rPr>
                        <a:t>Bor Bileşikleri Kullanılarak Kimyasal Aktivasyon ile Fabrika Çay Atıkları ve Fındık Kabuğundan Aktif Karbon Eldesi ve Çevresel Kirleticilerin Gideriminde Kullanılması</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l" fontAlgn="b"/>
                      <a:r>
                        <a:rPr lang="tr-TR" sz="1100" u="none" strike="noStrike">
                          <a:effectLst/>
                          <a:latin typeface="Cambria" panose="02040503050406030204" pitchFamily="18" charset="0"/>
                        </a:rPr>
                        <a:t>Celal DURAN</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a:effectLst/>
                          <a:latin typeface="Cambria" panose="02040503050406030204" pitchFamily="18" charset="0"/>
                        </a:rPr>
                        <a:t>Analitik Kimya</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18</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₺245.413,50</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Kimya Çevre</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Analitik Kimya Çevre Bilimleri</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268822001"/>
                  </a:ext>
                </a:extLst>
              </a:tr>
              <a:tr h="292117">
                <a:tc>
                  <a:txBody>
                    <a:bodyPr/>
                    <a:lstStyle/>
                    <a:p>
                      <a:pPr algn="l" fontAlgn="ctr"/>
                      <a:r>
                        <a:rPr lang="tr-TR" sz="1100" u="none" strike="noStrike">
                          <a:effectLst/>
                          <a:latin typeface="Cambria" panose="02040503050406030204" pitchFamily="18" charset="0"/>
                        </a:rPr>
                        <a:t> </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l" fontAlgn="b"/>
                      <a:r>
                        <a:rPr lang="tr-TR" sz="1100" u="none" strike="noStrike">
                          <a:effectLst/>
                          <a:latin typeface="Cambria" panose="02040503050406030204" pitchFamily="18" charset="0"/>
                        </a:rPr>
                        <a:t>Prof. Dr. Ersan KALAY</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b"/>
                      <a:r>
                        <a:rPr lang="tr-TR" sz="1100" u="none" strike="noStrike">
                          <a:effectLst/>
                          <a:latin typeface="Cambria" panose="02040503050406030204" pitchFamily="18" charset="0"/>
                        </a:rPr>
                        <a:t>Tıbbi Biyoloji</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a:effectLst/>
                          <a:latin typeface="Cambria" panose="02040503050406030204" pitchFamily="18" charset="0"/>
                        </a:rPr>
                        <a:t>18</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₺190.000,00</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b"/>
                      <a:r>
                        <a:rPr lang="tr-TR" sz="1100" u="none" strike="noStrike">
                          <a:effectLst/>
                          <a:latin typeface="Cambria" panose="02040503050406030204" pitchFamily="18" charset="0"/>
                        </a:rPr>
                        <a:t>Moleküler Biyoloji ve Genetik</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dirty="0">
                          <a:effectLst/>
                          <a:latin typeface="Cambria" panose="02040503050406030204" pitchFamily="18" charset="0"/>
                        </a:rPr>
                        <a:t>Fonksiyonel </a:t>
                      </a:r>
                      <a:r>
                        <a:rPr lang="tr-TR" sz="1100" u="none" strike="noStrike" dirty="0" err="1">
                          <a:effectLst/>
                          <a:latin typeface="Cambria" panose="02040503050406030204" pitchFamily="18" charset="0"/>
                        </a:rPr>
                        <a:t>Genomik</a:t>
                      </a:r>
                      <a:r>
                        <a:rPr lang="tr-TR" sz="1100" u="none" strike="noStrike" dirty="0">
                          <a:effectLst/>
                          <a:latin typeface="Cambria" panose="02040503050406030204" pitchFamily="18" charset="0"/>
                        </a:rPr>
                        <a:t> Nadir Hastalıklar</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3055960112"/>
                  </a:ext>
                </a:extLst>
              </a:tr>
            </a:tbl>
          </a:graphicData>
        </a:graphic>
      </p:graphicFrame>
    </p:spTree>
    <p:extLst>
      <p:ext uri="{BB962C8B-B14F-4D97-AF65-F5344CB8AC3E}">
        <p14:creationId xmlns:p14="http://schemas.microsoft.com/office/powerpoint/2010/main" val="1528737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a:extLst>
              <a:ext uri="{FF2B5EF4-FFF2-40B4-BE49-F238E27FC236}">
                <a16:creationId xmlns:a16="http://schemas.microsoft.com/office/drawing/2014/main" id="{12677FC6-F9BD-4002-ABB2-D8C58965BDFA}"/>
              </a:ext>
            </a:extLst>
          </p:cNvPr>
          <p:cNvSpPr>
            <a:spLocks noGrp="1"/>
          </p:cNvSpPr>
          <p:nvPr>
            <p:ph type="title"/>
          </p:nvPr>
        </p:nvSpPr>
        <p:spPr>
          <a:xfrm>
            <a:off x="1130665" y="262550"/>
            <a:ext cx="8929509" cy="1176951"/>
          </a:xfrm>
        </p:spPr>
        <p:txBody>
          <a:bodyPr/>
          <a:lstStyle/>
          <a:p>
            <a:pPr algn="ctr"/>
            <a:r>
              <a:rPr lang="tr-TR" sz="2800" b="1" dirty="0">
                <a:solidFill>
                  <a:schemeClr val="tx1"/>
                </a:solidFill>
              </a:rPr>
              <a:t>	     </a:t>
            </a:r>
            <a:r>
              <a:rPr lang="tr-TR" sz="2400" b="1" dirty="0">
                <a:solidFill>
                  <a:schemeClr val="tx1"/>
                </a:solidFill>
                <a:latin typeface="Cambria" panose="02040503050406030204" pitchFamily="18" charset="0"/>
              </a:rPr>
              <a:t>MARMARA ÜNİVERSİTESİ (7 proje)</a:t>
            </a:r>
            <a:br>
              <a:rPr lang="tr-TR" sz="2400" b="1" dirty="0">
                <a:solidFill>
                  <a:schemeClr val="tx1"/>
                </a:solidFill>
                <a:latin typeface="Cambria" panose="02040503050406030204" pitchFamily="18" charset="0"/>
              </a:rPr>
            </a:br>
            <a:r>
              <a:rPr lang="tr-TR" sz="2400" b="1" dirty="0" smtClean="0">
                <a:solidFill>
                  <a:schemeClr val="tx1"/>
                </a:solidFill>
                <a:latin typeface="Cambria" panose="02040503050406030204" pitchFamily="18" charset="0"/>
              </a:rPr>
              <a:t>	Aktarılan </a:t>
            </a:r>
            <a:r>
              <a:rPr lang="tr-TR" sz="2400" b="1" dirty="0">
                <a:solidFill>
                  <a:schemeClr val="tx1"/>
                </a:solidFill>
                <a:latin typeface="Cambria" panose="02040503050406030204" pitchFamily="18" charset="0"/>
              </a:rPr>
              <a:t>Bütçe</a:t>
            </a:r>
            <a:r>
              <a:rPr lang="tr-TR" sz="2400" b="1" dirty="0" smtClean="0">
                <a:solidFill>
                  <a:schemeClr val="tx1"/>
                </a:solidFill>
                <a:latin typeface="Cambria" panose="02040503050406030204" pitchFamily="18" charset="0"/>
              </a:rPr>
              <a:t>:₺</a:t>
            </a:r>
            <a:r>
              <a:rPr lang="tr-TR" sz="2400" b="1" dirty="0">
                <a:solidFill>
                  <a:schemeClr val="tx1"/>
                </a:solidFill>
                <a:latin typeface="Cambria" panose="02040503050406030204" pitchFamily="18" charset="0"/>
              </a:rPr>
              <a:t>3.685.166,55</a:t>
            </a:r>
            <a: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t/>
            </a:r>
            <a:b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br>
            <a: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t>	  </a:t>
            </a:r>
            <a:r>
              <a:rPr lang="tr-TR" sz="2400" b="1" dirty="0" smtClean="0">
                <a:solidFill>
                  <a:schemeClr val="tx1"/>
                </a:solidFill>
                <a:latin typeface="Cambria" panose="02040503050406030204" pitchFamily="18" charset="0"/>
              </a:rPr>
              <a:t>Kullanılan </a:t>
            </a:r>
            <a:r>
              <a:rPr lang="tr-TR" sz="2400" b="1" dirty="0">
                <a:solidFill>
                  <a:schemeClr val="tx1"/>
                </a:solidFill>
                <a:latin typeface="Cambria" panose="02040503050406030204" pitchFamily="18" charset="0"/>
              </a:rPr>
              <a:t>Bütçe</a:t>
            </a:r>
            <a:r>
              <a:rPr lang="tr-TR" sz="2400" b="1" dirty="0" smtClean="0">
                <a:solidFill>
                  <a:schemeClr val="tx1"/>
                </a:solidFill>
                <a:latin typeface="Cambria" panose="02040503050406030204" pitchFamily="18" charset="0"/>
              </a:rPr>
              <a:t>:₺</a:t>
            </a:r>
            <a:r>
              <a:rPr lang="tr-TR" sz="2400" b="1" dirty="0">
                <a:solidFill>
                  <a:schemeClr val="tx1"/>
                </a:solidFill>
                <a:latin typeface="Cambria" panose="02040503050406030204" pitchFamily="18" charset="0"/>
              </a:rPr>
              <a:t>3.649.381,25</a:t>
            </a:r>
            <a:r>
              <a:rPr lang="tr-TR" sz="2400" dirty="0">
                <a:latin typeface="Cambria" panose="02040503050406030204" pitchFamily="18" charset="0"/>
                <a:ea typeface="Calibri" panose="020F0502020204030204" pitchFamily="34" charset="0"/>
                <a:cs typeface="Times New Roman" panose="02020603050405020304" pitchFamily="18" charset="0"/>
              </a:rPr>
              <a:t/>
            </a:r>
            <a:br>
              <a:rPr lang="tr-TR" sz="2400" dirty="0">
                <a:latin typeface="Cambria" panose="02040503050406030204" pitchFamily="18" charset="0"/>
                <a:ea typeface="Calibri" panose="020F0502020204030204" pitchFamily="34" charset="0"/>
                <a:cs typeface="Times New Roman" panose="02020603050405020304" pitchFamily="18" charset="0"/>
              </a:rPr>
            </a:br>
            <a:r>
              <a:rPr lang="tr-TR" dirty="0"/>
              <a:t> </a:t>
            </a:r>
          </a:p>
        </p:txBody>
      </p:sp>
      <p:graphicFrame>
        <p:nvGraphicFramePr>
          <p:cNvPr id="2" name="Tablo 1">
            <a:extLst>
              <a:ext uri="{FF2B5EF4-FFF2-40B4-BE49-F238E27FC236}">
                <a16:creationId xmlns:a16="http://schemas.microsoft.com/office/drawing/2014/main" id="{F6A210B0-4D03-45EA-B50F-73969BBC8E04}"/>
              </a:ext>
            </a:extLst>
          </p:cNvPr>
          <p:cNvGraphicFramePr>
            <a:graphicFrameLocks noGrp="1"/>
          </p:cNvGraphicFramePr>
          <p:nvPr>
            <p:extLst>
              <p:ext uri="{D42A27DB-BD31-4B8C-83A1-F6EECF244321}">
                <p14:modId xmlns:p14="http://schemas.microsoft.com/office/powerpoint/2010/main" val="3019899427"/>
              </p:ext>
            </p:extLst>
          </p:nvPr>
        </p:nvGraphicFramePr>
        <p:xfrm>
          <a:off x="226337" y="1303699"/>
          <a:ext cx="11805717" cy="5099014"/>
        </p:xfrm>
        <a:graphic>
          <a:graphicData uri="http://schemas.openxmlformats.org/drawingml/2006/table">
            <a:tbl>
              <a:tblPr>
                <a:tableStyleId>{5C22544A-7EE6-4342-B048-85BDC9FD1C3A}</a:tableStyleId>
              </a:tblPr>
              <a:tblGrid>
                <a:gridCol w="5088047">
                  <a:extLst>
                    <a:ext uri="{9D8B030D-6E8A-4147-A177-3AD203B41FA5}">
                      <a16:colId xmlns:a16="http://schemas.microsoft.com/office/drawing/2014/main" val="2154450996"/>
                    </a:ext>
                  </a:extLst>
                </a:gridCol>
                <a:gridCol w="1276539">
                  <a:extLst>
                    <a:ext uri="{9D8B030D-6E8A-4147-A177-3AD203B41FA5}">
                      <a16:colId xmlns:a16="http://schemas.microsoft.com/office/drawing/2014/main" val="1987720093"/>
                    </a:ext>
                  </a:extLst>
                </a:gridCol>
                <a:gridCol w="1167897">
                  <a:extLst>
                    <a:ext uri="{9D8B030D-6E8A-4147-A177-3AD203B41FA5}">
                      <a16:colId xmlns:a16="http://schemas.microsoft.com/office/drawing/2014/main" val="630412968"/>
                    </a:ext>
                  </a:extLst>
                </a:gridCol>
                <a:gridCol w="633742">
                  <a:extLst>
                    <a:ext uri="{9D8B030D-6E8A-4147-A177-3AD203B41FA5}">
                      <a16:colId xmlns:a16="http://schemas.microsoft.com/office/drawing/2014/main" val="684119619"/>
                    </a:ext>
                  </a:extLst>
                </a:gridCol>
                <a:gridCol w="851026">
                  <a:extLst>
                    <a:ext uri="{9D8B030D-6E8A-4147-A177-3AD203B41FA5}">
                      <a16:colId xmlns:a16="http://schemas.microsoft.com/office/drawing/2014/main" val="3918647190"/>
                    </a:ext>
                  </a:extLst>
                </a:gridCol>
                <a:gridCol w="1231271">
                  <a:extLst>
                    <a:ext uri="{9D8B030D-6E8A-4147-A177-3AD203B41FA5}">
                      <a16:colId xmlns:a16="http://schemas.microsoft.com/office/drawing/2014/main" val="2261948855"/>
                    </a:ext>
                  </a:extLst>
                </a:gridCol>
                <a:gridCol w="1557195">
                  <a:extLst>
                    <a:ext uri="{9D8B030D-6E8A-4147-A177-3AD203B41FA5}">
                      <a16:colId xmlns:a16="http://schemas.microsoft.com/office/drawing/2014/main" val="3087498887"/>
                    </a:ext>
                  </a:extLst>
                </a:gridCol>
              </a:tblGrid>
              <a:tr h="506767">
                <a:tc>
                  <a:txBody>
                    <a:bodyPr/>
                    <a:lstStyle/>
                    <a:p>
                      <a:pPr algn="ctr" fontAlgn="ctr"/>
                      <a:r>
                        <a:rPr lang="tr-TR" sz="1200" b="1" u="none" strike="noStrike" dirty="0">
                          <a:solidFill>
                            <a:schemeClr val="tx1"/>
                          </a:solidFill>
                          <a:effectLst/>
                          <a:latin typeface="Cambria" panose="02040503050406030204" pitchFamily="18" charset="0"/>
                        </a:rPr>
                        <a:t>Projenin Adı</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a:solidFill>
                            <a:schemeClr val="tx1"/>
                          </a:solidFill>
                          <a:effectLst/>
                          <a:latin typeface="Cambria" panose="02040503050406030204" pitchFamily="18" charset="0"/>
                        </a:rPr>
                        <a:t>Yürütücüsü</a:t>
                      </a:r>
                      <a:endParaRPr lang="tr-TR" sz="1200" b="1" i="0" u="none" strike="noStrike">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a:solidFill>
                            <a:schemeClr val="tx1"/>
                          </a:solidFill>
                          <a:effectLst/>
                          <a:latin typeface="Cambria" panose="02040503050406030204" pitchFamily="18" charset="0"/>
                        </a:rPr>
                        <a:t>Bölüm/ABD</a:t>
                      </a:r>
                      <a:endParaRPr lang="tr-TR" sz="1200" b="1" i="0" u="none" strike="noStrike">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a:solidFill>
                            <a:schemeClr val="tx1"/>
                          </a:solidFill>
                          <a:effectLst/>
                          <a:latin typeface="Cambria" panose="02040503050406030204" pitchFamily="18" charset="0"/>
                        </a:rPr>
                        <a:t>Proje Süresi</a:t>
                      </a:r>
                      <a:endParaRPr lang="tr-TR" sz="1200" b="1" i="0" u="none" strike="noStrike">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a:solidFill>
                            <a:schemeClr val="tx1"/>
                          </a:solidFill>
                          <a:effectLst/>
                          <a:latin typeface="Cambria" panose="02040503050406030204" pitchFamily="18" charset="0"/>
                        </a:rPr>
                        <a:t>Proje Bütçesi</a:t>
                      </a:r>
                      <a:endParaRPr lang="tr-TR" sz="1200" b="1" i="0" u="none" strike="noStrike">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a:solidFill>
                            <a:schemeClr val="tx1"/>
                          </a:solidFill>
                          <a:effectLst/>
                          <a:latin typeface="Cambria" panose="02040503050406030204" pitchFamily="18" charset="0"/>
                        </a:rPr>
                        <a:t>Sektör</a:t>
                      </a:r>
                      <a:endParaRPr lang="tr-TR" sz="1200" b="1" i="0" u="none" strike="noStrike">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Sektör Alt Alan</a:t>
                      </a:r>
                      <a:endParaRPr lang="tr-TR" sz="1200" b="1" i="0" u="none" strike="noStrike" dirty="0">
                        <a:solidFill>
                          <a:schemeClr val="tx1"/>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3703771667"/>
                  </a:ext>
                </a:extLst>
              </a:tr>
              <a:tr h="448944">
                <a:tc>
                  <a:txBody>
                    <a:bodyPr/>
                    <a:lstStyle/>
                    <a:p>
                      <a:pPr algn="l" fontAlgn="b"/>
                      <a:r>
                        <a:rPr lang="tr-TR" sz="1000" u="none" strike="noStrike" dirty="0">
                          <a:effectLst/>
                          <a:latin typeface="Cambria" panose="02040503050406030204" pitchFamily="18" charset="0"/>
                        </a:rPr>
                        <a:t>BODIPY Türevli Çapraz Bağlı </a:t>
                      </a:r>
                      <a:r>
                        <a:rPr lang="tr-TR" sz="1000" u="none" strike="noStrike" dirty="0" err="1">
                          <a:effectLst/>
                          <a:latin typeface="Cambria" panose="02040503050406030204" pitchFamily="18" charset="0"/>
                        </a:rPr>
                        <a:t>Elektrokromik</a:t>
                      </a:r>
                      <a:r>
                        <a:rPr lang="tr-TR" sz="1000" u="none" strike="noStrike" dirty="0">
                          <a:effectLst/>
                          <a:latin typeface="Cambria" panose="02040503050406030204" pitchFamily="18" charset="0"/>
                        </a:rPr>
                        <a:t> İnce Filmler ve </a:t>
                      </a:r>
                      <a:r>
                        <a:rPr lang="tr-TR" sz="1000" u="none" strike="noStrike" dirty="0" err="1">
                          <a:effectLst/>
                          <a:latin typeface="Cambria" panose="02040503050406030204" pitchFamily="18" charset="0"/>
                        </a:rPr>
                        <a:t>Fotodesenleme</a:t>
                      </a:r>
                      <a:r>
                        <a:rPr lang="tr-TR" sz="1000" u="none" strike="noStrike" dirty="0">
                          <a:effectLst/>
                          <a:latin typeface="Cambria" panose="02040503050406030204" pitchFamily="18" charset="0"/>
                        </a:rPr>
                        <a:t> Çalışmaları</a:t>
                      </a:r>
                      <a:endParaRPr lang="tr-TR" sz="1000" b="0" i="0" u="none" strike="noStrike" dirty="0">
                        <a:solidFill>
                          <a:srgbClr val="2C363A"/>
                        </a:solidFill>
                        <a:effectLst/>
                        <a:latin typeface="Cambria" panose="02040503050406030204" pitchFamily="18" charset="0"/>
                      </a:endParaRPr>
                    </a:p>
                  </a:txBody>
                  <a:tcPr marL="5656" marR="5656" marT="5656" marB="0" anchor="b"/>
                </a:tc>
                <a:tc>
                  <a:txBody>
                    <a:bodyPr/>
                    <a:lstStyle/>
                    <a:p>
                      <a:pPr algn="l" fontAlgn="b"/>
                      <a:r>
                        <a:rPr lang="tr-TR" sz="1000" u="none" strike="noStrike" dirty="0">
                          <a:effectLst/>
                          <a:latin typeface="Cambria" panose="02040503050406030204" pitchFamily="18" charset="0"/>
                        </a:rPr>
                        <a:t>Prof. Dr. Bahattin YALÇIN</a:t>
                      </a:r>
                      <a:endParaRPr lang="tr-TR" sz="1000" b="0" i="0" u="none" strike="noStrike" dirty="0">
                        <a:solidFill>
                          <a:srgbClr val="000000"/>
                        </a:solidFill>
                        <a:effectLst/>
                        <a:latin typeface="Cambria" panose="02040503050406030204" pitchFamily="18" charset="0"/>
                      </a:endParaRPr>
                    </a:p>
                  </a:txBody>
                  <a:tcPr marL="5656" marR="5656" marT="5656" marB="0" anchor="b"/>
                </a:tc>
                <a:tc>
                  <a:txBody>
                    <a:bodyPr/>
                    <a:lstStyle/>
                    <a:p>
                      <a:pPr algn="ctr" fontAlgn="b"/>
                      <a:r>
                        <a:rPr lang="tr-TR" sz="1000" u="none" strike="noStrike" dirty="0">
                          <a:effectLst/>
                          <a:latin typeface="Cambria" panose="02040503050406030204" pitchFamily="18" charset="0"/>
                        </a:rPr>
                        <a:t>Anorganik Kimya </a:t>
                      </a:r>
                      <a:endParaRPr lang="tr-TR" sz="1000" b="0" i="0" u="none" strike="noStrike" dirty="0">
                        <a:solidFill>
                          <a:srgbClr val="000000"/>
                        </a:solidFill>
                        <a:effectLst/>
                        <a:latin typeface="Cambria" panose="02040503050406030204" pitchFamily="18" charset="0"/>
                      </a:endParaRPr>
                    </a:p>
                  </a:txBody>
                  <a:tcPr marL="5656" marR="5656" marT="5656" marB="0" anchor="b"/>
                </a:tc>
                <a:tc>
                  <a:txBody>
                    <a:bodyPr/>
                    <a:lstStyle/>
                    <a:p>
                      <a:pPr algn="ctr" fontAlgn="ctr"/>
                      <a:r>
                        <a:rPr lang="tr-TR" sz="1000" u="none" strike="noStrike" dirty="0">
                          <a:effectLst/>
                          <a:latin typeface="Cambria" panose="02040503050406030204" pitchFamily="18" charset="0"/>
                        </a:rPr>
                        <a:t>30</a:t>
                      </a:r>
                      <a:endParaRPr lang="tr-TR" sz="10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dirty="0">
                          <a:effectLst/>
                          <a:latin typeface="Cambria" panose="02040503050406030204" pitchFamily="18" charset="0"/>
                        </a:rPr>
                        <a:t>₺400.000,00</a:t>
                      </a:r>
                      <a:endParaRPr lang="tr-TR" sz="10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dirty="0">
                          <a:effectLst/>
                          <a:latin typeface="Cambria" panose="02040503050406030204" pitchFamily="18" charset="0"/>
                        </a:rPr>
                        <a:t>Fen / Mühendislik</a:t>
                      </a:r>
                      <a:endParaRPr lang="tr-TR" sz="10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a:effectLst/>
                          <a:latin typeface="Cambria" panose="02040503050406030204" pitchFamily="18" charset="0"/>
                        </a:rPr>
                        <a:t>Akıllı ve Yenilikçi Malzeme</a:t>
                      </a:r>
                      <a:endParaRPr lang="tr-TR" sz="1000" b="0" i="0" u="none" strike="noStrike">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3411115392"/>
                  </a:ext>
                </a:extLst>
              </a:tr>
              <a:tr h="646752">
                <a:tc>
                  <a:txBody>
                    <a:bodyPr/>
                    <a:lstStyle/>
                    <a:p>
                      <a:pPr algn="l" fontAlgn="ctr"/>
                      <a:r>
                        <a:rPr lang="tr-TR" sz="1000" u="none" strike="noStrike">
                          <a:effectLst/>
                          <a:latin typeface="Cambria" panose="02040503050406030204" pitchFamily="18" charset="0"/>
                        </a:rPr>
                        <a:t>Obezite Tedavisi için Hastalıkta Mikrobiyom Etkisinin Ortaya Çıkarılması ve Yenilikçi Probiyotik Takviye Üretimi</a:t>
                      </a:r>
                      <a:endParaRPr lang="tr-TR" sz="1000" b="0" i="0" u="none" strike="noStrike">
                        <a:solidFill>
                          <a:srgbClr val="000000"/>
                        </a:solidFill>
                        <a:effectLst/>
                        <a:latin typeface="Cambria" panose="02040503050406030204" pitchFamily="18" charset="0"/>
                      </a:endParaRPr>
                    </a:p>
                  </a:txBody>
                  <a:tcPr marL="5656" marR="5656" marT="5656" marB="0" anchor="ctr"/>
                </a:tc>
                <a:tc>
                  <a:txBody>
                    <a:bodyPr/>
                    <a:lstStyle/>
                    <a:p>
                      <a:pPr algn="l" fontAlgn="b"/>
                      <a:r>
                        <a:rPr lang="tr-TR" sz="1000" u="none" strike="noStrike" dirty="0">
                          <a:effectLst/>
                          <a:latin typeface="Cambria" panose="02040503050406030204" pitchFamily="18" charset="0"/>
                        </a:rPr>
                        <a:t>Dr. </a:t>
                      </a:r>
                      <a:r>
                        <a:rPr lang="tr-TR" sz="1000" u="none" strike="noStrike" dirty="0" err="1">
                          <a:effectLst/>
                          <a:latin typeface="Cambria" panose="02040503050406030204" pitchFamily="18" charset="0"/>
                        </a:rPr>
                        <a:t>Öğr</a:t>
                      </a:r>
                      <a:r>
                        <a:rPr lang="tr-TR" sz="1000" u="none" strike="noStrike" dirty="0">
                          <a:effectLst/>
                          <a:latin typeface="Cambria" panose="02040503050406030204" pitchFamily="18" charset="0"/>
                        </a:rPr>
                        <a:t>. Üyesi Beste Turanlı</a:t>
                      </a:r>
                      <a:endParaRPr lang="tr-TR" sz="1000" b="0" i="0" u="none" strike="noStrike" dirty="0">
                        <a:solidFill>
                          <a:srgbClr val="000000"/>
                        </a:solidFill>
                        <a:effectLst/>
                        <a:latin typeface="Cambria" panose="02040503050406030204" pitchFamily="18" charset="0"/>
                      </a:endParaRPr>
                    </a:p>
                  </a:txBody>
                  <a:tcPr marL="5656" marR="5656" marT="5656" marB="0" anchor="b"/>
                </a:tc>
                <a:tc>
                  <a:txBody>
                    <a:bodyPr/>
                    <a:lstStyle/>
                    <a:p>
                      <a:pPr algn="ctr" fontAlgn="b"/>
                      <a:r>
                        <a:rPr lang="tr-TR" sz="1000" u="none" strike="noStrike" dirty="0" err="1">
                          <a:effectLst/>
                          <a:latin typeface="Cambria" panose="02040503050406030204" pitchFamily="18" charset="0"/>
                        </a:rPr>
                        <a:t>Biyomühendislik</a:t>
                      </a:r>
                      <a:endParaRPr lang="tr-TR" sz="1000" b="0" i="0" u="none" strike="noStrike" dirty="0">
                        <a:solidFill>
                          <a:srgbClr val="000000"/>
                        </a:solidFill>
                        <a:effectLst/>
                        <a:latin typeface="Cambria" panose="02040503050406030204" pitchFamily="18" charset="0"/>
                      </a:endParaRPr>
                    </a:p>
                  </a:txBody>
                  <a:tcPr marL="5656" marR="5656" marT="5656" marB="0" anchor="b"/>
                </a:tc>
                <a:tc>
                  <a:txBody>
                    <a:bodyPr/>
                    <a:lstStyle/>
                    <a:p>
                      <a:pPr algn="ctr" fontAlgn="ctr"/>
                      <a:r>
                        <a:rPr lang="tr-TR" sz="1000" u="none" strike="noStrike">
                          <a:effectLst/>
                          <a:latin typeface="Cambria" panose="02040503050406030204" pitchFamily="18" charset="0"/>
                        </a:rPr>
                        <a:t>24</a:t>
                      </a:r>
                      <a:endParaRPr lang="tr-TR" sz="10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dirty="0">
                          <a:effectLst/>
                          <a:latin typeface="Cambria" panose="02040503050406030204" pitchFamily="18" charset="0"/>
                        </a:rPr>
                        <a:t>₺700.000,00</a:t>
                      </a:r>
                      <a:endParaRPr lang="tr-TR" sz="10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dirty="0">
                          <a:effectLst/>
                          <a:latin typeface="Cambria" panose="02040503050406030204" pitchFamily="18" charset="0"/>
                        </a:rPr>
                        <a:t>Sağlık</a:t>
                      </a:r>
                      <a:endParaRPr lang="tr-TR" sz="10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a:effectLst/>
                          <a:latin typeface="Cambria" panose="02040503050406030204" pitchFamily="18" charset="0"/>
                        </a:rPr>
                        <a:t>Biyoteknoloji</a:t>
                      </a:r>
                      <a:endParaRPr lang="tr-TR" sz="1000" b="0" i="0" u="none" strike="noStrike">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2597333938"/>
                  </a:ext>
                </a:extLst>
              </a:tr>
              <a:tr h="671428">
                <a:tc>
                  <a:txBody>
                    <a:bodyPr/>
                    <a:lstStyle/>
                    <a:p>
                      <a:pPr algn="l" fontAlgn="b"/>
                      <a:r>
                        <a:rPr lang="tr-TR" sz="1000" u="none" strike="noStrike" dirty="0">
                          <a:effectLst/>
                          <a:latin typeface="Cambria" panose="02040503050406030204" pitchFamily="18" charset="0"/>
                        </a:rPr>
                        <a:t>Kişiselleştirilmiş </a:t>
                      </a:r>
                      <a:r>
                        <a:rPr lang="tr-TR" sz="1000" u="none" strike="noStrike" dirty="0" err="1">
                          <a:effectLst/>
                          <a:latin typeface="Cambria" panose="02040503050406030204" pitchFamily="18" charset="0"/>
                        </a:rPr>
                        <a:t>glioblastoma</a:t>
                      </a:r>
                      <a:r>
                        <a:rPr lang="tr-TR" sz="1000" u="none" strike="noStrike" dirty="0">
                          <a:effectLst/>
                          <a:latin typeface="Cambria" panose="02040503050406030204" pitchFamily="18" charset="0"/>
                        </a:rPr>
                        <a:t> tedavisi için 3 boyutlu tümör </a:t>
                      </a:r>
                      <a:r>
                        <a:rPr lang="tr-TR" sz="1000" u="none" strike="noStrike" dirty="0" err="1">
                          <a:effectLst/>
                          <a:latin typeface="Cambria" panose="02040503050406030204" pitchFamily="18" charset="0"/>
                        </a:rPr>
                        <a:t>mikroçevrenin</a:t>
                      </a:r>
                      <a:r>
                        <a:rPr lang="tr-TR" sz="1000" u="none" strike="noStrike" dirty="0">
                          <a:effectLst/>
                          <a:latin typeface="Cambria" panose="02040503050406030204" pitchFamily="18" charset="0"/>
                        </a:rPr>
                        <a:t> oluşturulması ve </a:t>
                      </a:r>
                      <a:r>
                        <a:rPr lang="tr-TR" sz="1000" u="none" strike="noStrike" dirty="0" err="1">
                          <a:effectLst/>
                          <a:latin typeface="Cambria" panose="02040503050406030204" pitchFamily="18" charset="0"/>
                        </a:rPr>
                        <a:t>transkriptom</a:t>
                      </a:r>
                      <a:r>
                        <a:rPr lang="tr-TR" sz="1000" u="none" strike="noStrike" dirty="0">
                          <a:effectLst/>
                          <a:latin typeface="Cambria" panose="02040503050406030204" pitchFamily="18" charset="0"/>
                        </a:rPr>
                        <a:t> analizi ile belirlenen </a:t>
                      </a:r>
                      <a:r>
                        <a:rPr lang="tr-TR" sz="1000" u="none" strike="noStrike" dirty="0" err="1">
                          <a:effectLst/>
                          <a:latin typeface="Cambria" panose="02040503050406030204" pitchFamily="18" charset="0"/>
                        </a:rPr>
                        <a:t>proteazomal</a:t>
                      </a:r>
                      <a:r>
                        <a:rPr lang="tr-TR" sz="1000" u="none" strike="noStrike" dirty="0">
                          <a:effectLst/>
                          <a:latin typeface="Cambria" panose="02040503050406030204" pitchFamily="18" charset="0"/>
                        </a:rPr>
                        <a:t> sisteme etkili moleküllerin bu modelde denenmesi</a:t>
                      </a:r>
                      <a:endParaRPr lang="tr-TR" sz="1000" b="0" i="0" u="none" strike="noStrike" dirty="0">
                        <a:solidFill>
                          <a:srgbClr val="000000"/>
                        </a:solidFill>
                        <a:effectLst/>
                        <a:latin typeface="Cambria" panose="02040503050406030204" pitchFamily="18" charset="0"/>
                      </a:endParaRPr>
                    </a:p>
                  </a:txBody>
                  <a:tcPr marL="5656" marR="5656" marT="5656" marB="0" anchor="b"/>
                </a:tc>
                <a:tc>
                  <a:txBody>
                    <a:bodyPr/>
                    <a:lstStyle/>
                    <a:p>
                      <a:pPr algn="l" fontAlgn="b"/>
                      <a:r>
                        <a:rPr lang="tr-TR" sz="1000" u="none" strike="noStrike">
                          <a:effectLst/>
                          <a:latin typeface="Cambria" panose="02040503050406030204" pitchFamily="18" charset="0"/>
                        </a:rPr>
                        <a:t>Betül Yılmaz</a:t>
                      </a:r>
                      <a:endParaRPr lang="tr-TR" sz="10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b"/>
                      <a:r>
                        <a:rPr lang="tr-TR" sz="1000" u="none" strike="noStrike" dirty="0">
                          <a:effectLst/>
                          <a:latin typeface="Cambria" panose="02040503050406030204" pitchFamily="18" charset="0"/>
                        </a:rPr>
                        <a:t>Tıbbi Biyokimya </a:t>
                      </a:r>
                      <a:endParaRPr lang="tr-TR" sz="1000" b="0" i="0" u="none" strike="noStrike" dirty="0">
                        <a:solidFill>
                          <a:srgbClr val="000000"/>
                        </a:solidFill>
                        <a:effectLst/>
                        <a:latin typeface="Cambria" panose="02040503050406030204" pitchFamily="18" charset="0"/>
                      </a:endParaRPr>
                    </a:p>
                  </a:txBody>
                  <a:tcPr marL="5656" marR="5656" marT="5656" marB="0" anchor="b"/>
                </a:tc>
                <a:tc>
                  <a:txBody>
                    <a:bodyPr/>
                    <a:lstStyle/>
                    <a:p>
                      <a:pPr algn="ctr" fontAlgn="ctr"/>
                      <a:r>
                        <a:rPr lang="tr-TR" sz="1000" u="none" strike="noStrike" dirty="0">
                          <a:effectLst/>
                          <a:latin typeface="Cambria" panose="02040503050406030204" pitchFamily="18" charset="0"/>
                        </a:rPr>
                        <a:t>24</a:t>
                      </a:r>
                      <a:endParaRPr lang="tr-TR" sz="10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dirty="0">
                          <a:effectLst/>
                          <a:latin typeface="Cambria" panose="02040503050406030204" pitchFamily="18" charset="0"/>
                        </a:rPr>
                        <a:t>₺684.345,60</a:t>
                      </a:r>
                      <a:endParaRPr lang="tr-TR" sz="10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dirty="0">
                          <a:effectLst/>
                          <a:latin typeface="Cambria" panose="02040503050406030204" pitchFamily="18" charset="0"/>
                        </a:rPr>
                        <a:t>Sağlık</a:t>
                      </a:r>
                      <a:endParaRPr lang="tr-TR" sz="10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dirty="0" err="1">
                          <a:effectLst/>
                          <a:latin typeface="Cambria" panose="02040503050406030204" pitchFamily="18" charset="0"/>
                        </a:rPr>
                        <a:t>Biyoteknoloji</a:t>
                      </a:r>
                      <a:endParaRPr lang="tr-TR" sz="10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1376444984"/>
                  </a:ext>
                </a:extLst>
              </a:tr>
              <a:tr h="743043">
                <a:tc>
                  <a:txBody>
                    <a:bodyPr/>
                    <a:lstStyle/>
                    <a:p>
                      <a:pPr algn="l" fontAlgn="b"/>
                      <a:r>
                        <a:rPr lang="tr-TR" sz="1000" u="none" strike="noStrike">
                          <a:effectLst/>
                          <a:latin typeface="Cambria" panose="02040503050406030204" pitchFamily="18" charset="0"/>
                        </a:rPr>
                        <a:t>Covid-19 Salgını Döneminde İstanbul’daki Beş Üniversitede Yüksek Öğrenim Gören Suriyeli Öğrencilerin Türkiye’ye Uyumu: Sorunlar ve Çözüm Önerileri</a:t>
                      </a:r>
                      <a:endParaRPr lang="tr-TR" sz="1000" b="0" i="0" u="none" strike="noStrike">
                        <a:solidFill>
                          <a:srgbClr val="000000"/>
                        </a:solidFill>
                        <a:effectLst/>
                        <a:latin typeface="Cambria" panose="02040503050406030204" pitchFamily="18" charset="0"/>
                      </a:endParaRPr>
                    </a:p>
                  </a:txBody>
                  <a:tcPr marL="5656" marR="5656" marT="5656" marB="0" anchor="b"/>
                </a:tc>
                <a:tc>
                  <a:txBody>
                    <a:bodyPr/>
                    <a:lstStyle/>
                    <a:p>
                      <a:pPr algn="l" fontAlgn="b"/>
                      <a:r>
                        <a:rPr lang="tr-TR" sz="1000" u="none" strike="noStrike">
                          <a:effectLst/>
                          <a:latin typeface="Cambria" panose="02040503050406030204" pitchFamily="18" charset="0"/>
                        </a:rPr>
                        <a:t>Prof. Dr. Muzaffer Dartan</a:t>
                      </a:r>
                      <a:endParaRPr lang="tr-TR" sz="10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b"/>
                      <a:r>
                        <a:rPr lang="tr-TR" sz="1000" u="none" strike="noStrike">
                          <a:effectLst/>
                          <a:latin typeface="Cambria" panose="02040503050406030204" pitchFamily="18" charset="0"/>
                        </a:rPr>
                        <a:t>AB İktisadı ve İşletme </a:t>
                      </a:r>
                      <a:endParaRPr lang="tr-TR" sz="10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ctr"/>
                      <a:r>
                        <a:rPr lang="tr-TR" sz="1000" u="none" strike="noStrike" dirty="0">
                          <a:effectLst/>
                          <a:latin typeface="Cambria" panose="02040503050406030204" pitchFamily="18" charset="0"/>
                        </a:rPr>
                        <a:t>12</a:t>
                      </a:r>
                      <a:endParaRPr lang="tr-TR" sz="10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dirty="0">
                          <a:effectLst/>
                          <a:latin typeface="Cambria" panose="02040503050406030204" pitchFamily="18" charset="0"/>
                        </a:rPr>
                        <a:t>₺35,65</a:t>
                      </a:r>
                      <a:endParaRPr lang="tr-TR" sz="10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dirty="0">
                          <a:effectLst/>
                          <a:latin typeface="Cambria" panose="02040503050406030204" pitchFamily="18" charset="0"/>
                        </a:rPr>
                        <a:t>Sosyal</a:t>
                      </a:r>
                      <a:endParaRPr lang="tr-TR" sz="10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dirty="0">
                          <a:effectLst/>
                          <a:latin typeface="Cambria" panose="02040503050406030204" pitchFamily="18" charset="0"/>
                        </a:rPr>
                        <a:t>Sosyoloji</a:t>
                      </a:r>
                      <a:endParaRPr lang="tr-TR" sz="10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503536516"/>
                  </a:ext>
                </a:extLst>
              </a:tr>
              <a:tr h="448944">
                <a:tc>
                  <a:txBody>
                    <a:bodyPr/>
                    <a:lstStyle/>
                    <a:p>
                      <a:pPr algn="l" fontAlgn="b"/>
                      <a:r>
                        <a:rPr lang="tr-TR" sz="1000" u="none" strike="noStrike">
                          <a:effectLst/>
                          <a:latin typeface="Cambria" panose="02040503050406030204" pitchFamily="18" charset="0"/>
                        </a:rPr>
                        <a:t>LRBA ve CTLA4 eksikliği olgularında abatacept molekülün immünolojik etkileri</a:t>
                      </a:r>
                      <a:endParaRPr lang="tr-TR" sz="1000" b="0" i="0" u="none" strike="noStrike">
                        <a:solidFill>
                          <a:srgbClr val="000000"/>
                        </a:solidFill>
                        <a:effectLst/>
                        <a:latin typeface="Cambria" panose="02040503050406030204" pitchFamily="18" charset="0"/>
                      </a:endParaRPr>
                    </a:p>
                  </a:txBody>
                  <a:tcPr marL="5656" marR="5656" marT="5656" marB="0" anchor="b"/>
                </a:tc>
                <a:tc>
                  <a:txBody>
                    <a:bodyPr/>
                    <a:lstStyle/>
                    <a:p>
                      <a:pPr algn="l" fontAlgn="b"/>
                      <a:r>
                        <a:rPr lang="tr-TR" sz="1000" u="none" strike="noStrike">
                          <a:effectLst/>
                          <a:latin typeface="Cambria" panose="02040503050406030204" pitchFamily="18" charset="0"/>
                        </a:rPr>
                        <a:t>Prof. Dr. Safa Barış</a:t>
                      </a:r>
                      <a:endParaRPr lang="tr-TR" sz="10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b"/>
                      <a:r>
                        <a:rPr lang="tr-TR" sz="1000" u="none" strike="noStrike">
                          <a:effectLst/>
                          <a:latin typeface="Cambria" panose="02040503050406030204" pitchFamily="18" charset="0"/>
                        </a:rPr>
                        <a:t>Pediatrik Alerji ve İmmünoloji </a:t>
                      </a:r>
                      <a:endParaRPr lang="tr-TR" sz="10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ctr"/>
                      <a:r>
                        <a:rPr lang="tr-TR" sz="1000" u="none" strike="noStrike">
                          <a:effectLst/>
                          <a:latin typeface="Cambria" panose="02040503050406030204" pitchFamily="18" charset="0"/>
                        </a:rPr>
                        <a:t>24</a:t>
                      </a:r>
                      <a:endParaRPr lang="tr-TR" sz="10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dirty="0">
                          <a:effectLst/>
                          <a:latin typeface="Cambria" panose="02040503050406030204" pitchFamily="18" charset="0"/>
                        </a:rPr>
                        <a:t>₺650.000,00</a:t>
                      </a:r>
                      <a:endParaRPr lang="tr-TR" sz="10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dirty="0">
                          <a:effectLst/>
                          <a:latin typeface="Cambria" panose="02040503050406030204" pitchFamily="18" charset="0"/>
                        </a:rPr>
                        <a:t>Sağlık</a:t>
                      </a:r>
                      <a:endParaRPr lang="tr-TR" sz="10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dirty="0">
                          <a:effectLst/>
                          <a:latin typeface="Cambria" panose="02040503050406030204" pitchFamily="18" charset="0"/>
                        </a:rPr>
                        <a:t>Klinik Araştırmalar: İmmünoloji, </a:t>
                      </a:r>
                      <a:r>
                        <a:rPr lang="tr-TR" sz="1000" u="none" strike="noStrike" dirty="0" err="1">
                          <a:effectLst/>
                          <a:latin typeface="Cambria" panose="02040503050406030204" pitchFamily="18" charset="0"/>
                        </a:rPr>
                        <a:t>Romatoloji</a:t>
                      </a:r>
                      <a:endParaRPr lang="tr-TR" sz="10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3452415948"/>
                  </a:ext>
                </a:extLst>
              </a:tr>
              <a:tr h="1037142">
                <a:tc>
                  <a:txBody>
                    <a:bodyPr/>
                    <a:lstStyle/>
                    <a:p>
                      <a:pPr algn="l" fontAlgn="ctr"/>
                      <a:r>
                        <a:rPr lang="tr-TR" sz="1000" u="none" strike="noStrike">
                          <a:effectLst/>
                          <a:latin typeface="Cambria" panose="02040503050406030204" pitchFamily="18" charset="0"/>
                        </a:rPr>
                        <a:t>İnsan Sağlığını Tehdit Eden Bakterilerde Genişlemiş Spektrumlu BetaLaktamaz ve Karbapenemaz Üretimini ve Tipini Hızlı ve Ucuz Saptayacak Yeni Bir Test Kiti İnsan Sağlığına ve Ekonomiye Önemli Bir Katkı</a:t>
                      </a:r>
                      <a:endParaRPr lang="tr-TR" sz="1000" b="0" i="0" u="none" strike="noStrike">
                        <a:solidFill>
                          <a:srgbClr val="000000"/>
                        </a:solidFill>
                        <a:effectLst/>
                        <a:latin typeface="Cambria" panose="02040503050406030204" pitchFamily="18" charset="0"/>
                      </a:endParaRPr>
                    </a:p>
                  </a:txBody>
                  <a:tcPr marL="5656" marR="5656" marT="5656" marB="0" anchor="ctr"/>
                </a:tc>
                <a:tc>
                  <a:txBody>
                    <a:bodyPr/>
                    <a:lstStyle/>
                    <a:p>
                      <a:pPr algn="l" fontAlgn="ctr"/>
                      <a:r>
                        <a:rPr lang="tr-TR" sz="1000" u="none" strike="noStrike">
                          <a:effectLst/>
                          <a:latin typeface="Cambria" panose="02040503050406030204" pitchFamily="18" charset="0"/>
                        </a:rPr>
                        <a:t>Prof. Dr. Münevver Ufuk Hasdemir Gökoboğa</a:t>
                      </a:r>
                      <a:endParaRPr lang="tr-TR" sz="10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b"/>
                      <a:r>
                        <a:rPr lang="tr-TR" sz="1000" u="none" strike="noStrike">
                          <a:effectLst/>
                          <a:latin typeface="Cambria" panose="02040503050406030204" pitchFamily="18" charset="0"/>
                        </a:rPr>
                        <a:t>Tıbbi Mikrobiyoloji </a:t>
                      </a:r>
                      <a:endParaRPr lang="tr-TR" sz="10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ctr"/>
                      <a:r>
                        <a:rPr lang="tr-TR" sz="1000" u="none" strike="noStrike">
                          <a:effectLst/>
                          <a:latin typeface="Cambria" panose="02040503050406030204" pitchFamily="18" charset="0"/>
                        </a:rPr>
                        <a:t>18</a:t>
                      </a:r>
                      <a:endParaRPr lang="tr-TR" sz="10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a:effectLst/>
                          <a:latin typeface="Cambria" panose="02040503050406030204" pitchFamily="18" charset="0"/>
                        </a:rPr>
                        <a:t>₺670.000,00</a:t>
                      </a:r>
                      <a:endParaRPr lang="tr-TR" sz="10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dirty="0">
                          <a:effectLst/>
                          <a:latin typeface="Cambria" panose="02040503050406030204" pitchFamily="18" charset="0"/>
                        </a:rPr>
                        <a:t>Tıbbi Cihaz</a:t>
                      </a:r>
                      <a:endParaRPr lang="tr-TR" sz="10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dirty="0">
                          <a:effectLst/>
                          <a:latin typeface="Cambria" panose="02040503050406030204" pitchFamily="18" charset="0"/>
                        </a:rPr>
                        <a:t>Biyomedikal Ekipman Teknolojileri</a:t>
                      </a:r>
                      <a:endParaRPr lang="tr-TR" sz="10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808529181"/>
                  </a:ext>
                </a:extLst>
              </a:tr>
              <a:tr h="595994">
                <a:tc>
                  <a:txBody>
                    <a:bodyPr/>
                    <a:lstStyle/>
                    <a:p>
                      <a:pPr algn="l" fontAlgn="b"/>
                      <a:r>
                        <a:rPr lang="tr-TR" sz="1000" u="none" strike="noStrike">
                          <a:effectLst/>
                          <a:latin typeface="Cambria" panose="02040503050406030204" pitchFamily="18" charset="0"/>
                        </a:rPr>
                        <a:t>Sanal Gerçeklik Destekli EEG-EMG Hibrid Kapalı Döngü El Rehabilitasyon Sistemi Geliştirilmesi</a:t>
                      </a:r>
                      <a:endParaRPr lang="tr-TR" sz="1000" b="0" i="0" u="none" strike="noStrike">
                        <a:solidFill>
                          <a:srgbClr val="000000"/>
                        </a:solidFill>
                        <a:effectLst/>
                        <a:latin typeface="Cambria" panose="02040503050406030204" pitchFamily="18" charset="0"/>
                      </a:endParaRPr>
                    </a:p>
                  </a:txBody>
                  <a:tcPr marL="5656" marR="5656" marT="5656" marB="0" anchor="b"/>
                </a:tc>
                <a:tc>
                  <a:txBody>
                    <a:bodyPr/>
                    <a:lstStyle/>
                    <a:p>
                      <a:pPr algn="l" fontAlgn="b"/>
                      <a:r>
                        <a:rPr lang="tr-TR" sz="1000" u="none" strike="noStrike">
                          <a:effectLst/>
                          <a:latin typeface="Cambria" panose="02040503050406030204" pitchFamily="18" charset="0"/>
                        </a:rPr>
                        <a:t>Dr. Öğr. Üyesi Ulvi Başpınar</a:t>
                      </a:r>
                      <a:endParaRPr lang="tr-TR" sz="10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b"/>
                      <a:r>
                        <a:rPr lang="tr-TR" sz="1000" u="none" strike="noStrike">
                          <a:effectLst/>
                          <a:latin typeface="Cambria" panose="02040503050406030204" pitchFamily="18" charset="0"/>
                        </a:rPr>
                        <a:t>Elektronik</a:t>
                      </a:r>
                      <a:endParaRPr lang="tr-TR" sz="10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ctr"/>
                      <a:r>
                        <a:rPr lang="tr-TR" sz="1000" u="none" strike="noStrike">
                          <a:effectLst/>
                          <a:latin typeface="Cambria" panose="02040503050406030204" pitchFamily="18" charset="0"/>
                        </a:rPr>
                        <a:t>21</a:t>
                      </a:r>
                      <a:endParaRPr lang="tr-TR" sz="10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a:effectLst/>
                          <a:latin typeface="Cambria" panose="02040503050406030204" pitchFamily="18" charset="0"/>
                        </a:rPr>
                        <a:t>₺545.000,00</a:t>
                      </a:r>
                      <a:endParaRPr lang="tr-TR" sz="10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dirty="0">
                          <a:effectLst/>
                          <a:latin typeface="Cambria" panose="02040503050406030204" pitchFamily="18" charset="0"/>
                        </a:rPr>
                        <a:t>Tıbbi Cihaz</a:t>
                      </a:r>
                      <a:endParaRPr lang="tr-TR" sz="10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dirty="0">
                          <a:effectLst/>
                          <a:latin typeface="Cambria" panose="02040503050406030204" pitchFamily="18" charset="0"/>
                        </a:rPr>
                        <a:t>Biyomedikal Ekipman Teknolojileri</a:t>
                      </a:r>
                      <a:endParaRPr lang="tr-TR" sz="10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2919015604"/>
                  </a:ext>
                </a:extLst>
              </a:tr>
            </a:tbl>
          </a:graphicData>
        </a:graphic>
      </p:graphicFrame>
    </p:spTree>
    <p:extLst>
      <p:ext uri="{BB962C8B-B14F-4D97-AF65-F5344CB8AC3E}">
        <p14:creationId xmlns:p14="http://schemas.microsoft.com/office/powerpoint/2010/main" val="2475444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a:extLst>
              <a:ext uri="{FF2B5EF4-FFF2-40B4-BE49-F238E27FC236}">
                <a16:creationId xmlns:a16="http://schemas.microsoft.com/office/drawing/2014/main" id="{12677FC6-F9BD-4002-ABB2-D8C58965BDFA}"/>
              </a:ext>
            </a:extLst>
          </p:cNvPr>
          <p:cNvSpPr>
            <a:spLocks noGrp="1"/>
          </p:cNvSpPr>
          <p:nvPr>
            <p:ph type="title"/>
          </p:nvPr>
        </p:nvSpPr>
        <p:spPr>
          <a:xfrm>
            <a:off x="809493" y="251120"/>
            <a:ext cx="9753601" cy="1176951"/>
          </a:xfrm>
        </p:spPr>
        <p:txBody>
          <a:bodyPr/>
          <a:lstStyle/>
          <a:p>
            <a:pPr algn="ctr"/>
            <a:r>
              <a:rPr lang="tr-TR" sz="2800" b="1" dirty="0">
                <a:solidFill>
                  <a:schemeClr val="tx1"/>
                </a:solidFill>
              </a:rPr>
              <a:t>	     </a:t>
            </a:r>
            <a:r>
              <a:rPr lang="tr-TR" sz="2800" b="1" dirty="0" smtClean="0">
                <a:solidFill>
                  <a:schemeClr val="tx1"/>
                </a:solidFill>
              </a:rPr>
              <a:t>      </a:t>
            </a:r>
            <a:r>
              <a:rPr lang="tr-TR" sz="2400" b="1" dirty="0" smtClean="0">
                <a:solidFill>
                  <a:schemeClr val="tx1"/>
                </a:solidFill>
                <a:latin typeface="Cambria" panose="02040503050406030204" pitchFamily="18" charset="0"/>
              </a:rPr>
              <a:t>ORTA </a:t>
            </a:r>
            <a:r>
              <a:rPr lang="tr-TR" sz="2400" b="1" dirty="0">
                <a:solidFill>
                  <a:schemeClr val="tx1"/>
                </a:solidFill>
                <a:latin typeface="Cambria" panose="02040503050406030204" pitchFamily="18" charset="0"/>
              </a:rPr>
              <a:t>DOĞU TEKNİK ÜNİVERSİTESİ (12 proje) </a:t>
            </a:r>
            <a:r>
              <a:rPr lang="tr-TR" sz="2400" b="1" dirty="0" smtClean="0">
                <a:solidFill>
                  <a:schemeClr val="tx1"/>
                </a:solidFill>
                <a:latin typeface="Cambria" panose="02040503050406030204" pitchFamily="18" charset="0"/>
              </a:rPr>
              <a:t/>
            </a:r>
            <a:br>
              <a:rPr lang="tr-TR" sz="2400" b="1" dirty="0" smtClean="0">
                <a:solidFill>
                  <a:schemeClr val="tx1"/>
                </a:solidFill>
                <a:latin typeface="Cambria" panose="02040503050406030204" pitchFamily="18" charset="0"/>
              </a:rPr>
            </a:br>
            <a:r>
              <a:rPr lang="tr-TR" sz="2400" b="1" dirty="0" smtClean="0">
                <a:solidFill>
                  <a:schemeClr val="tx1"/>
                </a:solidFill>
                <a:latin typeface="Cambria" panose="02040503050406030204" pitchFamily="18" charset="0"/>
              </a:rPr>
              <a:t>Aktarılan </a:t>
            </a:r>
            <a:r>
              <a:rPr lang="tr-TR" sz="2400" b="1" dirty="0">
                <a:solidFill>
                  <a:schemeClr val="tx1"/>
                </a:solidFill>
                <a:latin typeface="Cambria" panose="02040503050406030204" pitchFamily="18" charset="0"/>
              </a:rPr>
              <a:t>Bütçe</a:t>
            </a:r>
            <a:r>
              <a:rPr lang="tr-TR" sz="2400" b="1" dirty="0" smtClean="0">
                <a:solidFill>
                  <a:schemeClr val="tx1"/>
                </a:solidFill>
                <a:latin typeface="Cambria" panose="02040503050406030204" pitchFamily="18" charset="0"/>
              </a:rPr>
              <a:t>:₺9.613.316,12</a:t>
            </a:r>
            <a:r>
              <a:rPr lang="tr-TR" sz="2400" b="1" dirty="0" smtClean="0">
                <a:solidFill>
                  <a:schemeClr val="tx1"/>
                </a:solidFill>
                <a:latin typeface="Cambria" panose="02040503050406030204" pitchFamily="18" charset="0"/>
                <a:ea typeface="Calibri" panose="020F0502020204030204" pitchFamily="34" charset="0"/>
                <a:cs typeface="Times New Roman" panose="02020603050405020304" pitchFamily="18" charset="0"/>
              </a:rPr>
              <a:t/>
            </a:r>
            <a:br>
              <a:rPr lang="tr-TR" sz="2400" b="1" dirty="0" smtClean="0">
                <a:solidFill>
                  <a:schemeClr val="tx1"/>
                </a:solidFill>
                <a:latin typeface="Cambria" panose="02040503050406030204" pitchFamily="18" charset="0"/>
                <a:ea typeface="Calibri" panose="020F0502020204030204" pitchFamily="34" charset="0"/>
                <a:cs typeface="Times New Roman" panose="02020603050405020304" pitchFamily="18" charset="0"/>
              </a:rPr>
            </a:br>
            <a:r>
              <a:rPr lang="tr-TR" sz="2400" b="1" dirty="0" smtClean="0">
                <a:solidFill>
                  <a:schemeClr val="tx1"/>
                </a:solidFill>
                <a:latin typeface="Cambria" panose="02040503050406030204" pitchFamily="18" charset="0"/>
                <a:ea typeface="Calibri" panose="020F0502020204030204" pitchFamily="34" charset="0"/>
                <a:cs typeface="Times New Roman" panose="02020603050405020304" pitchFamily="18" charset="0"/>
              </a:rPr>
              <a:t> </a:t>
            </a:r>
            <a:r>
              <a:rPr lang="tr-TR" sz="2400" b="1" dirty="0" smtClean="0">
                <a:solidFill>
                  <a:schemeClr val="tx1"/>
                </a:solidFill>
                <a:latin typeface="Cambria" panose="02040503050406030204" pitchFamily="18" charset="0"/>
              </a:rPr>
              <a:t>Kullanılan </a:t>
            </a:r>
            <a:r>
              <a:rPr lang="tr-TR" sz="2400" b="1" dirty="0">
                <a:solidFill>
                  <a:schemeClr val="tx1"/>
                </a:solidFill>
                <a:latin typeface="Cambria" panose="02040503050406030204" pitchFamily="18" charset="0"/>
              </a:rPr>
              <a:t>Bütçe</a:t>
            </a:r>
            <a:r>
              <a:rPr lang="tr-TR" sz="2400" b="1" dirty="0" smtClean="0">
                <a:solidFill>
                  <a:schemeClr val="tx1"/>
                </a:solidFill>
                <a:latin typeface="Cambria" panose="02040503050406030204" pitchFamily="18" charset="0"/>
              </a:rPr>
              <a:t>:₺</a:t>
            </a:r>
            <a:r>
              <a:rPr lang="tr-TR" sz="2400" b="1" dirty="0">
                <a:solidFill>
                  <a:schemeClr val="tx1"/>
                </a:solidFill>
                <a:latin typeface="Cambria" panose="02040503050406030204" pitchFamily="18" charset="0"/>
              </a:rPr>
              <a:t>9.613.000,00</a:t>
            </a:r>
            <a:r>
              <a:rPr lang="tr-TR" sz="2400" dirty="0">
                <a:latin typeface="Cambria" panose="02040503050406030204" pitchFamily="18" charset="0"/>
                <a:ea typeface="Calibri" panose="020F0502020204030204" pitchFamily="34" charset="0"/>
                <a:cs typeface="Times New Roman" panose="02020603050405020304" pitchFamily="18" charset="0"/>
              </a:rPr>
              <a:t/>
            </a:r>
            <a:br>
              <a:rPr lang="tr-TR" sz="2400" dirty="0">
                <a:latin typeface="Cambria" panose="02040503050406030204" pitchFamily="18" charset="0"/>
                <a:ea typeface="Calibri" panose="020F0502020204030204" pitchFamily="34" charset="0"/>
                <a:cs typeface="Times New Roman" panose="02020603050405020304" pitchFamily="18" charset="0"/>
              </a:rPr>
            </a:br>
            <a:r>
              <a:rPr lang="tr-TR" dirty="0"/>
              <a:t> </a:t>
            </a:r>
          </a:p>
        </p:txBody>
      </p:sp>
      <p:graphicFrame>
        <p:nvGraphicFramePr>
          <p:cNvPr id="4" name="Tablo 3">
            <a:extLst>
              <a:ext uri="{FF2B5EF4-FFF2-40B4-BE49-F238E27FC236}">
                <a16:creationId xmlns:a16="http://schemas.microsoft.com/office/drawing/2014/main" id="{4F4410F2-C4EA-4EED-9ADD-1FC309ED1635}"/>
              </a:ext>
            </a:extLst>
          </p:cNvPr>
          <p:cNvGraphicFramePr>
            <a:graphicFrameLocks noGrp="1"/>
          </p:cNvGraphicFramePr>
          <p:nvPr>
            <p:extLst>
              <p:ext uri="{D42A27DB-BD31-4B8C-83A1-F6EECF244321}">
                <p14:modId xmlns:p14="http://schemas.microsoft.com/office/powerpoint/2010/main" val="1224451542"/>
              </p:ext>
            </p:extLst>
          </p:nvPr>
        </p:nvGraphicFramePr>
        <p:xfrm>
          <a:off x="199176" y="1240325"/>
          <a:ext cx="11796666" cy="5549650"/>
        </p:xfrm>
        <a:graphic>
          <a:graphicData uri="http://schemas.openxmlformats.org/drawingml/2006/table">
            <a:tbl>
              <a:tblPr>
                <a:tableStyleId>{5C22544A-7EE6-4342-B048-85BDC9FD1C3A}</a:tableStyleId>
              </a:tblPr>
              <a:tblGrid>
                <a:gridCol w="5576935">
                  <a:extLst>
                    <a:ext uri="{9D8B030D-6E8A-4147-A177-3AD203B41FA5}">
                      <a16:colId xmlns:a16="http://schemas.microsoft.com/office/drawing/2014/main" val="372643181"/>
                    </a:ext>
                  </a:extLst>
                </a:gridCol>
                <a:gridCol w="1113576">
                  <a:extLst>
                    <a:ext uri="{9D8B030D-6E8A-4147-A177-3AD203B41FA5}">
                      <a16:colId xmlns:a16="http://schemas.microsoft.com/office/drawing/2014/main" val="3263500617"/>
                    </a:ext>
                  </a:extLst>
                </a:gridCol>
                <a:gridCol w="1050202">
                  <a:extLst>
                    <a:ext uri="{9D8B030D-6E8A-4147-A177-3AD203B41FA5}">
                      <a16:colId xmlns:a16="http://schemas.microsoft.com/office/drawing/2014/main" val="744227705"/>
                    </a:ext>
                  </a:extLst>
                </a:gridCol>
                <a:gridCol w="679010">
                  <a:extLst>
                    <a:ext uri="{9D8B030D-6E8A-4147-A177-3AD203B41FA5}">
                      <a16:colId xmlns:a16="http://schemas.microsoft.com/office/drawing/2014/main" val="1231784872"/>
                    </a:ext>
                  </a:extLst>
                </a:gridCol>
                <a:gridCol w="796705">
                  <a:extLst>
                    <a:ext uri="{9D8B030D-6E8A-4147-A177-3AD203B41FA5}">
                      <a16:colId xmlns:a16="http://schemas.microsoft.com/office/drawing/2014/main" val="704831343"/>
                    </a:ext>
                  </a:extLst>
                </a:gridCol>
                <a:gridCol w="1285592">
                  <a:extLst>
                    <a:ext uri="{9D8B030D-6E8A-4147-A177-3AD203B41FA5}">
                      <a16:colId xmlns:a16="http://schemas.microsoft.com/office/drawing/2014/main" val="2507574611"/>
                    </a:ext>
                  </a:extLst>
                </a:gridCol>
                <a:gridCol w="1294646">
                  <a:extLst>
                    <a:ext uri="{9D8B030D-6E8A-4147-A177-3AD203B41FA5}">
                      <a16:colId xmlns:a16="http://schemas.microsoft.com/office/drawing/2014/main" val="737668957"/>
                    </a:ext>
                  </a:extLst>
                </a:gridCol>
              </a:tblGrid>
              <a:tr h="389701">
                <a:tc>
                  <a:txBody>
                    <a:bodyPr/>
                    <a:lstStyle/>
                    <a:p>
                      <a:pPr algn="ctr" fontAlgn="ctr"/>
                      <a:r>
                        <a:rPr lang="tr-TR" sz="1200" b="1" u="none" strike="noStrike" dirty="0">
                          <a:solidFill>
                            <a:schemeClr val="tx1"/>
                          </a:solidFill>
                          <a:effectLst/>
                          <a:latin typeface="Cambria" panose="02040503050406030204" pitchFamily="18" charset="0"/>
                        </a:rPr>
                        <a:t>Projenin Adı</a:t>
                      </a:r>
                      <a:endParaRPr lang="tr-TR" sz="1200" b="1" i="0" u="none" strike="noStrike" dirty="0">
                        <a:solidFill>
                          <a:schemeClr val="tx1"/>
                        </a:solidFill>
                        <a:effectLst/>
                        <a:latin typeface="Cambria" panose="02040503050406030204" pitchFamily="18" charset="0"/>
                      </a:endParaRPr>
                    </a:p>
                  </a:txBody>
                  <a:tcPr marL="5366" marR="5366" marT="5366" marB="0" anchor="ctr"/>
                </a:tc>
                <a:tc>
                  <a:txBody>
                    <a:bodyPr/>
                    <a:lstStyle/>
                    <a:p>
                      <a:pPr algn="ctr" fontAlgn="ctr"/>
                      <a:r>
                        <a:rPr lang="tr-TR" sz="1200" b="1" u="none" strike="noStrike" dirty="0">
                          <a:solidFill>
                            <a:schemeClr val="tx1"/>
                          </a:solidFill>
                          <a:effectLst/>
                          <a:latin typeface="Cambria" panose="02040503050406030204" pitchFamily="18" charset="0"/>
                        </a:rPr>
                        <a:t>Yürütücüsü</a:t>
                      </a:r>
                      <a:endParaRPr lang="tr-TR" sz="1200" b="1" i="0" u="none" strike="noStrike" dirty="0">
                        <a:solidFill>
                          <a:schemeClr val="tx1"/>
                        </a:solidFill>
                        <a:effectLst/>
                        <a:latin typeface="Cambria" panose="02040503050406030204" pitchFamily="18" charset="0"/>
                      </a:endParaRPr>
                    </a:p>
                  </a:txBody>
                  <a:tcPr marL="5366" marR="5366" marT="5366" marB="0" anchor="ctr"/>
                </a:tc>
                <a:tc>
                  <a:txBody>
                    <a:bodyPr/>
                    <a:lstStyle/>
                    <a:p>
                      <a:pPr algn="ctr" fontAlgn="ctr"/>
                      <a:r>
                        <a:rPr lang="tr-TR" sz="1200" b="1" u="none" strike="noStrike" dirty="0">
                          <a:solidFill>
                            <a:schemeClr val="tx1"/>
                          </a:solidFill>
                          <a:effectLst/>
                          <a:latin typeface="Cambria" panose="02040503050406030204" pitchFamily="18" charset="0"/>
                        </a:rPr>
                        <a:t>Bölüm/ABD</a:t>
                      </a:r>
                      <a:endParaRPr lang="tr-TR" sz="1200" b="1" i="0" u="none" strike="noStrike" dirty="0">
                        <a:solidFill>
                          <a:schemeClr val="tx1"/>
                        </a:solidFill>
                        <a:effectLst/>
                        <a:latin typeface="Cambria" panose="02040503050406030204" pitchFamily="18" charset="0"/>
                      </a:endParaRPr>
                    </a:p>
                  </a:txBody>
                  <a:tcPr marL="5366" marR="5366" marT="5366" marB="0" anchor="ctr"/>
                </a:tc>
                <a:tc>
                  <a:txBody>
                    <a:bodyPr/>
                    <a:lstStyle/>
                    <a:p>
                      <a:pPr algn="ctr" fontAlgn="ctr"/>
                      <a:r>
                        <a:rPr lang="tr-TR" sz="1200" b="1" u="none" strike="noStrike">
                          <a:solidFill>
                            <a:schemeClr val="tx1"/>
                          </a:solidFill>
                          <a:effectLst/>
                          <a:latin typeface="Cambria" panose="02040503050406030204" pitchFamily="18" charset="0"/>
                        </a:rPr>
                        <a:t>Proje Süresi</a:t>
                      </a:r>
                      <a:endParaRPr lang="tr-TR" sz="1200" b="1" i="0" u="none" strike="noStrike">
                        <a:solidFill>
                          <a:schemeClr val="tx1"/>
                        </a:solidFill>
                        <a:effectLst/>
                        <a:latin typeface="Cambria" panose="02040503050406030204" pitchFamily="18" charset="0"/>
                      </a:endParaRPr>
                    </a:p>
                  </a:txBody>
                  <a:tcPr marL="5366" marR="5366" marT="5366" marB="0" anchor="ctr"/>
                </a:tc>
                <a:tc>
                  <a:txBody>
                    <a:bodyPr/>
                    <a:lstStyle/>
                    <a:p>
                      <a:pPr algn="ctr" fontAlgn="ctr"/>
                      <a:r>
                        <a:rPr lang="tr-TR" sz="1200" b="1" u="none" strike="noStrike" dirty="0">
                          <a:solidFill>
                            <a:schemeClr val="tx1"/>
                          </a:solidFill>
                          <a:effectLst/>
                          <a:latin typeface="Cambria" panose="02040503050406030204" pitchFamily="18" charset="0"/>
                        </a:rPr>
                        <a:t>Proje Bütçesi</a:t>
                      </a:r>
                      <a:endParaRPr lang="tr-TR" sz="1200" b="1" i="0" u="none" strike="noStrike" dirty="0">
                        <a:solidFill>
                          <a:schemeClr val="tx1"/>
                        </a:solidFill>
                        <a:effectLst/>
                        <a:latin typeface="Cambria" panose="02040503050406030204" pitchFamily="18" charset="0"/>
                      </a:endParaRPr>
                    </a:p>
                  </a:txBody>
                  <a:tcPr marL="5366" marR="5366" marT="5366" marB="0" anchor="ctr"/>
                </a:tc>
                <a:tc>
                  <a:txBody>
                    <a:bodyPr/>
                    <a:lstStyle/>
                    <a:p>
                      <a:pPr algn="ctr" fontAlgn="ctr"/>
                      <a:r>
                        <a:rPr lang="tr-TR" sz="1200" b="1" u="none" strike="noStrike" dirty="0">
                          <a:solidFill>
                            <a:schemeClr val="tx1"/>
                          </a:solidFill>
                          <a:effectLst/>
                          <a:latin typeface="Cambria" panose="02040503050406030204" pitchFamily="18" charset="0"/>
                        </a:rPr>
                        <a:t>Sektör</a:t>
                      </a:r>
                      <a:endParaRPr lang="tr-TR" sz="1200" b="1" i="0" u="none" strike="noStrike" dirty="0">
                        <a:solidFill>
                          <a:schemeClr val="tx1"/>
                        </a:solidFill>
                        <a:effectLst/>
                        <a:latin typeface="Cambria" panose="02040503050406030204" pitchFamily="18" charset="0"/>
                      </a:endParaRPr>
                    </a:p>
                  </a:txBody>
                  <a:tcPr marL="5366" marR="5366" marT="5366" marB="0" anchor="ctr"/>
                </a:tc>
                <a:tc>
                  <a:txBody>
                    <a:bodyPr/>
                    <a:lstStyle/>
                    <a:p>
                      <a:pPr algn="ctr" fontAlgn="ctr"/>
                      <a:r>
                        <a:rPr lang="tr-TR" sz="1200" b="1" u="none" strike="noStrike" dirty="0">
                          <a:solidFill>
                            <a:schemeClr val="tx1"/>
                          </a:solidFill>
                          <a:effectLst/>
                          <a:latin typeface="Cambria" panose="02040503050406030204" pitchFamily="18" charset="0"/>
                        </a:rPr>
                        <a:t>Sektör Alt Alan</a:t>
                      </a:r>
                      <a:endParaRPr lang="tr-TR" sz="1200" b="1" i="0" u="none" strike="noStrike" dirty="0">
                        <a:solidFill>
                          <a:schemeClr val="tx1"/>
                        </a:solidFill>
                        <a:effectLst/>
                        <a:latin typeface="Cambria" panose="02040503050406030204" pitchFamily="18" charset="0"/>
                      </a:endParaRPr>
                    </a:p>
                  </a:txBody>
                  <a:tcPr marL="5366" marR="5366" marT="5366" marB="0" anchor="ctr"/>
                </a:tc>
                <a:extLst>
                  <a:ext uri="{0D108BD9-81ED-4DB2-BD59-A6C34878D82A}">
                    <a16:rowId xmlns:a16="http://schemas.microsoft.com/office/drawing/2014/main" val="1185010025"/>
                  </a:ext>
                </a:extLst>
              </a:tr>
              <a:tr h="533591">
                <a:tc>
                  <a:txBody>
                    <a:bodyPr/>
                    <a:lstStyle/>
                    <a:p>
                      <a:pPr algn="l" fontAlgn="ctr"/>
                      <a:r>
                        <a:rPr lang="tr-TR" sz="900" u="none" strike="noStrike" dirty="0" err="1">
                          <a:effectLst/>
                          <a:latin typeface="Cambria" panose="02040503050406030204" pitchFamily="18" charset="0"/>
                        </a:rPr>
                        <a:t>Nanokompozı̇t</a:t>
                      </a:r>
                      <a:r>
                        <a:rPr lang="tr-TR" sz="900" u="none" strike="noStrike" dirty="0">
                          <a:effectLst/>
                          <a:latin typeface="Cambria" panose="02040503050406030204" pitchFamily="18" charset="0"/>
                        </a:rPr>
                        <a:t> Malzeme </a:t>
                      </a:r>
                      <a:r>
                        <a:rPr lang="tr-TR" sz="900" u="none" strike="noStrike" dirty="0" err="1">
                          <a:effectLst/>
                          <a:latin typeface="Cambria" panose="02040503050406030204" pitchFamily="18" charset="0"/>
                        </a:rPr>
                        <a:t>Manyetı̇t</a:t>
                      </a:r>
                      <a:r>
                        <a:rPr lang="tr-TR" sz="900" u="none" strike="noStrike" dirty="0">
                          <a:effectLst/>
                          <a:latin typeface="Cambria" panose="02040503050406030204" pitchFamily="18" charset="0"/>
                        </a:rPr>
                        <a:t>/</a:t>
                      </a:r>
                      <a:r>
                        <a:rPr lang="tr-TR" sz="900" u="none" strike="noStrike" dirty="0" err="1">
                          <a:effectLst/>
                          <a:latin typeface="Cambria" panose="02040503050406030204" pitchFamily="18" charset="0"/>
                        </a:rPr>
                        <a:t>İndı̇rgenmı̇s</a:t>
                      </a:r>
                      <a:r>
                        <a:rPr lang="tr-TR" sz="900" u="none" strike="noStrike" dirty="0">
                          <a:effectLst/>
                          <a:latin typeface="Cambria" panose="02040503050406030204" pitchFamily="18" charset="0"/>
                        </a:rPr>
                        <a:t>̧ </a:t>
                      </a:r>
                      <a:r>
                        <a:rPr lang="tr-TR" sz="900" u="none" strike="noStrike" dirty="0" err="1">
                          <a:effectLst/>
                          <a:latin typeface="Cambria" panose="02040503050406030204" pitchFamily="18" charset="0"/>
                        </a:rPr>
                        <a:t>Grafen</a:t>
                      </a:r>
                      <a:r>
                        <a:rPr lang="tr-TR" sz="900" u="none" strike="noStrike" dirty="0">
                          <a:effectLst/>
                          <a:latin typeface="Cambria" panose="02040503050406030204" pitchFamily="18" charset="0"/>
                        </a:rPr>
                        <a:t> </a:t>
                      </a:r>
                      <a:r>
                        <a:rPr lang="tr-TR" sz="900" u="none" strike="noStrike" dirty="0" err="1">
                          <a:effectLst/>
                          <a:latin typeface="Cambria" panose="02040503050406030204" pitchFamily="18" charset="0"/>
                        </a:rPr>
                        <a:t>Oksı̇t</a:t>
                      </a:r>
                      <a:r>
                        <a:rPr lang="tr-TR" sz="900" u="none" strike="noStrike" dirty="0">
                          <a:effectLst/>
                          <a:latin typeface="Cambria" panose="02040503050406030204" pitchFamily="18" charset="0"/>
                        </a:rPr>
                        <a:t> </a:t>
                      </a:r>
                      <a:r>
                        <a:rPr lang="tr-TR" sz="900" u="none" strike="noStrike" dirty="0" err="1">
                          <a:effectLst/>
                          <a:latin typeface="Cambria" panose="02040503050406030204" pitchFamily="18" charset="0"/>
                        </a:rPr>
                        <a:t>İle</a:t>
                      </a:r>
                      <a:r>
                        <a:rPr lang="tr-TR" sz="900" u="none" strike="noStrike" dirty="0">
                          <a:effectLst/>
                          <a:latin typeface="Cambria" panose="02040503050406030204" pitchFamily="18" charset="0"/>
                        </a:rPr>
                        <a:t> Sudan </a:t>
                      </a:r>
                      <a:r>
                        <a:rPr lang="tr-TR" sz="900" u="none" strike="noStrike" dirty="0" err="1">
                          <a:effectLst/>
                          <a:latin typeface="Cambria" panose="02040503050406030204" pitchFamily="18" charset="0"/>
                        </a:rPr>
                        <a:t>Arsenı̇k</a:t>
                      </a:r>
                      <a:r>
                        <a:rPr lang="tr-TR" sz="900" u="none" strike="noStrike" dirty="0">
                          <a:effectLst/>
                          <a:latin typeface="Cambria" panose="02040503050406030204" pitchFamily="18" charset="0"/>
                        </a:rPr>
                        <a:t> Arıtımı: Proses </a:t>
                      </a:r>
                      <a:r>
                        <a:rPr lang="tr-TR" sz="900" u="none" strike="noStrike" dirty="0" err="1">
                          <a:effectLst/>
                          <a:latin typeface="Cambria" panose="02040503050406030204" pitchFamily="18" charset="0"/>
                        </a:rPr>
                        <a:t>Kımyası</a:t>
                      </a:r>
                      <a:r>
                        <a:rPr lang="tr-TR" sz="900" u="none" strike="noStrike" dirty="0">
                          <a:effectLst/>
                          <a:latin typeface="Cambria" panose="02040503050406030204" pitchFamily="18" charset="0"/>
                        </a:rPr>
                        <a:t> Ve </a:t>
                      </a:r>
                      <a:r>
                        <a:rPr lang="tr-TR" sz="900" u="none" strike="noStrike" dirty="0" err="1">
                          <a:effectLst/>
                          <a:latin typeface="Cambria" panose="02040503050406030204" pitchFamily="18" charset="0"/>
                        </a:rPr>
                        <a:t>Teknolojısı</a:t>
                      </a:r>
                      <a:r>
                        <a:rPr lang="tr-TR" sz="900" u="none" strike="noStrike" dirty="0">
                          <a:effectLst/>
                          <a:latin typeface="Cambria" panose="02040503050406030204" pitchFamily="18" charset="0"/>
                        </a:rPr>
                        <a:t>, </a:t>
                      </a:r>
                      <a:r>
                        <a:rPr lang="tr-TR" sz="900" u="none" strike="noStrike" dirty="0" err="1">
                          <a:effectLst/>
                          <a:latin typeface="Cambria" panose="02040503050406030204" pitchFamily="18" charset="0"/>
                        </a:rPr>
                        <a:t>Reaktı̇f</a:t>
                      </a:r>
                      <a:r>
                        <a:rPr lang="tr-TR" sz="900" u="none" strike="noStrike" dirty="0">
                          <a:effectLst/>
                          <a:latin typeface="Cambria" panose="02040503050406030204" pitchFamily="18" charset="0"/>
                        </a:rPr>
                        <a:t> </a:t>
                      </a:r>
                      <a:r>
                        <a:rPr lang="tr-TR" sz="900" u="none" strike="noStrike" dirty="0" err="1">
                          <a:effectLst/>
                          <a:latin typeface="Cambria" panose="02040503050406030204" pitchFamily="18" charset="0"/>
                        </a:rPr>
                        <a:t>Taşınım</a:t>
                      </a:r>
                      <a:r>
                        <a:rPr lang="tr-TR" sz="900" u="none" strike="noStrike" dirty="0">
                          <a:effectLst/>
                          <a:latin typeface="Cambria" panose="02040503050406030204" pitchFamily="18" charset="0"/>
                        </a:rPr>
                        <a:t> </a:t>
                      </a:r>
                      <a:r>
                        <a:rPr lang="tr-TR" sz="900" u="none" strike="noStrike" dirty="0" err="1">
                          <a:effectLst/>
                          <a:latin typeface="Cambria" panose="02040503050406030204" pitchFamily="18" charset="0"/>
                        </a:rPr>
                        <a:t>Sı̇stem</a:t>
                      </a:r>
                      <a:r>
                        <a:rPr lang="tr-TR" sz="900" u="none" strike="noStrike" dirty="0">
                          <a:effectLst/>
                          <a:latin typeface="Cambria" panose="02040503050406030204" pitchFamily="18" charset="0"/>
                        </a:rPr>
                        <a:t> </a:t>
                      </a:r>
                      <a:r>
                        <a:rPr lang="tr-TR" sz="900" u="none" strike="noStrike" dirty="0" err="1">
                          <a:effectLst/>
                          <a:latin typeface="Cambria" panose="02040503050406030204" pitchFamily="18" charset="0"/>
                        </a:rPr>
                        <a:t>Modellemesı</a:t>
                      </a:r>
                      <a:r>
                        <a:rPr lang="tr-TR" sz="900" u="none" strike="noStrike" dirty="0">
                          <a:effectLst/>
                          <a:latin typeface="Cambria" panose="02040503050406030204" pitchFamily="18" charset="0"/>
                        </a:rPr>
                        <a:t>̇</a:t>
                      </a:r>
                      <a:endParaRPr lang="tr-TR" sz="900" b="0" i="0" u="none" strike="noStrike" dirty="0">
                        <a:solidFill>
                          <a:srgbClr val="000000"/>
                        </a:solidFill>
                        <a:effectLst/>
                        <a:latin typeface="Cambria" panose="02040503050406030204" pitchFamily="18" charset="0"/>
                      </a:endParaRPr>
                    </a:p>
                  </a:txBody>
                  <a:tcPr marL="5366" marR="5366" marT="5366" marB="0" anchor="ctr"/>
                </a:tc>
                <a:tc>
                  <a:txBody>
                    <a:bodyPr/>
                    <a:lstStyle/>
                    <a:p>
                      <a:pPr algn="l" fontAlgn="b"/>
                      <a:r>
                        <a:rPr lang="tr-TR" sz="900" u="none" strike="noStrike" dirty="0">
                          <a:effectLst/>
                          <a:latin typeface="Cambria" panose="02040503050406030204" pitchFamily="18" charset="0"/>
                        </a:rPr>
                        <a:t>Dr. </a:t>
                      </a:r>
                      <a:r>
                        <a:rPr lang="tr-TR" sz="900" u="none" strike="noStrike" dirty="0" err="1">
                          <a:effectLst/>
                          <a:latin typeface="Cambria" panose="02040503050406030204" pitchFamily="18" charset="0"/>
                        </a:rPr>
                        <a:t>Öğr</a:t>
                      </a:r>
                      <a:r>
                        <a:rPr lang="tr-TR" sz="900" u="none" strike="noStrike" dirty="0">
                          <a:effectLst/>
                          <a:latin typeface="Cambria" panose="02040503050406030204" pitchFamily="18" charset="0"/>
                        </a:rPr>
                        <a:t>. </a:t>
                      </a:r>
                      <a:r>
                        <a:rPr lang="tr-TR" sz="900" u="none" strike="noStrike" dirty="0" err="1">
                          <a:effectLst/>
                          <a:latin typeface="Cambria" panose="02040503050406030204" pitchFamily="18" charset="0"/>
                        </a:rPr>
                        <a:t>Üyesi</a:t>
                      </a:r>
                      <a:r>
                        <a:rPr lang="tr-TR" sz="900" u="none" strike="noStrike" dirty="0">
                          <a:effectLst/>
                          <a:latin typeface="Cambria" panose="02040503050406030204" pitchFamily="18" charset="0"/>
                        </a:rPr>
                        <a:t> Sema </a:t>
                      </a:r>
                      <a:r>
                        <a:rPr lang="tr-TR" sz="900" u="none" strike="noStrike" dirty="0" err="1">
                          <a:effectLst/>
                          <a:latin typeface="Cambria" panose="02040503050406030204" pitchFamily="18" charset="0"/>
                        </a:rPr>
                        <a:t>Sevinc</a:t>
                      </a:r>
                      <a:r>
                        <a:rPr lang="tr-TR" sz="900" u="none" strike="noStrike" dirty="0">
                          <a:effectLst/>
                          <a:latin typeface="Cambria" panose="02040503050406030204" pitchFamily="18" charset="0"/>
                        </a:rPr>
                        <a:t>̧ </a:t>
                      </a:r>
                      <a:r>
                        <a:rPr lang="tr-TR" sz="900" u="none" strike="noStrike" dirty="0" err="1">
                          <a:effectLst/>
                          <a:latin typeface="Cambria" panose="02040503050406030204" pitchFamily="18" charset="0"/>
                        </a:rPr>
                        <a:t>Şengör</a:t>
                      </a:r>
                      <a:endParaRPr lang="tr-TR" sz="900" b="0" i="0" u="none" strike="noStrike" dirty="0">
                        <a:solidFill>
                          <a:srgbClr val="000000"/>
                        </a:solidFill>
                        <a:effectLst/>
                        <a:latin typeface="Cambria" panose="02040503050406030204" pitchFamily="18" charset="0"/>
                      </a:endParaRPr>
                    </a:p>
                  </a:txBody>
                  <a:tcPr marL="5366" marR="5366" marT="5366" marB="0" anchor="b"/>
                </a:tc>
                <a:tc>
                  <a:txBody>
                    <a:bodyPr/>
                    <a:lstStyle/>
                    <a:p>
                      <a:pPr algn="ctr" fontAlgn="ctr"/>
                      <a:r>
                        <a:rPr lang="tr-TR" sz="900" u="none" strike="noStrike">
                          <a:effectLst/>
                          <a:latin typeface="Cambria" panose="02040503050406030204" pitchFamily="18" charset="0"/>
                        </a:rPr>
                        <a:t>Çevre Mühendisliği </a:t>
                      </a:r>
                      <a:endParaRPr lang="tr-TR" sz="900" b="0" i="0" u="none" strike="noStrike">
                        <a:solidFill>
                          <a:srgbClr val="000000"/>
                        </a:solidFill>
                        <a:effectLst/>
                        <a:latin typeface="Cambria" panose="02040503050406030204" pitchFamily="18" charset="0"/>
                      </a:endParaRPr>
                    </a:p>
                  </a:txBody>
                  <a:tcPr marL="5366" marR="5366" marT="5366" marB="0" anchor="ctr"/>
                </a:tc>
                <a:tc>
                  <a:txBody>
                    <a:bodyPr/>
                    <a:lstStyle/>
                    <a:p>
                      <a:pPr algn="ctr" fontAlgn="ctr"/>
                      <a:r>
                        <a:rPr lang="tr-TR" sz="900" u="none" strike="noStrike">
                          <a:effectLst/>
                          <a:latin typeface="Cambria" panose="02040503050406030204" pitchFamily="18" charset="0"/>
                        </a:rPr>
                        <a:t>36</a:t>
                      </a:r>
                      <a:endParaRPr lang="tr-TR" sz="900" b="0" i="0" u="none" strike="noStrike">
                        <a:solidFill>
                          <a:srgbClr val="000000"/>
                        </a:solidFill>
                        <a:effectLst/>
                        <a:latin typeface="Cambria" panose="02040503050406030204" pitchFamily="18" charset="0"/>
                      </a:endParaRPr>
                    </a:p>
                  </a:txBody>
                  <a:tcPr marL="5366" marR="5366" marT="5366" marB="0" anchor="ctr"/>
                </a:tc>
                <a:tc>
                  <a:txBody>
                    <a:bodyPr/>
                    <a:lstStyle/>
                    <a:p>
                      <a:pPr algn="ctr" fontAlgn="ctr"/>
                      <a:r>
                        <a:rPr lang="tr-TR" sz="900" u="none" strike="noStrike" dirty="0">
                          <a:effectLst/>
                          <a:latin typeface="Cambria" panose="02040503050406030204" pitchFamily="18" charset="0"/>
                        </a:rPr>
                        <a:t>₺613.000,00</a:t>
                      </a:r>
                      <a:endParaRPr lang="tr-TR" sz="900" b="0" i="0" u="none" strike="noStrike" dirty="0">
                        <a:solidFill>
                          <a:srgbClr val="000000"/>
                        </a:solidFill>
                        <a:effectLst/>
                        <a:latin typeface="Cambria" panose="02040503050406030204" pitchFamily="18" charset="0"/>
                      </a:endParaRPr>
                    </a:p>
                  </a:txBody>
                  <a:tcPr marL="5366" marR="5366" marT="5366" marB="0" anchor="ctr"/>
                </a:tc>
                <a:tc>
                  <a:txBody>
                    <a:bodyPr/>
                    <a:lstStyle/>
                    <a:p>
                      <a:pPr algn="ctr" fontAlgn="ctr"/>
                      <a:r>
                        <a:rPr lang="tr-TR" sz="900" u="none" strike="noStrike" dirty="0">
                          <a:effectLst/>
                          <a:latin typeface="Cambria" panose="02040503050406030204" pitchFamily="18" charset="0"/>
                        </a:rPr>
                        <a:t>Kimya</a:t>
                      </a:r>
                      <a:endParaRPr lang="tr-TR" sz="900" b="0" i="0" u="none" strike="noStrike" dirty="0">
                        <a:solidFill>
                          <a:srgbClr val="000000"/>
                        </a:solidFill>
                        <a:effectLst/>
                        <a:latin typeface="Cambria" panose="02040503050406030204" pitchFamily="18" charset="0"/>
                      </a:endParaRPr>
                    </a:p>
                  </a:txBody>
                  <a:tcPr marL="5366" marR="5366" marT="5366" marB="0" anchor="ctr"/>
                </a:tc>
                <a:tc>
                  <a:txBody>
                    <a:bodyPr/>
                    <a:lstStyle/>
                    <a:p>
                      <a:pPr algn="ctr" fontAlgn="ctr"/>
                      <a:r>
                        <a:rPr lang="tr-TR" sz="900" u="none" strike="noStrike">
                          <a:effectLst/>
                          <a:latin typeface="Cambria" panose="02040503050406030204" pitchFamily="18" charset="0"/>
                        </a:rPr>
                        <a:t>Proses Kimyası ve Teknoloji</a:t>
                      </a:r>
                      <a:endParaRPr lang="tr-TR" sz="900" b="0" i="0" u="none" strike="noStrike">
                        <a:solidFill>
                          <a:srgbClr val="000000"/>
                        </a:solidFill>
                        <a:effectLst/>
                        <a:latin typeface="Cambria" panose="02040503050406030204" pitchFamily="18" charset="0"/>
                      </a:endParaRPr>
                    </a:p>
                  </a:txBody>
                  <a:tcPr marL="5366" marR="5366" marT="5366" marB="0" anchor="ctr"/>
                </a:tc>
                <a:extLst>
                  <a:ext uri="{0D108BD9-81ED-4DB2-BD59-A6C34878D82A}">
                    <a16:rowId xmlns:a16="http://schemas.microsoft.com/office/drawing/2014/main" val="610103176"/>
                  </a:ext>
                </a:extLst>
              </a:tr>
              <a:tr h="322553">
                <a:tc>
                  <a:txBody>
                    <a:bodyPr/>
                    <a:lstStyle/>
                    <a:p>
                      <a:pPr algn="l" fontAlgn="b"/>
                      <a:r>
                        <a:rPr lang="en-US" sz="900" u="none" strike="noStrike" dirty="0">
                          <a:effectLst/>
                          <a:latin typeface="Cambria" panose="02040503050406030204" pitchFamily="18" charset="0"/>
                        </a:rPr>
                        <a:t>P-3DPC: Effective digital printing of sustainable concretes considering printing delay time and speed</a:t>
                      </a:r>
                      <a:endParaRPr lang="en-US" sz="900" b="0" i="0" u="none" strike="noStrike" dirty="0">
                        <a:solidFill>
                          <a:srgbClr val="000000"/>
                        </a:solidFill>
                        <a:effectLst/>
                        <a:latin typeface="Cambria" panose="02040503050406030204" pitchFamily="18" charset="0"/>
                      </a:endParaRPr>
                    </a:p>
                  </a:txBody>
                  <a:tcPr marL="5366" marR="5366" marT="5366" marB="0" anchor="b"/>
                </a:tc>
                <a:tc>
                  <a:txBody>
                    <a:bodyPr/>
                    <a:lstStyle/>
                    <a:p>
                      <a:pPr algn="l" fontAlgn="b"/>
                      <a:r>
                        <a:rPr lang="tr-TR" sz="900" u="none" strike="noStrike" dirty="0">
                          <a:effectLst/>
                          <a:latin typeface="Cambria" panose="02040503050406030204" pitchFamily="18" charset="0"/>
                        </a:rPr>
                        <a:t>Dr. </a:t>
                      </a:r>
                      <a:r>
                        <a:rPr lang="tr-TR" sz="900" u="none" strike="noStrike" dirty="0" err="1">
                          <a:effectLst/>
                          <a:latin typeface="Cambria" panose="02040503050406030204" pitchFamily="18" charset="0"/>
                        </a:rPr>
                        <a:t>Öğr</a:t>
                      </a:r>
                      <a:r>
                        <a:rPr lang="tr-TR" sz="900" u="none" strike="noStrike" dirty="0">
                          <a:effectLst/>
                          <a:latin typeface="Cambria" panose="02040503050406030204" pitchFamily="18" charset="0"/>
                        </a:rPr>
                        <a:t>. Üyesi Çağla Meral Akgül</a:t>
                      </a:r>
                      <a:endParaRPr lang="tr-TR" sz="900" b="0" i="0" u="none" strike="noStrike" dirty="0">
                        <a:solidFill>
                          <a:srgbClr val="000000"/>
                        </a:solidFill>
                        <a:effectLst/>
                        <a:latin typeface="Cambria" panose="02040503050406030204" pitchFamily="18" charset="0"/>
                      </a:endParaRPr>
                    </a:p>
                  </a:txBody>
                  <a:tcPr marL="5366" marR="5366" marT="5366" marB="0" anchor="b"/>
                </a:tc>
                <a:tc>
                  <a:txBody>
                    <a:bodyPr/>
                    <a:lstStyle/>
                    <a:p>
                      <a:pPr algn="ctr" fontAlgn="b"/>
                      <a:r>
                        <a:rPr lang="tr-TR" sz="900" u="none" strike="noStrike">
                          <a:effectLst/>
                          <a:latin typeface="Cambria" panose="02040503050406030204" pitchFamily="18" charset="0"/>
                        </a:rPr>
                        <a:t>İnşaat Mühendisliği</a:t>
                      </a:r>
                      <a:endParaRPr lang="tr-TR" sz="900" b="0" i="0" u="none" strike="noStrike">
                        <a:solidFill>
                          <a:srgbClr val="000000"/>
                        </a:solidFill>
                        <a:effectLst/>
                        <a:latin typeface="Cambria" panose="02040503050406030204" pitchFamily="18" charset="0"/>
                      </a:endParaRPr>
                    </a:p>
                  </a:txBody>
                  <a:tcPr marL="5366" marR="5366" marT="5366" marB="0" anchor="b"/>
                </a:tc>
                <a:tc>
                  <a:txBody>
                    <a:bodyPr/>
                    <a:lstStyle/>
                    <a:p>
                      <a:pPr algn="ctr" fontAlgn="ctr"/>
                      <a:r>
                        <a:rPr lang="tr-TR" sz="900" u="none" strike="noStrike">
                          <a:effectLst/>
                          <a:latin typeface="Cambria" panose="02040503050406030204" pitchFamily="18" charset="0"/>
                        </a:rPr>
                        <a:t>24</a:t>
                      </a:r>
                      <a:endParaRPr lang="tr-TR" sz="900" b="0" i="0" u="none" strike="noStrike">
                        <a:solidFill>
                          <a:srgbClr val="000000"/>
                        </a:solidFill>
                        <a:effectLst/>
                        <a:latin typeface="Cambria" panose="02040503050406030204" pitchFamily="18" charset="0"/>
                      </a:endParaRPr>
                    </a:p>
                  </a:txBody>
                  <a:tcPr marL="5366" marR="5366" marT="5366" marB="0" anchor="ctr"/>
                </a:tc>
                <a:tc>
                  <a:txBody>
                    <a:bodyPr/>
                    <a:lstStyle/>
                    <a:p>
                      <a:pPr algn="ctr" fontAlgn="ctr"/>
                      <a:r>
                        <a:rPr lang="tr-TR" sz="900" u="none" strike="noStrike">
                          <a:effectLst/>
                          <a:latin typeface="Cambria" panose="02040503050406030204" pitchFamily="18" charset="0"/>
                        </a:rPr>
                        <a:t>₺800.000,00</a:t>
                      </a:r>
                      <a:endParaRPr lang="tr-TR" sz="900" b="0" i="0" u="none" strike="noStrike">
                        <a:solidFill>
                          <a:srgbClr val="000000"/>
                        </a:solidFill>
                        <a:effectLst/>
                        <a:latin typeface="Cambria" panose="02040503050406030204" pitchFamily="18" charset="0"/>
                      </a:endParaRPr>
                    </a:p>
                  </a:txBody>
                  <a:tcPr marL="5366" marR="5366" marT="5366" marB="0" anchor="ctr"/>
                </a:tc>
                <a:tc>
                  <a:txBody>
                    <a:bodyPr/>
                    <a:lstStyle/>
                    <a:p>
                      <a:pPr algn="ctr" fontAlgn="ctr"/>
                      <a:r>
                        <a:rPr lang="tr-TR" sz="900" u="none" strike="noStrike" dirty="0">
                          <a:effectLst/>
                          <a:latin typeface="Cambria" panose="02040503050406030204" pitchFamily="18" charset="0"/>
                        </a:rPr>
                        <a:t>Makine-Elektrikli Teçhizat</a:t>
                      </a:r>
                      <a:endParaRPr lang="tr-TR" sz="900" b="0" i="0" u="none" strike="noStrike" dirty="0">
                        <a:solidFill>
                          <a:srgbClr val="000000"/>
                        </a:solidFill>
                        <a:effectLst/>
                        <a:latin typeface="Cambria" panose="02040503050406030204" pitchFamily="18" charset="0"/>
                      </a:endParaRPr>
                    </a:p>
                  </a:txBody>
                  <a:tcPr marL="5366" marR="5366" marT="5366" marB="0" anchor="ctr"/>
                </a:tc>
                <a:tc>
                  <a:txBody>
                    <a:bodyPr/>
                    <a:lstStyle/>
                    <a:p>
                      <a:pPr algn="ctr" fontAlgn="ctr"/>
                      <a:r>
                        <a:rPr lang="tr-TR" sz="900" u="none" strike="noStrike">
                          <a:effectLst/>
                          <a:latin typeface="Cambria" panose="02040503050406030204" pitchFamily="18" charset="0"/>
                        </a:rPr>
                        <a:t>Geleneksel İmalat Teknolojileri</a:t>
                      </a:r>
                      <a:endParaRPr lang="tr-TR" sz="900" b="0" i="0" u="none" strike="noStrike">
                        <a:solidFill>
                          <a:srgbClr val="000000"/>
                        </a:solidFill>
                        <a:effectLst/>
                        <a:latin typeface="Cambria" panose="02040503050406030204" pitchFamily="18" charset="0"/>
                      </a:endParaRPr>
                    </a:p>
                  </a:txBody>
                  <a:tcPr marL="5366" marR="5366" marT="5366" marB="0" anchor="ctr"/>
                </a:tc>
                <a:extLst>
                  <a:ext uri="{0D108BD9-81ED-4DB2-BD59-A6C34878D82A}">
                    <a16:rowId xmlns:a16="http://schemas.microsoft.com/office/drawing/2014/main" val="3650144825"/>
                  </a:ext>
                </a:extLst>
              </a:tr>
              <a:tr h="245812">
                <a:tc>
                  <a:txBody>
                    <a:bodyPr/>
                    <a:lstStyle/>
                    <a:p>
                      <a:pPr algn="l" fontAlgn="b"/>
                      <a:r>
                        <a:rPr lang="tr-TR" sz="900" u="none" strike="noStrike" dirty="0" err="1">
                          <a:effectLst/>
                          <a:latin typeface="Cambria" panose="02040503050406030204" pitchFamily="18" charset="0"/>
                        </a:rPr>
                        <a:t>Özgün</a:t>
                      </a:r>
                      <a:r>
                        <a:rPr lang="tr-TR" sz="900" u="none" strike="noStrike" dirty="0">
                          <a:effectLst/>
                          <a:latin typeface="Cambria" panose="02040503050406030204" pitchFamily="18" charset="0"/>
                        </a:rPr>
                        <a:t> Fiber Optik MEMS Mikrofonların Geliştirilmesi</a:t>
                      </a:r>
                      <a:endParaRPr lang="tr-TR" sz="900" b="0" i="0" u="none" strike="noStrike" dirty="0">
                        <a:solidFill>
                          <a:srgbClr val="000000"/>
                        </a:solidFill>
                        <a:effectLst/>
                        <a:latin typeface="Cambria" panose="02040503050406030204" pitchFamily="18" charset="0"/>
                      </a:endParaRPr>
                    </a:p>
                  </a:txBody>
                  <a:tcPr marL="5366" marR="5366" marT="5366" marB="0" anchor="b"/>
                </a:tc>
                <a:tc>
                  <a:txBody>
                    <a:bodyPr/>
                    <a:lstStyle/>
                    <a:p>
                      <a:pPr algn="l" fontAlgn="b"/>
                      <a:r>
                        <a:rPr lang="tr-TR" sz="900" u="none" strike="noStrike">
                          <a:effectLst/>
                          <a:latin typeface="Cambria" panose="02040503050406030204" pitchFamily="18" charset="0"/>
                        </a:rPr>
                        <a:t>Prof.Dr. Barış Bayram</a:t>
                      </a:r>
                      <a:endParaRPr lang="tr-TR" sz="900" b="0" i="0" u="none" strike="noStrike">
                        <a:solidFill>
                          <a:srgbClr val="000000"/>
                        </a:solidFill>
                        <a:effectLst/>
                        <a:latin typeface="Cambria" panose="02040503050406030204" pitchFamily="18" charset="0"/>
                      </a:endParaRPr>
                    </a:p>
                  </a:txBody>
                  <a:tcPr marL="5366" marR="5366" marT="5366" marB="0" anchor="b"/>
                </a:tc>
                <a:tc>
                  <a:txBody>
                    <a:bodyPr/>
                    <a:lstStyle/>
                    <a:p>
                      <a:pPr algn="ctr" fontAlgn="ctr"/>
                      <a:r>
                        <a:rPr lang="tr-TR" sz="900" u="none" strike="noStrike">
                          <a:effectLst/>
                          <a:latin typeface="Cambria" panose="02040503050406030204" pitchFamily="18" charset="0"/>
                        </a:rPr>
                        <a:t>Elektronik</a:t>
                      </a:r>
                      <a:endParaRPr lang="tr-TR" sz="900" b="0" i="0" u="none" strike="noStrike">
                        <a:solidFill>
                          <a:srgbClr val="000000"/>
                        </a:solidFill>
                        <a:effectLst/>
                        <a:latin typeface="Cambria" panose="02040503050406030204" pitchFamily="18" charset="0"/>
                      </a:endParaRPr>
                    </a:p>
                  </a:txBody>
                  <a:tcPr marL="5366" marR="5366" marT="5366" marB="0" anchor="ctr"/>
                </a:tc>
                <a:tc>
                  <a:txBody>
                    <a:bodyPr/>
                    <a:lstStyle/>
                    <a:p>
                      <a:pPr algn="ctr" fontAlgn="ctr"/>
                      <a:r>
                        <a:rPr lang="tr-TR" sz="900" u="none" strike="noStrike">
                          <a:effectLst/>
                          <a:latin typeface="Cambria" panose="02040503050406030204" pitchFamily="18" charset="0"/>
                        </a:rPr>
                        <a:t>24</a:t>
                      </a:r>
                      <a:endParaRPr lang="tr-TR" sz="900" b="0" i="0" u="none" strike="noStrike">
                        <a:solidFill>
                          <a:srgbClr val="000000"/>
                        </a:solidFill>
                        <a:effectLst/>
                        <a:latin typeface="Cambria" panose="02040503050406030204" pitchFamily="18" charset="0"/>
                      </a:endParaRPr>
                    </a:p>
                  </a:txBody>
                  <a:tcPr marL="5366" marR="5366" marT="5366" marB="0" anchor="ctr"/>
                </a:tc>
                <a:tc>
                  <a:txBody>
                    <a:bodyPr/>
                    <a:lstStyle/>
                    <a:p>
                      <a:pPr algn="ctr" fontAlgn="ctr"/>
                      <a:r>
                        <a:rPr lang="tr-TR" sz="900" u="none" strike="noStrike" dirty="0">
                          <a:effectLst/>
                          <a:latin typeface="Cambria" panose="02040503050406030204" pitchFamily="18" charset="0"/>
                        </a:rPr>
                        <a:t>₺900.000,00</a:t>
                      </a:r>
                      <a:endParaRPr lang="tr-TR" sz="900" b="0" i="0" u="none" strike="noStrike" dirty="0">
                        <a:solidFill>
                          <a:srgbClr val="000000"/>
                        </a:solidFill>
                        <a:effectLst/>
                        <a:latin typeface="Cambria" panose="02040503050406030204" pitchFamily="18" charset="0"/>
                      </a:endParaRPr>
                    </a:p>
                  </a:txBody>
                  <a:tcPr marL="5366" marR="5366" marT="5366" marB="0" anchor="ctr"/>
                </a:tc>
                <a:tc>
                  <a:txBody>
                    <a:bodyPr/>
                    <a:lstStyle/>
                    <a:p>
                      <a:pPr algn="ctr" fontAlgn="ctr"/>
                      <a:r>
                        <a:rPr lang="tr-TR" sz="900" u="none" strike="noStrike" dirty="0">
                          <a:effectLst/>
                          <a:latin typeface="Cambria" panose="02040503050406030204" pitchFamily="18" charset="0"/>
                        </a:rPr>
                        <a:t>Elektronik</a:t>
                      </a:r>
                      <a:endParaRPr lang="tr-TR" sz="900" b="0" i="0" u="none" strike="noStrike" dirty="0">
                        <a:solidFill>
                          <a:srgbClr val="000000"/>
                        </a:solidFill>
                        <a:effectLst/>
                        <a:latin typeface="Cambria" panose="02040503050406030204" pitchFamily="18" charset="0"/>
                      </a:endParaRPr>
                    </a:p>
                  </a:txBody>
                  <a:tcPr marL="5366" marR="5366" marT="5366" marB="0" anchor="ctr"/>
                </a:tc>
                <a:tc>
                  <a:txBody>
                    <a:bodyPr/>
                    <a:lstStyle/>
                    <a:p>
                      <a:pPr algn="ctr" fontAlgn="ctr"/>
                      <a:r>
                        <a:rPr lang="tr-TR" sz="900" u="none" strike="noStrike">
                          <a:effectLst/>
                          <a:latin typeface="Cambria" panose="02040503050406030204" pitchFamily="18" charset="0"/>
                        </a:rPr>
                        <a:t>Mems/Nems/Noems</a:t>
                      </a:r>
                      <a:endParaRPr lang="tr-TR" sz="900" b="0" i="0" u="none" strike="noStrike">
                        <a:solidFill>
                          <a:srgbClr val="000000"/>
                        </a:solidFill>
                        <a:effectLst/>
                        <a:latin typeface="Cambria" panose="02040503050406030204" pitchFamily="18" charset="0"/>
                      </a:endParaRPr>
                    </a:p>
                  </a:txBody>
                  <a:tcPr marL="5366" marR="5366" marT="5366" marB="0" anchor="ctr"/>
                </a:tc>
                <a:extLst>
                  <a:ext uri="{0D108BD9-81ED-4DB2-BD59-A6C34878D82A}">
                    <a16:rowId xmlns:a16="http://schemas.microsoft.com/office/drawing/2014/main" val="4117323966"/>
                  </a:ext>
                </a:extLst>
              </a:tr>
              <a:tr h="245812">
                <a:tc>
                  <a:txBody>
                    <a:bodyPr/>
                    <a:lstStyle/>
                    <a:p>
                      <a:pPr algn="l" fontAlgn="b"/>
                      <a:r>
                        <a:rPr lang="tr-TR" sz="900" u="none" strike="noStrike">
                          <a:effectLst/>
                          <a:latin typeface="Cambria" panose="02040503050406030204" pitchFamily="18" charset="0"/>
                        </a:rPr>
                        <a:t>Geleneksel İmalat Teknolojileri İçin Gelişmiş Yaklaşımlar</a:t>
                      </a:r>
                      <a:endParaRPr lang="tr-TR" sz="900" b="0" i="0" u="none" strike="noStrike">
                        <a:solidFill>
                          <a:srgbClr val="000000"/>
                        </a:solidFill>
                        <a:effectLst/>
                        <a:latin typeface="Cambria" panose="02040503050406030204" pitchFamily="18" charset="0"/>
                      </a:endParaRPr>
                    </a:p>
                  </a:txBody>
                  <a:tcPr marL="5366" marR="5366" marT="5366" marB="0" anchor="b"/>
                </a:tc>
                <a:tc>
                  <a:txBody>
                    <a:bodyPr/>
                    <a:lstStyle/>
                    <a:p>
                      <a:pPr algn="l" fontAlgn="b"/>
                      <a:r>
                        <a:rPr lang="tr-TR" sz="900" u="none" strike="noStrike">
                          <a:effectLst/>
                          <a:latin typeface="Cambria" panose="02040503050406030204" pitchFamily="18" charset="0"/>
                        </a:rPr>
                        <a:t>Doç. Dr. Ulaş Yaman</a:t>
                      </a:r>
                      <a:endParaRPr lang="tr-TR" sz="900" b="0" i="0" u="none" strike="noStrike">
                        <a:solidFill>
                          <a:srgbClr val="000000"/>
                        </a:solidFill>
                        <a:effectLst/>
                        <a:latin typeface="Cambria" panose="02040503050406030204" pitchFamily="18" charset="0"/>
                      </a:endParaRPr>
                    </a:p>
                  </a:txBody>
                  <a:tcPr marL="5366" marR="5366" marT="5366" marB="0" anchor="b"/>
                </a:tc>
                <a:tc>
                  <a:txBody>
                    <a:bodyPr/>
                    <a:lstStyle/>
                    <a:p>
                      <a:pPr algn="ctr" fontAlgn="ctr"/>
                      <a:r>
                        <a:rPr lang="tr-TR" sz="900" u="none" strike="noStrike">
                          <a:effectLst/>
                          <a:latin typeface="Cambria" panose="02040503050406030204" pitchFamily="18" charset="0"/>
                        </a:rPr>
                        <a:t>Makine Mühendisliği</a:t>
                      </a:r>
                      <a:endParaRPr lang="tr-TR" sz="900" b="0" i="0" u="none" strike="noStrike">
                        <a:solidFill>
                          <a:srgbClr val="000000"/>
                        </a:solidFill>
                        <a:effectLst/>
                        <a:latin typeface="Cambria" panose="02040503050406030204" pitchFamily="18" charset="0"/>
                      </a:endParaRPr>
                    </a:p>
                  </a:txBody>
                  <a:tcPr marL="5366" marR="5366" marT="5366" marB="0" anchor="ctr"/>
                </a:tc>
                <a:tc>
                  <a:txBody>
                    <a:bodyPr/>
                    <a:lstStyle/>
                    <a:p>
                      <a:pPr algn="ctr" fontAlgn="ctr"/>
                      <a:r>
                        <a:rPr lang="tr-TR" sz="900" u="none" strike="noStrike">
                          <a:effectLst/>
                          <a:latin typeface="Cambria" panose="02040503050406030204" pitchFamily="18" charset="0"/>
                        </a:rPr>
                        <a:t>24</a:t>
                      </a:r>
                      <a:endParaRPr lang="tr-TR" sz="900" b="0" i="0" u="none" strike="noStrike">
                        <a:solidFill>
                          <a:srgbClr val="000000"/>
                        </a:solidFill>
                        <a:effectLst/>
                        <a:latin typeface="Cambria" panose="02040503050406030204" pitchFamily="18" charset="0"/>
                      </a:endParaRPr>
                    </a:p>
                  </a:txBody>
                  <a:tcPr marL="5366" marR="5366" marT="5366" marB="0" anchor="ctr"/>
                </a:tc>
                <a:tc>
                  <a:txBody>
                    <a:bodyPr/>
                    <a:lstStyle/>
                    <a:p>
                      <a:pPr algn="ctr" fontAlgn="ctr"/>
                      <a:r>
                        <a:rPr lang="tr-TR" sz="900" u="none" strike="noStrike" dirty="0">
                          <a:effectLst/>
                          <a:latin typeface="Cambria" panose="02040503050406030204" pitchFamily="18" charset="0"/>
                        </a:rPr>
                        <a:t>₺600.000,00</a:t>
                      </a:r>
                      <a:endParaRPr lang="tr-TR" sz="900" b="0" i="0" u="none" strike="noStrike" dirty="0">
                        <a:solidFill>
                          <a:srgbClr val="000000"/>
                        </a:solidFill>
                        <a:effectLst/>
                        <a:latin typeface="Cambria" panose="02040503050406030204" pitchFamily="18" charset="0"/>
                      </a:endParaRPr>
                    </a:p>
                  </a:txBody>
                  <a:tcPr marL="5366" marR="5366" marT="5366" marB="0" anchor="ctr"/>
                </a:tc>
                <a:tc>
                  <a:txBody>
                    <a:bodyPr/>
                    <a:lstStyle/>
                    <a:p>
                      <a:pPr algn="ctr" fontAlgn="ctr"/>
                      <a:r>
                        <a:rPr lang="tr-TR" sz="900" u="none" strike="noStrike" dirty="0">
                          <a:effectLst/>
                          <a:latin typeface="Cambria" panose="02040503050406030204" pitchFamily="18" charset="0"/>
                        </a:rPr>
                        <a:t>Makine-Elektrikli Teçhizat</a:t>
                      </a:r>
                      <a:endParaRPr lang="tr-TR" sz="900" b="0" i="0" u="none" strike="noStrike" dirty="0">
                        <a:solidFill>
                          <a:srgbClr val="000000"/>
                        </a:solidFill>
                        <a:effectLst/>
                        <a:latin typeface="Cambria" panose="02040503050406030204" pitchFamily="18" charset="0"/>
                      </a:endParaRPr>
                    </a:p>
                  </a:txBody>
                  <a:tcPr marL="5366" marR="5366" marT="5366" marB="0" anchor="ctr"/>
                </a:tc>
                <a:tc>
                  <a:txBody>
                    <a:bodyPr/>
                    <a:lstStyle/>
                    <a:p>
                      <a:pPr algn="ctr" fontAlgn="ctr"/>
                      <a:r>
                        <a:rPr lang="tr-TR" sz="900" u="none" strike="noStrike">
                          <a:effectLst/>
                          <a:latin typeface="Cambria" panose="02040503050406030204" pitchFamily="18" charset="0"/>
                        </a:rPr>
                        <a:t>Geleneksel İmalat Teknolojileri</a:t>
                      </a:r>
                      <a:endParaRPr lang="tr-TR" sz="900" b="0" i="0" u="none" strike="noStrike">
                        <a:solidFill>
                          <a:srgbClr val="000000"/>
                        </a:solidFill>
                        <a:effectLst/>
                        <a:latin typeface="Cambria" panose="02040503050406030204" pitchFamily="18" charset="0"/>
                      </a:endParaRPr>
                    </a:p>
                  </a:txBody>
                  <a:tcPr marL="5366" marR="5366" marT="5366" marB="0" anchor="ctr"/>
                </a:tc>
                <a:extLst>
                  <a:ext uri="{0D108BD9-81ED-4DB2-BD59-A6C34878D82A}">
                    <a16:rowId xmlns:a16="http://schemas.microsoft.com/office/drawing/2014/main" val="2113656257"/>
                  </a:ext>
                </a:extLst>
              </a:tr>
              <a:tr h="533591">
                <a:tc>
                  <a:txBody>
                    <a:bodyPr/>
                    <a:lstStyle/>
                    <a:p>
                      <a:pPr algn="l" fontAlgn="ctr"/>
                      <a:r>
                        <a:rPr lang="tr-TR" sz="900" u="none" strike="noStrike">
                          <a:effectLst/>
                          <a:latin typeface="Cambria" panose="02040503050406030204" pitchFamily="18" charset="0"/>
                        </a:rPr>
                        <a:t>Biyoteknolojik İlaçlarda Görülen Kalite Sorunlarının Tespiti için Yenilikçi </a:t>
                      </a:r>
                      <a:br>
                        <a:rPr lang="tr-TR" sz="900" u="none" strike="noStrike">
                          <a:effectLst/>
                          <a:latin typeface="Cambria" panose="02040503050406030204" pitchFamily="18" charset="0"/>
                        </a:rPr>
                      </a:br>
                      <a:r>
                        <a:rPr lang="tr-TR" sz="900" u="none" strike="noStrike">
                          <a:effectLst/>
                          <a:latin typeface="Cambria" panose="02040503050406030204" pitchFamily="18" charset="0"/>
                        </a:rPr>
                        <a:t>Yöntemler Akronim: LF-NMR4BTP (Low Field NMR for BioTech </a:t>
                      </a:r>
                      <a:br>
                        <a:rPr lang="tr-TR" sz="900" u="none" strike="noStrike">
                          <a:effectLst/>
                          <a:latin typeface="Cambria" panose="02040503050406030204" pitchFamily="18" charset="0"/>
                        </a:rPr>
                      </a:br>
                      <a:r>
                        <a:rPr lang="tr-TR" sz="900" u="none" strike="noStrike">
                          <a:effectLst/>
                          <a:latin typeface="Cambria" panose="02040503050406030204" pitchFamily="18" charset="0"/>
                        </a:rPr>
                        <a:t>Pharmaceuticals)</a:t>
                      </a:r>
                      <a:endParaRPr lang="tr-TR" sz="900" b="0" i="0" u="none" strike="noStrike">
                        <a:solidFill>
                          <a:srgbClr val="000000"/>
                        </a:solidFill>
                        <a:effectLst/>
                        <a:latin typeface="Cambria" panose="02040503050406030204" pitchFamily="18" charset="0"/>
                      </a:endParaRPr>
                    </a:p>
                  </a:txBody>
                  <a:tcPr marL="5366" marR="5366" marT="5366" marB="0" anchor="ctr"/>
                </a:tc>
                <a:tc>
                  <a:txBody>
                    <a:bodyPr/>
                    <a:lstStyle/>
                    <a:p>
                      <a:pPr algn="l" fontAlgn="b"/>
                      <a:r>
                        <a:rPr lang="tr-TR" sz="900" u="none" strike="noStrike" dirty="0">
                          <a:effectLst/>
                          <a:latin typeface="Cambria" panose="02040503050406030204" pitchFamily="18" charset="0"/>
                        </a:rPr>
                        <a:t>DOÇ. DR. HALİL MECİT ÖZTOP</a:t>
                      </a:r>
                      <a:endParaRPr lang="tr-TR" sz="900" b="0" i="0" u="none" strike="noStrike" dirty="0">
                        <a:solidFill>
                          <a:srgbClr val="000000"/>
                        </a:solidFill>
                        <a:effectLst/>
                        <a:latin typeface="Cambria" panose="02040503050406030204" pitchFamily="18" charset="0"/>
                      </a:endParaRPr>
                    </a:p>
                  </a:txBody>
                  <a:tcPr marL="5366" marR="5366" marT="5366" marB="0" anchor="b"/>
                </a:tc>
                <a:tc>
                  <a:txBody>
                    <a:bodyPr/>
                    <a:lstStyle/>
                    <a:p>
                      <a:pPr algn="ctr" fontAlgn="ctr"/>
                      <a:r>
                        <a:rPr lang="tr-TR" sz="900" u="none" strike="noStrike" dirty="0">
                          <a:effectLst/>
                          <a:latin typeface="Cambria" panose="02040503050406030204" pitchFamily="18" charset="0"/>
                        </a:rPr>
                        <a:t>Gıda Mühendisliği</a:t>
                      </a:r>
                      <a:endParaRPr lang="tr-TR" sz="900" b="0" i="0" u="none" strike="noStrike" dirty="0">
                        <a:solidFill>
                          <a:srgbClr val="000000"/>
                        </a:solidFill>
                        <a:effectLst/>
                        <a:latin typeface="Cambria" panose="02040503050406030204" pitchFamily="18" charset="0"/>
                      </a:endParaRPr>
                    </a:p>
                  </a:txBody>
                  <a:tcPr marL="5366" marR="5366" marT="5366" marB="0" anchor="ctr"/>
                </a:tc>
                <a:tc>
                  <a:txBody>
                    <a:bodyPr/>
                    <a:lstStyle/>
                    <a:p>
                      <a:pPr algn="ctr" fontAlgn="ctr"/>
                      <a:r>
                        <a:rPr lang="tr-TR" sz="900" u="none" strike="noStrike" dirty="0">
                          <a:effectLst/>
                          <a:latin typeface="Cambria" panose="02040503050406030204" pitchFamily="18" charset="0"/>
                        </a:rPr>
                        <a:t>36</a:t>
                      </a:r>
                      <a:endParaRPr lang="tr-TR" sz="900" b="0" i="0" u="none" strike="noStrike" dirty="0">
                        <a:solidFill>
                          <a:srgbClr val="000000"/>
                        </a:solidFill>
                        <a:effectLst/>
                        <a:latin typeface="Cambria" panose="02040503050406030204" pitchFamily="18" charset="0"/>
                      </a:endParaRPr>
                    </a:p>
                  </a:txBody>
                  <a:tcPr marL="5366" marR="5366" marT="5366" marB="0" anchor="ctr"/>
                </a:tc>
                <a:tc>
                  <a:txBody>
                    <a:bodyPr/>
                    <a:lstStyle/>
                    <a:p>
                      <a:pPr algn="ctr" fontAlgn="ctr"/>
                      <a:r>
                        <a:rPr lang="tr-TR" sz="900" u="none" strike="noStrike">
                          <a:effectLst/>
                          <a:latin typeface="Cambria" panose="02040503050406030204" pitchFamily="18" charset="0"/>
                        </a:rPr>
                        <a:t>₺800.000,00</a:t>
                      </a:r>
                      <a:endParaRPr lang="tr-TR" sz="900" b="0" i="0" u="none" strike="noStrike">
                        <a:solidFill>
                          <a:srgbClr val="000000"/>
                        </a:solidFill>
                        <a:effectLst/>
                        <a:latin typeface="Cambria" panose="02040503050406030204" pitchFamily="18" charset="0"/>
                      </a:endParaRPr>
                    </a:p>
                  </a:txBody>
                  <a:tcPr marL="5366" marR="5366" marT="5366" marB="0" anchor="ctr"/>
                </a:tc>
                <a:tc>
                  <a:txBody>
                    <a:bodyPr/>
                    <a:lstStyle/>
                    <a:p>
                      <a:pPr algn="ctr" fontAlgn="ctr"/>
                      <a:r>
                        <a:rPr lang="tr-TR" sz="900" u="none" strike="noStrike" dirty="0">
                          <a:effectLst/>
                          <a:latin typeface="Cambria" panose="02040503050406030204" pitchFamily="18" charset="0"/>
                        </a:rPr>
                        <a:t>Sağlık</a:t>
                      </a:r>
                      <a:endParaRPr lang="tr-TR" sz="900" b="0" i="0" u="none" strike="noStrike" dirty="0">
                        <a:solidFill>
                          <a:srgbClr val="000000"/>
                        </a:solidFill>
                        <a:effectLst/>
                        <a:latin typeface="Cambria" panose="02040503050406030204" pitchFamily="18" charset="0"/>
                      </a:endParaRPr>
                    </a:p>
                  </a:txBody>
                  <a:tcPr marL="5366" marR="5366" marT="5366" marB="0" anchor="ctr"/>
                </a:tc>
                <a:tc>
                  <a:txBody>
                    <a:bodyPr/>
                    <a:lstStyle/>
                    <a:p>
                      <a:pPr algn="ctr" fontAlgn="ctr"/>
                      <a:r>
                        <a:rPr lang="tr-TR" sz="900" u="none" strike="noStrike">
                          <a:effectLst/>
                          <a:latin typeface="Cambria" panose="02040503050406030204" pitchFamily="18" charset="0"/>
                        </a:rPr>
                        <a:t>Biyoteknoloji</a:t>
                      </a:r>
                      <a:endParaRPr lang="tr-TR" sz="900" b="0" i="0" u="none" strike="noStrike">
                        <a:solidFill>
                          <a:srgbClr val="000000"/>
                        </a:solidFill>
                        <a:effectLst/>
                        <a:latin typeface="Cambria" panose="02040503050406030204" pitchFamily="18" charset="0"/>
                      </a:endParaRPr>
                    </a:p>
                  </a:txBody>
                  <a:tcPr marL="5366" marR="5366" marT="5366" marB="0" anchor="ctr"/>
                </a:tc>
                <a:extLst>
                  <a:ext uri="{0D108BD9-81ED-4DB2-BD59-A6C34878D82A}">
                    <a16:rowId xmlns:a16="http://schemas.microsoft.com/office/drawing/2014/main" val="3015643379"/>
                  </a:ext>
                </a:extLst>
              </a:tr>
              <a:tr h="428073">
                <a:tc>
                  <a:txBody>
                    <a:bodyPr/>
                    <a:lstStyle/>
                    <a:p>
                      <a:pPr algn="l" fontAlgn="b"/>
                      <a:r>
                        <a:rPr lang="tr-TR" sz="900" u="none" strike="noStrike" dirty="0">
                          <a:effectLst/>
                          <a:latin typeface="Cambria" panose="02040503050406030204" pitchFamily="18" charset="0"/>
                        </a:rPr>
                        <a:t>Kontrollü </a:t>
                      </a:r>
                      <a:r>
                        <a:rPr lang="tr-TR" sz="900" u="none" strike="noStrike" dirty="0" err="1">
                          <a:effectLst/>
                          <a:latin typeface="Cambria" panose="02040503050406030204" pitchFamily="18" charset="0"/>
                        </a:rPr>
                        <a:t>koloid</a:t>
                      </a:r>
                      <a:r>
                        <a:rPr lang="tr-TR" sz="900" u="none" strike="noStrike" dirty="0">
                          <a:effectLst/>
                          <a:latin typeface="Cambria" panose="02040503050406030204" pitchFamily="18" charset="0"/>
                        </a:rPr>
                        <a:t> birikimi ile </a:t>
                      </a:r>
                      <a:r>
                        <a:rPr lang="tr-TR" sz="900" u="none" strike="noStrike" dirty="0" err="1">
                          <a:effectLst/>
                          <a:latin typeface="Cambria" panose="02040503050406030204" pitchFamily="18" charset="0"/>
                        </a:rPr>
                        <a:t>membran</a:t>
                      </a:r>
                      <a:r>
                        <a:rPr lang="tr-TR" sz="900" u="none" strike="noStrike" dirty="0">
                          <a:effectLst/>
                          <a:latin typeface="Cambria" panose="02040503050406030204" pitchFamily="18" charset="0"/>
                        </a:rPr>
                        <a:t> üretimi: </a:t>
                      </a:r>
                      <a:r>
                        <a:rPr lang="tr-TR" sz="900" u="none" strike="noStrike" dirty="0" err="1">
                          <a:effectLst/>
                          <a:latin typeface="Cambria" panose="02040503050406030204" pitchFamily="18" charset="0"/>
                        </a:rPr>
                        <a:t>Koloid</a:t>
                      </a:r>
                      <a:r>
                        <a:rPr lang="tr-TR" sz="900" u="none" strike="noStrike" dirty="0">
                          <a:effectLst/>
                          <a:latin typeface="Cambria" panose="02040503050406030204" pitchFamily="18" charset="0"/>
                        </a:rPr>
                        <a:t> </a:t>
                      </a:r>
                      <a:r>
                        <a:rPr lang="tr-TR" sz="900" u="none" strike="noStrike" dirty="0" err="1">
                          <a:effectLst/>
                          <a:latin typeface="Cambria" panose="02040503050406030204" pitchFamily="18" charset="0"/>
                        </a:rPr>
                        <a:t>filtrasyonunun</a:t>
                      </a:r>
                      <a:r>
                        <a:rPr lang="tr-TR" sz="900" u="none" strike="noStrike" dirty="0">
                          <a:effectLst/>
                          <a:latin typeface="Cambria" panose="02040503050406030204" pitchFamily="18" charset="0"/>
                        </a:rPr>
                        <a:t> gözlemlenmesi ve </a:t>
                      </a:r>
                      <a:r>
                        <a:rPr lang="tr-TR" sz="900" u="none" strike="noStrike" dirty="0" err="1">
                          <a:effectLst/>
                          <a:latin typeface="Cambria" panose="02040503050406030204" pitchFamily="18" charset="0"/>
                        </a:rPr>
                        <a:t>koloidler</a:t>
                      </a:r>
                      <a:r>
                        <a:rPr lang="tr-TR" sz="900" u="none" strike="noStrike" dirty="0">
                          <a:effectLst/>
                          <a:latin typeface="Cambria" panose="02040503050406030204" pitchFamily="18" charset="0"/>
                        </a:rPr>
                        <a:t> arası etkileşimlerin </a:t>
                      </a:r>
                      <a:r>
                        <a:rPr lang="tr-TR" sz="900" u="none" strike="noStrike" dirty="0" err="1">
                          <a:effectLst/>
                          <a:latin typeface="Cambria" panose="02040503050406030204" pitchFamily="18" charset="0"/>
                        </a:rPr>
                        <a:t>belirlenmes</a:t>
                      </a:r>
                      <a:endParaRPr lang="tr-TR" sz="900" b="0" i="0" u="none" strike="noStrike" dirty="0">
                        <a:solidFill>
                          <a:srgbClr val="000000"/>
                        </a:solidFill>
                        <a:effectLst/>
                        <a:latin typeface="Cambria" panose="02040503050406030204" pitchFamily="18" charset="0"/>
                      </a:endParaRPr>
                    </a:p>
                  </a:txBody>
                  <a:tcPr marL="5366" marR="5366" marT="5366" marB="0" anchor="b"/>
                </a:tc>
                <a:tc>
                  <a:txBody>
                    <a:bodyPr/>
                    <a:lstStyle/>
                    <a:p>
                      <a:pPr algn="l" fontAlgn="b"/>
                      <a:r>
                        <a:rPr lang="tr-TR" sz="900" u="none" strike="noStrike">
                          <a:effectLst/>
                          <a:latin typeface="Cambria" panose="02040503050406030204" pitchFamily="18" charset="0"/>
                        </a:rPr>
                        <a:t>P. Zeynep Çulfaz Emecen</a:t>
                      </a:r>
                      <a:endParaRPr lang="tr-TR" sz="900" b="0" i="0" u="none" strike="noStrike">
                        <a:solidFill>
                          <a:srgbClr val="000000"/>
                        </a:solidFill>
                        <a:effectLst/>
                        <a:latin typeface="Cambria" panose="02040503050406030204" pitchFamily="18" charset="0"/>
                      </a:endParaRPr>
                    </a:p>
                  </a:txBody>
                  <a:tcPr marL="5366" marR="5366" marT="5366" marB="0" anchor="b"/>
                </a:tc>
                <a:tc>
                  <a:txBody>
                    <a:bodyPr/>
                    <a:lstStyle/>
                    <a:p>
                      <a:pPr algn="ctr" fontAlgn="ctr"/>
                      <a:r>
                        <a:rPr lang="tr-TR" sz="900" u="none" strike="noStrike">
                          <a:effectLst/>
                          <a:latin typeface="Cambria" panose="02040503050406030204" pitchFamily="18" charset="0"/>
                        </a:rPr>
                        <a:t>Kimya Mühendisliği</a:t>
                      </a:r>
                      <a:endParaRPr lang="tr-TR" sz="900" b="0" i="0" u="none" strike="noStrike">
                        <a:solidFill>
                          <a:srgbClr val="000000"/>
                        </a:solidFill>
                        <a:effectLst/>
                        <a:latin typeface="Cambria" panose="02040503050406030204" pitchFamily="18" charset="0"/>
                      </a:endParaRPr>
                    </a:p>
                  </a:txBody>
                  <a:tcPr marL="5366" marR="5366" marT="5366" marB="0" anchor="ctr"/>
                </a:tc>
                <a:tc>
                  <a:txBody>
                    <a:bodyPr/>
                    <a:lstStyle/>
                    <a:p>
                      <a:pPr algn="ctr" fontAlgn="ctr"/>
                      <a:r>
                        <a:rPr lang="tr-TR" sz="900" u="none" strike="noStrike" dirty="0">
                          <a:effectLst/>
                          <a:latin typeface="Cambria" panose="02040503050406030204" pitchFamily="18" charset="0"/>
                        </a:rPr>
                        <a:t>36</a:t>
                      </a:r>
                      <a:endParaRPr lang="tr-TR" sz="900" b="0" i="0" u="none" strike="noStrike" dirty="0">
                        <a:solidFill>
                          <a:srgbClr val="000000"/>
                        </a:solidFill>
                        <a:effectLst/>
                        <a:latin typeface="Cambria" panose="02040503050406030204" pitchFamily="18" charset="0"/>
                      </a:endParaRPr>
                    </a:p>
                  </a:txBody>
                  <a:tcPr marL="5366" marR="5366" marT="5366" marB="0" anchor="ctr"/>
                </a:tc>
                <a:tc>
                  <a:txBody>
                    <a:bodyPr/>
                    <a:lstStyle/>
                    <a:p>
                      <a:pPr algn="ctr" fontAlgn="ctr"/>
                      <a:r>
                        <a:rPr lang="tr-TR" sz="900" u="none" strike="noStrike" dirty="0">
                          <a:effectLst/>
                          <a:latin typeface="Cambria" panose="02040503050406030204" pitchFamily="18" charset="0"/>
                        </a:rPr>
                        <a:t>₺800.000,00</a:t>
                      </a:r>
                      <a:endParaRPr lang="tr-TR" sz="900" b="0" i="0" u="none" strike="noStrike" dirty="0">
                        <a:solidFill>
                          <a:srgbClr val="000000"/>
                        </a:solidFill>
                        <a:effectLst/>
                        <a:latin typeface="Cambria" panose="02040503050406030204" pitchFamily="18" charset="0"/>
                      </a:endParaRPr>
                    </a:p>
                  </a:txBody>
                  <a:tcPr marL="5366" marR="5366" marT="5366" marB="0" anchor="ctr"/>
                </a:tc>
                <a:tc>
                  <a:txBody>
                    <a:bodyPr/>
                    <a:lstStyle/>
                    <a:p>
                      <a:pPr algn="ctr" fontAlgn="ctr"/>
                      <a:r>
                        <a:rPr lang="tr-TR" sz="900" u="none" strike="noStrike" dirty="0">
                          <a:effectLst/>
                          <a:latin typeface="Cambria" panose="02040503050406030204" pitchFamily="18" charset="0"/>
                        </a:rPr>
                        <a:t>Kimya</a:t>
                      </a:r>
                      <a:endParaRPr lang="tr-TR" sz="900" b="0" i="0" u="none" strike="noStrike" dirty="0">
                        <a:solidFill>
                          <a:srgbClr val="000000"/>
                        </a:solidFill>
                        <a:effectLst/>
                        <a:latin typeface="Cambria" panose="02040503050406030204" pitchFamily="18" charset="0"/>
                      </a:endParaRPr>
                    </a:p>
                  </a:txBody>
                  <a:tcPr marL="5366" marR="5366" marT="5366" marB="0" anchor="ctr"/>
                </a:tc>
                <a:tc>
                  <a:txBody>
                    <a:bodyPr/>
                    <a:lstStyle/>
                    <a:p>
                      <a:pPr algn="ctr" fontAlgn="ctr"/>
                      <a:r>
                        <a:rPr lang="tr-TR" sz="900" u="none" strike="noStrike">
                          <a:effectLst/>
                          <a:latin typeface="Cambria" panose="02040503050406030204" pitchFamily="18" charset="0"/>
                        </a:rPr>
                        <a:t>Filtrasyon ve Ayırma</a:t>
                      </a:r>
                      <a:endParaRPr lang="tr-TR" sz="900" b="0" i="0" u="none" strike="noStrike">
                        <a:solidFill>
                          <a:srgbClr val="000000"/>
                        </a:solidFill>
                        <a:effectLst/>
                        <a:latin typeface="Cambria" panose="02040503050406030204" pitchFamily="18" charset="0"/>
                      </a:endParaRPr>
                    </a:p>
                  </a:txBody>
                  <a:tcPr marL="5366" marR="5366" marT="5366" marB="0" anchor="ctr"/>
                </a:tc>
                <a:extLst>
                  <a:ext uri="{0D108BD9-81ED-4DB2-BD59-A6C34878D82A}">
                    <a16:rowId xmlns:a16="http://schemas.microsoft.com/office/drawing/2014/main" val="2460924916"/>
                  </a:ext>
                </a:extLst>
              </a:tr>
              <a:tr h="322553">
                <a:tc>
                  <a:txBody>
                    <a:bodyPr/>
                    <a:lstStyle/>
                    <a:p>
                      <a:pPr algn="l" fontAlgn="ctr"/>
                      <a:r>
                        <a:rPr lang="tr-TR" sz="900" u="none" strike="noStrike">
                          <a:effectLst/>
                          <a:latin typeface="Cambria" panose="02040503050406030204" pitchFamily="18" charset="0"/>
                        </a:rPr>
                        <a:t>Mezokozm deney sistemleri için bütünleşik otonom gözlem ağı </a:t>
                      </a:r>
                      <a:br>
                        <a:rPr lang="tr-TR" sz="900" u="none" strike="noStrike">
                          <a:effectLst/>
                          <a:latin typeface="Cambria" panose="02040503050406030204" pitchFamily="18" charset="0"/>
                        </a:rPr>
                      </a:br>
                      <a:r>
                        <a:rPr lang="tr-TR" sz="900" u="none" strike="noStrike">
                          <a:effectLst/>
                          <a:latin typeface="Cambria" panose="02040503050406030204" pitchFamily="18" charset="0"/>
                        </a:rPr>
                        <a:t>oluşturulması </a:t>
                      </a:r>
                      <a:endParaRPr lang="tr-TR" sz="900" b="0" i="0" u="none" strike="noStrike">
                        <a:solidFill>
                          <a:srgbClr val="000000"/>
                        </a:solidFill>
                        <a:effectLst/>
                        <a:latin typeface="Cambria" panose="02040503050406030204" pitchFamily="18" charset="0"/>
                      </a:endParaRPr>
                    </a:p>
                  </a:txBody>
                  <a:tcPr marL="5366" marR="5366" marT="5366" marB="0" anchor="ctr"/>
                </a:tc>
                <a:tc>
                  <a:txBody>
                    <a:bodyPr/>
                    <a:lstStyle/>
                    <a:p>
                      <a:pPr algn="l" fontAlgn="b"/>
                      <a:r>
                        <a:rPr lang="tr-TR" sz="900" u="none" strike="noStrike">
                          <a:effectLst/>
                          <a:latin typeface="Cambria" panose="02040503050406030204" pitchFamily="18" charset="0"/>
                        </a:rPr>
                        <a:t>Prof.Dr. Meryem Beklioğlu</a:t>
                      </a:r>
                      <a:endParaRPr lang="tr-TR" sz="900" b="0" i="0" u="none" strike="noStrike">
                        <a:solidFill>
                          <a:srgbClr val="000000"/>
                        </a:solidFill>
                        <a:effectLst/>
                        <a:latin typeface="Cambria" panose="02040503050406030204" pitchFamily="18" charset="0"/>
                      </a:endParaRPr>
                    </a:p>
                  </a:txBody>
                  <a:tcPr marL="5366" marR="5366" marT="5366" marB="0" anchor="b"/>
                </a:tc>
                <a:tc>
                  <a:txBody>
                    <a:bodyPr/>
                    <a:lstStyle/>
                    <a:p>
                      <a:pPr algn="ctr" fontAlgn="ctr"/>
                      <a:r>
                        <a:rPr lang="tr-TR" sz="900" u="none" strike="noStrike">
                          <a:effectLst/>
                          <a:latin typeface="Cambria" panose="02040503050406030204" pitchFamily="18" charset="0"/>
                        </a:rPr>
                        <a:t>Biyolojik Bilimler</a:t>
                      </a:r>
                      <a:endParaRPr lang="tr-TR" sz="900" b="0" i="0" u="none" strike="noStrike">
                        <a:solidFill>
                          <a:srgbClr val="000000"/>
                        </a:solidFill>
                        <a:effectLst/>
                        <a:latin typeface="Cambria" panose="02040503050406030204" pitchFamily="18" charset="0"/>
                      </a:endParaRPr>
                    </a:p>
                  </a:txBody>
                  <a:tcPr marL="5366" marR="5366" marT="5366" marB="0" anchor="ctr"/>
                </a:tc>
                <a:tc>
                  <a:txBody>
                    <a:bodyPr/>
                    <a:lstStyle/>
                    <a:p>
                      <a:pPr algn="ctr" fontAlgn="ctr"/>
                      <a:r>
                        <a:rPr lang="tr-TR" sz="900" u="none" strike="noStrike" dirty="0">
                          <a:effectLst/>
                          <a:latin typeface="Cambria" panose="02040503050406030204" pitchFamily="18" charset="0"/>
                        </a:rPr>
                        <a:t>12</a:t>
                      </a:r>
                      <a:endParaRPr lang="tr-TR" sz="900" b="0" i="0" u="none" strike="noStrike" dirty="0">
                        <a:solidFill>
                          <a:srgbClr val="000000"/>
                        </a:solidFill>
                        <a:effectLst/>
                        <a:latin typeface="Cambria" panose="02040503050406030204" pitchFamily="18" charset="0"/>
                      </a:endParaRPr>
                    </a:p>
                  </a:txBody>
                  <a:tcPr marL="5366" marR="5366" marT="5366" marB="0" anchor="ctr"/>
                </a:tc>
                <a:tc>
                  <a:txBody>
                    <a:bodyPr/>
                    <a:lstStyle/>
                    <a:p>
                      <a:pPr algn="ctr" fontAlgn="ctr"/>
                      <a:r>
                        <a:rPr lang="tr-TR" sz="900" u="none" strike="noStrike">
                          <a:effectLst/>
                          <a:latin typeface="Cambria" panose="02040503050406030204" pitchFamily="18" charset="0"/>
                        </a:rPr>
                        <a:t>₺1.000.000,00</a:t>
                      </a:r>
                      <a:endParaRPr lang="tr-TR" sz="900" b="0" i="0" u="none" strike="noStrike">
                        <a:solidFill>
                          <a:srgbClr val="000000"/>
                        </a:solidFill>
                        <a:effectLst/>
                        <a:latin typeface="Cambria" panose="02040503050406030204" pitchFamily="18" charset="0"/>
                      </a:endParaRPr>
                    </a:p>
                  </a:txBody>
                  <a:tcPr marL="5366" marR="5366" marT="5366" marB="0" anchor="ctr"/>
                </a:tc>
                <a:tc>
                  <a:txBody>
                    <a:bodyPr/>
                    <a:lstStyle/>
                    <a:p>
                      <a:pPr algn="ctr" fontAlgn="ctr"/>
                      <a:r>
                        <a:rPr lang="tr-TR" sz="900" u="none" strike="noStrike" dirty="0">
                          <a:effectLst/>
                          <a:latin typeface="Cambria" panose="02040503050406030204" pitchFamily="18" charset="0"/>
                        </a:rPr>
                        <a:t>Elektronik</a:t>
                      </a:r>
                      <a:endParaRPr lang="tr-TR" sz="900" b="0" i="0" u="none" strike="noStrike" dirty="0">
                        <a:solidFill>
                          <a:srgbClr val="000000"/>
                        </a:solidFill>
                        <a:effectLst/>
                        <a:latin typeface="Cambria" panose="02040503050406030204" pitchFamily="18" charset="0"/>
                      </a:endParaRPr>
                    </a:p>
                  </a:txBody>
                  <a:tcPr marL="5366" marR="5366" marT="5366" marB="0" anchor="ctr"/>
                </a:tc>
                <a:tc>
                  <a:txBody>
                    <a:bodyPr/>
                    <a:lstStyle/>
                    <a:p>
                      <a:pPr algn="ctr" fontAlgn="ctr"/>
                      <a:r>
                        <a:rPr lang="tr-TR" sz="900" u="none" strike="noStrike">
                          <a:effectLst/>
                          <a:latin typeface="Cambria" panose="02040503050406030204" pitchFamily="18" charset="0"/>
                        </a:rPr>
                        <a:t>Nesnelerin İnterneti</a:t>
                      </a:r>
                      <a:endParaRPr lang="tr-TR" sz="900" b="0" i="0" u="none" strike="noStrike">
                        <a:solidFill>
                          <a:srgbClr val="000000"/>
                        </a:solidFill>
                        <a:effectLst/>
                        <a:latin typeface="Cambria" panose="02040503050406030204" pitchFamily="18" charset="0"/>
                      </a:endParaRPr>
                    </a:p>
                  </a:txBody>
                  <a:tcPr marL="5366" marR="5366" marT="5366" marB="0" anchor="ctr"/>
                </a:tc>
                <a:extLst>
                  <a:ext uri="{0D108BD9-81ED-4DB2-BD59-A6C34878D82A}">
                    <a16:rowId xmlns:a16="http://schemas.microsoft.com/office/drawing/2014/main" val="313991977"/>
                  </a:ext>
                </a:extLst>
              </a:tr>
              <a:tr h="516791">
                <a:tc>
                  <a:txBody>
                    <a:bodyPr/>
                    <a:lstStyle/>
                    <a:p>
                      <a:pPr algn="l" fontAlgn="b"/>
                      <a:r>
                        <a:rPr lang="tr-TR" sz="900" u="none" strike="noStrike">
                          <a:effectLst/>
                          <a:latin typeface="Cambria" panose="02040503050406030204" pitchFamily="18" charset="0"/>
                        </a:rPr>
                        <a:t>Maternal obeziteye maruz kalmış yüksek yağlı diyet ile beslenen yavru farelerde omega takviyesinin dopaminerjik sisteme ve davranışa etkilerinin araştırılması</a:t>
                      </a:r>
                      <a:endParaRPr lang="tr-TR" sz="900" b="0" i="0" u="none" strike="noStrike">
                        <a:solidFill>
                          <a:srgbClr val="000000"/>
                        </a:solidFill>
                        <a:effectLst/>
                        <a:latin typeface="Cambria" panose="02040503050406030204" pitchFamily="18" charset="0"/>
                      </a:endParaRPr>
                    </a:p>
                  </a:txBody>
                  <a:tcPr marL="5366" marR="5366" marT="5366" marB="0" anchor="b"/>
                </a:tc>
                <a:tc>
                  <a:txBody>
                    <a:bodyPr/>
                    <a:lstStyle/>
                    <a:p>
                      <a:pPr algn="l" fontAlgn="b"/>
                      <a:r>
                        <a:rPr lang="tr-TR" sz="900" u="none" strike="noStrike">
                          <a:effectLst/>
                          <a:latin typeface="Cambria" panose="02040503050406030204" pitchFamily="18" charset="0"/>
                        </a:rPr>
                        <a:t>Doktor Öğretim Üyesi Sezen Kışla</a:t>
                      </a:r>
                      <a:endParaRPr lang="tr-TR" sz="900" b="0" i="0" u="none" strike="noStrike">
                        <a:solidFill>
                          <a:srgbClr val="000000"/>
                        </a:solidFill>
                        <a:effectLst/>
                        <a:latin typeface="Cambria" panose="02040503050406030204" pitchFamily="18" charset="0"/>
                      </a:endParaRPr>
                    </a:p>
                  </a:txBody>
                  <a:tcPr marL="5366" marR="5366" marT="5366" marB="0" anchor="b"/>
                </a:tc>
                <a:tc>
                  <a:txBody>
                    <a:bodyPr/>
                    <a:lstStyle/>
                    <a:p>
                      <a:pPr algn="ctr" fontAlgn="ctr"/>
                      <a:r>
                        <a:rPr lang="tr-TR" sz="900" u="none" strike="noStrike">
                          <a:effectLst/>
                          <a:latin typeface="Cambria" panose="02040503050406030204" pitchFamily="18" charset="0"/>
                        </a:rPr>
                        <a:t>Psikoloji</a:t>
                      </a:r>
                      <a:endParaRPr lang="tr-TR" sz="900" b="0" i="0" u="none" strike="noStrike">
                        <a:solidFill>
                          <a:srgbClr val="000000"/>
                        </a:solidFill>
                        <a:effectLst/>
                        <a:latin typeface="Cambria" panose="02040503050406030204" pitchFamily="18" charset="0"/>
                      </a:endParaRPr>
                    </a:p>
                  </a:txBody>
                  <a:tcPr marL="5366" marR="5366" marT="5366" marB="0" anchor="ctr"/>
                </a:tc>
                <a:tc>
                  <a:txBody>
                    <a:bodyPr/>
                    <a:lstStyle/>
                    <a:p>
                      <a:pPr algn="ctr" fontAlgn="ctr"/>
                      <a:r>
                        <a:rPr lang="tr-TR" sz="900" u="none" strike="noStrike">
                          <a:effectLst/>
                          <a:latin typeface="Cambria" panose="02040503050406030204" pitchFamily="18" charset="0"/>
                        </a:rPr>
                        <a:t>36</a:t>
                      </a:r>
                      <a:endParaRPr lang="tr-TR" sz="900" b="0" i="0" u="none" strike="noStrike">
                        <a:solidFill>
                          <a:srgbClr val="000000"/>
                        </a:solidFill>
                        <a:effectLst/>
                        <a:latin typeface="Cambria" panose="02040503050406030204" pitchFamily="18" charset="0"/>
                      </a:endParaRPr>
                    </a:p>
                  </a:txBody>
                  <a:tcPr marL="5366" marR="5366" marT="5366" marB="0" anchor="ctr"/>
                </a:tc>
                <a:tc>
                  <a:txBody>
                    <a:bodyPr/>
                    <a:lstStyle/>
                    <a:p>
                      <a:pPr algn="ctr" fontAlgn="ctr"/>
                      <a:r>
                        <a:rPr lang="tr-TR" sz="900" u="none" strike="noStrike" dirty="0">
                          <a:effectLst/>
                          <a:latin typeface="Cambria" panose="02040503050406030204" pitchFamily="18" charset="0"/>
                        </a:rPr>
                        <a:t>₺800.000,00</a:t>
                      </a:r>
                      <a:endParaRPr lang="tr-TR" sz="900" b="0" i="0" u="none" strike="noStrike" dirty="0">
                        <a:solidFill>
                          <a:srgbClr val="000000"/>
                        </a:solidFill>
                        <a:effectLst/>
                        <a:latin typeface="Cambria" panose="02040503050406030204" pitchFamily="18" charset="0"/>
                      </a:endParaRPr>
                    </a:p>
                  </a:txBody>
                  <a:tcPr marL="5366" marR="5366" marT="5366" marB="0" anchor="ctr"/>
                </a:tc>
                <a:tc>
                  <a:txBody>
                    <a:bodyPr/>
                    <a:lstStyle/>
                    <a:p>
                      <a:pPr algn="ctr" fontAlgn="ctr"/>
                      <a:r>
                        <a:rPr lang="tr-TR" sz="900" u="none" strike="noStrike" dirty="0">
                          <a:effectLst/>
                          <a:latin typeface="Cambria" panose="02040503050406030204" pitchFamily="18" charset="0"/>
                        </a:rPr>
                        <a:t>Sağlık</a:t>
                      </a:r>
                      <a:endParaRPr lang="tr-TR" sz="900" b="0" i="0" u="none" strike="noStrike" dirty="0">
                        <a:solidFill>
                          <a:srgbClr val="000000"/>
                        </a:solidFill>
                        <a:effectLst/>
                        <a:latin typeface="Cambria" panose="02040503050406030204" pitchFamily="18" charset="0"/>
                      </a:endParaRPr>
                    </a:p>
                  </a:txBody>
                  <a:tcPr marL="5366" marR="5366" marT="5366" marB="0" anchor="ctr"/>
                </a:tc>
                <a:tc>
                  <a:txBody>
                    <a:bodyPr/>
                    <a:lstStyle/>
                    <a:p>
                      <a:pPr algn="ctr" fontAlgn="ctr"/>
                      <a:r>
                        <a:rPr lang="tr-TR" sz="900" u="none" strike="noStrike">
                          <a:effectLst/>
                          <a:latin typeface="Cambria" panose="02040503050406030204" pitchFamily="18" charset="0"/>
                        </a:rPr>
                        <a:t>Sinir Bilimleri ve Beyin</a:t>
                      </a:r>
                      <a:endParaRPr lang="tr-TR" sz="900" b="0" i="0" u="none" strike="noStrike">
                        <a:solidFill>
                          <a:srgbClr val="000000"/>
                        </a:solidFill>
                        <a:effectLst/>
                        <a:latin typeface="Cambria" panose="02040503050406030204" pitchFamily="18" charset="0"/>
                      </a:endParaRPr>
                    </a:p>
                  </a:txBody>
                  <a:tcPr marL="5366" marR="5366" marT="5366" marB="0" anchor="ctr"/>
                </a:tc>
                <a:extLst>
                  <a:ext uri="{0D108BD9-81ED-4DB2-BD59-A6C34878D82A}">
                    <a16:rowId xmlns:a16="http://schemas.microsoft.com/office/drawing/2014/main" val="1322155644"/>
                  </a:ext>
                </a:extLst>
              </a:tr>
              <a:tr h="618950">
                <a:tc>
                  <a:txBody>
                    <a:bodyPr/>
                    <a:lstStyle/>
                    <a:p>
                      <a:pPr algn="l" fontAlgn="ctr"/>
                      <a:r>
                        <a:rPr lang="tr-TR" sz="900" u="none" strike="noStrike">
                          <a:effectLst/>
                          <a:latin typeface="Cambria" panose="02040503050406030204" pitchFamily="18" charset="0"/>
                        </a:rPr>
                        <a:t>Tamamen inorganik malzemeler kullanılarak çözelti tabanlı yöntemlerle </a:t>
                      </a:r>
                      <a:br>
                        <a:rPr lang="tr-TR" sz="900" u="none" strike="noStrike">
                          <a:effectLst/>
                          <a:latin typeface="Cambria" panose="02040503050406030204" pitchFamily="18" charset="0"/>
                        </a:rPr>
                      </a:br>
                      <a:r>
                        <a:rPr lang="tr-TR" sz="900" u="none" strike="noStrike">
                          <a:effectLst/>
                          <a:latin typeface="Cambria" panose="02040503050406030204" pitchFamily="18" charset="0"/>
                        </a:rPr>
                        <a:t>kolloidal yarıiletken nanokristal tabanlı ışık yayan diyotların geliştirilmesi </a:t>
                      </a:r>
                      <a:endParaRPr lang="tr-TR" sz="900" b="0" i="0" u="none" strike="noStrike">
                        <a:solidFill>
                          <a:srgbClr val="000000"/>
                        </a:solidFill>
                        <a:effectLst/>
                        <a:latin typeface="Cambria" panose="02040503050406030204" pitchFamily="18" charset="0"/>
                      </a:endParaRPr>
                    </a:p>
                  </a:txBody>
                  <a:tcPr marL="5366" marR="5366" marT="5366" marB="0" anchor="ctr"/>
                </a:tc>
                <a:tc>
                  <a:txBody>
                    <a:bodyPr/>
                    <a:lstStyle/>
                    <a:p>
                      <a:pPr algn="l" fontAlgn="ctr"/>
                      <a:r>
                        <a:rPr lang="tr-TR" sz="900" u="none" strike="noStrike">
                          <a:effectLst/>
                          <a:latin typeface="Cambria" panose="02040503050406030204" pitchFamily="18" charset="0"/>
                        </a:rPr>
                        <a:t>Dr. Öğr. Üyesi Yusuf Keleştemur</a:t>
                      </a:r>
                      <a:endParaRPr lang="tr-TR" sz="900" b="0" i="0" u="none" strike="noStrike">
                        <a:solidFill>
                          <a:srgbClr val="000000"/>
                        </a:solidFill>
                        <a:effectLst/>
                        <a:latin typeface="Cambria" panose="02040503050406030204" pitchFamily="18" charset="0"/>
                      </a:endParaRPr>
                    </a:p>
                  </a:txBody>
                  <a:tcPr marL="5366" marR="5366" marT="5366" marB="0" anchor="ctr"/>
                </a:tc>
                <a:tc>
                  <a:txBody>
                    <a:bodyPr/>
                    <a:lstStyle/>
                    <a:p>
                      <a:pPr algn="ctr" fontAlgn="b"/>
                      <a:r>
                        <a:rPr lang="tr-TR" sz="900" u="none" strike="noStrike">
                          <a:effectLst/>
                          <a:latin typeface="Cambria" panose="02040503050406030204" pitchFamily="18" charset="0"/>
                        </a:rPr>
                        <a:t>Metalurji ve Malzeme Mühendisliği</a:t>
                      </a:r>
                      <a:endParaRPr lang="tr-TR" sz="900" b="0" i="0" u="none" strike="noStrike">
                        <a:solidFill>
                          <a:srgbClr val="000000"/>
                        </a:solidFill>
                        <a:effectLst/>
                        <a:latin typeface="Cambria" panose="02040503050406030204" pitchFamily="18" charset="0"/>
                      </a:endParaRPr>
                    </a:p>
                  </a:txBody>
                  <a:tcPr marL="5366" marR="5366" marT="5366" marB="0" anchor="b"/>
                </a:tc>
                <a:tc>
                  <a:txBody>
                    <a:bodyPr/>
                    <a:lstStyle/>
                    <a:p>
                      <a:pPr algn="ctr" fontAlgn="ctr"/>
                      <a:r>
                        <a:rPr lang="tr-TR" sz="900" u="none" strike="noStrike">
                          <a:effectLst/>
                          <a:latin typeface="Cambria" panose="02040503050406030204" pitchFamily="18" charset="0"/>
                        </a:rPr>
                        <a:t>24</a:t>
                      </a:r>
                      <a:endParaRPr lang="tr-TR" sz="900" b="0" i="0" u="none" strike="noStrike">
                        <a:solidFill>
                          <a:srgbClr val="000000"/>
                        </a:solidFill>
                        <a:effectLst/>
                        <a:latin typeface="Cambria" panose="02040503050406030204" pitchFamily="18" charset="0"/>
                      </a:endParaRPr>
                    </a:p>
                  </a:txBody>
                  <a:tcPr marL="5366" marR="5366" marT="5366" marB="0" anchor="ctr"/>
                </a:tc>
                <a:tc>
                  <a:txBody>
                    <a:bodyPr/>
                    <a:lstStyle/>
                    <a:p>
                      <a:pPr algn="ctr" fontAlgn="ctr"/>
                      <a:r>
                        <a:rPr lang="tr-TR" sz="900" u="none" strike="noStrike" dirty="0">
                          <a:effectLst/>
                          <a:latin typeface="Cambria" panose="02040503050406030204" pitchFamily="18" charset="0"/>
                        </a:rPr>
                        <a:t>₺800.000,00</a:t>
                      </a:r>
                      <a:endParaRPr lang="tr-TR" sz="900" b="0" i="0" u="none" strike="noStrike" dirty="0">
                        <a:solidFill>
                          <a:srgbClr val="000000"/>
                        </a:solidFill>
                        <a:effectLst/>
                        <a:latin typeface="Cambria" panose="02040503050406030204" pitchFamily="18" charset="0"/>
                      </a:endParaRPr>
                    </a:p>
                  </a:txBody>
                  <a:tcPr marL="5366" marR="5366" marT="5366" marB="0" anchor="ctr"/>
                </a:tc>
                <a:tc>
                  <a:txBody>
                    <a:bodyPr/>
                    <a:lstStyle/>
                    <a:p>
                      <a:pPr algn="ctr" fontAlgn="ctr"/>
                      <a:r>
                        <a:rPr lang="tr-TR" sz="900" u="none" strike="noStrike" dirty="0">
                          <a:effectLst/>
                          <a:latin typeface="Cambria" panose="02040503050406030204" pitchFamily="18" charset="0"/>
                        </a:rPr>
                        <a:t>Elektronik</a:t>
                      </a:r>
                      <a:endParaRPr lang="tr-TR" sz="900" b="0" i="0" u="none" strike="noStrike" dirty="0">
                        <a:solidFill>
                          <a:srgbClr val="000000"/>
                        </a:solidFill>
                        <a:effectLst/>
                        <a:latin typeface="Cambria" panose="02040503050406030204" pitchFamily="18" charset="0"/>
                      </a:endParaRPr>
                    </a:p>
                  </a:txBody>
                  <a:tcPr marL="5366" marR="5366" marT="5366" marB="0" anchor="ctr"/>
                </a:tc>
                <a:tc>
                  <a:txBody>
                    <a:bodyPr/>
                    <a:lstStyle/>
                    <a:p>
                      <a:pPr algn="ctr" fontAlgn="ctr"/>
                      <a:r>
                        <a:rPr lang="tr-TR" sz="900" u="none" strike="noStrike" dirty="0">
                          <a:effectLst/>
                          <a:latin typeface="Cambria" panose="02040503050406030204" pitchFamily="18" charset="0"/>
                        </a:rPr>
                        <a:t>Elektronik Donanım Teknolojileri (Güç Elektroniği ve Entegre Devreler)</a:t>
                      </a:r>
                      <a:endParaRPr lang="tr-TR" sz="900" b="0" i="0" u="none" strike="noStrike" dirty="0">
                        <a:solidFill>
                          <a:srgbClr val="000000"/>
                        </a:solidFill>
                        <a:effectLst/>
                        <a:latin typeface="Cambria" panose="02040503050406030204" pitchFamily="18" charset="0"/>
                      </a:endParaRPr>
                    </a:p>
                  </a:txBody>
                  <a:tcPr marL="5366" marR="5366" marT="5366" marB="0" anchor="ctr"/>
                </a:tc>
                <a:extLst>
                  <a:ext uri="{0D108BD9-81ED-4DB2-BD59-A6C34878D82A}">
                    <a16:rowId xmlns:a16="http://schemas.microsoft.com/office/drawing/2014/main" val="2460121771"/>
                  </a:ext>
                </a:extLst>
              </a:tr>
              <a:tr h="322553">
                <a:tc>
                  <a:txBody>
                    <a:bodyPr/>
                    <a:lstStyle/>
                    <a:p>
                      <a:pPr algn="l" fontAlgn="b"/>
                      <a:r>
                        <a:rPr lang="tr-TR" sz="900" u="none" strike="noStrike">
                          <a:effectLst/>
                          <a:latin typeface="Cambria" panose="02040503050406030204" pitchFamily="18" charset="0"/>
                        </a:rPr>
                        <a:t>Hibrit İmalat Yöntemiyle Darbe Sönümleyici Yeni Nesil Kompozit Yapıların Geliştirilmesi</a:t>
                      </a:r>
                      <a:endParaRPr lang="tr-TR" sz="900" b="0" i="0" u="none" strike="noStrike">
                        <a:solidFill>
                          <a:srgbClr val="000000"/>
                        </a:solidFill>
                        <a:effectLst/>
                        <a:latin typeface="Cambria" panose="02040503050406030204" pitchFamily="18" charset="0"/>
                      </a:endParaRPr>
                    </a:p>
                  </a:txBody>
                  <a:tcPr marL="5366" marR="5366" marT="5366" marB="0" anchor="b"/>
                </a:tc>
                <a:tc>
                  <a:txBody>
                    <a:bodyPr/>
                    <a:lstStyle/>
                    <a:p>
                      <a:pPr algn="l" fontAlgn="b"/>
                      <a:r>
                        <a:rPr lang="tr-TR" sz="900" u="none" strike="noStrike">
                          <a:effectLst/>
                          <a:latin typeface="Cambria" panose="02040503050406030204" pitchFamily="18" charset="0"/>
                        </a:rPr>
                        <a:t>Doç. Dr. Sezer Özerinc</a:t>
                      </a:r>
                      <a:endParaRPr lang="tr-TR" sz="900" b="0" i="0" u="none" strike="noStrike">
                        <a:solidFill>
                          <a:srgbClr val="000000"/>
                        </a:solidFill>
                        <a:effectLst/>
                        <a:latin typeface="Cambria" panose="02040503050406030204" pitchFamily="18" charset="0"/>
                      </a:endParaRPr>
                    </a:p>
                  </a:txBody>
                  <a:tcPr marL="5366" marR="5366" marT="5366" marB="0" anchor="b"/>
                </a:tc>
                <a:tc>
                  <a:txBody>
                    <a:bodyPr/>
                    <a:lstStyle/>
                    <a:p>
                      <a:pPr algn="ctr" fontAlgn="ctr"/>
                      <a:r>
                        <a:rPr lang="tr-TR" sz="900" u="none" strike="noStrike">
                          <a:effectLst/>
                          <a:latin typeface="Cambria" panose="02040503050406030204" pitchFamily="18" charset="0"/>
                        </a:rPr>
                        <a:t>Makine Mühendisliği</a:t>
                      </a:r>
                      <a:endParaRPr lang="tr-TR" sz="900" b="0" i="0" u="none" strike="noStrike">
                        <a:solidFill>
                          <a:srgbClr val="000000"/>
                        </a:solidFill>
                        <a:effectLst/>
                        <a:latin typeface="Cambria" panose="02040503050406030204" pitchFamily="18" charset="0"/>
                      </a:endParaRPr>
                    </a:p>
                  </a:txBody>
                  <a:tcPr marL="5366" marR="5366" marT="5366" marB="0" anchor="ctr"/>
                </a:tc>
                <a:tc>
                  <a:txBody>
                    <a:bodyPr/>
                    <a:lstStyle/>
                    <a:p>
                      <a:pPr algn="ctr" fontAlgn="ctr"/>
                      <a:r>
                        <a:rPr lang="tr-TR" sz="900" u="none" strike="noStrike">
                          <a:effectLst/>
                          <a:latin typeface="Cambria" panose="02040503050406030204" pitchFamily="18" charset="0"/>
                        </a:rPr>
                        <a:t>24</a:t>
                      </a:r>
                      <a:endParaRPr lang="tr-TR" sz="900" b="0" i="0" u="none" strike="noStrike">
                        <a:solidFill>
                          <a:srgbClr val="000000"/>
                        </a:solidFill>
                        <a:effectLst/>
                        <a:latin typeface="Cambria" panose="02040503050406030204" pitchFamily="18" charset="0"/>
                      </a:endParaRPr>
                    </a:p>
                  </a:txBody>
                  <a:tcPr marL="5366" marR="5366" marT="5366" marB="0" anchor="ctr"/>
                </a:tc>
                <a:tc>
                  <a:txBody>
                    <a:bodyPr/>
                    <a:lstStyle/>
                    <a:p>
                      <a:pPr algn="ctr" fontAlgn="ctr"/>
                      <a:r>
                        <a:rPr lang="tr-TR" sz="900" u="none" strike="noStrike">
                          <a:effectLst/>
                          <a:latin typeface="Cambria" panose="02040503050406030204" pitchFamily="18" charset="0"/>
                        </a:rPr>
                        <a:t>₺600.000,00</a:t>
                      </a:r>
                      <a:endParaRPr lang="tr-TR" sz="900" b="0" i="0" u="none" strike="noStrike">
                        <a:solidFill>
                          <a:srgbClr val="000000"/>
                        </a:solidFill>
                        <a:effectLst/>
                        <a:latin typeface="Cambria" panose="02040503050406030204" pitchFamily="18" charset="0"/>
                      </a:endParaRPr>
                    </a:p>
                  </a:txBody>
                  <a:tcPr marL="5366" marR="5366" marT="5366" marB="0" anchor="ctr"/>
                </a:tc>
                <a:tc>
                  <a:txBody>
                    <a:bodyPr/>
                    <a:lstStyle/>
                    <a:p>
                      <a:pPr algn="ctr" fontAlgn="ctr"/>
                      <a:r>
                        <a:rPr lang="tr-TR" sz="900" u="none" strike="noStrike" dirty="0">
                          <a:effectLst/>
                          <a:latin typeface="Cambria" panose="02040503050406030204" pitchFamily="18" charset="0"/>
                        </a:rPr>
                        <a:t>Makine-Elektrikli Teçhizat</a:t>
                      </a:r>
                      <a:endParaRPr lang="tr-TR" sz="900" b="0" i="0" u="none" strike="noStrike" dirty="0">
                        <a:solidFill>
                          <a:srgbClr val="000000"/>
                        </a:solidFill>
                        <a:effectLst/>
                        <a:latin typeface="Cambria" panose="02040503050406030204" pitchFamily="18" charset="0"/>
                      </a:endParaRPr>
                    </a:p>
                  </a:txBody>
                  <a:tcPr marL="5366" marR="5366" marT="5366" marB="0" anchor="ctr"/>
                </a:tc>
                <a:tc>
                  <a:txBody>
                    <a:bodyPr/>
                    <a:lstStyle/>
                    <a:p>
                      <a:pPr algn="ctr" fontAlgn="ctr"/>
                      <a:r>
                        <a:rPr lang="tr-TR" sz="900" u="none" strike="noStrike" dirty="0">
                          <a:effectLst/>
                          <a:latin typeface="Cambria" panose="02040503050406030204" pitchFamily="18" charset="0"/>
                        </a:rPr>
                        <a:t>Geleneksel İmalat Teknolojileri</a:t>
                      </a:r>
                      <a:endParaRPr lang="tr-TR" sz="900" b="0" i="0" u="none" strike="noStrike" dirty="0">
                        <a:solidFill>
                          <a:srgbClr val="000000"/>
                        </a:solidFill>
                        <a:effectLst/>
                        <a:latin typeface="Cambria" panose="02040503050406030204" pitchFamily="18" charset="0"/>
                      </a:endParaRPr>
                    </a:p>
                  </a:txBody>
                  <a:tcPr marL="5366" marR="5366" marT="5366" marB="0" anchor="ctr"/>
                </a:tc>
                <a:extLst>
                  <a:ext uri="{0D108BD9-81ED-4DB2-BD59-A6C34878D82A}">
                    <a16:rowId xmlns:a16="http://schemas.microsoft.com/office/drawing/2014/main" val="1001790615"/>
                  </a:ext>
                </a:extLst>
              </a:tr>
              <a:tr h="618950">
                <a:tc>
                  <a:txBody>
                    <a:bodyPr/>
                    <a:lstStyle/>
                    <a:p>
                      <a:pPr algn="l" fontAlgn="b"/>
                      <a:r>
                        <a:rPr lang="tr-TR" sz="900" u="none" strike="noStrike">
                          <a:effectLst/>
                          <a:latin typeface="Cambria" panose="02040503050406030204" pitchFamily="18" charset="0"/>
                        </a:rPr>
                        <a:t>Metastatik kolorektal kanser organoidlerinde ilaç yanıtının altında yatan genomik belirleyicilerin belirlenmesi ve başarılı terapotik ajanların ortaya çıkarılması.</a:t>
                      </a:r>
                      <a:endParaRPr lang="tr-TR" sz="900" b="0" i="0" u="none" strike="noStrike">
                        <a:solidFill>
                          <a:srgbClr val="000000"/>
                        </a:solidFill>
                        <a:effectLst/>
                        <a:latin typeface="Cambria" panose="02040503050406030204" pitchFamily="18" charset="0"/>
                      </a:endParaRPr>
                    </a:p>
                  </a:txBody>
                  <a:tcPr marL="5366" marR="5366" marT="5366" marB="0" anchor="b"/>
                </a:tc>
                <a:tc>
                  <a:txBody>
                    <a:bodyPr/>
                    <a:lstStyle/>
                    <a:p>
                      <a:pPr algn="l" fontAlgn="b"/>
                      <a:r>
                        <a:rPr lang="tr-TR" sz="900" u="none" strike="noStrike">
                          <a:effectLst/>
                          <a:latin typeface="Cambria" panose="02040503050406030204" pitchFamily="18" charset="0"/>
                        </a:rPr>
                        <a:t>Dr. Öğretim Üyesi Ahmet Acar</a:t>
                      </a:r>
                      <a:endParaRPr lang="tr-TR" sz="900" b="0" i="0" u="none" strike="noStrike">
                        <a:solidFill>
                          <a:srgbClr val="000000"/>
                        </a:solidFill>
                        <a:effectLst/>
                        <a:latin typeface="Cambria" panose="02040503050406030204" pitchFamily="18" charset="0"/>
                      </a:endParaRPr>
                    </a:p>
                  </a:txBody>
                  <a:tcPr marL="5366" marR="5366" marT="5366" marB="0" anchor="b"/>
                </a:tc>
                <a:tc>
                  <a:txBody>
                    <a:bodyPr/>
                    <a:lstStyle/>
                    <a:p>
                      <a:pPr algn="ctr" fontAlgn="ctr"/>
                      <a:r>
                        <a:rPr lang="tr-TR" sz="900" u="none" strike="noStrike">
                          <a:effectLst/>
                          <a:latin typeface="Cambria" panose="02040503050406030204" pitchFamily="18" charset="0"/>
                        </a:rPr>
                        <a:t>Biyolojik Bilimler</a:t>
                      </a:r>
                      <a:endParaRPr lang="tr-TR" sz="900" b="0" i="0" u="none" strike="noStrike">
                        <a:solidFill>
                          <a:srgbClr val="000000"/>
                        </a:solidFill>
                        <a:effectLst/>
                        <a:latin typeface="Cambria" panose="02040503050406030204" pitchFamily="18" charset="0"/>
                      </a:endParaRPr>
                    </a:p>
                  </a:txBody>
                  <a:tcPr marL="5366" marR="5366" marT="5366" marB="0" anchor="ctr"/>
                </a:tc>
                <a:tc>
                  <a:txBody>
                    <a:bodyPr/>
                    <a:lstStyle/>
                    <a:p>
                      <a:pPr algn="ctr" fontAlgn="ctr"/>
                      <a:r>
                        <a:rPr lang="tr-TR" sz="900" u="none" strike="noStrike">
                          <a:effectLst/>
                          <a:latin typeface="Cambria" panose="02040503050406030204" pitchFamily="18" charset="0"/>
                        </a:rPr>
                        <a:t>24</a:t>
                      </a:r>
                      <a:endParaRPr lang="tr-TR" sz="900" b="0" i="0" u="none" strike="noStrike">
                        <a:solidFill>
                          <a:srgbClr val="000000"/>
                        </a:solidFill>
                        <a:effectLst/>
                        <a:latin typeface="Cambria" panose="02040503050406030204" pitchFamily="18" charset="0"/>
                      </a:endParaRPr>
                    </a:p>
                  </a:txBody>
                  <a:tcPr marL="5366" marR="5366" marT="5366" marB="0" anchor="ctr"/>
                </a:tc>
                <a:tc>
                  <a:txBody>
                    <a:bodyPr/>
                    <a:lstStyle/>
                    <a:p>
                      <a:pPr algn="ctr" fontAlgn="ctr"/>
                      <a:r>
                        <a:rPr lang="tr-TR" sz="900" u="none" strike="noStrike">
                          <a:effectLst/>
                          <a:latin typeface="Cambria" panose="02040503050406030204" pitchFamily="18" charset="0"/>
                        </a:rPr>
                        <a:t>₺900.000,00</a:t>
                      </a:r>
                      <a:endParaRPr lang="tr-TR" sz="900" b="0" i="0" u="none" strike="noStrike">
                        <a:solidFill>
                          <a:srgbClr val="000000"/>
                        </a:solidFill>
                        <a:effectLst/>
                        <a:latin typeface="Cambria" panose="02040503050406030204" pitchFamily="18" charset="0"/>
                      </a:endParaRPr>
                    </a:p>
                  </a:txBody>
                  <a:tcPr marL="5366" marR="5366" marT="5366" marB="0" anchor="ctr"/>
                </a:tc>
                <a:tc>
                  <a:txBody>
                    <a:bodyPr/>
                    <a:lstStyle/>
                    <a:p>
                      <a:pPr algn="ctr" fontAlgn="ctr"/>
                      <a:r>
                        <a:rPr lang="tr-TR" sz="900" u="none" strike="noStrike" dirty="0">
                          <a:effectLst/>
                          <a:latin typeface="Cambria" panose="02040503050406030204" pitchFamily="18" charset="0"/>
                        </a:rPr>
                        <a:t>Sağlık</a:t>
                      </a:r>
                      <a:endParaRPr lang="tr-TR" sz="900" b="0" i="0" u="none" strike="noStrike" dirty="0">
                        <a:solidFill>
                          <a:srgbClr val="000000"/>
                        </a:solidFill>
                        <a:effectLst/>
                        <a:latin typeface="Cambria" panose="02040503050406030204" pitchFamily="18" charset="0"/>
                      </a:endParaRPr>
                    </a:p>
                  </a:txBody>
                  <a:tcPr marL="5366" marR="5366" marT="5366" marB="0" anchor="ctr"/>
                </a:tc>
                <a:tc>
                  <a:txBody>
                    <a:bodyPr/>
                    <a:lstStyle/>
                    <a:p>
                      <a:pPr algn="ctr" fontAlgn="ctr"/>
                      <a:r>
                        <a:rPr lang="tr-TR" sz="900" u="none" strike="noStrike" dirty="0" err="1">
                          <a:effectLst/>
                          <a:latin typeface="Cambria" panose="02040503050406030204" pitchFamily="18" charset="0"/>
                        </a:rPr>
                        <a:t>Biyoteknoloji</a:t>
                      </a:r>
                      <a:endParaRPr lang="tr-TR" sz="900" b="0" i="0" u="none" strike="noStrike" dirty="0">
                        <a:solidFill>
                          <a:srgbClr val="000000"/>
                        </a:solidFill>
                        <a:effectLst/>
                        <a:latin typeface="Cambria" panose="02040503050406030204" pitchFamily="18" charset="0"/>
                      </a:endParaRPr>
                    </a:p>
                  </a:txBody>
                  <a:tcPr marL="5366" marR="5366" marT="5366" marB="0" anchor="ctr"/>
                </a:tc>
                <a:extLst>
                  <a:ext uri="{0D108BD9-81ED-4DB2-BD59-A6C34878D82A}">
                    <a16:rowId xmlns:a16="http://schemas.microsoft.com/office/drawing/2014/main" val="3571768371"/>
                  </a:ext>
                </a:extLst>
              </a:tr>
              <a:tr h="414631">
                <a:tc>
                  <a:txBody>
                    <a:bodyPr/>
                    <a:lstStyle/>
                    <a:p>
                      <a:pPr algn="l" fontAlgn="b"/>
                      <a:r>
                        <a:rPr lang="tr-TR" sz="900" u="none" strike="noStrike">
                          <a:effectLst/>
                          <a:latin typeface="Cambria" panose="02040503050406030204" pitchFamily="18" charset="0"/>
                        </a:rPr>
                        <a:t>Nano-Oksit Dağılımıyla Güçlendirilmiş IN-718 Alaşımların Malzeme/Bağlayıcı Püskürtme İmalat Yöntemiyle Üretilmesi</a:t>
                      </a:r>
                      <a:endParaRPr lang="tr-TR" sz="900" b="0" i="0" u="none" strike="noStrike">
                        <a:solidFill>
                          <a:srgbClr val="000000"/>
                        </a:solidFill>
                        <a:effectLst/>
                        <a:latin typeface="Cambria" panose="02040503050406030204" pitchFamily="18" charset="0"/>
                      </a:endParaRPr>
                    </a:p>
                  </a:txBody>
                  <a:tcPr marL="5366" marR="5366" marT="5366" marB="0" anchor="b"/>
                </a:tc>
                <a:tc>
                  <a:txBody>
                    <a:bodyPr/>
                    <a:lstStyle/>
                    <a:p>
                      <a:pPr algn="l" fontAlgn="b"/>
                      <a:r>
                        <a:rPr lang="tr-TR" sz="900" u="none" strike="noStrike">
                          <a:effectLst/>
                          <a:latin typeface="Cambria" panose="02040503050406030204" pitchFamily="18" charset="0"/>
                        </a:rPr>
                        <a:t>Dr. Öğr. Üyesi Eda Aydoğan Güngör</a:t>
                      </a:r>
                      <a:endParaRPr lang="tr-TR" sz="900" b="0" i="0" u="none" strike="noStrike">
                        <a:solidFill>
                          <a:srgbClr val="000000"/>
                        </a:solidFill>
                        <a:effectLst/>
                        <a:latin typeface="Cambria" panose="02040503050406030204" pitchFamily="18" charset="0"/>
                      </a:endParaRPr>
                    </a:p>
                  </a:txBody>
                  <a:tcPr marL="5366" marR="5366" marT="5366" marB="0" anchor="b"/>
                </a:tc>
                <a:tc>
                  <a:txBody>
                    <a:bodyPr/>
                    <a:lstStyle/>
                    <a:p>
                      <a:pPr algn="ctr" fontAlgn="ctr"/>
                      <a:r>
                        <a:rPr lang="tr-TR" sz="900" u="none" strike="noStrike">
                          <a:effectLst/>
                          <a:latin typeface="Cambria" panose="02040503050406030204" pitchFamily="18" charset="0"/>
                        </a:rPr>
                        <a:t>Malzeme ve Metalurji Mühendisliği</a:t>
                      </a:r>
                      <a:endParaRPr lang="tr-TR" sz="900" b="0" i="0" u="none" strike="noStrike">
                        <a:solidFill>
                          <a:srgbClr val="000000"/>
                        </a:solidFill>
                        <a:effectLst/>
                        <a:latin typeface="Cambria" panose="02040503050406030204" pitchFamily="18" charset="0"/>
                      </a:endParaRPr>
                    </a:p>
                  </a:txBody>
                  <a:tcPr marL="5366" marR="5366" marT="5366" marB="0" anchor="ctr"/>
                </a:tc>
                <a:tc>
                  <a:txBody>
                    <a:bodyPr/>
                    <a:lstStyle/>
                    <a:p>
                      <a:pPr algn="ctr" fontAlgn="ctr"/>
                      <a:r>
                        <a:rPr lang="tr-TR" sz="900" u="none" strike="noStrike">
                          <a:effectLst/>
                          <a:latin typeface="Cambria" panose="02040503050406030204" pitchFamily="18" charset="0"/>
                        </a:rPr>
                        <a:t>24</a:t>
                      </a:r>
                      <a:endParaRPr lang="tr-TR" sz="900" b="0" i="0" u="none" strike="noStrike">
                        <a:solidFill>
                          <a:srgbClr val="000000"/>
                        </a:solidFill>
                        <a:effectLst/>
                        <a:latin typeface="Cambria" panose="02040503050406030204" pitchFamily="18" charset="0"/>
                      </a:endParaRPr>
                    </a:p>
                  </a:txBody>
                  <a:tcPr marL="5366" marR="5366" marT="5366" marB="0" anchor="ctr"/>
                </a:tc>
                <a:tc>
                  <a:txBody>
                    <a:bodyPr/>
                    <a:lstStyle/>
                    <a:p>
                      <a:pPr algn="ctr" fontAlgn="ctr"/>
                      <a:r>
                        <a:rPr lang="tr-TR" sz="900" u="none" strike="noStrike">
                          <a:effectLst/>
                          <a:latin typeface="Cambria" panose="02040503050406030204" pitchFamily="18" charset="0"/>
                        </a:rPr>
                        <a:t>₺1.000.000,00</a:t>
                      </a:r>
                      <a:endParaRPr lang="tr-TR" sz="900" b="0" i="0" u="none" strike="noStrike">
                        <a:solidFill>
                          <a:srgbClr val="000000"/>
                        </a:solidFill>
                        <a:effectLst/>
                        <a:latin typeface="Cambria" panose="02040503050406030204" pitchFamily="18" charset="0"/>
                      </a:endParaRPr>
                    </a:p>
                  </a:txBody>
                  <a:tcPr marL="5366" marR="5366" marT="5366" marB="0" anchor="ctr"/>
                </a:tc>
                <a:tc>
                  <a:txBody>
                    <a:bodyPr/>
                    <a:lstStyle/>
                    <a:p>
                      <a:pPr algn="ctr" fontAlgn="ctr"/>
                      <a:r>
                        <a:rPr lang="tr-TR" sz="900" u="none" strike="noStrike">
                          <a:effectLst/>
                          <a:latin typeface="Cambria" panose="02040503050406030204" pitchFamily="18" charset="0"/>
                        </a:rPr>
                        <a:t>Makine-Elektrikli Teçhizat</a:t>
                      </a:r>
                      <a:endParaRPr lang="tr-TR" sz="900" b="0" i="0" u="none" strike="noStrike">
                        <a:solidFill>
                          <a:srgbClr val="000000"/>
                        </a:solidFill>
                        <a:effectLst/>
                        <a:latin typeface="Cambria" panose="02040503050406030204" pitchFamily="18" charset="0"/>
                      </a:endParaRPr>
                    </a:p>
                  </a:txBody>
                  <a:tcPr marL="5366" marR="5366" marT="5366" marB="0" anchor="ctr"/>
                </a:tc>
                <a:tc>
                  <a:txBody>
                    <a:bodyPr/>
                    <a:lstStyle/>
                    <a:p>
                      <a:pPr algn="ctr" fontAlgn="ctr"/>
                      <a:r>
                        <a:rPr lang="tr-TR" sz="900" u="none" strike="noStrike" dirty="0">
                          <a:effectLst/>
                          <a:latin typeface="Cambria" panose="02040503050406030204" pitchFamily="18" charset="0"/>
                        </a:rPr>
                        <a:t>Geleneksel İmalat Teknolojileri</a:t>
                      </a:r>
                      <a:endParaRPr lang="tr-TR" sz="900" b="0" i="0" u="none" strike="noStrike" dirty="0">
                        <a:solidFill>
                          <a:srgbClr val="000000"/>
                        </a:solidFill>
                        <a:effectLst/>
                        <a:latin typeface="Cambria" panose="02040503050406030204" pitchFamily="18" charset="0"/>
                      </a:endParaRPr>
                    </a:p>
                  </a:txBody>
                  <a:tcPr marL="5366" marR="5366" marT="5366" marB="0" anchor="ctr"/>
                </a:tc>
                <a:extLst>
                  <a:ext uri="{0D108BD9-81ED-4DB2-BD59-A6C34878D82A}">
                    <a16:rowId xmlns:a16="http://schemas.microsoft.com/office/drawing/2014/main" val="3854841659"/>
                  </a:ext>
                </a:extLst>
              </a:tr>
            </a:tbl>
          </a:graphicData>
        </a:graphic>
      </p:graphicFrame>
    </p:spTree>
    <p:extLst>
      <p:ext uri="{BB962C8B-B14F-4D97-AF65-F5344CB8AC3E}">
        <p14:creationId xmlns:p14="http://schemas.microsoft.com/office/powerpoint/2010/main" val="2123050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a:extLst>
              <a:ext uri="{FF2B5EF4-FFF2-40B4-BE49-F238E27FC236}">
                <a16:creationId xmlns:a16="http://schemas.microsoft.com/office/drawing/2014/main" id="{12677FC6-F9BD-4002-ABB2-D8C58965BDFA}"/>
              </a:ext>
            </a:extLst>
          </p:cNvPr>
          <p:cNvSpPr>
            <a:spLocks noGrp="1"/>
          </p:cNvSpPr>
          <p:nvPr>
            <p:ph type="title"/>
          </p:nvPr>
        </p:nvSpPr>
        <p:spPr>
          <a:xfrm>
            <a:off x="832353" y="216830"/>
            <a:ext cx="9753601" cy="1176951"/>
          </a:xfrm>
        </p:spPr>
        <p:txBody>
          <a:bodyPr/>
          <a:lstStyle/>
          <a:p>
            <a:pPr algn="ctr"/>
            <a:r>
              <a:rPr lang="tr-TR" sz="2800" b="1" dirty="0">
                <a:solidFill>
                  <a:schemeClr val="tx1"/>
                </a:solidFill>
              </a:rPr>
              <a:t>	    </a:t>
            </a:r>
            <a:r>
              <a:rPr lang="tr-TR" sz="2400" b="1" dirty="0" smtClean="0">
                <a:solidFill>
                  <a:schemeClr val="tx1"/>
                </a:solidFill>
                <a:latin typeface="Cambria" panose="02040503050406030204" pitchFamily="18" charset="0"/>
              </a:rPr>
              <a:t>YILDIZ </a:t>
            </a:r>
            <a:r>
              <a:rPr lang="tr-TR" sz="2400" b="1" dirty="0">
                <a:solidFill>
                  <a:schemeClr val="tx1"/>
                </a:solidFill>
                <a:latin typeface="Cambria" panose="02040503050406030204" pitchFamily="18" charset="0"/>
              </a:rPr>
              <a:t>TEKNİK ÜNİVERSİTESİ (10 </a:t>
            </a:r>
            <a:r>
              <a:rPr lang="tr-TR" sz="2400" b="1" dirty="0" smtClean="0">
                <a:solidFill>
                  <a:schemeClr val="tx1"/>
                </a:solidFill>
                <a:latin typeface="Cambria" panose="02040503050406030204" pitchFamily="18" charset="0"/>
              </a:rPr>
              <a:t>proje)</a:t>
            </a:r>
            <a:br>
              <a:rPr lang="tr-TR" sz="2400" b="1" dirty="0" smtClean="0">
                <a:solidFill>
                  <a:schemeClr val="tx1"/>
                </a:solidFill>
                <a:latin typeface="Cambria" panose="02040503050406030204" pitchFamily="18" charset="0"/>
              </a:rPr>
            </a:br>
            <a:r>
              <a:rPr lang="tr-TR" sz="2400" b="1" dirty="0" smtClean="0">
                <a:solidFill>
                  <a:schemeClr val="tx1"/>
                </a:solidFill>
                <a:latin typeface="Cambria" panose="02040503050406030204" pitchFamily="18" charset="0"/>
              </a:rPr>
              <a:t>Aktarılan Bütçe:₺6.090.656,44</a:t>
            </a:r>
            <a:r>
              <a:rPr lang="tr-TR" sz="2400" b="1" dirty="0">
                <a:solidFill>
                  <a:schemeClr val="tx1"/>
                </a:solidFill>
                <a:latin typeface="Cambria" panose="02040503050406030204" pitchFamily="18" charset="0"/>
                <a:cs typeface="Times New Roman" panose="02020603050405020304" pitchFamily="18" charset="0"/>
              </a:rPr>
              <a:t/>
            </a:r>
            <a:br>
              <a:rPr lang="tr-TR" sz="2400" b="1" dirty="0">
                <a:solidFill>
                  <a:schemeClr val="tx1"/>
                </a:solidFill>
                <a:latin typeface="Cambria" panose="02040503050406030204" pitchFamily="18" charset="0"/>
                <a:cs typeface="Times New Roman" panose="02020603050405020304" pitchFamily="18" charset="0"/>
              </a:rPr>
            </a:br>
            <a:r>
              <a:rPr lang="tr-TR" sz="2400" b="1" dirty="0" smtClean="0">
                <a:solidFill>
                  <a:schemeClr val="tx1"/>
                </a:solidFill>
                <a:latin typeface="Cambria" panose="02040503050406030204" pitchFamily="18" charset="0"/>
                <a:cs typeface="Times New Roman" panose="02020603050405020304" pitchFamily="18" charset="0"/>
              </a:rPr>
              <a:t>  </a:t>
            </a:r>
            <a:r>
              <a:rPr lang="tr-TR" sz="2400" b="1" dirty="0" smtClean="0">
                <a:solidFill>
                  <a:schemeClr val="tx1"/>
                </a:solidFill>
                <a:latin typeface="Cambria" panose="02040503050406030204" pitchFamily="18" charset="0"/>
              </a:rPr>
              <a:t>Kullanılan </a:t>
            </a:r>
            <a:r>
              <a:rPr lang="tr-TR" sz="2400" b="1" dirty="0">
                <a:solidFill>
                  <a:schemeClr val="tx1"/>
                </a:solidFill>
                <a:latin typeface="Cambria" panose="02040503050406030204" pitchFamily="18" charset="0"/>
              </a:rPr>
              <a:t>Bütçe</a:t>
            </a:r>
            <a:r>
              <a:rPr lang="tr-TR" sz="2400" b="1" dirty="0" smtClean="0">
                <a:solidFill>
                  <a:schemeClr val="tx1"/>
                </a:solidFill>
                <a:latin typeface="Cambria" panose="02040503050406030204" pitchFamily="18" charset="0"/>
              </a:rPr>
              <a:t>:₺</a:t>
            </a:r>
            <a:r>
              <a:rPr lang="tr-TR" sz="2400" b="1" dirty="0">
                <a:solidFill>
                  <a:schemeClr val="tx1"/>
                </a:solidFill>
                <a:latin typeface="Cambria" panose="02040503050406030204" pitchFamily="18" charset="0"/>
              </a:rPr>
              <a:t>6.090.931,21</a:t>
            </a:r>
            <a:r>
              <a:rPr lang="tr-TR" dirty="0">
                <a:latin typeface="Calibri" panose="020F0502020204030204" pitchFamily="34" charset="0"/>
                <a:ea typeface="Calibri" panose="020F0502020204030204" pitchFamily="34" charset="0"/>
                <a:cs typeface="Times New Roman" panose="02020603050405020304" pitchFamily="18" charset="0"/>
              </a:rPr>
              <a:t/>
            </a:r>
            <a:br>
              <a:rPr lang="tr-TR" dirty="0">
                <a:latin typeface="Calibri" panose="020F0502020204030204" pitchFamily="34" charset="0"/>
                <a:ea typeface="Calibri" panose="020F0502020204030204" pitchFamily="34" charset="0"/>
                <a:cs typeface="Times New Roman" panose="02020603050405020304" pitchFamily="18" charset="0"/>
              </a:rPr>
            </a:br>
            <a:r>
              <a:rPr lang="tr-TR" dirty="0"/>
              <a:t> </a:t>
            </a:r>
          </a:p>
        </p:txBody>
      </p:sp>
      <p:graphicFrame>
        <p:nvGraphicFramePr>
          <p:cNvPr id="4" name="Tablo 3">
            <a:extLst>
              <a:ext uri="{FF2B5EF4-FFF2-40B4-BE49-F238E27FC236}">
                <a16:creationId xmlns:a16="http://schemas.microsoft.com/office/drawing/2014/main" id="{9AAA34AD-972B-4EE3-8621-6790322D965F}"/>
              </a:ext>
            </a:extLst>
          </p:cNvPr>
          <p:cNvGraphicFramePr>
            <a:graphicFrameLocks noGrp="1"/>
          </p:cNvGraphicFramePr>
          <p:nvPr>
            <p:extLst>
              <p:ext uri="{D42A27DB-BD31-4B8C-83A1-F6EECF244321}">
                <p14:modId xmlns:p14="http://schemas.microsoft.com/office/powerpoint/2010/main" val="4210885403"/>
              </p:ext>
            </p:extLst>
          </p:nvPr>
        </p:nvGraphicFramePr>
        <p:xfrm>
          <a:off x="280658" y="1285593"/>
          <a:ext cx="11787612" cy="5446081"/>
        </p:xfrm>
        <a:graphic>
          <a:graphicData uri="http://schemas.openxmlformats.org/drawingml/2006/table">
            <a:tbl>
              <a:tblPr>
                <a:tableStyleId>{5C22544A-7EE6-4342-B048-85BDC9FD1C3A}</a:tableStyleId>
              </a:tblPr>
              <a:tblGrid>
                <a:gridCol w="4916031">
                  <a:extLst>
                    <a:ext uri="{9D8B030D-6E8A-4147-A177-3AD203B41FA5}">
                      <a16:colId xmlns:a16="http://schemas.microsoft.com/office/drawing/2014/main" val="355409846"/>
                    </a:ext>
                  </a:extLst>
                </a:gridCol>
                <a:gridCol w="1303699">
                  <a:extLst>
                    <a:ext uri="{9D8B030D-6E8A-4147-A177-3AD203B41FA5}">
                      <a16:colId xmlns:a16="http://schemas.microsoft.com/office/drawing/2014/main" val="1909118152"/>
                    </a:ext>
                  </a:extLst>
                </a:gridCol>
                <a:gridCol w="1330860">
                  <a:extLst>
                    <a:ext uri="{9D8B030D-6E8A-4147-A177-3AD203B41FA5}">
                      <a16:colId xmlns:a16="http://schemas.microsoft.com/office/drawing/2014/main" val="45467574"/>
                    </a:ext>
                  </a:extLst>
                </a:gridCol>
                <a:gridCol w="760491">
                  <a:extLst>
                    <a:ext uri="{9D8B030D-6E8A-4147-A177-3AD203B41FA5}">
                      <a16:colId xmlns:a16="http://schemas.microsoft.com/office/drawing/2014/main" val="2721212107"/>
                    </a:ext>
                  </a:extLst>
                </a:gridCol>
                <a:gridCol w="905346">
                  <a:extLst>
                    <a:ext uri="{9D8B030D-6E8A-4147-A177-3AD203B41FA5}">
                      <a16:colId xmlns:a16="http://schemas.microsoft.com/office/drawing/2014/main" val="2627725004"/>
                    </a:ext>
                  </a:extLst>
                </a:gridCol>
                <a:gridCol w="1231271">
                  <a:extLst>
                    <a:ext uri="{9D8B030D-6E8A-4147-A177-3AD203B41FA5}">
                      <a16:colId xmlns:a16="http://schemas.microsoft.com/office/drawing/2014/main" val="1047935103"/>
                    </a:ext>
                  </a:extLst>
                </a:gridCol>
                <a:gridCol w="1339914">
                  <a:extLst>
                    <a:ext uri="{9D8B030D-6E8A-4147-A177-3AD203B41FA5}">
                      <a16:colId xmlns:a16="http://schemas.microsoft.com/office/drawing/2014/main" val="1594406049"/>
                    </a:ext>
                  </a:extLst>
                </a:gridCol>
              </a:tblGrid>
              <a:tr h="373957">
                <a:tc>
                  <a:txBody>
                    <a:bodyPr/>
                    <a:lstStyle/>
                    <a:p>
                      <a:pPr algn="ctr" fontAlgn="ctr"/>
                      <a:r>
                        <a:rPr lang="tr-TR" sz="1200" b="1" u="none" strike="noStrike" dirty="0">
                          <a:solidFill>
                            <a:schemeClr val="tx1"/>
                          </a:solidFill>
                          <a:effectLst/>
                          <a:latin typeface="Cambria" panose="02040503050406030204" pitchFamily="18" charset="0"/>
                        </a:rPr>
                        <a:t>Projenin Adı</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Yürütücüsü</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a:solidFill>
                            <a:schemeClr val="tx1"/>
                          </a:solidFill>
                          <a:effectLst/>
                          <a:latin typeface="Cambria" panose="02040503050406030204" pitchFamily="18" charset="0"/>
                        </a:rPr>
                        <a:t>Bölüm/ABD</a:t>
                      </a:r>
                      <a:endParaRPr lang="tr-TR" sz="1200" b="1" i="0" u="none" strike="noStrike">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Proje Süresi</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Proje Bütçesi</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Sektör</a:t>
                      </a:r>
                      <a:endParaRPr lang="tr-TR" sz="1200" b="1" i="0" u="none" strike="noStrike" dirty="0">
                        <a:solidFill>
                          <a:schemeClr val="tx1"/>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solidFill>
                            <a:schemeClr val="tx1"/>
                          </a:solidFill>
                          <a:effectLst/>
                          <a:latin typeface="Cambria" panose="02040503050406030204" pitchFamily="18" charset="0"/>
                        </a:rPr>
                        <a:t>Sektör Alt Alan</a:t>
                      </a:r>
                      <a:endParaRPr lang="tr-TR" sz="1200" b="1" i="0" u="none" strike="noStrike" dirty="0">
                        <a:solidFill>
                          <a:schemeClr val="tx1"/>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4219929904"/>
                  </a:ext>
                </a:extLst>
              </a:tr>
              <a:tr h="439800">
                <a:tc>
                  <a:txBody>
                    <a:bodyPr/>
                    <a:lstStyle/>
                    <a:p>
                      <a:pPr algn="l" fontAlgn="b"/>
                      <a:r>
                        <a:rPr lang="tr-TR" sz="1000" u="none" strike="noStrike" dirty="0">
                          <a:effectLst/>
                          <a:latin typeface="Cambria" panose="02040503050406030204" pitchFamily="18" charset="0"/>
                        </a:rPr>
                        <a:t>Vücut içi </a:t>
                      </a:r>
                      <a:r>
                        <a:rPr lang="tr-TR" sz="1000" u="none" strike="noStrike" dirty="0" err="1">
                          <a:effectLst/>
                          <a:latin typeface="Cambria" panose="02040503050406030204" pitchFamily="18" charset="0"/>
                        </a:rPr>
                        <a:t>Mikrorobot</a:t>
                      </a:r>
                      <a:r>
                        <a:rPr lang="tr-TR" sz="1000" u="none" strike="noStrike" dirty="0">
                          <a:effectLst/>
                          <a:latin typeface="Cambria" panose="02040503050406030204" pitchFamily="18" charset="0"/>
                        </a:rPr>
                        <a:t> Manipülasyonu için Görüntüleme ve Lazer Güdümlü Enerji </a:t>
                      </a:r>
                      <a:r>
                        <a:rPr lang="tr-TR" sz="1000" u="none" strike="noStrike" dirty="0" err="1">
                          <a:effectLst/>
                          <a:latin typeface="Cambria" panose="02040503050406030204" pitchFamily="18" charset="0"/>
                        </a:rPr>
                        <a:t>Hasatlama</a:t>
                      </a:r>
                      <a:endParaRPr lang="tr-TR" sz="1000" b="0" i="0" u="none" strike="noStrike" dirty="0">
                        <a:solidFill>
                          <a:srgbClr val="000000"/>
                        </a:solidFill>
                        <a:effectLst/>
                        <a:latin typeface="Cambria" panose="02040503050406030204" pitchFamily="18" charset="0"/>
                      </a:endParaRPr>
                    </a:p>
                  </a:txBody>
                  <a:tcPr marL="5656" marR="5656" marT="5656" marB="0" anchor="b"/>
                </a:tc>
                <a:tc>
                  <a:txBody>
                    <a:bodyPr/>
                    <a:lstStyle/>
                    <a:p>
                      <a:pPr algn="l" fontAlgn="b"/>
                      <a:r>
                        <a:rPr lang="tr-TR" sz="1000" u="none" strike="noStrike" dirty="0">
                          <a:effectLst/>
                          <a:latin typeface="Cambria" panose="02040503050406030204" pitchFamily="18" charset="0"/>
                        </a:rPr>
                        <a:t>Doç. Dr. Hüseyin </a:t>
                      </a:r>
                      <a:r>
                        <a:rPr lang="tr-TR" sz="1000" u="none" strike="noStrike" dirty="0" err="1">
                          <a:effectLst/>
                          <a:latin typeface="Cambria" panose="02040503050406030204" pitchFamily="18" charset="0"/>
                        </a:rPr>
                        <a:t>Üvet</a:t>
                      </a:r>
                      <a:endParaRPr lang="tr-TR" sz="1000" b="0" i="0" u="none" strike="noStrike" dirty="0">
                        <a:solidFill>
                          <a:srgbClr val="000000"/>
                        </a:solidFill>
                        <a:effectLst/>
                        <a:latin typeface="Cambria" panose="02040503050406030204" pitchFamily="18" charset="0"/>
                      </a:endParaRPr>
                    </a:p>
                  </a:txBody>
                  <a:tcPr marL="5656" marR="5656" marT="5656" marB="0" anchor="b"/>
                </a:tc>
                <a:tc>
                  <a:txBody>
                    <a:bodyPr/>
                    <a:lstStyle/>
                    <a:p>
                      <a:pPr algn="ctr" fontAlgn="b"/>
                      <a:r>
                        <a:rPr lang="tr-TR" sz="1000" u="none" strike="noStrike" dirty="0" err="1">
                          <a:effectLst/>
                          <a:latin typeface="Cambria" panose="02040503050406030204" pitchFamily="18" charset="0"/>
                        </a:rPr>
                        <a:t>Mekatronik</a:t>
                      </a:r>
                      <a:r>
                        <a:rPr lang="tr-TR" sz="1000" u="none" strike="noStrike" dirty="0">
                          <a:effectLst/>
                          <a:latin typeface="Cambria" panose="02040503050406030204" pitchFamily="18" charset="0"/>
                        </a:rPr>
                        <a:t> Mühendisliği </a:t>
                      </a:r>
                      <a:endParaRPr lang="tr-TR" sz="1000" b="0" i="0" u="none" strike="noStrike" dirty="0">
                        <a:solidFill>
                          <a:srgbClr val="000000"/>
                        </a:solidFill>
                        <a:effectLst/>
                        <a:latin typeface="Cambria" panose="02040503050406030204" pitchFamily="18" charset="0"/>
                      </a:endParaRPr>
                    </a:p>
                  </a:txBody>
                  <a:tcPr marL="5656" marR="5656" marT="5656" marB="0" anchor="b"/>
                </a:tc>
                <a:tc>
                  <a:txBody>
                    <a:bodyPr/>
                    <a:lstStyle/>
                    <a:p>
                      <a:pPr algn="ctr" fontAlgn="ctr"/>
                      <a:r>
                        <a:rPr lang="tr-TR" sz="1000" u="none" strike="noStrike">
                          <a:effectLst/>
                          <a:latin typeface="Cambria" panose="02040503050406030204" pitchFamily="18" charset="0"/>
                        </a:rPr>
                        <a:t>24</a:t>
                      </a:r>
                      <a:endParaRPr lang="tr-TR" sz="10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a:effectLst/>
                          <a:latin typeface="Cambria" panose="02040503050406030204" pitchFamily="18" charset="0"/>
                        </a:rPr>
                        <a:t>₺649.973,50</a:t>
                      </a:r>
                      <a:endParaRPr lang="tr-TR" sz="10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a:effectLst/>
                          <a:latin typeface="Cambria" panose="02040503050406030204" pitchFamily="18" charset="0"/>
                        </a:rPr>
                        <a:t>Elektronik Sağlık</a:t>
                      </a:r>
                      <a:endParaRPr lang="tr-TR" sz="10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a:effectLst/>
                          <a:latin typeface="Cambria" panose="02040503050406030204" pitchFamily="18" charset="0"/>
                        </a:rPr>
                        <a:t>Robotik ve Mekatronik Biyoteknoloji</a:t>
                      </a:r>
                      <a:endParaRPr lang="tr-TR" sz="1000" b="0" i="0" u="none" strike="noStrike">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1413963184"/>
                  </a:ext>
                </a:extLst>
              </a:tr>
              <a:tr h="439800">
                <a:tc>
                  <a:txBody>
                    <a:bodyPr/>
                    <a:lstStyle/>
                    <a:p>
                      <a:pPr algn="l" fontAlgn="b"/>
                      <a:r>
                        <a:rPr lang="tr-TR" sz="1000" u="none" strike="noStrike" dirty="0" err="1">
                          <a:effectLst/>
                          <a:latin typeface="Cambria" panose="02040503050406030204" pitchFamily="18" charset="0"/>
                        </a:rPr>
                        <a:t>Mikroakışkan</a:t>
                      </a:r>
                      <a:r>
                        <a:rPr lang="tr-TR" sz="1000" u="none" strike="noStrike" dirty="0">
                          <a:effectLst/>
                          <a:latin typeface="Cambria" panose="02040503050406030204" pitchFamily="18" charset="0"/>
                        </a:rPr>
                        <a:t> bir Çip üstü </a:t>
                      </a:r>
                      <a:r>
                        <a:rPr lang="tr-TR" sz="1000" u="none" strike="noStrike" dirty="0" err="1">
                          <a:effectLst/>
                          <a:latin typeface="Cambria" panose="02040503050406030204" pitchFamily="18" charset="0"/>
                        </a:rPr>
                        <a:t>Miyokard</a:t>
                      </a:r>
                      <a:r>
                        <a:rPr lang="tr-TR" sz="1000" u="none" strike="noStrike" dirty="0">
                          <a:effectLst/>
                          <a:latin typeface="Cambria" panose="02040503050406030204" pitchFamily="18" charset="0"/>
                        </a:rPr>
                        <a:t> Enfarktüs Platformu Tasarımlanması ve Kalp Krizlerinin </a:t>
                      </a:r>
                      <a:r>
                        <a:rPr lang="tr-TR" sz="1000" u="none" strike="noStrike" dirty="0" err="1">
                          <a:effectLst/>
                          <a:latin typeface="Cambria" panose="02040503050406030204" pitchFamily="18" charset="0"/>
                        </a:rPr>
                        <a:t>In</a:t>
                      </a:r>
                      <a:r>
                        <a:rPr lang="tr-TR" sz="1000" u="none" strike="noStrike" dirty="0">
                          <a:effectLst/>
                          <a:latin typeface="Cambria" panose="02040503050406030204" pitchFamily="18" charset="0"/>
                        </a:rPr>
                        <a:t> </a:t>
                      </a:r>
                      <a:r>
                        <a:rPr lang="tr-TR" sz="1000" u="none" strike="noStrike" dirty="0" err="1">
                          <a:effectLst/>
                          <a:latin typeface="Cambria" panose="02040503050406030204" pitchFamily="18" charset="0"/>
                        </a:rPr>
                        <a:t>Vitro</a:t>
                      </a:r>
                      <a:r>
                        <a:rPr lang="tr-TR" sz="1000" u="none" strike="noStrike" dirty="0">
                          <a:effectLst/>
                          <a:latin typeface="Cambria" panose="02040503050406030204" pitchFamily="18" charset="0"/>
                        </a:rPr>
                        <a:t> Olarak Modellenmesi</a:t>
                      </a:r>
                      <a:endParaRPr lang="tr-TR" sz="1000" b="0" i="0" u="none" strike="noStrike" dirty="0">
                        <a:solidFill>
                          <a:srgbClr val="000000"/>
                        </a:solidFill>
                        <a:effectLst/>
                        <a:latin typeface="Cambria" panose="02040503050406030204" pitchFamily="18" charset="0"/>
                      </a:endParaRPr>
                    </a:p>
                  </a:txBody>
                  <a:tcPr marL="5656" marR="5656" marT="5656" marB="0" anchor="b"/>
                </a:tc>
                <a:tc>
                  <a:txBody>
                    <a:bodyPr/>
                    <a:lstStyle/>
                    <a:p>
                      <a:pPr algn="l" fontAlgn="b"/>
                      <a:r>
                        <a:rPr lang="tr-TR" sz="1000" u="none" strike="noStrike">
                          <a:effectLst/>
                          <a:latin typeface="Cambria" panose="02040503050406030204" pitchFamily="18" charset="0"/>
                        </a:rPr>
                        <a:t>Doç. Dr. Ali AKPEK</a:t>
                      </a:r>
                      <a:endParaRPr lang="tr-TR" sz="10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b"/>
                      <a:r>
                        <a:rPr lang="tr-TR" sz="1000" u="none" strike="noStrike" dirty="0">
                          <a:effectLst/>
                          <a:latin typeface="Cambria" panose="02040503050406030204" pitchFamily="18" charset="0"/>
                        </a:rPr>
                        <a:t>Biyomedikal Mühendisliği </a:t>
                      </a:r>
                      <a:endParaRPr lang="tr-TR" sz="1000" b="0" i="0" u="none" strike="noStrike" dirty="0">
                        <a:solidFill>
                          <a:srgbClr val="000000"/>
                        </a:solidFill>
                        <a:effectLst/>
                        <a:latin typeface="Cambria" panose="02040503050406030204" pitchFamily="18" charset="0"/>
                      </a:endParaRPr>
                    </a:p>
                  </a:txBody>
                  <a:tcPr marL="5656" marR="5656" marT="5656" marB="0" anchor="b"/>
                </a:tc>
                <a:tc>
                  <a:txBody>
                    <a:bodyPr/>
                    <a:lstStyle/>
                    <a:p>
                      <a:pPr algn="ctr" fontAlgn="ctr"/>
                      <a:r>
                        <a:rPr lang="tr-TR" sz="1000" u="none" strike="noStrike" dirty="0">
                          <a:effectLst/>
                          <a:latin typeface="Cambria" panose="02040503050406030204" pitchFamily="18" charset="0"/>
                        </a:rPr>
                        <a:t>24</a:t>
                      </a:r>
                      <a:endParaRPr lang="tr-TR" sz="10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dirty="0">
                          <a:effectLst/>
                          <a:latin typeface="Cambria" panose="02040503050406030204" pitchFamily="18" charset="0"/>
                        </a:rPr>
                        <a:t>₺274.696,04</a:t>
                      </a:r>
                      <a:endParaRPr lang="tr-TR" sz="10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a:effectLst/>
                          <a:latin typeface="Cambria" panose="02040503050406030204" pitchFamily="18" charset="0"/>
                        </a:rPr>
                        <a:t>Makine-Elektrikli Teçhizat</a:t>
                      </a:r>
                      <a:endParaRPr lang="tr-TR" sz="10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a:effectLst/>
                          <a:latin typeface="Cambria" panose="02040503050406030204" pitchFamily="18" charset="0"/>
                        </a:rPr>
                        <a:t>Akışkan Gücü Dinamiği ve Akışkan Makineleri</a:t>
                      </a:r>
                      <a:endParaRPr lang="tr-TR" sz="1000" b="0" i="0" u="none" strike="noStrike">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2971413153"/>
                  </a:ext>
                </a:extLst>
              </a:tr>
              <a:tr h="439800">
                <a:tc>
                  <a:txBody>
                    <a:bodyPr/>
                    <a:lstStyle/>
                    <a:p>
                      <a:pPr algn="l" fontAlgn="b"/>
                      <a:r>
                        <a:rPr lang="tr-TR" sz="1000" u="none" strike="noStrike">
                          <a:effectLst/>
                          <a:latin typeface="Cambria" panose="02040503050406030204" pitchFamily="18" charset="0"/>
                        </a:rPr>
                        <a:t>Enerji verimli aydınlatma teknolojilerinde sürdürülebilirlik için geri dönüştürülebilir LEDlerin geliştirilmesi</a:t>
                      </a:r>
                      <a:endParaRPr lang="tr-TR" sz="1000" b="0" i="0" u="none" strike="noStrike">
                        <a:solidFill>
                          <a:srgbClr val="000000"/>
                        </a:solidFill>
                        <a:effectLst/>
                        <a:latin typeface="Cambria" panose="02040503050406030204" pitchFamily="18" charset="0"/>
                      </a:endParaRPr>
                    </a:p>
                  </a:txBody>
                  <a:tcPr marL="5656" marR="5656" marT="5656" marB="0" anchor="b"/>
                </a:tc>
                <a:tc>
                  <a:txBody>
                    <a:bodyPr/>
                    <a:lstStyle/>
                    <a:p>
                      <a:pPr algn="l" fontAlgn="b"/>
                      <a:r>
                        <a:rPr lang="tr-TR" sz="1000" u="none" strike="noStrike">
                          <a:effectLst/>
                          <a:latin typeface="Cambria" panose="02040503050406030204" pitchFamily="18" charset="0"/>
                        </a:rPr>
                        <a:t>Miray ÇELİKBİLEK ERSUNDU</a:t>
                      </a:r>
                      <a:endParaRPr lang="tr-TR" sz="10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b"/>
                      <a:r>
                        <a:rPr lang="tr-TR" sz="1000" u="none" strike="noStrike" dirty="0" err="1">
                          <a:effectLst/>
                          <a:latin typeface="Cambria" panose="02040503050406030204" pitchFamily="18" charset="0"/>
                        </a:rPr>
                        <a:t>Metalurji</a:t>
                      </a:r>
                      <a:r>
                        <a:rPr lang="tr-TR" sz="1000" u="none" strike="noStrike" dirty="0">
                          <a:effectLst/>
                          <a:latin typeface="Cambria" panose="02040503050406030204" pitchFamily="18" charset="0"/>
                        </a:rPr>
                        <a:t> ve Malzeme Mühendisliği</a:t>
                      </a:r>
                      <a:endParaRPr lang="tr-TR" sz="1000" b="0" i="0" u="none" strike="noStrike" dirty="0">
                        <a:solidFill>
                          <a:srgbClr val="000000"/>
                        </a:solidFill>
                        <a:effectLst/>
                        <a:latin typeface="Cambria" panose="02040503050406030204" pitchFamily="18" charset="0"/>
                      </a:endParaRPr>
                    </a:p>
                  </a:txBody>
                  <a:tcPr marL="5656" marR="5656" marT="5656" marB="0" anchor="b"/>
                </a:tc>
                <a:tc>
                  <a:txBody>
                    <a:bodyPr/>
                    <a:lstStyle/>
                    <a:p>
                      <a:pPr algn="ctr" fontAlgn="ctr"/>
                      <a:r>
                        <a:rPr lang="tr-TR" sz="1000" u="none" strike="noStrike" dirty="0">
                          <a:effectLst/>
                          <a:latin typeface="Cambria" panose="02040503050406030204" pitchFamily="18" charset="0"/>
                        </a:rPr>
                        <a:t>12</a:t>
                      </a:r>
                      <a:endParaRPr lang="tr-TR" sz="10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a:effectLst/>
                          <a:latin typeface="Cambria" panose="02040503050406030204" pitchFamily="18" charset="0"/>
                        </a:rPr>
                        <a:t>₺674.960,00</a:t>
                      </a:r>
                      <a:endParaRPr lang="tr-TR" sz="10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dirty="0">
                          <a:effectLst/>
                          <a:latin typeface="Cambria" panose="02040503050406030204" pitchFamily="18" charset="0"/>
                        </a:rPr>
                        <a:t>Fen / Mühendislik</a:t>
                      </a:r>
                      <a:endParaRPr lang="tr-TR" sz="10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a:effectLst/>
                          <a:latin typeface="Cambria" panose="02040503050406030204" pitchFamily="18" charset="0"/>
                        </a:rPr>
                        <a:t>Akıllı ve Yenilikçi Malzeme</a:t>
                      </a:r>
                      <a:endParaRPr lang="tr-TR" sz="1000" b="0" i="0" u="none" strike="noStrike">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3665474569"/>
                  </a:ext>
                </a:extLst>
              </a:tr>
              <a:tr h="439800">
                <a:tc>
                  <a:txBody>
                    <a:bodyPr/>
                    <a:lstStyle/>
                    <a:p>
                      <a:pPr algn="l" fontAlgn="b"/>
                      <a:r>
                        <a:rPr lang="tr-TR" sz="1000" u="none" strike="noStrike" dirty="0">
                          <a:effectLst/>
                          <a:latin typeface="Cambria" panose="02040503050406030204" pitchFamily="18" charset="0"/>
                        </a:rPr>
                        <a:t>Borlu </a:t>
                      </a:r>
                      <a:r>
                        <a:rPr lang="tr-TR" sz="1000" u="none" strike="noStrike" dirty="0" err="1">
                          <a:effectLst/>
                          <a:latin typeface="Cambria" panose="02040503050406030204" pitchFamily="18" charset="0"/>
                        </a:rPr>
                        <a:t>Enerjitik</a:t>
                      </a:r>
                      <a:r>
                        <a:rPr lang="tr-TR" sz="1000" u="none" strike="noStrike" dirty="0">
                          <a:effectLst/>
                          <a:latin typeface="Cambria" panose="02040503050406030204" pitchFamily="18" charset="0"/>
                        </a:rPr>
                        <a:t> Malzemelerin Hidrojen Elektrik ve Güneş Enerji Depolama Sistemlerinde Yeni Nesil Uygulamaları</a:t>
                      </a:r>
                      <a:endParaRPr lang="tr-TR" sz="1000" b="0" i="0" u="none" strike="noStrike" dirty="0">
                        <a:solidFill>
                          <a:srgbClr val="000000"/>
                        </a:solidFill>
                        <a:effectLst/>
                        <a:latin typeface="Cambria" panose="02040503050406030204" pitchFamily="18" charset="0"/>
                      </a:endParaRPr>
                    </a:p>
                  </a:txBody>
                  <a:tcPr marL="5656" marR="5656" marT="5656" marB="0" anchor="b"/>
                </a:tc>
                <a:tc>
                  <a:txBody>
                    <a:bodyPr/>
                    <a:lstStyle/>
                    <a:p>
                      <a:pPr algn="l" fontAlgn="b"/>
                      <a:r>
                        <a:rPr lang="tr-TR" sz="1000" u="none" strike="noStrike">
                          <a:effectLst/>
                          <a:latin typeface="Cambria" panose="02040503050406030204" pitchFamily="18" charset="0"/>
                        </a:rPr>
                        <a:t>Prof. Dr. Aysel KANTÜRK FİGEN</a:t>
                      </a:r>
                      <a:endParaRPr lang="tr-TR" sz="10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ctr"/>
                      <a:r>
                        <a:rPr lang="tr-TR" sz="1000" u="none" strike="noStrike">
                          <a:effectLst/>
                          <a:latin typeface="Cambria" panose="02040503050406030204" pitchFamily="18" charset="0"/>
                        </a:rPr>
                        <a:t>Kimya Mühendisliği</a:t>
                      </a:r>
                      <a:endParaRPr lang="tr-TR" sz="10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a:effectLst/>
                          <a:latin typeface="Cambria" panose="02040503050406030204" pitchFamily="18" charset="0"/>
                        </a:rPr>
                        <a:t>12</a:t>
                      </a:r>
                      <a:endParaRPr lang="tr-TR" sz="10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dirty="0">
                          <a:effectLst/>
                          <a:latin typeface="Cambria" panose="02040503050406030204" pitchFamily="18" charset="0"/>
                        </a:rPr>
                        <a:t>₺774.930,94</a:t>
                      </a:r>
                      <a:endParaRPr lang="tr-TR" sz="10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a:effectLst/>
                          <a:latin typeface="Cambria" panose="02040503050406030204" pitchFamily="18" charset="0"/>
                        </a:rPr>
                        <a:t>Otomotiv ve Raylı Sistemler Fen/Mühendislik</a:t>
                      </a:r>
                      <a:endParaRPr lang="tr-TR" sz="10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dirty="0">
                          <a:effectLst/>
                          <a:latin typeface="Cambria" panose="02040503050406030204" pitchFamily="18" charset="0"/>
                        </a:rPr>
                        <a:t>Enerji Depolama Akıllı ve Yenilikçi Malzeme</a:t>
                      </a:r>
                      <a:endParaRPr lang="tr-TR" sz="10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3879757573"/>
                  </a:ext>
                </a:extLst>
              </a:tr>
              <a:tr h="548311">
                <a:tc>
                  <a:txBody>
                    <a:bodyPr/>
                    <a:lstStyle/>
                    <a:p>
                      <a:pPr algn="l" fontAlgn="b"/>
                      <a:r>
                        <a:rPr lang="tr-TR" sz="1000" u="none" strike="noStrike">
                          <a:effectLst/>
                          <a:latin typeface="Cambria" panose="02040503050406030204" pitchFamily="18" charset="0"/>
                        </a:rPr>
                        <a:t>Arktik ve Antarktika'dan İzole Edilen Mikroalglerin Ekstraktları ile Yüklü Nanofiberlerce Güçlendirilmiş Yara Örtü Malzemesi Üretimi</a:t>
                      </a:r>
                      <a:endParaRPr lang="tr-TR" sz="1000" b="0" i="0" u="none" strike="noStrike">
                        <a:solidFill>
                          <a:srgbClr val="000000"/>
                        </a:solidFill>
                        <a:effectLst/>
                        <a:latin typeface="Cambria" panose="02040503050406030204" pitchFamily="18" charset="0"/>
                      </a:endParaRPr>
                    </a:p>
                  </a:txBody>
                  <a:tcPr marL="5656" marR="5656" marT="5656" marB="0" anchor="b"/>
                </a:tc>
                <a:tc>
                  <a:txBody>
                    <a:bodyPr/>
                    <a:lstStyle/>
                    <a:p>
                      <a:pPr algn="l" fontAlgn="b"/>
                      <a:r>
                        <a:rPr lang="tr-TR" sz="1000" u="none" strike="noStrike">
                          <a:effectLst/>
                          <a:latin typeface="Cambria" panose="02040503050406030204" pitchFamily="18" charset="0"/>
                        </a:rPr>
                        <a:t>Prof. Dr. Didem ÖZÇİMEN</a:t>
                      </a:r>
                      <a:endParaRPr lang="tr-TR" sz="10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b"/>
                      <a:r>
                        <a:rPr lang="tr-TR" sz="1000" u="none" strike="noStrike" dirty="0" err="1">
                          <a:effectLst/>
                          <a:latin typeface="Cambria" panose="02040503050406030204" pitchFamily="18" charset="0"/>
                        </a:rPr>
                        <a:t>Biyomühendislik</a:t>
                      </a:r>
                      <a:r>
                        <a:rPr lang="tr-TR" sz="1000" u="none" strike="noStrike" dirty="0">
                          <a:effectLst/>
                          <a:latin typeface="Cambria" panose="02040503050406030204" pitchFamily="18" charset="0"/>
                        </a:rPr>
                        <a:t> </a:t>
                      </a:r>
                      <a:endParaRPr lang="tr-TR" sz="1000" b="0" i="0" u="none" strike="noStrike" dirty="0">
                        <a:solidFill>
                          <a:srgbClr val="000000"/>
                        </a:solidFill>
                        <a:effectLst/>
                        <a:latin typeface="Cambria" panose="02040503050406030204" pitchFamily="18" charset="0"/>
                      </a:endParaRPr>
                    </a:p>
                  </a:txBody>
                  <a:tcPr marL="5656" marR="5656" marT="5656" marB="0" anchor="b"/>
                </a:tc>
                <a:tc>
                  <a:txBody>
                    <a:bodyPr/>
                    <a:lstStyle/>
                    <a:p>
                      <a:pPr algn="ctr" fontAlgn="ctr"/>
                      <a:r>
                        <a:rPr lang="tr-TR" sz="1000" u="none" strike="noStrike">
                          <a:effectLst/>
                          <a:latin typeface="Cambria" panose="02040503050406030204" pitchFamily="18" charset="0"/>
                        </a:rPr>
                        <a:t>12</a:t>
                      </a:r>
                      <a:endParaRPr lang="tr-TR" sz="10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dirty="0">
                          <a:effectLst/>
                          <a:latin typeface="Cambria" panose="02040503050406030204" pitchFamily="18" charset="0"/>
                        </a:rPr>
                        <a:t>₺674.654,38</a:t>
                      </a:r>
                      <a:endParaRPr lang="tr-TR" sz="10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a:effectLst/>
                          <a:latin typeface="Cambria" panose="02040503050406030204" pitchFamily="18" charset="0"/>
                        </a:rPr>
                        <a:t>Sağlık</a:t>
                      </a:r>
                      <a:endParaRPr lang="tr-TR" sz="10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dirty="0" err="1">
                          <a:effectLst/>
                          <a:latin typeface="Cambria" panose="02040503050406030204" pitchFamily="18" charset="0"/>
                        </a:rPr>
                        <a:t>Biyoteknoloji</a:t>
                      </a:r>
                      <a:endParaRPr lang="tr-TR" sz="10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3029584614"/>
                  </a:ext>
                </a:extLst>
              </a:tr>
              <a:tr h="548311">
                <a:tc>
                  <a:txBody>
                    <a:bodyPr/>
                    <a:lstStyle/>
                    <a:p>
                      <a:pPr algn="l" fontAlgn="b"/>
                      <a:r>
                        <a:rPr lang="tr-TR" sz="1000" u="none" strike="noStrike">
                          <a:effectLst/>
                          <a:latin typeface="Cambria" panose="02040503050406030204" pitchFamily="18" charset="0"/>
                        </a:rPr>
                        <a:t>Hibrit BODIPY-Ftalosiyanin Bileşikler: Fotodinamik Antikanser Tedavi ve Fotodinamik Antibakteriyel İlaç Özelliklerinin İncelenmesi</a:t>
                      </a:r>
                      <a:endParaRPr lang="tr-TR" sz="1000" b="0" i="0" u="none" strike="noStrike">
                        <a:solidFill>
                          <a:srgbClr val="000000"/>
                        </a:solidFill>
                        <a:effectLst/>
                        <a:latin typeface="Cambria" panose="02040503050406030204" pitchFamily="18" charset="0"/>
                      </a:endParaRPr>
                    </a:p>
                  </a:txBody>
                  <a:tcPr marL="5656" marR="5656" marT="5656" marB="0" anchor="b"/>
                </a:tc>
                <a:tc>
                  <a:txBody>
                    <a:bodyPr/>
                    <a:lstStyle/>
                    <a:p>
                      <a:pPr algn="l" fontAlgn="b"/>
                      <a:r>
                        <a:rPr lang="tr-TR" sz="1000" u="none" strike="noStrike">
                          <a:effectLst/>
                          <a:latin typeface="Cambria" panose="02040503050406030204" pitchFamily="18" charset="0"/>
                        </a:rPr>
                        <a:t>Prof. Dr. Ali ERDOĞMUŞ</a:t>
                      </a:r>
                      <a:endParaRPr lang="tr-TR" sz="10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b"/>
                      <a:r>
                        <a:rPr lang="tr-TR" sz="1000" u="none" strike="noStrike">
                          <a:effectLst/>
                          <a:latin typeface="Cambria" panose="02040503050406030204" pitchFamily="18" charset="0"/>
                        </a:rPr>
                        <a:t>Anorganik Kimya </a:t>
                      </a:r>
                      <a:endParaRPr lang="tr-TR" sz="10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ctr"/>
                      <a:r>
                        <a:rPr lang="tr-TR" sz="1000" u="none" strike="noStrike">
                          <a:effectLst/>
                          <a:latin typeface="Cambria" panose="02040503050406030204" pitchFamily="18" charset="0"/>
                        </a:rPr>
                        <a:t>24</a:t>
                      </a:r>
                      <a:endParaRPr lang="tr-TR" sz="10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dirty="0">
                          <a:effectLst/>
                          <a:latin typeface="Cambria" panose="02040503050406030204" pitchFamily="18" charset="0"/>
                        </a:rPr>
                        <a:t>₺774.976,11</a:t>
                      </a:r>
                      <a:endParaRPr lang="tr-TR" sz="10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dirty="0">
                          <a:effectLst/>
                          <a:latin typeface="Cambria" panose="02040503050406030204" pitchFamily="18" charset="0"/>
                        </a:rPr>
                        <a:t>Sağlık</a:t>
                      </a:r>
                      <a:endParaRPr lang="tr-TR" sz="10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dirty="0" err="1">
                          <a:effectLst/>
                          <a:latin typeface="Cambria" panose="02040503050406030204" pitchFamily="18" charset="0"/>
                        </a:rPr>
                        <a:t>Biyoteknoloji</a:t>
                      </a:r>
                      <a:endParaRPr lang="tr-TR" sz="10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2178931759"/>
                  </a:ext>
                </a:extLst>
              </a:tr>
              <a:tr h="331288">
                <a:tc>
                  <a:txBody>
                    <a:bodyPr/>
                    <a:lstStyle/>
                    <a:p>
                      <a:pPr algn="just" fontAlgn="ctr"/>
                      <a:r>
                        <a:rPr lang="tr-TR" sz="1000" u="none" strike="noStrike">
                          <a:effectLst/>
                          <a:latin typeface="Cambria" panose="02040503050406030204" pitchFamily="18" charset="0"/>
                        </a:rPr>
                        <a:t>Biyomimetik-Biyofonsiyonel Nazal Kıkırdak Doku İskelesi Tasarımı ve Üretimi</a:t>
                      </a:r>
                      <a:endParaRPr lang="tr-TR" sz="1000" b="0" i="0" u="none" strike="noStrike">
                        <a:solidFill>
                          <a:srgbClr val="000000"/>
                        </a:solidFill>
                        <a:effectLst/>
                        <a:latin typeface="Cambria" panose="02040503050406030204" pitchFamily="18" charset="0"/>
                      </a:endParaRPr>
                    </a:p>
                  </a:txBody>
                  <a:tcPr marL="5656" marR="5656" marT="5656" marB="0" anchor="ctr"/>
                </a:tc>
                <a:tc>
                  <a:txBody>
                    <a:bodyPr/>
                    <a:lstStyle/>
                    <a:p>
                      <a:pPr algn="l" fontAlgn="b"/>
                      <a:r>
                        <a:rPr lang="tr-TR" sz="1000" u="none" strike="noStrike">
                          <a:effectLst/>
                          <a:latin typeface="Cambria" panose="02040503050406030204" pitchFamily="18" charset="0"/>
                        </a:rPr>
                        <a:t>Doç. Dr. Cem Bülent ÜSTÜNDAĞ</a:t>
                      </a:r>
                      <a:endParaRPr lang="tr-TR" sz="10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ctr"/>
                      <a:r>
                        <a:rPr lang="tr-TR" sz="1000" u="none" strike="noStrike">
                          <a:effectLst/>
                          <a:latin typeface="Cambria" panose="02040503050406030204" pitchFamily="18" charset="0"/>
                        </a:rPr>
                        <a:t>Biyomühendislik</a:t>
                      </a:r>
                      <a:endParaRPr lang="tr-TR" sz="10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a:effectLst/>
                          <a:latin typeface="Cambria" panose="02040503050406030204" pitchFamily="18" charset="0"/>
                        </a:rPr>
                        <a:t>24</a:t>
                      </a:r>
                      <a:endParaRPr lang="tr-TR" sz="10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a:effectLst/>
                          <a:latin typeface="Cambria" panose="02040503050406030204" pitchFamily="18" charset="0"/>
                        </a:rPr>
                        <a:t>₺1.465.967,58</a:t>
                      </a:r>
                      <a:endParaRPr lang="tr-TR" sz="10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dirty="0">
                          <a:effectLst/>
                          <a:latin typeface="Cambria" panose="02040503050406030204" pitchFamily="18" charset="0"/>
                        </a:rPr>
                        <a:t>Sağlık</a:t>
                      </a:r>
                      <a:endParaRPr lang="tr-TR" sz="10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dirty="0" err="1">
                          <a:effectLst/>
                          <a:latin typeface="Cambria" panose="02040503050406030204" pitchFamily="18" charset="0"/>
                        </a:rPr>
                        <a:t>Biyoteknoloji</a:t>
                      </a:r>
                      <a:endParaRPr lang="tr-TR" sz="10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2881423204"/>
                  </a:ext>
                </a:extLst>
              </a:tr>
              <a:tr h="982358">
                <a:tc>
                  <a:txBody>
                    <a:bodyPr/>
                    <a:lstStyle/>
                    <a:p>
                      <a:pPr algn="l" fontAlgn="b"/>
                      <a:r>
                        <a:rPr lang="tr-TR" sz="1000" u="none" strike="noStrike">
                          <a:effectLst/>
                          <a:latin typeface="Cambria" panose="02040503050406030204" pitchFamily="18" charset="0"/>
                        </a:rPr>
                        <a:t>Fonksiyonel poliaminoboranların sentezi ve uygulamaları (hava araçlarında</a:t>
                      </a:r>
                      <a:br>
                        <a:rPr lang="tr-TR" sz="1000" u="none" strike="noStrike">
                          <a:effectLst/>
                          <a:latin typeface="Cambria" panose="02040503050406030204" pitchFamily="18" charset="0"/>
                        </a:rPr>
                      </a:br>
                      <a:r>
                        <a:rPr lang="tr-TR" sz="1000" u="none" strike="noStrike">
                          <a:effectLst/>
                          <a:latin typeface="Cambria" panose="02040503050406030204" pitchFamily="18" charset="0"/>
                        </a:rPr>
                        <a:t>kullanılan karbon elyaf ve aluminyum parçaların yüzeyinin kaplanması ve</a:t>
                      </a:r>
                      <a:br>
                        <a:rPr lang="tr-TR" sz="1000" u="none" strike="noStrike">
                          <a:effectLst/>
                          <a:latin typeface="Cambria" panose="02040503050406030204" pitchFamily="18" charset="0"/>
                        </a:rPr>
                      </a:br>
                      <a:r>
                        <a:rPr lang="tr-TR" sz="1000" u="none" strike="noStrike">
                          <a:effectLst/>
                          <a:latin typeface="Cambria" panose="02040503050406030204" pitchFamily="18" charset="0"/>
                        </a:rPr>
                        <a:t>boya/vernik formülasyonunda alev geciktirici olarak kullanılması)</a:t>
                      </a:r>
                      <a:endParaRPr lang="tr-TR" sz="1000" b="0" i="0" u="none" strike="noStrike">
                        <a:solidFill>
                          <a:srgbClr val="000000"/>
                        </a:solidFill>
                        <a:effectLst/>
                        <a:latin typeface="Cambria" panose="02040503050406030204" pitchFamily="18" charset="0"/>
                      </a:endParaRPr>
                    </a:p>
                  </a:txBody>
                  <a:tcPr marL="5656" marR="5656" marT="5656" marB="0" anchor="b"/>
                </a:tc>
                <a:tc>
                  <a:txBody>
                    <a:bodyPr/>
                    <a:lstStyle/>
                    <a:p>
                      <a:pPr algn="l" fontAlgn="b"/>
                      <a:r>
                        <a:rPr lang="tr-TR" sz="1000" u="none" strike="noStrike">
                          <a:effectLst/>
                          <a:latin typeface="Cambria" panose="02040503050406030204" pitchFamily="18" charset="0"/>
                        </a:rPr>
                        <a:t>Prof.Dr. Tarık EREN</a:t>
                      </a:r>
                      <a:endParaRPr lang="tr-TR" sz="10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ctr"/>
                      <a:r>
                        <a:rPr lang="tr-TR" sz="1000" u="none" strike="noStrike">
                          <a:effectLst/>
                          <a:latin typeface="Cambria" panose="02040503050406030204" pitchFamily="18" charset="0"/>
                        </a:rPr>
                        <a:t>Fizikokimya</a:t>
                      </a:r>
                      <a:endParaRPr lang="tr-TR" sz="10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a:effectLst/>
                          <a:latin typeface="Cambria" panose="02040503050406030204" pitchFamily="18" charset="0"/>
                        </a:rPr>
                        <a:t>24</a:t>
                      </a:r>
                      <a:endParaRPr lang="tr-TR" sz="10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a:effectLst/>
                          <a:latin typeface="Cambria" panose="02040503050406030204" pitchFamily="18" charset="0"/>
                        </a:rPr>
                        <a:t>₺274.902,24</a:t>
                      </a:r>
                      <a:endParaRPr lang="tr-TR" sz="10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dirty="0">
                          <a:effectLst/>
                          <a:latin typeface="Cambria" panose="02040503050406030204" pitchFamily="18" charset="0"/>
                        </a:rPr>
                        <a:t>Fen / Mühendislik</a:t>
                      </a:r>
                      <a:endParaRPr lang="tr-TR" sz="10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dirty="0">
                          <a:effectLst/>
                          <a:latin typeface="Cambria" panose="02040503050406030204" pitchFamily="18" charset="0"/>
                        </a:rPr>
                        <a:t>Akıllı ve Yenilikçi Malzeme</a:t>
                      </a:r>
                      <a:endParaRPr lang="tr-TR" sz="10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3172152747"/>
                  </a:ext>
                </a:extLst>
              </a:tr>
              <a:tr h="439800">
                <a:tc>
                  <a:txBody>
                    <a:bodyPr/>
                    <a:lstStyle/>
                    <a:p>
                      <a:pPr algn="just" fontAlgn="ctr"/>
                      <a:r>
                        <a:rPr lang="tr-TR" sz="1000" u="none" strike="noStrike">
                          <a:effectLst/>
                          <a:latin typeface="Cambria" panose="02040503050406030204" pitchFamily="18" charset="0"/>
                        </a:rPr>
                        <a:t>E. coli enfeksiyonlarına karşı fagoterapi veya biyokontrol amaçlı faj preparatının geliştirilmesi</a:t>
                      </a:r>
                      <a:endParaRPr lang="tr-TR" sz="1000" b="0" i="0" u="none" strike="noStrike">
                        <a:solidFill>
                          <a:srgbClr val="000000"/>
                        </a:solidFill>
                        <a:effectLst/>
                        <a:latin typeface="Cambria" panose="02040503050406030204" pitchFamily="18" charset="0"/>
                      </a:endParaRPr>
                    </a:p>
                  </a:txBody>
                  <a:tcPr marL="5656" marR="5656" marT="5656" marB="0" anchor="ctr"/>
                </a:tc>
                <a:tc>
                  <a:txBody>
                    <a:bodyPr/>
                    <a:lstStyle/>
                    <a:p>
                      <a:pPr algn="l" fontAlgn="b"/>
                      <a:r>
                        <a:rPr lang="tr-TR" sz="1000" u="none" strike="noStrike">
                          <a:effectLst/>
                          <a:latin typeface="Cambria" panose="02040503050406030204" pitchFamily="18" charset="0"/>
                        </a:rPr>
                        <a:t>Doç. Dr. Tülin ÖZBEK</a:t>
                      </a:r>
                      <a:endParaRPr lang="tr-TR" sz="10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ctr"/>
                      <a:r>
                        <a:rPr lang="tr-TR" sz="1000" u="none" strike="noStrike">
                          <a:effectLst/>
                          <a:latin typeface="Cambria" panose="02040503050406030204" pitchFamily="18" charset="0"/>
                        </a:rPr>
                        <a:t>Moleküler Biyoloji ve Genetik</a:t>
                      </a:r>
                      <a:endParaRPr lang="tr-TR" sz="10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a:effectLst/>
                          <a:latin typeface="Cambria" panose="02040503050406030204" pitchFamily="18" charset="0"/>
                        </a:rPr>
                        <a:t>18</a:t>
                      </a:r>
                      <a:endParaRPr lang="tr-TR" sz="10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a:effectLst/>
                          <a:latin typeface="Cambria" panose="02040503050406030204" pitchFamily="18" charset="0"/>
                        </a:rPr>
                        <a:t>₺275.000,90</a:t>
                      </a:r>
                      <a:endParaRPr lang="tr-TR" sz="10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dirty="0">
                          <a:effectLst/>
                          <a:latin typeface="Cambria" panose="02040503050406030204" pitchFamily="18" charset="0"/>
                        </a:rPr>
                        <a:t>Sağlık</a:t>
                      </a:r>
                      <a:endParaRPr lang="tr-TR" sz="10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dirty="0" err="1">
                          <a:effectLst/>
                          <a:latin typeface="Cambria" panose="02040503050406030204" pitchFamily="18" charset="0"/>
                        </a:rPr>
                        <a:t>Biyoteknoloji</a:t>
                      </a:r>
                      <a:endParaRPr lang="tr-TR" sz="10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582552946"/>
                  </a:ext>
                </a:extLst>
              </a:tr>
              <a:tr h="439800">
                <a:tc>
                  <a:txBody>
                    <a:bodyPr/>
                    <a:lstStyle/>
                    <a:p>
                      <a:pPr algn="l" fontAlgn="b"/>
                      <a:r>
                        <a:rPr lang="tr-TR" sz="1000" u="none" strike="noStrike">
                          <a:effectLst/>
                          <a:latin typeface="Cambria" panose="02040503050406030204" pitchFamily="18" charset="0"/>
                        </a:rPr>
                        <a:t>Anti-Sars-CoV-2 IgY Antikorlarının Üretimi, Profilaktik Özellikli Formülasyonların Geliştirilmesi ve Etkinliğinin İncelenmesi</a:t>
                      </a:r>
                      <a:endParaRPr lang="tr-TR" sz="1000" b="0" i="0" u="none" strike="noStrike">
                        <a:solidFill>
                          <a:srgbClr val="000000"/>
                        </a:solidFill>
                        <a:effectLst/>
                        <a:latin typeface="Cambria" panose="02040503050406030204" pitchFamily="18" charset="0"/>
                      </a:endParaRPr>
                    </a:p>
                  </a:txBody>
                  <a:tcPr marL="5656" marR="5656" marT="5656" marB="0" anchor="b"/>
                </a:tc>
                <a:tc>
                  <a:txBody>
                    <a:bodyPr/>
                    <a:lstStyle/>
                    <a:p>
                      <a:pPr algn="l" fontAlgn="b"/>
                      <a:r>
                        <a:rPr lang="tr-TR" sz="1000" u="none" strike="noStrike">
                          <a:effectLst/>
                          <a:latin typeface="Cambria" panose="02040503050406030204" pitchFamily="18" charset="0"/>
                        </a:rPr>
                        <a:t>Doç. Dr. Yasemin BUDAMA KILINÇ</a:t>
                      </a:r>
                      <a:endParaRPr lang="tr-TR" sz="10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ctr"/>
                      <a:r>
                        <a:rPr lang="tr-TR" sz="1000" u="none" strike="noStrike">
                          <a:effectLst/>
                          <a:latin typeface="Cambria" panose="02040503050406030204" pitchFamily="18" charset="0"/>
                        </a:rPr>
                        <a:t>Biyomühendislik</a:t>
                      </a:r>
                      <a:endParaRPr lang="tr-TR" sz="10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a:effectLst/>
                          <a:latin typeface="Cambria" panose="02040503050406030204" pitchFamily="18" charset="0"/>
                        </a:rPr>
                        <a:t>20</a:t>
                      </a:r>
                      <a:endParaRPr lang="tr-TR" sz="10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a:effectLst/>
                          <a:latin typeface="Cambria" panose="02040503050406030204" pitchFamily="18" charset="0"/>
                        </a:rPr>
                        <a:t>₺250.869,52</a:t>
                      </a:r>
                      <a:endParaRPr lang="tr-TR" sz="10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dirty="0">
                          <a:effectLst/>
                          <a:latin typeface="Cambria" panose="02040503050406030204" pitchFamily="18" charset="0"/>
                        </a:rPr>
                        <a:t>Sağlık</a:t>
                      </a:r>
                      <a:endParaRPr lang="tr-TR" sz="10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000" u="none" strike="noStrike" dirty="0" err="1">
                          <a:effectLst/>
                          <a:latin typeface="Cambria" panose="02040503050406030204" pitchFamily="18" charset="0"/>
                        </a:rPr>
                        <a:t>Biyoteknoloji</a:t>
                      </a:r>
                      <a:endParaRPr lang="tr-TR" sz="10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527927535"/>
                  </a:ext>
                </a:extLst>
              </a:tr>
            </a:tbl>
          </a:graphicData>
        </a:graphic>
      </p:graphicFrame>
    </p:spTree>
    <p:extLst>
      <p:ext uri="{BB962C8B-B14F-4D97-AF65-F5344CB8AC3E}">
        <p14:creationId xmlns:p14="http://schemas.microsoft.com/office/powerpoint/2010/main" val="2433474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733755" y="2327564"/>
            <a:ext cx="10642602" cy="3140363"/>
          </a:xfrm>
        </p:spPr>
        <p:txBody>
          <a:bodyPr/>
          <a:lstStyle/>
          <a:p>
            <a:pPr marL="0" indent="0" algn="just">
              <a:buNone/>
            </a:pPr>
            <a:r>
              <a:rPr lang="tr-TR" sz="4000" dirty="0" smtClean="0">
                <a:latin typeface="Cambria" panose="02040503050406030204" pitchFamily="18" charset="0"/>
              </a:rPr>
              <a:t>2023 yılında Araştırma </a:t>
            </a:r>
            <a:r>
              <a:rPr lang="tr-TR" sz="4000" dirty="0">
                <a:latin typeface="Cambria" panose="02040503050406030204" pitchFamily="18" charset="0"/>
              </a:rPr>
              <a:t>Üniversiteleri Destek Programı (ADEP) kapsamında </a:t>
            </a:r>
            <a:r>
              <a:rPr lang="tr-TR" sz="4000" dirty="0" smtClean="0">
                <a:latin typeface="Cambria" panose="02040503050406030204" pitchFamily="18" charset="0"/>
              </a:rPr>
              <a:t>Üniversitelere tahsis edilecek olan ödenek</a:t>
            </a:r>
            <a:r>
              <a:rPr lang="tr-TR" sz="4000" dirty="0">
                <a:latin typeface="Cambria" panose="02040503050406030204" pitchFamily="18" charset="0"/>
              </a:rPr>
              <a:t>, </a:t>
            </a:r>
            <a:r>
              <a:rPr lang="tr-TR" sz="4000" dirty="0" smtClean="0">
                <a:latin typeface="Cambria" panose="02040503050406030204" pitchFamily="18" charset="0"/>
              </a:rPr>
              <a:t>2022 yılındaki gibi performans </a:t>
            </a:r>
            <a:r>
              <a:rPr lang="tr-TR" sz="4000" dirty="0">
                <a:latin typeface="Cambria" panose="02040503050406030204" pitchFamily="18" charset="0"/>
              </a:rPr>
              <a:t>bazlı olarak </a:t>
            </a:r>
            <a:r>
              <a:rPr lang="tr-TR" sz="4000" dirty="0" smtClean="0">
                <a:latin typeface="Cambria" panose="02040503050406030204" pitchFamily="18" charset="0"/>
              </a:rPr>
              <a:t>aktarılacaktır.</a:t>
            </a:r>
            <a:endParaRPr lang="tr-TR" sz="4000" dirty="0">
              <a:latin typeface="Cambria" panose="02040503050406030204" pitchFamily="18" charset="0"/>
            </a:endParaRPr>
          </a:p>
        </p:txBody>
      </p:sp>
      <p:pic>
        <p:nvPicPr>
          <p:cNvPr id="4" name="Picture 2">
            <a:extLst>
              <a:ext uri="{FF2B5EF4-FFF2-40B4-BE49-F238E27FC236}">
                <a16:creationId xmlns:a16="http://schemas.microsoft.com/office/drawing/2014/main" id="{819B4462-42DA-794B-BBA3-EE3AAA3D07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0" y="6654305"/>
            <a:ext cx="12191999" cy="134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2596769" y="0"/>
            <a:ext cx="9917960" cy="1029233"/>
          </a:xfrm>
        </p:spPr>
        <p:txBody>
          <a:bodyPr>
            <a:normAutofit/>
          </a:bodyPr>
          <a:lstStyle/>
          <a:p>
            <a:r>
              <a:rPr lang="tr-TR" sz="2800" b="1" dirty="0">
                <a:latin typeface="Cambria" panose="02040503050406030204" pitchFamily="18" charset="0"/>
                <a:cs typeface="Arial" panose="020B0604020202020204" pitchFamily="34" charset="0"/>
              </a:rPr>
              <a:t>ARAŞTIRMA ÜNİVERSİTELERİ DESTEK PROGRAMI</a:t>
            </a:r>
            <a:endParaRPr lang="en-US" sz="2800" b="1" dirty="0">
              <a:latin typeface="Cambria" panose="02040503050406030204" pitchFamily="18" charset="0"/>
            </a:endParaRPr>
          </a:p>
        </p:txBody>
      </p:sp>
    </p:spTree>
    <p:extLst>
      <p:ext uri="{BB962C8B-B14F-4D97-AF65-F5344CB8AC3E}">
        <p14:creationId xmlns:p14="http://schemas.microsoft.com/office/powerpoint/2010/main" val="959135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59641" y="1557251"/>
            <a:ext cx="12118109" cy="5462814"/>
          </a:xfrm>
        </p:spPr>
        <p:txBody>
          <a:bodyPr/>
          <a:lstStyle/>
          <a:p>
            <a:pPr marL="0" indent="0">
              <a:buNone/>
            </a:pPr>
            <a:r>
              <a:rPr lang="tr-TR" sz="2400" dirty="0">
                <a:latin typeface="Cambria" panose="02040503050406030204" pitchFamily="18" charset="0"/>
              </a:rPr>
              <a:t>Toplam 30 performans göstergesi 3 boyutta (Araştırma Kapasitesi, Araştırma Kalitesi, Etkileşim ve İş Birliği) ele alınmıştır. </a:t>
            </a:r>
            <a:endParaRPr lang="tr-TR" sz="2400" dirty="0" smtClean="0">
              <a:latin typeface="Cambria" panose="02040503050406030204" pitchFamily="18" charset="0"/>
            </a:endParaRPr>
          </a:p>
          <a:p>
            <a:pPr marL="0" indent="0">
              <a:buNone/>
            </a:pPr>
            <a:endParaRPr lang="tr-TR" sz="2400" dirty="0">
              <a:latin typeface="Cambria" panose="02040503050406030204" pitchFamily="18" charset="0"/>
            </a:endParaRPr>
          </a:p>
          <a:p>
            <a:pPr>
              <a:buFont typeface="Wingdings" panose="05000000000000000000" pitchFamily="2" charset="2"/>
              <a:buChar char="§"/>
            </a:pPr>
            <a:r>
              <a:rPr lang="tr-TR" sz="2400" dirty="0" smtClean="0">
                <a:latin typeface="Cambria" panose="02040503050406030204" pitchFamily="18" charset="0"/>
              </a:rPr>
              <a:t>Araştırma Kapasitesi boyutunda yer alan gösterge sayısı 11’den 9’e düşürülmüş, </a:t>
            </a:r>
          </a:p>
          <a:p>
            <a:pPr marL="0" indent="0">
              <a:buNone/>
            </a:pPr>
            <a:r>
              <a:rPr lang="tr-TR" sz="2400" dirty="0" smtClean="0">
                <a:latin typeface="Cambria" panose="02040503050406030204" pitchFamily="18" charset="0"/>
              </a:rPr>
              <a:t>bu boyutun toplam ağırlığı %25’ten </a:t>
            </a:r>
            <a:r>
              <a:rPr lang="tr-TR" sz="2400" b="1" dirty="0" smtClean="0">
                <a:latin typeface="Cambria" panose="02040503050406030204" pitchFamily="18" charset="0"/>
              </a:rPr>
              <a:t>%40’a </a:t>
            </a:r>
            <a:r>
              <a:rPr lang="tr-TR" sz="2400" dirty="0" smtClean="0">
                <a:latin typeface="Cambria" panose="02040503050406030204" pitchFamily="18" charset="0"/>
              </a:rPr>
              <a:t>yükseltilmiştir.</a:t>
            </a:r>
          </a:p>
          <a:p>
            <a:pPr marL="0" indent="0">
              <a:buNone/>
            </a:pPr>
            <a:endParaRPr lang="tr-TR" sz="2400" dirty="0" smtClean="0">
              <a:latin typeface="Cambria" panose="02040503050406030204" pitchFamily="18" charset="0"/>
            </a:endParaRPr>
          </a:p>
          <a:p>
            <a:pPr>
              <a:buFont typeface="Wingdings" panose="05000000000000000000" pitchFamily="2" charset="2"/>
              <a:buChar char="§"/>
            </a:pPr>
            <a:r>
              <a:rPr lang="tr-TR" sz="2400" dirty="0" smtClean="0">
                <a:latin typeface="Cambria" panose="02040503050406030204" pitchFamily="18" charset="0"/>
              </a:rPr>
              <a:t>Araştırma Kalitesi boyutunda </a:t>
            </a:r>
            <a:r>
              <a:rPr lang="tr-TR" sz="2400" dirty="0">
                <a:latin typeface="Cambria" panose="02040503050406030204" pitchFamily="18" charset="0"/>
              </a:rPr>
              <a:t>yer alan gösterge sayısı 11’den </a:t>
            </a:r>
            <a:r>
              <a:rPr lang="tr-TR" sz="2400" dirty="0" smtClean="0">
                <a:latin typeface="Cambria" panose="02040503050406030204" pitchFamily="18" charset="0"/>
              </a:rPr>
              <a:t>10’a düşürülmüş, </a:t>
            </a:r>
          </a:p>
          <a:p>
            <a:pPr marL="0" indent="0">
              <a:buNone/>
            </a:pPr>
            <a:r>
              <a:rPr lang="tr-TR" sz="2400" dirty="0" smtClean="0">
                <a:latin typeface="Cambria" panose="02040503050406030204" pitchFamily="18" charset="0"/>
              </a:rPr>
              <a:t>bu </a:t>
            </a:r>
            <a:r>
              <a:rPr lang="tr-TR" sz="2400" dirty="0">
                <a:latin typeface="Cambria" panose="02040503050406030204" pitchFamily="18" charset="0"/>
              </a:rPr>
              <a:t>boyutun </a:t>
            </a:r>
            <a:r>
              <a:rPr lang="tr-TR" sz="2400" dirty="0" smtClean="0">
                <a:latin typeface="Cambria" panose="02040503050406030204" pitchFamily="18" charset="0"/>
              </a:rPr>
              <a:t>ağırlığı aynı (%40) kalmıştır.</a:t>
            </a:r>
          </a:p>
          <a:p>
            <a:pPr marL="0" indent="0">
              <a:buNone/>
            </a:pPr>
            <a:endParaRPr lang="tr-TR" sz="2400" dirty="0">
              <a:latin typeface="Cambria" panose="02040503050406030204" pitchFamily="18" charset="0"/>
            </a:endParaRPr>
          </a:p>
          <a:p>
            <a:pPr>
              <a:buFont typeface="Wingdings" panose="05000000000000000000" pitchFamily="2" charset="2"/>
              <a:buChar char="§"/>
            </a:pPr>
            <a:r>
              <a:rPr lang="tr-TR" sz="2400" dirty="0" smtClean="0">
                <a:latin typeface="Cambria" panose="02040503050406030204" pitchFamily="18" charset="0"/>
              </a:rPr>
              <a:t>Etkileşim ve İşbirliği boyutunda yer alan </a:t>
            </a:r>
            <a:r>
              <a:rPr lang="tr-TR" sz="2400" dirty="0">
                <a:latin typeface="Cambria" panose="02040503050406030204" pitchFamily="18" charset="0"/>
              </a:rPr>
              <a:t>gösterge sayısı </a:t>
            </a:r>
            <a:r>
              <a:rPr lang="tr-TR" sz="2400" dirty="0" smtClean="0">
                <a:latin typeface="Cambria" panose="02040503050406030204" pitchFamily="18" charset="0"/>
              </a:rPr>
              <a:t>10’dan 11’e yükseltilmiş, </a:t>
            </a:r>
          </a:p>
          <a:p>
            <a:pPr marL="0" indent="0">
              <a:buNone/>
            </a:pPr>
            <a:r>
              <a:rPr lang="tr-TR" sz="2400" dirty="0" smtClean="0">
                <a:latin typeface="Cambria" panose="02040503050406030204" pitchFamily="18" charset="0"/>
              </a:rPr>
              <a:t>bu boyutun ağırlığı %35’ten </a:t>
            </a:r>
            <a:r>
              <a:rPr lang="tr-TR" sz="2400" b="1" dirty="0" smtClean="0">
                <a:latin typeface="Cambria" panose="02040503050406030204" pitchFamily="18" charset="0"/>
              </a:rPr>
              <a:t>%20’ye </a:t>
            </a:r>
            <a:r>
              <a:rPr lang="tr-TR" sz="2400" dirty="0" smtClean="0">
                <a:latin typeface="Cambria" panose="02040503050406030204" pitchFamily="18" charset="0"/>
              </a:rPr>
              <a:t>düşürülmüştür.</a:t>
            </a:r>
            <a:endParaRPr lang="tr-TR" sz="2400" dirty="0">
              <a:latin typeface="Cambria" panose="02040503050406030204" pitchFamily="18" charset="0"/>
            </a:endParaRPr>
          </a:p>
        </p:txBody>
      </p:sp>
      <p:pic>
        <p:nvPicPr>
          <p:cNvPr id="4" name="Picture 2">
            <a:extLst>
              <a:ext uri="{FF2B5EF4-FFF2-40B4-BE49-F238E27FC236}">
                <a16:creationId xmlns:a16="http://schemas.microsoft.com/office/drawing/2014/main" id="{819B4462-42DA-794B-BBA3-EE3AAA3D07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0" y="6654305"/>
            <a:ext cx="12191999" cy="134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1005840" y="0"/>
            <a:ext cx="11186160" cy="1191491"/>
          </a:xfrm>
        </p:spPr>
        <p:txBody>
          <a:bodyPr>
            <a:normAutofit/>
          </a:bodyPr>
          <a:lstStyle/>
          <a:p>
            <a:pPr algn="ctr"/>
            <a:r>
              <a:rPr lang="tr-TR" sz="2800" b="1" dirty="0" smtClean="0">
                <a:latin typeface="Cambria" panose="02040503050406030204" pitchFamily="18" charset="0"/>
                <a:cs typeface="Arial" panose="020B0604020202020204" pitchFamily="34" charset="0"/>
              </a:rPr>
              <a:t>ARAŞTIRMA ÜNİVERSİTELERİ </a:t>
            </a:r>
            <a:br>
              <a:rPr lang="tr-TR" sz="2800" b="1" dirty="0" smtClean="0">
                <a:latin typeface="Cambria" panose="02040503050406030204" pitchFamily="18" charset="0"/>
                <a:cs typeface="Arial" panose="020B0604020202020204" pitchFamily="34" charset="0"/>
              </a:rPr>
            </a:br>
            <a:r>
              <a:rPr lang="tr-TR" sz="2800" b="1" dirty="0" smtClean="0">
                <a:latin typeface="Cambria" panose="02040503050406030204" pitchFamily="18" charset="0"/>
                <a:cs typeface="Arial" panose="020B0604020202020204" pitchFamily="34" charset="0"/>
              </a:rPr>
              <a:t>2021 PERFORMANS </a:t>
            </a:r>
            <a:r>
              <a:rPr lang="tr-TR" sz="2800" b="1" dirty="0" smtClean="0">
                <a:latin typeface="Cambria" panose="02040503050406030204" pitchFamily="18" charset="0"/>
                <a:cs typeface="Arial" panose="020B0604020202020204" pitchFamily="34" charset="0"/>
              </a:rPr>
              <a:t>SIRALAMASI </a:t>
            </a:r>
            <a:r>
              <a:rPr lang="tr-TR" sz="2800" b="1" dirty="0" smtClean="0">
                <a:latin typeface="Cambria" panose="02040503050406030204" pitchFamily="18" charset="0"/>
                <a:cs typeface="Arial" panose="020B0604020202020204" pitchFamily="34" charset="0"/>
              </a:rPr>
              <a:t>SONUÇLARI</a:t>
            </a:r>
            <a:endParaRPr lang="en-US" sz="2800" b="1" dirty="0">
              <a:latin typeface="Cambria" panose="02040503050406030204" pitchFamily="18" charset="0"/>
            </a:endParaRPr>
          </a:p>
        </p:txBody>
      </p:sp>
    </p:spTree>
    <p:extLst>
      <p:ext uri="{BB962C8B-B14F-4D97-AF65-F5344CB8AC3E}">
        <p14:creationId xmlns:p14="http://schemas.microsoft.com/office/powerpoint/2010/main" val="1353165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97180" y="1394691"/>
            <a:ext cx="11521440" cy="5190836"/>
          </a:xfrm>
        </p:spPr>
        <p:txBody>
          <a:bodyPr/>
          <a:lstStyle/>
          <a:p>
            <a:pPr marL="0" indent="0" algn="just">
              <a:buNone/>
            </a:pPr>
            <a:endParaRPr lang="tr-TR" sz="2800" dirty="0" smtClean="0">
              <a:latin typeface="Cambria" panose="02040503050406030204" pitchFamily="18" charset="0"/>
            </a:endParaRPr>
          </a:p>
          <a:p>
            <a:pPr marL="0" indent="0" algn="just">
              <a:buNone/>
            </a:pPr>
            <a:r>
              <a:rPr lang="tr-TR" sz="2800" dirty="0" smtClean="0">
                <a:latin typeface="Cambria" panose="02040503050406030204" pitchFamily="18" charset="0"/>
              </a:rPr>
              <a:t>2022 </a:t>
            </a:r>
            <a:r>
              <a:rPr lang="tr-TR" sz="2800" dirty="0">
                <a:latin typeface="Cambria" panose="02040503050406030204" pitchFamily="18" charset="0"/>
              </a:rPr>
              <a:t>Haziran ayında 20 Araştırma Üniversitesine (devlet) Strateji ve Bütçe Başkanlığı tarafından 100.000.000,00 TL bütçe aktarımı yapılmış olup Araştırma Üniversiteleri Yıllık Performans sıralaması üzerinden bütçe dağılımı yapılmıştır. </a:t>
            </a:r>
          </a:p>
          <a:p>
            <a:pPr marL="0" indent="0" algn="just">
              <a:buNone/>
            </a:pPr>
            <a:endParaRPr lang="tr-TR" sz="2800" dirty="0">
              <a:latin typeface="Cambria" panose="02040503050406030204" pitchFamily="18" charset="0"/>
            </a:endParaRPr>
          </a:p>
          <a:p>
            <a:pPr marL="0" indent="0" algn="just">
              <a:buNone/>
            </a:pPr>
            <a:r>
              <a:rPr lang="tr-TR" sz="2800" dirty="0" smtClean="0">
                <a:latin typeface="Cambria" panose="02040503050406030204" pitchFamily="18" charset="0"/>
              </a:rPr>
              <a:t>Üniversitelerimizin </a:t>
            </a:r>
            <a:r>
              <a:rPr lang="tr-TR" sz="2800" dirty="0">
                <a:latin typeface="Cambria" panose="02040503050406030204" pitchFamily="18" charset="0"/>
              </a:rPr>
              <a:t>eşleştirildikleri alanlarda </a:t>
            </a:r>
            <a:r>
              <a:rPr lang="tr-TR" sz="2800" dirty="0" smtClean="0">
                <a:latin typeface="Cambria" panose="02040503050406030204" pitchFamily="18" charset="0"/>
              </a:rPr>
              <a:t>çıktıkları </a:t>
            </a:r>
            <a:r>
              <a:rPr lang="tr-TR" sz="2800" b="1" dirty="0">
                <a:latin typeface="Cambria" panose="02040503050406030204" pitchFamily="18" charset="0"/>
              </a:rPr>
              <a:t>2022 </a:t>
            </a:r>
            <a:r>
              <a:rPr lang="tr-TR" sz="2800" dirty="0">
                <a:latin typeface="Cambria" panose="02040503050406030204" pitchFamily="18" charset="0"/>
              </a:rPr>
              <a:t>proje </a:t>
            </a:r>
            <a:r>
              <a:rPr lang="tr-TR" sz="2800" dirty="0" smtClean="0">
                <a:latin typeface="Cambria" panose="02040503050406030204" pitchFamily="18" charset="0"/>
              </a:rPr>
              <a:t>çağrılarında </a:t>
            </a:r>
            <a:r>
              <a:rPr lang="tr-TR" sz="2800" dirty="0">
                <a:latin typeface="Cambria" panose="02040503050406030204" pitchFamily="18" charset="0"/>
              </a:rPr>
              <a:t>toplam </a:t>
            </a:r>
            <a:r>
              <a:rPr lang="tr-TR" sz="2800" b="1" dirty="0">
                <a:latin typeface="Cambria" panose="02040503050406030204" pitchFamily="18" charset="0"/>
              </a:rPr>
              <a:t>196 </a:t>
            </a:r>
            <a:r>
              <a:rPr lang="tr-TR" sz="2800" dirty="0" smtClean="0">
                <a:latin typeface="Cambria" panose="02040503050406030204" pitchFamily="18" charset="0"/>
              </a:rPr>
              <a:t>projeye, </a:t>
            </a:r>
            <a:r>
              <a:rPr lang="tr-TR" sz="2800" b="1" dirty="0">
                <a:latin typeface="Cambria" panose="02040503050406030204" pitchFamily="18" charset="0"/>
              </a:rPr>
              <a:t>116.236.879,94</a:t>
            </a:r>
            <a:r>
              <a:rPr lang="tr-TR" sz="2800" dirty="0">
                <a:latin typeface="Cambria" panose="02040503050406030204" pitchFamily="18" charset="0"/>
              </a:rPr>
              <a:t> TL bütçe aktarımı yapılmıştır. </a:t>
            </a:r>
            <a:r>
              <a:rPr lang="tr-TR" sz="2800" b="1" dirty="0" smtClean="0">
                <a:latin typeface="Cambria" panose="02040503050406030204" pitchFamily="18" charset="0"/>
              </a:rPr>
              <a:t>İstanbul,</a:t>
            </a:r>
            <a:r>
              <a:rPr lang="tr-TR" sz="2800" dirty="0" smtClean="0">
                <a:latin typeface="Cambria" panose="02040503050406030204" pitchFamily="18" charset="0"/>
              </a:rPr>
              <a:t> </a:t>
            </a:r>
            <a:r>
              <a:rPr lang="tr-TR" sz="2800" b="1" dirty="0" smtClean="0">
                <a:latin typeface="Cambria" panose="02040503050406030204" pitchFamily="18" charset="0"/>
              </a:rPr>
              <a:t>Ankara</a:t>
            </a:r>
            <a:r>
              <a:rPr lang="tr-TR" sz="2800" b="1" dirty="0">
                <a:latin typeface="Cambria" panose="02040503050406030204" pitchFamily="18" charset="0"/>
              </a:rPr>
              <a:t>, Gazi, Gebze Teknik</a:t>
            </a:r>
            <a:r>
              <a:rPr lang="tr-TR" sz="2800" dirty="0">
                <a:latin typeface="Cambria" panose="02040503050406030204" pitchFamily="18" charset="0"/>
              </a:rPr>
              <a:t> ve </a:t>
            </a:r>
            <a:r>
              <a:rPr lang="tr-TR" sz="2800" b="1" dirty="0">
                <a:latin typeface="Cambria" panose="02040503050406030204" pitchFamily="18" charset="0"/>
              </a:rPr>
              <a:t>Hacettepe</a:t>
            </a:r>
            <a:r>
              <a:rPr lang="tr-TR" sz="2800" dirty="0">
                <a:latin typeface="Cambria" panose="02040503050406030204" pitchFamily="18" charset="0"/>
              </a:rPr>
              <a:t> Üniversitelerinin projelere kendi bütçelerinden de kaynak aktarımı yaptığı tespit edilmiştir. </a:t>
            </a:r>
          </a:p>
        </p:txBody>
      </p:sp>
      <p:pic>
        <p:nvPicPr>
          <p:cNvPr id="4" name="Picture 2">
            <a:extLst>
              <a:ext uri="{FF2B5EF4-FFF2-40B4-BE49-F238E27FC236}">
                <a16:creationId xmlns:a16="http://schemas.microsoft.com/office/drawing/2014/main" id="{819B4462-42DA-794B-BBA3-EE3AAA3D07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0" y="6654305"/>
            <a:ext cx="12191999" cy="134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2596769" y="0"/>
            <a:ext cx="9917960" cy="1029233"/>
          </a:xfrm>
        </p:spPr>
        <p:txBody>
          <a:bodyPr>
            <a:normAutofit/>
          </a:bodyPr>
          <a:lstStyle/>
          <a:p>
            <a:r>
              <a:rPr lang="tr-TR" sz="2800" b="1" dirty="0">
                <a:latin typeface="Cambria" panose="02040503050406030204" pitchFamily="18" charset="0"/>
                <a:cs typeface="Arial" panose="020B0604020202020204" pitchFamily="34" charset="0"/>
              </a:rPr>
              <a:t>ARAŞTIRMA ÜNİVERSİTELERİ DESTEK PROGRAMI</a:t>
            </a:r>
            <a:endParaRPr lang="en-US" sz="2800" b="1" dirty="0">
              <a:latin typeface="Cambria" panose="02040503050406030204" pitchFamily="18" charset="0"/>
            </a:endParaRPr>
          </a:p>
        </p:txBody>
      </p:sp>
    </p:spTree>
    <p:extLst>
      <p:ext uri="{BB962C8B-B14F-4D97-AF65-F5344CB8AC3E}">
        <p14:creationId xmlns:p14="http://schemas.microsoft.com/office/powerpoint/2010/main" val="1446329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atır Belirtme Çizgisi 1 5"/>
          <p:cNvSpPr/>
          <p:nvPr/>
        </p:nvSpPr>
        <p:spPr>
          <a:xfrm>
            <a:off x="696685" y="5343211"/>
            <a:ext cx="10809515" cy="1438111"/>
          </a:xfrm>
          <a:prstGeom prst="borderCallout1">
            <a:avLst>
              <a:gd name="adj1" fmla="val 283"/>
              <a:gd name="adj2" fmla="val 60423"/>
              <a:gd name="adj3" fmla="val -36947"/>
              <a:gd name="adj4" fmla="val 55910"/>
            </a:avLst>
          </a:prstGeom>
          <a:solidFill>
            <a:schemeClr val="tx2">
              <a:lumMod val="60000"/>
              <a:lumOff val="40000"/>
              <a:alpha val="26000"/>
            </a:schemeClr>
          </a:solidFill>
          <a:ln>
            <a:solidFill>
              <a:schemeClr val="accent1">
                <a:shade val="50000"/>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Satır Belirtme Çizgisi 1 4"/>
          <p:cNvSpPr/>
          <p:nvPr/>
        </p:nvSpPr>
        <p:spPr>
          <a:xfrm>
            <a:off x="248817" y="1403516"/>
            <a:ext cx="3662783" cy="2286745"/>
          </a:xfrm>
          <a:prstGeom prst="borderCallout1">
            <a:avLst>
              <a:gd name="adj1" fmla="val 40213"/>
              <a:gd name="adj2" fmla="val 99500"/>
              <a:gd name="adj3" fmla="val 48375"/>
              <a:gd name="adj4" fmla="val 108681"/>
            </a:avLst>
          </a:prstGeom>
          <a:solidFill>
            <a:schemeClr val="accent4">
              <a:alpha val="25000"/>
            </a:schemeClr>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Satır Belirtme Çizgisi 2 3"/>
          <p:cNvSpPr/>
          <p:nvPr/>
        </p:nvSpPr>
        <p:spPr>
          <a:xfrm>
            <a:off x="7782614" y="1421177"/>
            <a:ext cx="4305300" cy="2749225"/>
          </a:xfrm>
          <a:prstGeom prst="borderCallout2">
            <a:avLst>
              <a:gd name="adj1" fmla="val 30839"/>
              <a:gd name="adj2" fmla="val 222"/>
              <a:gd name="adj3" fmla="val 35540"/>
              <a:gd name="adj4" fmla="val -6637"/>
              <a:gd name="adj5" fmla="val 30566"/>
              <a:gd name="adj6" fmla="val 236"/>
            </a:avLst>
          </a:prstGeom>
          <a:solidFill>
            <a:schemeClr val="bg2">
              <a:lumMod val="75000"/>
              <a:alpha val="25000"/>
            </a:schemeClr>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itle 1"/>
          <p:cNvSpPr>
            <a:spLocks noGrp="1"/>
          </p:cNvSpPr>
          <p:nvPr>
            <p:ph type="title"/>
          </p:nvPr>
        </p:nvSpPr>
        <p:spPr>
          <a:xfrm>
            <a:off x="-105513" y="8168"/>
            <a:ext cx="10887635" cy="1029233"/>
          </a:xfrm>
        </p:spPr>
        <p:txBody>
          <a:bodyPr>
            <a:normAutofit/>
          </a:bodyPr>
          <a:lstStyle/>
          <a:p>
            <a:pPr algn="ctr"/>
            <a:r>
              <a:rPr lang="tr-TR" sz="2600" b="1" dirty="0" smtClean="0">
                <a:latin typeface="Cambria" panose="02040503050406030204" pitchFamily="18" charset="0"/>
                <a:cs typeface="Arial" panose="020B0604020202020204" pitchFamily="34" charset="0"/>
              </a:rPr>
              <a:t>PERFORMANS </a:t>
            </a:r>
            <a:r>
              <a:rPr lang="en-US" sz="2600" b="1" dirty="0" smtClean="0">
                <a:latin typeface="Cambria" panose="02040503050406030204" pitchFamily="18" charset="0"/>
                <a:cs typeface="Arial" panose="020B0604020202020204" pitchFamily="34" charset="0"/>
              </a:rPr>
              <a:t>İZLEME</a:t>
            </a:r>
            <a:r>
              <a:rPr lang="tr-TR" sz="2600" b="1" dirty="0" smtClean="0">
                <a:latin typeface="Cambria" panose="02040503050406030204" pitchFamily="18" charset="0"/>
                <a:cs typeface="Arial" panose="020B0604020202020204" pitchFamily="34" charset="0"/>
              </a:rPr>
              <a:t> </a:t>
            </a:r>
            <a:r>
              <a:rPr lang="tr-TR" sz="2600" b="1" dirty="0" smtClean="0">
                <a:latin typeface="Cambria" panose="02040503050406030204" pitchFamily="18" charset="0"/>
                <a:cs typeface="Arial" panose="020B0604020202020204" pitchFamily="34" charset="0"/>
              </a:rPr>
              <a:t>KRİTERLERİ</a:t>
            </a:r>
            <a:endParaRPr lang="en-US" sz="2600" b="1" dirty="0">
              <a:latin typeface="Cambria" panose="02040503050406030204" pitchFamily="18" charset="0"/>
            </a:endParaRPr>
          </a:p>
        </p:txBody>
      </p:sp>
      <p:sp>
        <p:nvSpPr>
          <p:cNvPr id="44" name="Rectangle 43"/>
          <p:cNvSpPr/>
          <p:nvPr/>
        </p:nvSpPr>
        <p:spPr>
          <a:xfrm>
            <a:off x="5822825" y="4025920"/>
            <a:ext cx="1814219" cy="481357"/>
          </a:xfrm>
          <a:prstGeom prst="rect">
            <a:avLst/>
          </a:prstGeom>
        </p:spPr>
        <p:txBody>
          <a:bodyPr wrap="square">
            <a:spAutoFit/>
          </a:bodyPr>
          <a:lstStyle/>
          <a:p>
            <a:pPr algn="ctr" defTabSz="891311">
              <a:lnSpc>
                <a:spcPct val="90000"/>
              </a:lnSpc>
              <a:spcBef>
                <a:spcPct val="0"/>
              </a:spcBef>
            </a:pPr>
            <a:r>
              <a:rPr lang="tr-TR" sz="1404" b="1" dirty="0">
                <a:solidFill>
                  <a:prstClr val="white"/>
                </a:solidFill>
                <a:latin typeface="Arial" panose="020B0604020202020204" pitchFamily="34" charset="0"/>
                <a:cs typeface="Arial" panose="020B0604020202020204" pitchFamily="34" charset="0"/>
              </a:rPr>
              <a:t>Araştırma Yayılımı</a:t>
            </a:r>
          </a:p>
          <a:p>
            <a:pPr algn="ctr" defTabSz="891311">
              <a:lnSpc>
                <a:spcPct val="90000"/>
              </a:lnSpc>
              <a:spcBef>
                <a:spcPct val="0"/>
              </a:spcBef>
            </a:pPr>
            <a:r>
              <a:rPr lang="tr-TR" sz="1404" b="1" dirty="0">
                <a:solidFill>
                  <a:prstClr val="white"/>
                </a:solidFill>
                <a:latin typeface="Arial" panose="020B0604020202020204" pitchFamily="34" charset="0"/>
                <a:cs typeface="Arial" panose="020B0604020202020204" pitchFamily="34" charset="0"/>
              </a:rPr>
              <a:t>(%10)</a:t>
            </a:r>
          </a:p>
        </p:txBody>
      </p:sp>
      <p:sp>
        <p:nvSpPr>
          <p:cNvPr id="46" name="Pie 45"/>
          <p:cNvSpPr/>
          <p:nvPr/>
        </p:nvSpPr>
        <p:spPr>
          <a:xfrm>
            <a:off x="4179593" y="1589165"/>
            <a:ext cx="3422475" cy="3422475"/>
          </a:xfrm>
          <a:prstGeom prst="pie">
            <a:avLst>
              <a:gd name="adj1" fmla="val 16200000"/>
              <a:gd name="adj2" fmla="val 1800000"/>
            </a:avLst>
          </a:prstGeom>
          <a:solidFill>
            <a:schemeClr val="bg2">
              <a:lumMod val="50000"/>
            </a:schemeClr>
          </a:solidFill>
        </p:spPr>
        <p:style>
          <a:lnRef idx="0">
            <a:schemeClr val="accent1"/>
          </a:lnRef>
          <a:fillRef idx="3">
            <a:schemeClr val="accent1"/>
          </a:fillRef>
          <a:effectRef idx="3">
            <a:schemeClr val="accent1"/>
          </a:effectRef>
          <a:fontRef idx="minor">
            <a:schemeClr val="lt1"/>
          </a:fontRef>
        </p:style>
      </p:sp>
      <p:sp>
        <p:nvSpPr>
          <p:cNvPr id="48" name="Pie 47"/>
          <p:cNvSpPr/>
          <p:nvPr/>
        </p:nvSpPr>
        <p:spPr>
          <a:xfrm>
            <a:off x="4142824" y="1611966"/>
            <a:ext cx="3422475" cy="3478172"/>
          </a:xfrm>
          <a:prstGeom prst="pie">
            <a:avLst>
              <a:gd name="adj1" fmla="val 1800000"/>
              <a:gd name="adj2" fmla="val 9000000"/>
            </a:avLst>
          </a:prstGeom>
          <a:solidFill>
            <a:srgbClr val="7030A0"/>
          </a:solidFill>
        </p:spPr>
        <p:style>
          <a:lnRef idx="0">
            <a:schemeClr val="accent2"/>
          </a:lnRef>
          <a:fillRef idx="3">
            <a:schemeClr val="accent2"/>
          </a:fillRef>
          <a:effectRef idx="3">
            <a:schemeClr val="accent2"/>
          </a:effectRef>
          <a:fontRef idx="minor">
            <a:schemeClr val="lt1"/>
          </a:fontRef>
        </p:style>
      </p:sp>
      <p:grpSp>
        <p:nvGrpSpPr>
          <p:cNvPr id="49" name="Group 48"/>
          <p:cNvGrpSpPr/>
          <p:nvPr/>
        </p:nvGrpSpPr>
        <p:grpSpPr>
          <a:xfrm>
            <a:off x="4058799" y="1589165"/>
            <a:ext cx="3464487" cy="3422475"/>
            <a:chOff x="2844879" y="1905001"/>
            <a:chExt cx="3455666" cy="3413760"/>
          </a:xfrm>
          <a:solidFill>
            <a:srgbClr val="6600FF"/>
          </a:solidFill>
        </p:grpSpPr>
        <p:sp>
          <p:nvSpPr>
            <p:cNvPr id="57" name="Pie 56"/>
            <p:cNvSpPr/>
            <p:nvPr/>
          </p:nvSpPr>
          <p:spPr>
            <a:xfrm>
              <a:off x="2886785" y="1905001"/>
              <a:ext cx="3413760" cy="3413760"/>
            </a:xfrm>
            <a:prstGeom prst="pie">
              <a:avLst>
                <a:gd name="adj1" fmla="val 9000000"/>
                <a:gd name="adj2" fmla="val 16200000"/>
              </a:avLst>
            </a:prstGeom>
            <a:solidFill>
              <a:schemeClr val="accent4">
                <a:lumMod val="75000"/>
              </a:schemeClr>
            </a:solidFill>
          </p:spPr>
          <p:style>
            <a:lnRef idx="0">
              <a:schemeClr val="accent3"/>
            </a:lnRef>
            <a:fillRef idx="3">
              <a:schemeClr val="accent3"/>
            </a:fillRef>
            <a:effectRef idx="3">
              <a:schemeClr val="accent3"/>
            </a:effectRef>
            <a:fontRef idx="minor">
              <a:schemeClr val="lt1"/>
            </a:fontRef>
          </p:style>
        </p:sp>
        <p:sp>
          <p:nvSpPr>
            <p:cNvPr id="51" name="Rectangle 50"/>
            <p:cNvSpPr/>
            <p:nvPr/>
          </p:nvSpPr>
          <p:spPr>
            <a:xfrm>
              <a:off x="2844879" y="2514600"/>
              <a:ext cx="2123918" cy="838090"/>
            </a:xfrm>
            <a:prstGeom prst="rect">
              <a:avLst/>
            </a:prstGeom>
            <a:noFill/>
          </p:spPr>
          <p:txBody>
            <a:bodyPr wrap="square">
              <a:spAutoFit/>
            </a:bodyPr>
            <a:lstStyle/>
            <a:p>
              <a:pPr algn="ctr" defTabSz="891311">
                <a:lnSpc>
                  <a:spcPct val="90000"/>
                </a:lnSpc>
                <a:spcBef>
                  <a:spcPct val="0"/>
                </a:spcBef>
              </a:pPr>
              <a:r>
                <a:rPr lang="tr-TR" b="1" dirty="0">
                  <a:solidFill>
                    <a:prstClr val="white"/>
                  </a:solidFill>
                  <a:latin typeface="Cambria" panose="02040503050406030204" pitchFamily="18" charset="0"/>
                  <a:cs typeface="Arial" panose="020B0604020202020204" pitchFamily="34" charset="0"/>
                </a:rPr>
                <a:t>Araştırma </a:t>
              </a:r>
            </a:p>
            <a:p>
              <a:pPr algn="ctr" defTabSz="891311">
                <a:lnSpc>
                  <a:spcPct val="90000"/>
                </a:lnSpc>
                <a:spcBef>
                  <a:spcPct val="0"/>
                </a:spcBef>
              </a:pPr>
              <a:r>
                <a:rPr lang="tr-TR" b="1" dirty="0">
                  <a:solidFill>
                    <a:prstClr val="white"/>
                  </a:solidFill>
                  <a:latin typeface="Cambria" panose="02040503050406030204" pitchFamily="18" charset="0"/>
                  <a:cs typeface="Arial" panose="020B0604020202020204" pitchFamily="34" charset="0"/>
                </a:rPr>
                <a:t>Kapasitesi</a:t>
              </a:r>
            </a:p>
            <a:p>
              <a:pPr algn="ctr" defTabSz="891311">
                <a:lnSpc>
                  <a:spcPct val="90000"/>
                </a:lnSpc>
                <a:spcBef>
                  <a:spcPct val="0"/>
                </a:spcBef>
              </a:pPr>
              <a:r>
                <a:rPr lang="tr-TR" b="1" dirty="0" smtClean="0">
                  <a:solidFill>
                    <a:prstClr val="white"/>
                  </a:solidFill>
                  <a:latin typeface="Cambria" panose="02040503050406030204" pitchFamily="18" charset="0"/>
                  <a:cs typeface="Arial" panose="020B0604020202020204" pitchFamily="34" charset="0"/>
                </a:rPr>
                <a:t>(%40)</a:t>
              </a:r>
              <a:endParaRPr lang="tr-TR" b="1" dirty="0">
                <a:solidFill>
                  <a:prstClr val="white"/>
                </a:solidFill>
                <a:latin typeface="Cambria" panose="02040503050406030204" pitchFamily="18" charset="0"/>
                <a:cs typeface="Arial" panose="020B0604020202020204" pitchFamily="34" charset="0"/>
              </a:endParaRPr>
            </a:p>
          </p:txBody>
        </p:sp>
        <p:sp>
          <p:nvSpPr>
            <p:cNvPr id="52" name="Rectangle 51"/>
            <p:cNvSpPr/>
            <p:nvPr/>
          </p:nvSpPr>
          <p:spPr>
            <a:xfrm>
              <a:off x="4692161" y="2393049"/>
              <a:ext cx="1421726" cy="1017681"/>
            </a:xfrm>
            <a:prstGeom prst="rect">
              <a:avLst/>
            </a:prstGeom>
            <a:noFill/>
          </p:spPr>
          <p:txBody>
            <a:bodyPr wrap="square">
              <a:spAutoFit/>
            </a:bodyPr>
            <a:lstStyle/>
            <a:p>
              <a:pPr algn="ctr" defTabSz="891311">
                <a:spcBef>
                  <a:spcPct val="0"/>
                </a:spcBef>
                <a:spcAft>
                  <a:spcPct val="35000"/>
                </a:spcAft>
              </a:pPr>
              <a:r>
                <a:rPr lang="tr-TR" b="1" dirty="0">
                  <a:solidFill>
                    <a:prstClr val="white"/>
                  </a:solidFill>
                  <a:latin typeface="Cambria" panose="02040503050406030204" pitchFamily="18" charset="0"/>
                  <a:cs typeface="Arial" panose="020B0604020202020204" pitchFamily="34" charset="0"/>
                </a:rPr>
                <a:t>Araştırma </a:t>
              </a:r>
              <a:r>
                <a:rPr lang="tr-TR" b="1" dirty="0" smtClean="0">
                  <a:solidFill>
                    <a:prstClr val="white"/>
                  </a:solidFill>
                  <a:latin typeface="Cambria" panose="02040503050406030204" pitchFamily="18" charset="0"/>
                  <a:cs typeface="Arial" panose="020B0604020202020204" pitchFamily="34" charset="0"/>
                </a:rPr>
                <a:t>Kalitesi</a:t>
              </a:r>
            </a:p>
            <a:p>
              <a:pPr algn="ctr" defTabSz="891311">
                <a:spcBef>
                  <a:spcPct val="0"/>
                </a:spcBef>
                <a:spcAft>
                  <a:spcPct val="35000"/>
                </a:spcAft>
              </a:pPr>
              <a:r>
                <a:rPr lang="tr-TR" b="1" dirty="0" smtClean="0">
                  <a:solidFill>
                    <a:prstClr val="white"/>
                  </a:solidFill>
                  <a:latin typeface="Cambria" panose="02040503050406030204" pitchFamily="18" charset="0"/>
                  <a:cs typeface="Arial" panose="020B0604020202020204" pitchFamily="34" charset="0"/>
                </a:rPr>
                <a:t>(%40)</a:t>
              </a:r>
              <a:endParaRPr lang="tr-TR" b="1" dirty="0">
                <a:solidFill>
                  <a:prstClr val="white"/>
                </a:solidFill>
                <a:latin typeface="Cambria" panose="02040503050406030204" pitchFamily="18" charset="0"/>
                <a:cs typeface="Arial" panose="020B0604020202020204" pitchFamily="34" charset="0"/>
              </a:endParaRPr>
            </a:p>
          </p:txBody>
        </p:sp>
        <p:sp>
          <p:nvSpPr>
            <p:cNvPr id="53" name="Rectangle 52"/>
            <p:cNvSpPr/>
            <p:nvPr/>
          </p:nvSpPr>
          <p:spPr>
            <a:xfrm>
              <a:off x="3752769" y="4233250"/>
              <a:ext cx="1706239" cy="838090"/>
            </a:xfrm>
            <a:prstGeom prst="rect">
              <a:avLst/>
            </a:prstGeom>
            <a:noFill/>
          </p:spPr>
          <p:txBody>
            <a:bodyPr wrap="square">
              <a:spAutoFit/>
            </a:bodyPr>
            <a:lstStyle/>
            <a:p>
              <a:pPr algn="ctr" defTabSz="891311">
                <a:lnSpc>
                  <a:spcPct val="90000"/>
                </a:lnSpc>
                <a:spcBef>
                  <a:spcPct val="0"/>
                </a:spcBef>
              </a:pPr>
              <a:r>
                <a:rPr lang="tr-TR" b="1" dirty="0">
                  <a:solidFill>
                    <a:prstClr val="white"/>
                  </a:solidFill>
                  <a:latin typeface="Cambria" panose="02040503050406030204" pitchFamily="18" charset="0"/>
                  <a:cs typeface="Arial" panose="020B0604020202020204" pitchFamily="34" charset="0"/>
                </a:rPr>
                <a:t>Etkileşim ve </a:t>
              </a:r>
              <a:r>
                <a:rPr lang="en-US" b="1" dirty="0" err="1" smtClean="0">
                  <a:solidFill>
                    <a:prstClr val="white"/>
                  </a:solidFill>
                  <a:latin typeface="Cambria" panose="02040503050406030204" pitchFamily="18" charset="0"/>
                  <a:cs typeface="Arial" panose="020B0604020202020204" pitchFamily="34" charset="0"/>
                </a:rPr>
                <a:t>İşbirliği</a:t>
              </a:r>
              <a:endParaRPr lang="tr-TR" b="1" dirty="0" smtClean="0">
                <a:solidFill>
                  <a:prstClr val="white"/>
                </a:solidFill>
                <a:latin typeface="Cambria" panose="02040503050406030204" pitchFamily="18" charset="0"/>
                <a:cs typeface="Arial" panose="020B0604020202020204" pitchFamily="34" charset="0"/>
              </a:endParaRPr>
            </a:p>
            <a:p>
              <a:pPr algn="ctr" defTabSz="891311">
                <a:lnSpc>
                  <a:spcPct val="90000"/>
                </a:lnSpc>
                <a:spcBef>
                  <a:spcPct val="0"/>
                </a:spcBef>
              </a:pPr>
              <a:r>
                <a:rPr lang="tr-TR" b="1" dirty="0" smtClean="0">
                  <a:solidFill>
                    <a:prstClr val="white"/>
                  </a:solidFill>
                  <a:latin typeface="Cambria" panose="02040503050406030204" pitchFamily="18" charset="0"/>
                  <a:cs typeface="Arial" panose="020B0604020202020204" pitchFamily="34" charset="0"/>
                </a:rPr>
                <a:t>(%20)</a:t>
              </a:r>
              <a:endParaRPr lang="tr-TR" b="1" dirty="0">
                <a:solidFill>
                  <a:prstClr val="white"/>
                </a:solidFill>
                <a:latin typeface="Cambria" panose="02040503050406030204" pitchFamily="18" charset="0"/>
                <a:cs typeface="Arial" panose="020B0604020202020204" pitchFamily="34" charset="0"/>
              </a:endParaRPr>
            </a:p>
          </p:txBody>
        </p:sp>
        <p:grpSp>
          <p:nvGrpSpPr>
            <p:cNvPr id="54" name="Group 53"/>
            <p:cNvGrpSpPr/>
            <p:nvPr/>
          </p:nvGrpSpPr>
          <p:grpSpPr>
            <a:xfrm>
              <a:off x="3933171" y="3433338"/>
              <a:ext cx="1446790" cy="567408"/>
              <a:chOff x="908438" y="4990599"/>
              <a:chExt cx="1658966" cy="656322"/>
            </a:xfrm>
            <a:grpFill/>
          </p:grpSpPr>
          <p:sp>
            <p:nvSpPr>
              <p:cNvPr id="55" name="Oval 8"/>
              <p:cNvSpPr/>
              <p:nvPr/>
            </p:nvSpPr>
            <p:spPr>
              <a:xfrm>
                <a:off x="908438" y="4990599"/>
                <a:ext cx="1658966" cy="656322"/>
              </a:xfrm>
              <a:prstGeom prst="roundRect">
                <a:avLst/>
              </a:prstGeom>
              <a:solidFill>
                <a:schemeClr val="accent1">
                  <a:lumMod val="40000"/>
                  <a:lumOff val="60000"/>
                </a:schemeClr>
              </a:solidFill>
            </p:spPr>
            <p:style>
              <a:lnRef idx="0">
                <a:schemeClr val="accent6"/>
              </a:lnRef>
              <a:fillRef idx="3">
                <a:schemeClr val="accent6"/>
              </a:fillRef>
              <a:effectRef idx="3">
                <a:schemeClr val="accent6"/>
              </a:effectRef>
              <a:fontRef idx="minor">
                <a:schemeClr val="lt1"/>
              </a:fontRef>
            </p:style>
          </p:sp>
          <p:sp>
            <p:nvSpPr>
              <p:cNvPr id="56" name="Oval 4"/>
              <p:cNvSpPr/>
              <p:nvPr/>
            </p:nvSpPr>
            <p:spPr>
              <a:xfrm>
                <a:off x="942116" y="5116773"/>
                <a:ext cx="1625288" cy="374468"/>
              </a:xfrm>
              <a:prstGeom prst="roundRect">
                <a:avLst/>
              </a:prstGeom>
              <a:solidFill>
                <a:schemeClr val="accent1">
                  <a:lumMod val="40000"/>
                  <a:lumOff val="60000"/>
                  <a:alpha val="0"/>
                </a:schemeClr>
              </a:solidFill>
            </p:spPr>
            <p:style>
              <a:lnRef idx="0">
                <a:scrgbClr r="0" g="0" b="0"/>
              </a:lnRef>
              <a:fillRef idx="0">
                <a:scrgbClr r="0" g="0" b="0"/>
              </a:fillRef>
              <a:effectRef idx="0">
                <a:scrgbClr r="0" g="0" b="0"/>
              </a:effectRef>
              <a:fontRef idx="minor">
                <a:schemeClr val="lt1"/>
              </a:fontRef>
            </p:style>
            <p:txBody>
              <a:bodyPr spcFirstLastPara="0" vert="horz" wrap="square" lIns="22918" tIns="22918" rIns="22918" bIns="22918" numCol="1" spcCol="1270" anchor="ctr" anchorCtr="0">
                <a:noAutofit/>
              </a:bodyPr>
              <a:lstStyle/>
              <a:p>
                <a:pPr algn="ctr" defTabSz="802180">
                  <a:lnSpc>
                    <a:spcPct val="90000"/>
                  </a:lnSpc>
                  <a:spcBef>
                    <a:spcPct val="0"/>
                  </a:spcBef>
                  <a:spcAft>
                    <a:spcPct val="35000"/>
                  </a:spcAft>
                </a:pPr>
                <a:r>
                  <a:rPr lang="tr-TR" b="1" dirty="0" smtClean="0">
                    <a:solidFill>
                      <a:schemeClr val="tx1"/>
                    </a:solidFill>
                    <a:latin typeface="Cambria" panose="02040503050406030204" pitchFamily="18" charset="0"/>
                    <a:cs typeface="Arial" panose="020B0604020202020204" pitchFamily="34" charset="0"/>
                  </a:rPr>
                  <a:t>Performans Kriterleri</a:t>
                </a:r>
                <a:endParaRPr lang="tr-TR" b="1" dirty="0">
                  <a:solidFill>
                    <a:schemeClr val="tx1"/>
                  </a:solidFill>
                  <a:latin typeface="Cambria" panose="02040503050406030204" pitchFamily="18" charset="0"/>
                  <a:cs typeface="Arial" panose="020B0604020202020204" pitchFamily="34" charset="0"/>
                </a:endParaRPr>
              </a:p>
            </p:txBody>
          </p:sp>
        </p:grpSp>
      </p:grpSp>
      <p:sp>
        <p:nvSpPr>
          <p:cNvPr id="59" name="Rectangle 58"/>
          <p:cNvSpPr/>
          <p:nvPr/>
        </p:nvSpPr>
        <p:spPr>
          <a:xfrm>
            <a:off x="1796435" y="2577289"/>
            <a:ext cx="2294860" cy="370275"/>
          </a:xfrm>
          <a:prstGeom prst="rect">
            <a:avLst/>
          </a:prstGeom>
        </p:spPr>
        <p:txBody>
          <a:bodyPr wrap="square">
            <a:spAutoFit/>
          </a:bodyPr>
          <a:lstStyle/>
          <a:p>
            <a:r>
              <a:rPr lang="en-US" sz="1805" dirty="0">
                <a:latin typeface="Arial" panose="020B0604020202020204" pitchFamily="34" charset="0"/>
                <a:cs typeface="Arial" panose="020B0604020202020204" pitchFamily="34" charset="0"/>
              </a:rPr>
              <a:t> </a:t>
            </a:r>
          </a:p>
        </p:txBody>
      </p:sp>
      <p:sp>
        <p:nvSpPr>
          <p:cNvPr id="60" name="Rectangle 59"/>
          <p:cNvSpPr/>
          <p:nvPr/>
        </p:nvSpPr>
        <p:spPr>
          <a:xfrm>
            <a:off x="248817" y="1466886"/>
            <a:ext cx="3562925" cy="2123658"/>
          </a:xfrm>
          <a:prstGeom prst="rect">
            <a:avLst/>
          </a:prstGeom>
        </p:spPr>
        <p:txBody>
          <a:bodyPr wrap="square">
            <a:spAutoFit/>
          </a:bodyPr>
          <a:lstStyle/>
          <a:p>
            <a:pPr marL="229194" indent="-229194">
              <a:buFont typeface="+mj-lt"/>
              <a:buAutoNum type="arabicPeriod"/>
            </a:pPr>
            <a:r>
              <a:rPr lang="en-US" sz="1200" dirty="0" err="1" smtClean="0">
                <a:latin typeface="Cambria" panose="02040503050406030204" pitchFamily="18" charset="0"/>
                <a:cs typeface="Arial" panose="020B0604020202020204" pitchFamily="34" charset="0"/>
              </a:rPr>
              <a:t>Atıf</a:t>
            </a:r>
            <a:r>
              <a:rPr lang="en-US" sz="1200" dirty="0" smtClean="0">
                <a:latin typeface="Cambria" panose="02040503050406030204" pitchFamily="18" charset="0"/>
                <a:cs typeface="Arial" panose="020B0604020202020204" pitchFamily="34" charset="0"/>
              </a:rPr>
              <a:t> </a:t>
            </a:r>
            <a:r>
              <a:rPr lang="en-US" sz="1200" dirty="0">
                <a:latin typeface="Cambria" panose="02040503050406030204" pitchFamily="18" charset="0"/>
                <a:cs typeface="Arial" panose="020B0604020202020204" pitchFamily="34" charset="0"/>
              </a:rPr>
              <a:t>Sayısı</a:t>
            </a:r>
          </a:p>
          <a:p>
            <a:pPr marL="229194" indent="-229194">
              <a:buFont typeface="+mj-lt"/>
              <a:buAutoNum type="arabicPeriod"/>
            </a:pPr>
            <a:r>
              <a:rPr lang="en-US" sz="1200" dirty="0" err="1" smtClean="0">
                <a:latin typeface="Cambria" panose="02040503050406030204" pitchFamily="18" charset="0"/>
                <a:cs typeface="Arial" panose="020B0604020202020204" pitchFamily="34" charset="0"/>
              </a:rPr>
              <a:t>Bilimsel</a:t>
            </a:r>
            <a:r>
              <a:rPr lang="en-US" sz="1200" dirty="0" smtClean="0">
                <a:latin typeface="Cambria" panose="02040503050406030204" pitchFamily="18" charset="0"/>
                <a:cs typeface="Arial" panose="020B0604020202020204" pitchFamily="34" charset="0"/>
              </a:rPr>
              <a:t> </a:t>
            </a:r>
            <a:r>
              <a:rPr lang="en-US" sz="1200" dirty="0" err="1" smtClean="0">
                <a:latin typeface="Cambria" panose="02040503050406030204" pitchFamily="18" charset="0"/>
                <a:cs typeface="Arial" panose="020B0604020202020204" pitchFamily="34" charset="0"/>
              </a:rPr>
              <a:t>Yayın</a:t>
            </a:r>
            <a:r>
              <a:rPr lang="en-US" sz="1200" dirty="0" smtClean="0">
                <a:latin typeface="Cambria" panose="02040503050406030204" pitchFamily="18" charset="0"/>
                <a:cs typeface="Arial" panose="020B0604020202020204" pitchFamily="34" charset="0"/>
              </a:rPr>
              <a:t> </a:t>
            </a:r>
            <a:r>
              <a:rPr lang="en-US" sz="1200" dirty="0" err="1" smtClean="0">
                <a:latin typeface="Cambria" panose="02040503050406030204" pitchFamily="18" charset="0"/>
                <a:cs typeface="Arial" panose="020B0604020202020204" pitchFamily="34" charset="0"/>
              </a:rPr>
              <a:t>Sayısı</a:t>
            </a:r>
            <a:endParaRPr lang="en-US" sz="1200" dirty="0" smtClean="0">
              <a:latin typeface="Cambria" panose="02040503050406030204" pitchFamily="18" charset="0"/>
              <a:cs typeface="Arial" panose="020B0604020202020204" pitchFamily="34" charset="0"/>
            </a:endParaRPr>
          </a:p>
          <a:p>
            <a:pPr marL="229194" indent="-229194">
              <a:buFont typeface="+mj-lt"/>
              <a:buAutoNum type="arabicPeriod"/>
            </a:pPr>
            <a:r>
              <a:rPr lang="en-US" sz="1200" dirty="0" err="1" smtClean="0">
                <a:latin typeface="Cambria" panose="02040503050406030204" pitchFamily="18" charset="0"/>
                <a:cs typeface="Arial" panose="020B0604020202020204" pitchFamily="34" charset="0"/>
              </a:rPr>
              <a:t>Ulusal</a:t>
            </a:r>
            <a:r>
              <a:rPr lang="en-US" sz="1200" dirty="0" smtClean="0">
                <a:latin typeface="Cambria" panose="02040503050406030204" pitchFamily="18" charset="0"/>
                <a:cs typeface="Arial" panose="020B0604020202020204" pitchFamily="34" charset="0"/>
              </a:rPr>
              <a:t> </a:t>
            </a:r>
            <a:r>
              <a:rPr lang="en-US" sz="1200" dirty="0" err="1">
                <a:latin typeface="Cambria" panose="02040503050406030204" pitchFamily="18" charset="0"/>
                <a:cs typeface="Arial" panose="020B0604020202020204" pitchFamily="34" charset="0"/>
              </a:rPr>
              <a:t>Ar</a:t>
            </a:r>
            <a:r>
              <a:rPr lang="en-US" sz="1200" dirty="0">
                <a:latin typeface="Cambria" panose="02040503050406030204" pitchFamily="18" charset="0"/>
                <a:cs typeface="Arial" panose="020B0604020202020204" pitchFamily="34" charset="0"/>
              </a:rPr>
              <a:t>-Ge </a:t>
            </a:r>
            <a:r>
              <a:rPr lang="en-US" sz="1200" dirty="0" err="1">
                <a:latin typeface="Cambria" panose="02040503050406030204" pitchFamily="18" charset="0"/>
                <a:cs typeface="Arial" panose="020B0604020202020204" pitchFamily="34" charset="0"/>
              </a:rPr>
              <a:t>ve</a:t>
            </a:r>
            <a:r>
              <a:rPr lang="en-US" sz="1200" dirty="0">
                <a:latin typeface="Cambria" panose="02040503050406030204" pitchFamily="18" charset="0"/>
                <a:cs typeface="Arial" panose="020B0604020202020204" pitchFamily="34" charset="0"/>
              </a:rPr>
              <a:t> </a:t>
            </a:r>
            <a:r>
              <a:rPr lang="en-US" sz="1200" dirty="0" err="1">
                <a:latin typeface="Cambria" panose="02040503050406030204" pitchFamily="18" charset="0"/>
                <a:cs typeface="Arial" panose="020B0604020202020204" pitchFamily="34" charset="0"/>
              </a:rPr>
              <a:t>Yenilik</a:t>
            </a:r>
            <a:r>
              <a:rPr lang="en-US" sz="1200" dirty="0">
                <a:latin typeface="Cambria" panose="02040503050406030204" pitchFamily="18" charset="0"/>
                <a:cs typeface="Arial" panose="020B0604020202020204" pitchFamily="34" charset="0"/>
              </a:rPr>
              <a:t>  </a:t>
            </a:r>
            <a:r>
              <a:rPr lang="en-US" sz="1200" dirty="0" err="1">
                <a:latin typeface="Cambria" panose="02040503050406030204" pitchFamily="18" charset="0"/>
                <a:cs typeface="Arial" panose="020B0604020202020204" pitchFamily="34" charset="0"/>
              </a:rPr>
              <a:t>Destek</a:t>
            </a:r>
            <a:r>
              <a:rPr lang="en-US" sz="1200" dirty="0">
                <a:latin typeface="Cambria" panose="02040503050406030204" pitchFamily="18" charset="0"/>
                <a:cs typeface="Arial" panose="020B0604020202020204" pitchFamily="34" charset="0"/>
              </a:rPr>
              <a:t> </a:t>
            </a:r>
            <a:r>
              <a:rPr lang="en-US" sz="1200" dirty="0" err="1">
                <a:latin typeface="Cambria" panose="02040503050406030204" pitchFamily="18" charset="0"/>
                <a:cs typeface="Arial" panose="020B0604020202020204" pitchFamily="34" charset="0"/>
              </a:rPr>
              <a:t>Programlarından</a:t>
            </a:r>
            <a:r>
              <a:rPr lang="en-US" sz="1200" dirty="0">
                <a:latin typeface="Cambria" panose="02040503050406030204" pitchFamily="18" charset="0"/>
                <a:cs typeface="Arial" panose="020B0604020202020204" pitchFamily="34" charset="0"/>
              </a:rPr>
              <a:t> </a:t>
            </a:r>
            <a:r>
              <a:rPr lang="en-US" sz="1200" dirty="0" err="1">
                <a:latin typeface="Cambria" panose="02040503050406030204" pitchFamily="18" charset="0"/>
                <a:cs typeface="Arial" panose="020B0604020202020204" pitchFamily="34" charset="0"/>
              </a:rPr>
              <a:t>Alınan</a:t>
            </a:r>
            <a:r>
              <a:rPr lang="en-US" sz="1200" dirty="0">
                <a:latin typeface="Cambria" panose="02040503050406030204" pitchFamily="18" charset="0"/>
                <a:cs typeface="Arial" panose="020B0604020202020204" pitchFamily="34" charset="0"/>
              </a:rPr>
              <a:t> </a:t>
            </a:r>
            <a:r>
              <a:rPr lang="en-US" sz="1200" dirty="0" err="1">
                <a:latin typeface="Cambria" panose="02040503050406030204" pitchFamily="18" charset="0"/>
                <a:cs typeface="Arial" panose="020B0604020202020204" pitchFamily="34" charset="0"/>
              </a:rPr>
              <a:t>Proje</a:t>
            </a:r>
            <a:r>
              <a:rPr lang="en-US" sz="1200" dirty="0">
                <a:latin typeface="Cambria" panose="02040503050406030204" pitchFamily="18" charset="0"/>
                <a:cs typeface="Arial" panose="020B0604020202020204" pitchFamily="34" charset="0"/>
              </a:rPr>
              <a:t> </a:t>
            </a:r>
            <a:r>
              <a:rPr lang="en-US" sz="1200" dirty="0" err="1">
                <a:latin typeface="Cambria" panose="02040503050406030204" pitchFamily="18" charset="0"/>
                <a:cs typeface="Arial" panose="020B0604020202020204" pitchFamily="34" charset="0"/>
              </a:rPr>
              <a:t>Sayısı</a:t>
            </a:r>
            <a:r>
              <a:rPr lang="en-US" sz="1200" dirty="0">
                <a:latin typeface="Cambria" panose="02040503050406030204" pitchFamily="18" charset="0"/>
                <a:cs typeface="Arial" panose="020B0604020202020204" pitchFamily="34" charset="0"/>
              </a:rPr>
              <a:t> </a:t>
            </a:r>
          </a:p>
          <a:p>
            <a:pPr marL="229194" indent="-229194">
              <a:buFont typeface="+mj-lt"/>
              <a:buAutoNum type="arabicPeriod"/>
            </a:pPr>
            <a:r>
              <a:rPr lang="en-US" sz="1200" dirty="0" err="1">
                <a:latin typeface="Cambria" panose="02040503050406030204" pitchFamily="18" charset="0"/>
                <a:cs typeface="Arial" panose="020B0604020202020204" pitchFamily="34" charset="0"/>
              </a:rPr>
              <a:t>Ulusal</a:t>
            </a:r>
            <a:r>
              <a:rPr lang="en-US" sz="1200" dirty="0">
                <a:latin typeface="Cambria" panose="02040503050406030204" pitchFamily="18" charset="0"/>
                <a:cs typeface="Arial" panose="020B0604020202020204" pitchFamily="34" charset="0"/>
              </a:rPr>
              <a:t> </a:t>
            </a:r>
            <a:r>
              <a:rPr lang="en-US" sz="1200" dirty="0" err="1">
                <a:latin typeface="Cambria" panose="02040503050406030204" pitchFamily="18" charset="0"/>
                <a:cs typeface="Arial" panose="020B0604020202020204" pitchFamily="34" charset="0"/>
              </a:rPr>
              <a:t>Ar</a:t>
            </a:r>
            <a:r>
              <a:rPr lang="en-US" sz="1200" dirty="0">
                <a:latin typeface="Cambria" panose="02040503050406030204" pitchFamily="18" charset="0"/>
                <a:cs typeface="Arial" panose="020B0604020202020204" pitchFamily="34" charset="0"/>
              </a:rPr>
              <a:t>-Ge </a:t>
            </a:r>
            <a:r>
              <a:rPr lang="en-US" sz="1200" dirty="0" err="1">
                <a:latin typeface="Cambria" panose="02040503050406030204" pitchFamily="18" charset="0"/>
                <a:cs typeface="Arial" panose="020B0604020202020204" pitchFamily="34" charset="0"/>
              </a:rPr>
              <a:t>ve</a:t>
            </a:r>
            <a:r>
              <a:rPr lang="en-US" sz="1200" dirty="0">
                <a:latin typeface="Cambria" panose="02040503050406030204" pitchFamily="18" charset="0"/>
                <a:cs typeface="Arial" panose="020B0604020202020204" pitchFamily="34" charset="0"/>
              </a:rPr>
              <a:t> </a:t>
            </a:r>
            <a:r>
              <a:rPr lang="en-US" sz="1200" dirty="0" err="1">
                <a:latin typeface="Cambria" panose="02040503050406030204" pitchFamily="18" charset="0"/>
                <a:cs typeface="Arial" panose="020B0604020202020204" pitchFamily="34" charset="0"/>
              </a:rPr>
              <a:t>Yenilik</a:t>
            </a:r>
            <a:r>
              <a:rPr lang="en-US" sz="1200" dirty="0">
                <a:latin typeface="Cambria" panose="02040503050406030204" pitchFamily="18" charset="0"/>
                <a:cs typeface="Arial" panose="020B0604020202020204" pitchFamily="34" charset="0"/>
              </a:rPr>
              <a:t>  </a:t>
            </a:r>
            <a:r>
              <a:rPr lang="en-US" sz="1200" dirty="0" err="1">
                <a:latin typeface="Cambria" panose="02040503050406030204" pitchFamily="18" charset="0"/>
                <a:cs typeface="Arial" panose="020B0604020202020204" pitchFamily="34" charset="0"/>
              </a:rPr>
              <a:t>Destek</a:t>
            </a:r>
            <a:r>
              <a:rPr lang="en-US" sz="1200" dirty="0">
                <a:latin typeface="Cambria" panose="02040503050406030204" pitchFamily="18" charset="0"/>
                <a:cs typeface="Arial" panose="020B0604020202020204" pitchFamily="34" charset="0"/>
              </a:rPr>
              <a:t> </a:t>
            </a:r>
            <a:r>
              <a:rPr lang="en-US" sz="1200" dirty="0" err="1">
                <a:latin typeface="Cambria" panose="02040503050406030204" pitchFamily="18" charset="0"/>
                <a:cs typeface="Arial" panose="020B0604020202020204" pitchFamily="34" charset="0"/>
              </a:rPr>
              <a:t>Programlarından</a:t>
            </a:r>
            <a:r>
              <a:rPr lang="en-US" sz="1200" dirty="0">
                <a:latin typeface="Cambria" panose="02040503050406030204" pitchFamily="18" charset="0"/>
                <a:cs typeface="Arial" panose="020B0604020202020204" pitchFamily="34" charset="0"/>
              </a:rPr>
              <a:t> </a:t>
            </a:r>
            <a:r>
              <a:rPr lang="en-US" sz="1200" dirty="0" err="1">
                <a:latin typeface="Cambria" panose="02040503050406030204" pitchFamily="18" charset="0"/>
                <a:cs typeface="Arial" panose="020B0604020202020204" pitchFamily="34" charset="0"/>
              </a:rPr>
              <a:t>İlgili</a:t>
            </a:r>
            <a:r>
              <a:rPr lang="en-US" sz="1200" dirty="0">
                <a:latin typeface="Cambria" panose="02040503050406030204" pitchFamily="18" charset="0"/>
                <a:cs typeface="Arial" panose="020B0604020202020204" pitchFamily="34" charset="0"/>
              </a:rPr>
              <a:t> </a:t>
            </a:r>
            <a:r>
              <a:rPr lang="en-US" sz="1200" dirty="0" err="1">
                <a:latin typeface="Cambria" panose="02040503050406030204" pitchFamily="18" charset="0"/>
                <a:cs typeface="Arial" panose="020B0604020202020204" pitchFamily="34" charset="0"/>
              </a:rPr>
              <a:t>Yılda</a:t>
            </a:r>
            <a:r>
              <a:rPr lang="en-US" sz="1200" dirty="0">
                <a:latin typeface="Cambria" panose="02040503050406030204" pitchFamily="18" charset="0"/>
                <a:cs typeface="Arial" panose="020B0604020202020204" pitchFamily="34" charset="0"/>
              </a:rPr>
              <a:t> </a:t>
            </a:r>
            <a:r>
              <a:rPr lang="en-US" sz="1200" dirty="0" err="1">
                <a:latin typeface="Cambria" panose="02040503050406030204" pitchFamily="18" charset="0"/>
                <a:cs typeface="Arial" panose="020B0604020202020204" pitchFamily="34" charset="0"/>
              </a:rPr>
              <a:t>Kuruma</a:t>
            </a:r>
            <a:r>
              <a:rPr lang="en-US" sz="1200" dirty="0">
                <a:latin typeface="Cambria" panose="02040503050406030204" pitchFamily="18" charset="0"/>
                <a:cs typeface="Arial" panose="020B0604020202020204" pitchFamily="34" charset="0"/>
              </a:rPr>
              <a:t> </a:t>
            </a:r>
            <a:r>
              <a:rPr lang="en-US" sz="1200" dirty="0" err="1">
                <a:latin typeface="Cambria" panose="02040503050406030204" pitchFamily="18" charset="0"/>
                <a:cs typeface="Arial" panose="020B0604020202020204" pitchFamily="34" charset="0"/>
              </a:rPr>
              <a:t>Aktarılan</a:t>
            </a:r>
            <a:r>
              <a:rPr lang="en-US" sz="1200" dirty="0">
                <a:latin typeface="Cambria" panose="02040503050406030204" pitchFamily="18" charset="0"/>
                <a:cs typeface="Arial" panose="020B0604020202020204" pitchFamily="34" charset="0"/>
              </a:rPr>
              <a:t> </a:t>
            </a:r>
            <a:r>
              <a:rPr lang="en-US" sz="1200" dirty="0" err="1">
                <a:latin typeface="Cambria" panose="02040503050406030204" pitchFamily="18" charset="0"/>
                <a:cs typeface="Arial" panose="020B0604020202020204" pitchFamily="34" charset="0"/>
              </a:rPr>
              <a:t>Fon</a:t>
            </a:r>
            <a:r>
              <a:rPr lang="en-US" sz="1200" dirty="0">
                <a:latin typeface="Cambria" panose="02040503050406030204" pitchFamily="18" charset="0"/>
                <a:cs typeface="Arial" panose="020B0604020202020204" pitchFamily="34" charset="0"/>
              </a:rPr>
              <a:t> </a:t>
            </a:r>
            <a:r>
              <a:rPr lang="en-US" sz="1200" dirty="0" err="1">
                <a:latin typeface="Cambria" panose="02040503050406030204" pitchFamily="18" charset="0"/>
                <a:cs typeface="Arial" panose="020B0604020202020204" pitchFamily="34" charset="0"/>
              </a:rPr>
              <a:t>Tutarı</a:t>
            </a:r>
            <a:endParaRPr lang="tr-TR" sz="1200" dirty="0">
              <a:latin typeface="Cambria" panose="02040503050406030204" pitchFamily="18" charset="0"/>
              <a:cs typeface="Arial" panose="020B0604020202020204" pitchFamily="34" charset="0"/>
            </a:endParaRPr>
          </a:p>
          <a:p>
            <a:pPr marL="229194" indent="-229194">
              <a:buFont typeface="+mj-lt"/>
              <a:buAutoNum type="arabicPeriod"/>
            </a:pPr>
            <a:r>
              <a:rPr lang="tr-TR" sz="1200" dirty="0">
                <a:latin typeface="Cambria" panose="02040503050406030204" pitchFamily="18" charset="0"/>
                <a:cs typeface="Arial" panose="020B0604020202020204" pitchFamily="34" charset="0"/>
              </a:rPr>
              <a:t>Uluslararası Proje Fon Tutarı</a:t>
            </a:r>
            <a:endParaRPr lang="en-US" sz="1200" dirty="0">
              <a:latin typeface="Cambria" panose="02040503050406030204" pitchFamily="18" charset="0"/>
              <a:cs typeface="Arial" panose="020B0604020202020204" pitchFamily="34" charset="0"/>
            </a:endParaRPr>
          </a:p>
          <a:p>
            <a:pPr marL="229194" indent="-229194">
              <a:buFont typeface="+mj-lt"/>
              <a:buAutoNum type="arabicPeriod"/>
            </a:pPr>
            <a:r>
              <a:rPr lang="nn-NO" sz="1200" dirty="0">
                <a:latin typeface="Cambria" panose="02040503050406030204" pitchFamily="18" charset="0"/>
                <a:cs typeface="Arial" panose="020B0604020202020204" pitchFamily="34" charset="0"/>
              </a:rPr>
              <a:t>Ulusal ve Uluslararası Patent Başvuru Sayısı</a:t>
            </a:r>
          </a:p>
          <a:p>
            <a:pPr marL="229194" indent="-229194">
              <a:buFont typeface="+mj-lt"/>
              <a:buAutoNum type="arabicPeriod"/>
            </a:pPr>
            <a:r>
              <a:rPr lang="tr-TR" sz="1200" dirty="0">
                <a:latin typeface="Cambria" panose="02040503050406030204" pitchFamily="18" charset="0"/>
                <a:cs typeface="Arial" panose="020B0604020202020204" pitchFamily="34" charset="0"/>
              </a:rPr>
              <a:t>Ulusal Patent Belge Sayısı</a:t>
            </a:r>
            <a:endParaRPr lang="en-US" sz="1200" dirty="0">
              <a:latin typeface="Cambria" panose="02040503050406030204" pitchFamily="18" charset="0"/>
              <a:cs typeface="Arial" panose="020B0604020202020204" pitchFamily="34" charset="0"/>
            </a:endParaRPr>
          </a:p>
          <a:p>
            <a:pPr marL="229194" indent="-229194">
              <a:buFont typeface="+mj-lt"/>
              <a:buAutoNum type="arabicPeriod"/>
            </a:pPr>
            <a:r>
              <a:rPr lang="en-US" sz="1200" dirty="0" err="1">
                <a:latin typeface="Cambria" panose="02040503050406030204" pitchFamily="18" charset="0"/>
                <a:cs typeface="Arial" panose="020B0604020202020204" pitchFamily="34" charset="0"/>
              </a:rPr>
              <a:t>Uluslararası</a:t>
            </a:r>
            <a:r>
              <a:rPr lang="en-US" sz="1200" dirty="0">
                <a:latin typeface="Cambria" panose="02040503050406030204" pitchFamily="18" charset="0"/>
                <a:cs typeface="Arial" panose="020B0604020202020204" pitchFamily="34" charset="0"/>
              </a:rPr>
              <a:t> Patent </a:t>
            </a:r>
            <a:r>
              <a:rPr lang="en-US" sz="1200" dirty="0" err="1">
                <a:latin typeface="Cambria" panose="02040503050406030204" pitchFamily="18" charset="0"/>
                <a:cs typeface="Arial" panose="020B0604020202020204" pitchFamily="34" charset="0"/>
              </a:rPr>
              <a:t>Belge</a:t>
            </a:r>
            <a:r>
              <a:rPr lang="en-US" sz="1200" dirty="0">
                <a:latin typeface="Cambria" panose="02040503050406030204" pitchFamily="18" charset="0"/>
                <a:cs typeface="Arial" panose="020B0604020202020204" pitchFamily="34" charset="0"/>
              </a:rPr>
              <a:t> </a:t>
            </a:r>
            <a:r>
              <a:rPr lang="en-US" sz="1200" dirty="0" err="1">
                <a:latin typeface="Cambria" panose="02040503050406030204" pitchFamily="18" charset="0"/>
                <a:cs typeface="Arial" panose="020B0604020202020204" pitchFamily="34" charset="0"/>
              </a:rPr>
              <a:t>Sayısı</a:t>
            </a:r>
            <a:endParaRPr lang="en-US" sz="1200" dirty="0">
              <a:latin typeface="Cambria" panose="02040503050406030204" pitchFamily="18" charset="0"/>
              <a:cs typeface="Arial" panose="020B0604020202020204" pitchFamily="34" charset="0"/>
            </a:endParaRPr>
          </a:p>
          <a:p>
            <a:pPr marL="229194" indent="-229194">
              <a:buFont typeface="+mj-lt"/>
              <a:buAutoNum type="arabicPeriod"/>
            </a:pPr>
            <a:r>
              <a:rPr lang="en-US" sz="1200" dirty="0" err="1">
                <a:latin typeface="Cambria" panose="02040503050406030204" pitchFamily="18" charset="0"/>
                <a:cs typeface="Arial" panose="020B0604020202020204" pitchFamily="34" charset="0"/>
              </a:rPr>
              <a:t>Faydalı</a:t>
            </a:r>
            <a:r>
              <a:rPr lang="en-US" sz="1200" dirty="0">
                <a:latin typeface="Cambria" panose="02040503050406030204" pitchFamily="18" charset="0"/>
                <a:cs typeface="Arial" panose="020B0604020202020204" pitchFamily="34" charset="0"/>
              </a:rPr>
              <a:t> Model ve </a:t>
            </a:r>
            <a:r>
              <a:rPr lang="en-US" sz="1200" dirty="0" err="1">
                <a:latin typeface="Cambria" panose="02040503050406030204" pitchFamily="18" charset="0"/>
                <a:cs typeface="Arial" panose="020B0604020202020204" pitchFamily="34" charset="0"/>
              </a:rPr>
              <a:t>Tasarım</a:t>
            </a:r>
            <a:r>
              <a:rPr lang="en-US" sz="1200" dirty="0">
                <a:latin typeface="Cambria" panose="02040503050406030204" pitchFamily="18" charset="0"/>
                <a:cs typeface="Arial" panose="020B0604020202020204" pitchFamily="34" charset="0"/>
              </a:rPr>
              <a:t> </a:t>
            </a:r>
            <a:r>
              <a:rPr lang="en-US" sz="1200" dirty="0" err="1">
                <a:latin typeface="Cambria" panose="02040503050406030204" pitchFamily="18" charset="0"/>
                <a:cs typeface="Arial" panose="020B0604020202020204" pitchFamily="34" charset="0"/>
              </a:rPr>
              <a:t>Belge</a:t>
            </a:r>
            <a:r>
              <a:rPr lang="en-US" sz="1200" dirty="0">
                <a:latin typeface="Cambria" panose="02040503050406030204" pitchFamily="18" charset="0"/>
                <a:cs typeface="Arial" panose="020B0604020202020204" pitchFamily="34" charset="0"/>
              </a:rPr>
              <a:t> </a:t>
            </a:r>
            <a:r>
              <a:rPr lang="en-US" sz="1200" dirty="0" err="1" smtClean="0">
                <a:latin typeface="Cambria" panose="02040503050406030204" pitchFamily="18" charset="0"/>
                <a:cs typeface="Arial" panose="020B0604020202020204" pitchFamily="34" charset="0"/>
              </a:rPr>
              <a:t>Sayısı</a:t>
            </a:r>
            <a:endParaRPr lang="en-US" sz="1200" dirty="0" smtClean="0">
              <a:latin typeface="Cambria" panose="02040503050406030204" pitchFamily="18" charset="0"/>
              <a:cs typeface="Arial" panose="020B0604020202020204" pitchFamily="34" charset="0"/>
            </a:endParaRPr>
          </a:p>
        </p:txBody>
      </p:sp>
      <p:sp>
        <p:nvSpPr>
          <p:cNvPr id="61" name="Rectangle 60"/>
          <p:cNvSpPr/>
          <p:nvPr/>
        </p:nvSpPr>
        <p:spPr>
          <a:xfrm>
            <a:off x="7861396" y="1071158"/>
            <a:ext cx="4330604" cy="3046988"/>
          </a:xfrm>
          <a:prstGeom prst="rect">
            <a:avLst/>
          </a:prstGeom>
        </p:spPr>
        <p:txBody>
          <a:bodyPr wrap="square">
            <a:spAutoFit/>
          </a:bodyPr>
          <a:lstStyle/>
          <a:p>
            <a:pPr marL="229194" indent="-229194">
              <a:buFont typeface="+mj-lt"/>
              <a:buAutoNum type="arabicPeriod"/>
            </a:pPr>
            <a:endParaRPr lang="tr-TR" sz="1200" dirty="0" smtClean="0">
              <a:latin typeface="Cambria" panose="02040503050406030204" pitchFamily="18" charset="0"/>
              <a:cs typeface="Arial" panose="020B0604020202020204" pitchFamily="34" charset="0"/>
            </a:endParaRPr>
          </a:p>
          <a:p>
            <a:pPr marL="229194" indent="-229194">
              <a:buFont typeface="+mj-lt"/>
              <a:buAutoNum type="arabicPeriod"/>
            </a:pPr>
            <a:endParaRPr lang="tr-TR" sz="1200" dirty="0">
              <a:latin typeface="Cambria" panose="02040503050406030204" pitchFamily="18" charset="0"/>
              <a:cs typeface="Arial" panose="020B0604020202020204" pitchFamily="34" charset="0"/>
            </a:endParaRPr>
          </a:p>
          <a:p>
            <a:pPr marL="229194" indent="-229194">
              <a:buFont typeface="+mj-lt"/>
              <a:buAutoNum type="arabicPeriod"/>
            </a:pPr>
            <a:r>
              <a:rPr lang="nb-NO" sz="1200" dirty="0" smtClean="0">
                <a:latin typeface="Cambria" panose="02040503050406030204" pitchFamily="18" charset="0"/>
                <a:cs typeface="Arial" panose="020B0604020202020204" pitchFamily="34" charset="0"/>
              </a:rPr>
              <a:t>Incites </a:t>
            </a:r>
            <a:r>
              <a:rPr lang="nb-NO" sz="1200" dirty="0">
                <a:latin typeface="Cambria" panose="02040503050406030204" pitchFamily="18" charset="0"/>
                <a:cs typeface="Arial" panose="020B0604020202020204" pitchFamily="34" charset="0"/>
              </a:rPr>
              <a:t>Dergi Etki Değerinde ilk %50’lik Dilime Giren Bilimsel Yayın Oranı</a:t>
            </a:r>
          </a:p>
          <a:p>
            <a:pPr marL="229194" indent="-229194">
              <a:buFont typeface="+mj-lt"/>
              <a:buAutoNum type="arabicPeriod"/>
            </a:pPr>
            <a:r>
              <a:rPr lang="nb-NO" sz="1200" dirty="0">
                <a:latin typeface="Cambria" panose="02040503050406030204" pitchFamily="18" charset="0"/>
                <a:cs typeface="Arial" panose="020B0604020202020204" pitchFamily="34" charset="0"/>
              </a:rPr>
              <a:t>Incites Dergi Etki Değerinde ilk %</a:t>
            </a:r>
            <a:r>
              <a:rPr lang="nb-NO" sz="1200" dirty="0" smtClean="0">
                <a:latin typeface="Cambria" panose="02040503050406030204" pitchFamily="18" charset="0"/>
                <a:cs typeface="Arial" panose="020B0604020202020204" pitchFamily="34" charset="0"/>
              </a:rPr>
              <a:t>10’l</a:t>
            </a:r>
            <a:r>
              <a:rPr lang="tr-TR" sz="1200" dirty="0">
                <a:latin typeface="Cambria" panose="02040503050406030204" pitchFamily="18" charset="0"/>
                <a:cs typeface="Arial" panose="020B0604020202020204" pitchFamily="34" charset="0"/>
              </a:rPr>
              <a:t>u</a:t>
            </a:r>
            <a:r>
              <a:rPr lang="nb-NO" sz="1200" dirty="0" smtClean="0">
                <a:latin typeface="Cambria" panose="02040503050406030204" pitchFamily="18" charset="0"/>
                <a:cs typeface="Arial" panose="020B0604020202020204" pitchFamily="34" charset="0"/>
              </a:rPr>
              <a:t>k  </a:t>
            </a:r>
            <a:r>
              <a:rPr lang="nb-NO" sz="1200" dirty="0">
                <a:latin typeface="Cambria" panose="02040503050406030204" pitchFamily="18" charset="0"/>
                <a:cs typeface="Arial" panose="020B0604020202020204" pitchFamily="34" charset="0"/>
              </a:rPr>
              <a:t>Dilime Giren Yayın Oranı</a:t>
            </a:r>
          </a:p>
          <a:p>
            <a:pPr marL="229194" indent="-229194">
              <a:buFont typeface="+mj-lt"/>
              <a:buAutoNum type="arabicPeriod"/>
            </a:pPr>
            <a:r>
              <a:rPr lang="en-US" sz="1200" dirty="0" err="1">
                <a:latin typeface="Cambria" panose="02040503050406030204" pitchFamily="18" charset="0"/>
                <a:cs typeface="Arial" panose="020B0604020202020204" pitchFamily="34" charset="0"/>
              </a:rPr>
              <a:t>Bilim</a:t>
            </a:r>
            <a:r>
              <a:rPr lang="en-US" sz="1200" dirty="0">
                <a:latin typeface="Cambria" panose="02040503050406030204" pitchFamily="18" charset="0"/>
                <a:cs typeface="Arial" panose="020B0604020202020204" pitchFamily="34" charset="0"/>
              </a:rPr>
              <a:t> </a:t>
            </a:r>
            <a:r>
              <a:rPr lang="en-US" sz="1200" dirty="0" err="1">
                <a:latin typeface="Cambria" panose="02040503050406030204" pitchFamily="18" charset="0"/>
                <a:cs typeface="Arial" panose="020B0604020202020204" pitchFamily="34" charset="0"/>
              </a:rPr>
              <a:t>Ödülü</a:t>
            </a:r>
            <a:r>
              <a:rPr lang="en-US" sz="1200" dirty="0">
                <a:latin typeface="Cambria" panose="02040503050406030204" pitchFamily="18" charset="0"/>
                <a:cs typeface="Arial" panose="020B0604020202020204" pitchFamily="34" charset="0"/>
              </a:rPr>
              <a:t> </a:t>
            </a:r>
            <a:r>
              <a:rPr lang="en-US" sz="1200" dirty="0" err="1">
                <a:latin typeface="Cambria" panose="02040503050406030204" pitchFamily="18" charset="0"/>
                <a:cs typeface="Arial" panose="020B0604020202020204" pitchFamily="34" charset="0"/>
              </a:rPr>
              <a:t>Sayısı</a:t>
            </a:r>
            <a:r>
              <a:rPr lang="en-US" sz="1200" dirty="0">
                <a:latin typeface="Cambria" panose="02040503050406030204" pitchFamily="18" charset="0"/>
                <a:cs typeface="Arial" panose="020B0604020202020204" pitchFamily="34" charset="0"/>
              </a:rPr>
              <a:t> </a:t>
            </a:r>
            <a:endParaRPr lang="tr-TR" sz="1200" dirty="0" smtClean="0">
              <a:latin typeface="Cambria" panose="02040503050406030204" pitchFamily="18" charset="0"/>
              <a:cs typeface="Arial" panose="020B0604020202020204" pitchFamily="34" charset="0"/>
            </a:endParaRPr>
          </a:p>
          <a:p>
            <a:pPr marL="229194" indent="-229194">
              <a:buFont typeface="+mj-lt"/>
              <a:buAutoNum type="arabicPeriod"/>
            </a:pPr>
            <a:r>
              <a:rPr lang="tr-TR" sz="1200" dirty="0">
                <a:latin typeface="Cambria" panose="02040503050406030204" pitchFamily="18" charset="0"/>
                <a:cs typeface="Arial" panose="020B0604020202020204" pitchFamily="34" charset="0"/>
              </a:rPr>
              <a:t>TÜBİTAK 1004 Programı Kapsamında Desteklenen Teknoloji  Platformu Projesi Kapsamında Alınan Fon Tutarı</a:t>
            </a:r>
          </a:p>
          <a:p>
            <a:pPr marL="229194" indent="-229194">
              <a:buFont typeface="+mj-lt"/>
              <a:buAutoNum type="arabicPeriod"/>
            </a:pPr>
            <a:r>
              <a:rPr lang="en-US" sz="1200" dirty="0" err="1">
                <a:latin typeface="Cambria" panose="02040503050406030204" pitchFamily="18" charset="0"/>
                <a:cs typeface="Arial" panose="020B0604020202020204" pitchFamily="34" charset="0"/>
              </a:rPr>
              <a:t>Yayınların</a:t>
            </a:r>
            <a:r>
              <a:rPr lang="en-US" sz="1200" dirty="0">
                <a:latin typeface="Cambria" panose="02040503050406030204" pitchFamily="18" charset="0"/>
                <a:cs typeface="Arial" panose="020B0604020202020204" pitchFamily="34" charset="0"/>
              </a:rPr>
              <a:t> </a:t>
            </a:r>
            <a:r>
              <a:rPr lang="en-US" sz="1200" dirty="0" err="1">
                <a:latin typeface="Cambria" panose="02040503050406030204" pitchFamily="18" charset="0"/>
                <a:cs typeface="Arial" panose="020B0604020202020204" pitchFamily="34" charset="0"/>
              </a:rPr>
              <a:t>Açık</a:t>
            </a:r>
            <a:r>
              <a:rPr lang="en-US" sz="1200" dirty="0">
                <a:latin typeface="Cambria" panose="02040503050406030204" pitchFamily="18" charset="0"/>
                <a:cs typeface="Arial" panose="020B0604020202020204" pitchFamily="34" charset="0"/>
              </a:rPr>
              <a:t> </a:t>
            </a:r>
            <a:r>
              <a:rPr lang="en-US" sz="1200" dirty="0" err="1">
                <a:latin typeface="Cambria" panose="02040503050406030204" pitchFamily="18" charset="0"/>
                <a:cs typeface="Arial" panose="020B0604020202020204" pitchFamily="34" charset="0"/>
              </a:rPr>
              <a:t>Erişim</a:t>
            </a:r>
            <a:r>
              <a:rPr lang="en-US" sz="1200" dirty="0">
                <a:latin typeface="Cambria" panose="02040503050406030204" pitchFamily="18" charset="0"/>
                <a:cs typeface="Arial" panose="020B0604020202020204" pitchFamily="34" charset="0"/>
              </a:rPr>
              <a:t> </a:t>
            </a:r>
            <a:r>
              <a:rPr lang="en-US" sz="1200" dirty="0" err="1" smtClean="0">
                <a:latin typeface="Cambria" panose="02040503050406030204" pitchFamily="18" charset="0"/>
                <a:cs typeface="Arial" panose="020B0604020202020204" pitchFamily="34" charset="0"/>
              </a:rPr>
              <a:t>Yüzdesi</a:t>
            </a:r>
            <a:endParaRPr lang="tr-TR" sz="1200" dirty="0" smtClean="0">
              <a:latin typeface="Cambria" panose="02040503050406030204" pitchFamily="18" charset="0"/>
              <a:cs typeface="Arial" panose="020B0604020202020204" pitchFamily="34" charset="0"/>
            </a:endParaRPr>
          </a:p>
          <a:p>
            <a:pPr marL="229194" indent="-229194">
              <a:buFont typeface="+mj-lt"/>
              <a:buAutoNum type="arabicPeriod"/>
            </a:pPr>
            <a:r>
              <a:rPr lang="en-US" sz="1200" dirty="0" err="1">
                <a:latin typeface="Cambria" panose="02040503050406030204" pitchFamily="18" charset="0"/>
                <a:cs typeface="Arial" panose="020B0604020202020204" pitchFamily="34" charset="0"/>
              </a:rPr>
              <a:t>Dünya</a:t>
            </a:r>
            <a:r>
              <a:rPr lang="en-US" sz="1200" dirty="0">
                <a:latin typeface="Cambria" panose="02040503050406030204" pitchFamily="18" charset="0"/>
                <a:cs typeface="Arial" panose="020B0604020202020204" pitchFamily="34" charset="0"/>
              </a:rPr>
              <a:t> Akademik Genel </a:t>
            </a:r>
            <a:r>
              <a:rPr lang="en-US" sz="1200" dirty="0" err="1">
                <a:latin typeface="Cambria" panose="02040503050406030204" pitchFamily="18" charset="0"/>
                <a:cs typeface="Arial" panose="020B0604020202020204" pitchFamily="34" charset="0"/>
              </a:rPr>
              <a:t>Başarı</a:t>
            </a:r>
            <a:r>
              <a:rPr lang="en-US" sz="1200" dirty="0">
                <a:latin typeface="Cambria" panose="02040503050406030204" pitchFamily="18" charset="0"/>
                <a:cs typeface="Arial" panose="020B0604020202020204" pitchFamily="34" charset="0"/>
              </a:rPr>
              <a:t> </a:t>
            </a:r>
            <a:r>
              <a:rPr lang="en-US" sz="1200" dirty="0" err="1" smtClean="0">
                <a:latin typeface="Cambria" panose="02040503050406030204" pitchFamily="18" charset="0"/>
                <a:cs typeface="Arial" panose="020B0604020202020204" pitchFamily="34" charset="0"/>
              </a:rPr>
              <a:t>Sıralamalarında</a:t>
            </a:r>
            <a:r>
              <a:rPr lang="tr-TR" sz="1200" dirty="0" smtClean="0">
                <a:latin typeface="Cambria" panose="02040503050406030204" pitchFamily="18" charset="0"/>
                <a:cs typeface="Arial" panose="020B0604020202020204" pitchFamily="34" charset="0"/>
              </a:rPr>
              <a:t>ki Performansı</a:t>
            </a:r>
          </a:p>
          <a:p>
            <a:pPr marL="229194" indent="-229194">
              <a:buFont typeface="+mj-lt"/>
              <a:buAutoNum type="arabicPeriod"/>
            </a:pPr>
            <a:r>
              <a:rPr lang="en-US" sz="1200" dirty="0" err="1">
                <a:latin typeface="Cambria" panose="02040503050406030204" pitchFamily="18" charset="0"/>
                <a:cs typeface="Arial" panose="020B0604020202020204" pitchFamily="34" charset="0"/>
              </a:rPr>
              <a:t>Akredite</a:t>
            </a:r>
            <a:r>
              <a:rPr lang="en-US" sz="1200" dirty="0">
                <a:latin typeface="Cambria" panose="02040503050406030204" pitchFamily="18" charset="0"/>
                <a:cs typeface="Arial" panose="020B0604020202020204" pitchFamily="34" charset="0"/>
              </a:rPr>
              <a:t> </a:t>
            </a:r>
            <a:r>
              <a:rPr lang="en-US" sz="1200" dirty="0" err="1">
                <a:latin typeface="Cambria" panose="02040503050406030204" pitchFamily="18" charset="0"/>
                <a:cs typeface="Arial" panose="020B0604020202020204" pitchFamily="34" charset="0"/>
              </a:rPr>
              <a:t>Edilmiş</a:t>
            </a:r>
            <a:r>
              <a:rPr lang="en-US" sz="1200" dirty="0">
                <a:latin typeface="Cambria" panose="02040503050406030204" pitchFamily="18" charset="0"/>
                <a:cs typeface="Arial" panose="020B0604020202020204" pitchFamily="34" charset="0"/>
              </a:rPr>
              <a:t> Program </a:t>
            </a:r>
            <a:r>
              <a:rPr lang="en-US" sz="1200" dirty="0" err="1">
                <a:latin typeface="Cambria" panose="02040503050406030204" pitchFamily="18" charset="0"/>
                <a:cs typeface="Arial" panose="020B0604020202020204" pitchFamily="34" charset="0"/>
              </a:rPr>
              <a:t>Sayısı</a:t>
            </a:r>
            <a:endParaRPr lang="en-US" sz="1200" dirty="0">
              <a:latin typeface="Cambria" panose="02040503050406030204" pitchFamily="18" charset="0"/>
              <a:cs typeface="Arial" panose="020B0604020202020204" pitchFamily="34" charset="0"/>
            </a:endParaRPr>
          </a:p>
          <a:p>
            <a:pPr marL="229194" indent="-229194">
              <a:buFont typeface="+mj-lt"/>
              <a:buAutoNum type="arabicPeriod"/>
            </a:pPr>
            <a:r>
              <a:rPr lang="tr-TR" sz="1200" dirty="0" smtClean="0">
                <a:latin typeface="Cambria" panose="02040503050406030204" pitchFamily="18" charset="0"/>
                <a:cs typeface="Arial" panose="020B0604020202020204" pitchFamily="34" charset="0"/>
              </a:rPr>
              <a:t>Uluslararası Doktora Öğrenci Sayısı</a:t>
            </a:r>
          </a:p>
          <a:p>
            <a:pPr marL="229194" indent="-229194">
              <a:buFont typeface="+mj-lt"/>
              <a:buAutoNum type="arabicPeriod"/>
            </a:pPr>
            <a:r>
              <a:rPr lang="tr-TR" sz="1200" dirty="0" smtClean="0">
                <a:latin typeface="Cambria" panose="02040503050406030204" pitchFamily="18" charset="0"/>
                <a:cs typeface="Arial" panose="020B0604020202020204" pitchFamily="34" charset="0"/>
              </a:rPr>
              <a:t>Doktora Mezun Sayısı</a:t>
            </a:r>
          </a:p>
          <a:p>
            <a:pPr marL="229194" indent="-229194">
              <a:buFont typeface="+mj-lt"/>
              <a:buAutoNum type="arabicPeriod"/>
            </a:pPr>
            <a:r>
              <a:rPr lang="tr-TR" sz="1200" dirty="0" smtClean="0">
                <a:latin typeface="Cambria" panose="02040503050406030204" pitchFamily="18" charset="0"/>
                <a:cs typeface="Arial" panose="020B0604020202020204" pitchFamily="34" charset="0"/>
              </a:rPr>
              <a:t>Doktora Öğrenci Sayısı</a:t>
            </a:r>
            <a:endParaRPr lang="en-US" sz="1200" dirty="0">
              <a:latin typeface="Cambria" panose="02040503050406030204" pitchFamily="18" charset="0"/>
              <a:cs typeface="Arial" panose="020B0604020202020204" pitchFamily="34" charset="0"/>
            </a:endParaRPr>
          </a:p>
        </p:txBody>
      </p:sp>
      <p:sp>
        <p:nvSpPr>
          <p:cNvPr id="62" name="Rectangle 61"/>
          <p:cNvSpPr/>
          <p:nvPr/>
        </p:nvSpPr>
        <p:spPr>
          <a:xfrm>
            <a:off x="794657" y="5454504"/>
            <a:ext cx="10711544" cy="1938992"/>
          </a:xfrm>
          <a:prstGeom prst="rect">
            <a:avLst/>
          </a:prstGeom>
        </p:spPr>
        <p:txBody>
          <a:bodyPr wrap="square" numCol="2">
            <a:spAutoFit/>
          </a:bodyPr>
          <a:lstStyle/>
          <a:p>
            <a:pPr marL="229194" indent="-229194">
              <a:buFont typeface="+mj-lt"/>
              <a:buAutoNum type="arabicPeriod"/>
            </a:pPr>
            <a:r>
              <a:rPr lang="en-US" sz="1200" dirty="0" smtClean="0">
                <a:latin typeface="Cambria" panose="02040503050406030204" pitchFamily="18" charset="0"/>
                <a:cs typeface="Arial" panose="020B0604020202020204" pitchFamily="34" charset="0"/>
              </a:rPr>
              <a:t>Üniversite-Üniversite </a:t>
            </a:r>
            <a:r>
              <a:rPr lang="en-US" sz="1200" dirty="0" err="1" smtClean="0">
                <a:latin typeface="Cambria" panose="02040503050406030204" pitchFamily="18" charset="0"/>
                <a:cs typeface="Arial" panose="020B0604020202020204" pitchFamily="34" charset="0"/>
              </a:rPr>
              <a:t>İşbirlikli</a:t>
            </a:r>
            <a:r>
              <a:rPr lang="en-US" sz="1200" dirty="0" smtClean="0">
                <a:latin typeface="Cambria" panose="02040503050406030204" pitchFamily="18" charset="0"/>
                <a:cs typeface="Arial" panose="020B0604020202020204" pitchFamily="34" charset="0"/>
              </a:rPr>
              <a:t> </a:t>
            </a:r>
            <a:r>
              <a:rPr lang="en-US" sz="1200" dirty="0" err="1" smtClean="0">
                <a:latin typeface="Cambria" panose="02040503050406030204" pitchFamily="18" charset="0"/>
                <a:cs typeface="Arial" panose="020B0604020202020204" pitchFamily="34" charset="0"/>
              </a:rPr>
              <a:t>Yayın</a:t>
            </a:r>
            <a:r>
              <a:rPr lang="en-US" sz="1200" dirty="0" smtClean="0">
                <a:latin typeface="Cambria" panose="02040503050406030204" pitchFamily="18" charset="0"/>
                <a:cs typeface="Arial" panose="020B0604020202020204" pitchFamily="34" charset="0"/>
              </a:rPr>
              <a:t> </a:t>
            </a:r>
            <a:r>
              <a:rPr lang="en-US" sz="1200" dirty="0" err="1" smtClean="0">
                <a:latin typeface="Cambria" panose="02040503050406030204" pitchFamily="18" charset="0"/>
                <a:cs typeface="Arial" panose="020B0604020202020204" pitchFamily="34" charset="0"/>
              </a:rPr>
              <a:t>Oranı</a:t>
            </a:r>
            <a:endParaRPr lang="en-US" sz="1200" dirty="0" smtClean="0">
              <a:latin typeface="Cambria" panose="02040503050406030204" pitchFamily="18" charset="0"/>
              <a:cs typeface="Arial" panose="020B0604020202020204" pitchFamily="34" charset="0"/>
            </a:endParaRPr>
          </a:p>
          <a:p>
            <a:pPr marL="229194" indent="-229194">
              <a:buFont typeface="+mj-lt"/>
              <a:buAutoNum type="arabicPeriod"/>
            </a:pPr>
            <a:r>
              <a:rPr lang="en-US" sz="1200" dirty="0" smtClean="0">
                <a:latin typeface="Cambria" panose="02040503050406030204" pitchFamily="18" charset="0"/>
                <a:cs typeface="Arial" panose="020B0604020202020204" pitchFamily="34" charset="0"/>
              </a:rPr>
              <a:t>Üniversite-</a:t>
            </a:r>
            <a:r>
              <a:rPr lang="tr-TR" sz="1200" dirty="0" smtClean="0">
                <a:latin typeface="Cambria" panose="02040503050406030204" pitchFamily="18" charset="0"/>
                <a:cs typeface="Arial" panose="020B0604020202020204" pitchFamily="34" charset="0"/>
              </a:rPr>
              <a:t>İş Dünyası</a:t>
            </a:r>
            <a:r>
              <a:rPr lang="en-US" sz="1200" dirty="0" smtClean="0">
                <a:latin typeface="Cambria" panose="02040503050406030204" pitchFamily="18" charset="0"/>
                <a:cs typeface="Arial" panose="020B0604020202020204" pitchFamily="34" charset="0"/>
              </a:rPr>
              <a:t> </a:t>
            </a:r>
            <a:r>
              <a:rPr lang="en-US" sz="1200" dirty="0" err="1" smtClean="0">
                <a:latin typeface="Cambria" panose="02040503050406030204" pitchFamily="18" charset="0"/>
                <a:cs typeface="Arial" panose="020B0604020202020204" pitchFamily="34" charset="0"/>
              </a:rPr>
              <a:t>İşbirlikli</a:t>
            </a:r>
            <a:r>
              <a:rPr lang="en-US" sz="1200" dirty="0" smtClean="0">
                <a:latin typeface="Cambria" panose="02040503050406030204" pitchFamily="18" charset="0"/>
                <a:cs typeface="Arial" panose="020B0604020202020204" pitchFamily="34" charset="0"/>
              </a:rPr>
              <a:t> </a:t>
            </a:r>
            <a:r>
              <a:rPr lang="en-US" sz="1200" dirty="0" err="1" smtClean="0">
                <a:latin typeface="Cambria" panose="02040503050406030204" pitchFamily="18" charset="0"/>
                <a:cs typeface="Arial" panose="020B0604020202020204" pitchFamily="34" charset="0"/>
              </a:rPr>
              <a:t>Yayın</a:t>
            </a:r>
            <a:r>
              <a:rPr lang="en-US" sz="1200" dirty="0" smtClean="0">
                <a:latin typeface="Cambria" panose="02040503050406030204" pitchFamily="18" charset="0"/>
                <a:cs typeface="Arial" panose="020B0604020202020204" pitchFamily="34" charset="0"/>
              </a:rPr>
              <a:t> </a:t>
            </a:r>
            <a:r>
              <a:rPr lang="en-US" sz="1200" dirty="0" err="1" smtClean="0">
                <a:latin typeface="Cambria" panose="02040503050406030204" pitchFamily="18" charset="0"/>
                <a:cs typeface="Arial" panose="020B0604020202020204" pitchFamily="34" charset="0"/>
              </a:rPr>
              <a:t>Oranı</a:t>
            </a:r>
            <a:endParaRPr lang="en-US" sz="1200" dirty="0" smtClean="0">
              <a:latin typeface="Cambria" panose="02040503050406030204" pitchFamily="18" charset="0"/>
              <a:cs typeface="Arial" panose="020B0604020202020204" pitchFamily="34" charset="0"/>
            </a:endParaRPr>
          </a:p>
          <a:p>
            <a:pPr marL="229194" indent="-229194">
              <a:buFont typeface="+mj-lt"/>
              <a:buAutoNum type="arabicPeriod"/>
            </a:pPr>
            <a:r>
              <a:rPr lang="en-US" sz="1200" dirty="0" smtClean="0">
                <a:latin typeface="Cambria" panose="02040503050406030204" pitchFamily="18" charset="0"/>
                <a:cs typeface="Arial" panose="020B0604020202020204" pitchFamily="34" charset="0"/>
              </a:rPr>
              <a:t>Uluslararası </a:t>
            </a:r>
            <a:r>
              <a:rPr lang="en-US" sz="1200" dirty="0" err="1" smtClean="0">
                <a:latin typeface="Cambria" panose="02040503050406030204" pitchFamily="18" charset="0"/>
                <a:cs typeface="Arial" panose="020B0604020202020204" pitchFamily="34" charset="0"/>
              </a:rPr>
              <a:t>İşbirlikli</a:t>
            </a:r>
            <a:r>
              <a:rPr lang="en-US" sz="1200" dirty="0" smtClean="0">
                <a:latin typeface="Cambria" panose="02040503050406030204" pitchFamily="18" charset="0"/>
                <a:cs typeface="Arial" panose="020B0604020202020204" pitchFamily="34" charset="0"/>
              </a:rPr>
              <a:t> </a:t>
            </a:r>
            <a:r>
              <a:rPr lang="en-US" sz="1200" dirty="0" err="1" smtClean="0">
                <a:latin typeface="Cambria" panose="02040503050406030204" pitchFamily="18" charset="0"/>
                <a:cs typeface="Arial" panose="020B0604020202020204" pitchFamily="34" charset="0"/>
              </a:rPr>
              <a:t>Yayın</a:t>
            </a:r>
            <a:r>
              <a:rPr lang="en-US" sz="1200" dirty="0" smtClean="0">
                <a:latin typeface="Cambria" panose="02040503050406030204" pitchFamily="18" charset="0"/>
                <a:cs typeface="Arial" panose="020B0604020202020204" pitchFamily="34" charset="0"/>
              </a:rPr>
              <a:t> </a:t>
            </a:r>
            <a:r>
              <a:rPr lang="en-US" sz="1200" dirty="0" err="1" smtClean="0">
                <a:latin typeface="Cambria" panose="02040503050406030204" pitchFamily="18" charset="0"/>
                <a:cs typeface="Arial" panose="020B0604020202020204" pitchFamily="34" charset="0"/>
              </a:rPr>
              <a:t>Oranı</a:t>
            </a:r>
            <a:endParaRPr lang="en-US" sz="1200" dirty="0" smtClean="0">
              <a:latin typeface="Cambria" panose="02040503050406030204" pitchFamily="18" charset="0"/>
              <a:cs typeface="Arial" panose="020B0604020202020204" pitchFamily="34" charset="0"/>
            </a:endParaRPr>
          </a:p>
          <a:p>
            <a:pPr marL="229194" indent="-229194">
              <a:buFont typeface="+mj-lt"/>
              <a:buAutoNum type="arabicPeriod"/>
            </a:pPr>
            <a:r>
              <a:rPr lang="en-US" sz="1200" dirty="0" smtClean="0">
                <a:latin typeface="Cambria" panose="02040503050406030204" pitchFamily="18" charset="0"/>
                <a:cs typeface="Arial" panose="020B0604020202020204" pitchFamily="34" charset="0"/>
              </a:rPr>
              <a:t>Üniversite – </a:t>
            </a:r>
            <a:r>
              <a:rPr lang="tr-TR" sz="1200" dirty="0" smtClean="0">
                <a:latin typeface="Cambria" panose="02040503050406030204" pitchFamily="18" charset="0"/>
                <a:cs typeface="Arial" panose="020B0604020202020204" pitchFamily="34" charset="0"/>
              </a:rPr>
              <a:t>İş Dünyası</a:t>
            </a:r>
            <a:r>
              <a:rPr lang="en-US" sz="1200" dirty="0" smtClean="0">
                <a:latin typeface="Cambria" panose="02040503050406030204" pitchFamily="18" charset="0"/>
                <a:cs typeface="Arial" panose="020B0604020202020204" pitchFamily="34" charset="0"/>
              </a:rPr>
              <a:t> </a:t>
            </a:r>
            <a:r>
              <a:rPr lang="en-US" sz="1200" dirty="0" err="1" smtClean="0">
                <a:latin typeface="Cambria" panose="02040503050406030204" pitchFamily="18" charset="0"/>
                <a:cs typeface="Arial" panose="020B0604020202020204" pitchFamily="34" charset="0"/>
              </a:rPr>
              <a:t>İşbirlikli</a:t>
            </a:r>
            <a:r>
              <a:rPr lang="en-US" sz="1200" dirty="0" smtClean="0">
                <a:latin typeface="Cambria" panose="02040503050406030204" pitchFamily="18" charset="0"/>
                <a:cs typeface="Arial" panose="020B0604020202020204" pitchFamily="34" charset="0"/>
              </a:rPr>
              <a:t> </a:t>
            </a:r>
            <a:r>
              <a:rPr lang="en-US" sz="1200" dirty="0" err="1" smtClean="0">
                <a:latin typeface="Cambria" panose="02040503050406030204" pitchFamily="18" charset="0"/>
                <a:cs typeface="Arial" panose="020B0604020202020204" pitchFamily="34" charset="0"/>
              </a:rPr>
              <a:t>Ulusal</a:t>
            </a:r>
            <a:r>
              <a:rPr lang="en-US" sz="1200" dirty="0" smtClean="0">
                <a:latin typeface="Cambria" panose="02040503050406030204" pitchFamily="18" charset="0"/>
                <a:cs typeface="Arial" panose="020B0604020202020204" pitchFamily="34" charset="0"/>
              </a:rPr>
              <a:t> ve Uluslararası Patent </a:t>
            </a:r>
            <a:r>
              <a:rPr lang="en-US" sz="1200" dirty="0" err="1" smtClean="0">
                <a:latin typeface="Cambria" panose="02040503050406030204" pitchFamily="18" charset="0"/>
                <a:cs typeface="Arial" panose="020B0604020202020204" pitchFamily="34" charset="0"/>
              </a:rPr>
              <a:t>Belge</a:t>
            </a:r>
            <a:r>
              <a:rPr lang="en-US" sz="1200" dirty="0" smtClean="0">
                <a:latin typeface="Cambria" panose="02040503050406030204" pitchFamily="18" charset="0"/>
                <a:cs typeface="Arial" panose="020B0604020202020204" pitchFamily="34" charset="0"/>
              </a:rPr>
              <a:t> </a:t>
            </a:r>
            <a:r>
              <a:rPr lang="en-US" sz="1200" dirty="0" err="1" smtClean="0">
                <a:latin typeface="Cambria" panose="02040503050406030204" pitchFamily="18" charset="0"/>
                <a:cs typeface="Arial" panose="020B0604020202020204" pitchFamily="34" charset="0"/>
              </a:rPr>
              <a:t>Sayısı</a:t>
            </a:r>
            <a:endParaRPr lang="en-US" sz="1200" dirty="0" smtClean="0">
              <a:latin typeface="Cambria" panose="02040503050406030204" pitchFamily="18" charset="0"/>
              <a:cs typeface="Arial" panose="020B0604020202020204" pitchFamily="34" charset="0"/>
            </a:endParaRPr>
          </a:p>
          <a:p>
            <a:pPr marL="229194" indent="-229194">
              <a:buFont typeface="+mj-lt"/>
              <a:buAutoNum type="arabicPeriod"/>
            </a:pPr>
            <a:r>
              <a:rPr lang="en-US" sz="1200" dirty="0" smtClean="0">
                <a:latin typeface="Cambria" panose="02040503050406030204" pitchFamily="18" charset="0"/>
                <a:cs typeface="Arial" panose="020B0604020202020204" pitchFamily="34" charset="0"/>
              </a:rPr>
              <a:t>Uluslararası </a:t>
            </a:r>
            <a:r>
              <a:rPr lang="en-US" sz="1200" dirty="0" err="1" smtClean="0">
                <a:latin typeface="Cambria" panose="02040503050406030204" pitchFamily="18" charset="0"/>
                <a:cs typeface="Arial" panose="020B0604020202020204" pitchFamily="34" charset="0"/>
              </a:rPr>
              <a:t>İşbirlikli</a:t>
            </a:r>
            <a:r>
              <a:rPr lang="en-US" sz="1200" dirty="0" smtClean="0">
                <a:latin typeface="Cambria" panose="02040503050406030204" pitchFamily="18" charset="0"/>
                <a:cs typeface="Arial" panose="020B0604020202020204" pitchFamily="34" charset="0"/>
              </a:rPr>
              <a:t> </a:t>
            </a:r>
            <a:r>
              <a:rPr lang="en-US" sz="1200" dirty="0" err="1" smtClean="0">
                <a:latin typeface="Cambria" panose="02040503050406030204" pitchFamily="18" charset="0"/>
                <a:cs typeface="Arial" panose="020B0604020202020204" pitchFamily="34" charset="0"/>
              </a:rPr>
              <a:t>Ulusal</a:t>
            </a:r>
            <a:r>
              <a:rPr lang="en-US" sz="1200" dirty="0" smtClean="0">
                <a:latin typeface="Cambria" panose="02040503050406030204" pitchFamily="18" charset="0"/>
                <a:cs typeface="Arial" panose="020B0604020202020204" pitchFamily="34" charset="0"/>
              </a:rPr>
              <a:t> ve Uluslararası Patent </a:t>
            </a:r>
            <a:r>
              <a:rPr lang="en-US" sz="1200" dirty="0" err="1" smtClean="0">
                <a:latin typeface="Cambria" panose="02040503050406030204" pitchFamily="18" charset="0"/>
                <a:cs typeface="Arial" panose="020B0604020202020204" pitchFamily="34" charset="0"/>
              </a:rPr>
              <a:t>Belge</a:t>
            </a:r>
            <a:r>
              <a:rPr lang="en-US" sz="1200" dirty="0" smtClean="0">
                <a:latin typeface="Cambria" panose="02040503050406030204" pitchFamily="18" charset="0"/>
                <a:cs typeface="Arial" panose="020B0604020202020204" pitchFamily="34" charset="0"/>
              </a:rPr>
              <a:t> </a:t>
            </a:r>
            <a:r>
              <a:rPr lang="en-US" sz="1200" dirty="0" err="1" smtClean="0">
                <a:latin typeface="Cambria" panose="02040503050406030204" pitchFamily="18" charset="0"/>
                <a:cs typeface="Arial" panose="020B0604020202020204" pitchFamily="34" charset="0"/>
              </a:rPr>
              <a:t>Sayısı</a:t>
            </a:r>
            <a:endParaRPr lang="en-US" sz="1200" dirty="0" smtClean="0">
              <a:latin typeface="Cambria" panose="02040503050406030204" pitchFamily="18" charset="0"/>
              <a:cs typeface="Arial" panose="020B0604020202020204" pitchFamily="34" charset="0"/>
            </a:endParaRPr>
          </a:p>
          <a:p>
            <a:pPr marL="229194" indent="-229194">
              <a:buFont typeface="+mj-lt"/>
              <a:buAutoNum type="arabicPeriod"/>
            </a:pPr>
            <a:r>
              <a:rPr lang="en-US" sz="1200" dirty="0" err="1" smtClean="0">
                <a:latin typeface="Cambria" panose="02040503050406030204" pitchFamily="18" charset="0"/>
                <a:cs typeface="Arial" panose="020B0604020202020204" pitchFamily="34" charset="0"/>
              </a:rPr>
              <a:t>Kamu</a:t>
            </a:r>
            <a:r>
              <a:rPr lang="en-US" sz="1200" dirty="0" smtClean="0">
                <a:latin typeface="Cambria" panose="02040503050406030204" pitchFamily="18" charset="0"/>
                <a:cs typeface="Arial" panose="020B0604020202020204" pitchFamily="34" charset="0"/>
              </a:rPr>
              <a:t> </a:t>
            </a:r>
            <a:r>
              <a:rPr lang="en-US" sz="1200" dirty="0" err="1" smtClean="0">
                <a:latin typeface="Cambria" panose="02040503050406030204" pitchFamily="18" charset="0"/>
                <a:cs typeface="Arial" panose="020B0604020202020204" pitchFamily="34" charset="0"/>
              </a:rPr>
              <a:t>fonları</a:t>
            </a:r>
            <a:r>
              <a:rPr lang="en-US" sz="1200" dirty="0" smtClean="0">
                <a:latin typeface="Cambria" panose="02040503050406030204" pitchFamily="18" charset="0"/>
                <a:cs typeface="Arial" panose="020B0604020202020204" pitchFamily="34" charset="0"/>
              </a:rPr>
              <a:t> </a:t>
            </a:r>
            <a:r>
              <a:rPr lang="en-US" sz="1200" dirty="0" err="1" smtClean="0">
                <a:latin typeface="Cambria" panose="02040503050406030204" pitchFamily="18" charset="0"/>
                <a:cs typeface="Arial" panose="020B0604020202020204" pitchFamily="34" charset="0"/>
              </a:rPr>
              <a:t>kapsamında</a:t>
            </a:r>
            <a:r>
              <a:rPr lang="en-US" sz="1200" dirty="0" smtClean="0">
                <a:latin typeface="Cambria" panose="02040503050406030204" pitchFamily="18" charset="0"/>
                <a:cs typeface="Arial" panose="020B0604020202020204" pitchFamily="34" charset="0"/>
              </a:rPr>
              <a:t> Üniversite – </a:t>
            </a:r>
            <a:r>
              <a:rPr lang="tr-TR" sz="1200" dirty="0" smtClean="0">
                <a:latin typeface="Cambria" panose="02040503050406030204" pitchFamily="18" charset="0"/>
                <a:cs typeface="Arial" panose="020B0604020202020204" pitchFamily="34" charset="0"/>
              </a:rPr>
              <a:t>İş Dünyası</a:t>
            </a:r>
            <a:r>
              <a:rPr lang="en-US" sz="1200" dirty="0" smtClean="0">
                <a:latin typeface="Cambria" panose="02040503050406030204" pitchFamily="18" charset="0"/>
                <a:cs typeface="Arial" panose="020B0604020202020204" pitchFamily="34" charset="0"/>
              </a:rPr>
              <a:t> </a:t>
            </a:r>
            <a:r>
              <a:rPr lang="en-US" sz="1200" dirty="0" err="1" smtClean="0">
                <a:latin typeface="Cambria" panose="02040503050406030204" pitchFamily="18" charset="0"/>
                <a:cs typeface="Arial" panose="020B0604020202020204" pitchFamily="34" charset="0"/>
              </a:rPr>
              <a:t>İşbirliği</a:t>
            </a:r>
            <a:r>
              <a:rPr lang="en-US" sz="1200" dirty="0" smtClean="0">
                <a:latin typeface="Cambria" panose="02040503050406030204" pitchFamily="18" charset="0"/>
                <a:cs typeface="Arial" panose="020B0604020202020204" pitchFamily="34" charset="0"/>
              </a:rPr>
              <a:t> </a:t>
            </a:r>
            <a:r>
              <a:rPr lang="en-US" sz="1200" dirty="0" err="1" smtClean="0">
                <a:latin typeface="Cambria" panose="02040503050406030204" pitchFamily="18" charset="0"/>
                <a:cs typeface="Arial" panose="020B0604020202020204" pitchFamily="34" charset="0"/>
              </a:rPr>
              <a:t>ile</a:t>
            </a:r>
            <a:r>
              <a:rPr lang="en-US" sz="1200" dirty="0" smtClean="0">
                <a:latin typeface="Cambria" panose="02040503050406030204" pitchFamily="18" charset="0"/>
                <a:cs typeface="Arial" panose="020B0604020202020204" pitchFamily="34" charset="0"/>
              </a:rPr>
              <a:t> </a:t>
            </a:r>
            <a:r>
              <a:rPr lang="en-US" sz="1200" dirty="0" err="1" smtClean="0">
                <a:latin typeface="Cambria" panose="02040503050406030204" pitchFamily="18" charset="0"/>
                <a:cs typeface="Arial" panose="020B0604020202020204" pitchFamily="34" charset="0"/>
              </a:rPr>
              <a:t>Yapılan</a:t>
            </a:r>
            <a:r>
              <a:rPr lang="en-US" sz="1200" dirty="0" smtClean="0">
                <a:latin typeface="Cambria" panose="02040503050406030204" pitchFamily="18" charset="0"/>
                <a:cs typeface="Arial" panose="020B0604020202020204" pitchFamily="34" charset="0"/>
              </a:rPr>
              <a:t> </a:t>
            </a:r>
            <a:r>
              <a:rPr lang="en-US" sz="1200" dirty="0" err="1" smtClean="0">
                <a:latin typeface="Cambria" panose="02040503050406030204" pitchFamily="18" charset="0"/>
                <a:cs typeface="Arial" panose="020B0604020202020204" pitchFamily="34" charset="0"/>
              </a:rPr>
              <a:t>Ar</a:t>
            </a:r>
            <a:r>
              <a:rPr lang="en-US" sz="1200" dirty="0" smtClean="0">
                <a:latin typeface="Cambria" panose="02040503050406030204" pitchFamily="18" charset="0"/>
                <a:cs typeface="Arial" panose="020B0604020202020204" pitchFamily="34" charset="0"/>
              </a:rPr>
              <a:t>-Ge </a:t>
            </a:r>
            <a:r>
              <a:rPr lang="tr-TR" sz="1200" dirty="0" smtClean="0">
                <a:latin typeface="Cambria" panose="02040503050406030204" pitchFamily="18" charset="0"/>
                <a:cs typeface="Arial" panose="020B0604020202020204" pitchFamily="34" charset="0"/>
              </a:rPr>
              <a:t>  ve </a:t>
            </a:r>
            <a:r>
              <a:rPr lang="en-US" sz="1200" dirty="0" err="1" smtClean="0">
                <a:latin typeface="Cambria" panose="02040503050406030204" pitchFamily="18" charset="0"/>
                <a:cs typeface="Arial" panose="020B0604020202020204" pitchFamily="34" charset="0"/>
              </a:rPr>
              <a:t>Yenilik</a:t>
            </a:r>
            <a:r>
              <a:rPr lang="en-US" sz="1200" dirty="0" smtClean="0">
                <a:latin typeface="Cambria" panose="02040503050406030204" pitchFamily="18" charset="0"/>
                <a:cs typeface="Arial" panose="020B0604020202020204" pitchFamily="34" charset="0"/>
              </a:rPr>
              <a:t> </a:t>
            </a:r>
            <a:r>
              <a:rPr lang="en-US" sz="1200" dirty="0" err="1" smtClean="0">
                <a:latin typeface="Cambria" panose="02040503050406030204" pitchFamily="18" charset="0"/>
                <a:cs typeface="Arial" panose="020B0604020202020204" pitchFamily="34" charset="0"/>
              </a:rPr>
              <a:t>Projelerinden</a:t>
            </a:r>
            <a:r>
              <a:rPr lang="en-US" sz="1200" dirty="0" smtClean="0">
                <a:latin typeface="Cambria" panose="02040503050406030204" pitchFamily="18" charset="0"/>
                <a:cs typeface="Arial" panose="020B0604020202020204" pitchFamily="34" charset="0"/>
              </a:rPr>
              <a:t> </a:t>
            </a:r>
            <a:r>
              <a:rPr lang="en-US" sz="1200" dirty="0" err="1" smtClean="0">
                <a:latin typeface="Cambria" panose="02040503050406030204" pitchFamily="18" charset="0"/>
                <a:cs typeface="Arial" panose="020B0604020202020204" pitchFamily="34" charset="0"/>
              </a:rPr>
              <a:t>Alınan</a:t>
            </a:r>
            <a:r>
              <a:rPr lang="en-US" sz="1200" dirty="0" smtClean="0">
                <a:latin typeface="Cambria" panose="02040503050406030204" pitchFamily="18" charset="0"/>
                <a:cs typeface="Arial" panose="020B0604020202020204" pitchFamily="34" charset="0"/>
              </a:rPr>
              <a:t> </a:t>
            </a:r>
            <a:r>
              <a:rPr lang="en-US" sz="1200" dirty="0" err="1" smtClean="0">
                <a:latin typeface="Cambria" panose="02040503050406030204" pitchFamily="18" charset="0"/>
                <a:cs typeface="Arial" panose="020B0604020202020204" pitchFamily="34" charset="0"/>
              </a:rPr>
              <a:t>Fon</a:t>
            </a:r>
            <a:r>
              <a:rPr lang="en-US" sz="1200" dirty="0" smtClean="0">
                <a:latin typeface="Cambria" panose="02040503050406030204" pitchFamily="18" charset="0"/>
                <a:cs typeface="Arial" panose="020B0604020202020204" pitchFamily="34" charset="0"/>
              </a:rPr>
              <a:t> </a:t>
            </a:r>
            <a:r>
              <a:rPr lang="en-US" sz="1200" dirty="0" err="1" smtClean="0">
                <a:latin typeface="Cambria" panose="02040503050406030204" pitchFamily="18" charset="0"/>
                <a:cs typeface="Arial" panose="020B0604020202020204" pitchFamily="34" charset="0"/>
              </a:rPr>
              <a:t>Tutarı</a:t>
            </a:r>
            <a:endParaRPr lang="tr-TR" sz="1200" dirty="0">
              <a:latin typeface="Cambria" panose="02040503050406030204" pitchFamily="18" charset="0"/>
              <a:cs typeface="Arial" panose="020B0604020202020204" pitchFamily="34" charset="0"/>
            </a:endParaRPr>
          </a:p>
          <a:p>
            <a:pPr marL="229194" indent="-229194">
              <a:buFont typeface="+mj-lt"/>
              <a:buAutoNum type="arabicPeriod"/>
            </a:pPr>
            <a:endParaRPr lang="tr-TR" sz="1200" dirty="0" smtClean="0">
              <a:latin typeface="Cambria" panose="02040503050406030204" pitchFamily="18" charset="0"/>
              <a:cs typeface="Arial" panose="020B0604020202020204" pitchFamily="34" charset="0"/>
            </a:endParaRPr>
          </a:p>
          <a:p>
            <a:pPr marL="229194" indent="-229194">
              <a:buFont typeface="+mj-lt"/>
              <a:buAutoNum type="arabicPeriod"/>
            </a:pPr>
            <a:endParaRPr lang="tr-TR" sz="1200" dirty="0" smtClean="0">
              <a:latin typeface="Cambria" panose="02040503050406030204" pitchFamily="18" charset="0"/>
              <a:cs typeface="Arial" panose="020B0604020202020204" pitchFamily="34" charset="0"/>
            </a:endParaRPr>
          </a:p>
          <a:p>
            <a:pPr marL="229194" indent="-229194">
              <a:buFont typeface="+mj-lt"/>
              <a:buAutoNum type="arabicPeriod"/>
            </a:pPr>
            <a:endParaRPr lang="en-US" sz="1200" dirty="0" smtClean="0">
              <a:latin typeface="Cambria" panose="02040503050406030204" pitchFamily="18" charset="0"/>
              <a:cs typeface="Arial" panose="020B0604020202020204" pitchFamily="34" charset="0"/>
            </a:endParaRPr>
          </a:p>
          <a:p>
            <a:pPr marL="229194" indent="-229194">
              <a:buFont typeface="+mj-lt"/>
              <a:buAutoNum type="arabicPeriod"/>
            </a:pPr>
            <a:r>
              <a:rPr lang="en-US" sz="1200" dirty="0" err="1" smtClean="0">
                <a:latin typeface="Cambria" panose="02040503050406030204" pitchFamily="18" charset="0"/>
                <a:cs typeface="Arial" panose="020B0604020202020204" pitchFamily="34" charset="0"/>
              </a:rPr>
              <a:t>Kamu</a:t>
            </a:r>
            <a:r>
              <a:rPr lang="en-US" sz="1200" dirty="0" smtClean="0">
                <a:latin typeface="Cambria" panose="02040503050406030204" pitchFamily="18" charset="0"/>
                <a:cs typeface="Arial" panose="020B0604020202020204" pitchFamily="34" charset="0"/>
              </a:rPr>
              <a:t> </a:t>
            </a:r>
            <a:r>
              <a:rPr lang="en-US" sz="1200" dirty="0" err="1">
                <a:latin typeface="Cambria" panose="02040503050406030204" pitchFamily="18" charset="0"/>
                <a:cs typeface="Arial" panose="020B0604020202020204" pitchFamily="34" charset="0"/>
              </a:rPr>
              <a:t>Fonları</a:t>
            </a:r>
            <a:r>
              <a:rPr lang="en-US" sz="1200" dirty="0">
                <a:latin typeface="Cambria" panose="02040503050406030204" pitchFamily="18" charset="0"/>
                <a:cs typeface="Arial" panose="020B0604020202020204" pitchFamily="34" charset="0"/>
              </a:rPr>
              <a:t> </a:t>
            </a:r>
            <a:r>
              <a:rPr lang="en-US" sz="1200" dirty="0" err="1">
                <a:latin typeface="Cambria" panose="02040503050406030204" pitchFamily="18" charset="0"/>
                <a:cs typeface="Arial" panose="020B0604020202020204" pitchFamily="34" charset="0"/>
              </a:rPr>
              <a:t>Kapsamında</a:t>
            </a:r>
            <a:r>
              <a:rPr lang="en-US" sz="1200" dirty="0">
                <a:latin typeface="Cambria" panose="02040503050406030204" pitchFamily="18" charset="0"/>
                <a:cs typeface="Arial" panose="020B0604020202020204" pitchFamily="34" charset="0"/>
              </a:rPr>
              <a:t> Üniversite – </a:t>
            </a:r>
            <a:r>
              <a:rPr lang="en-US" sz="1200" dirty="0" err="1">
                <a:latin typeface="Cambria" panose="02040503050406030204" pitchFamily="18" charset="0"/>
                <a:cs typeface="Arial" panose="020B0604020202020204" pitchFamily="34" charset="0"/>
              </a:rPr>
              <a:t>İş</a:t>
            </a:r>
            <a:r>
              <a:rPr lang="en-US" sz="1200" dirty="0">
                <a:latin typeface="Cambria" panose="02040503050406030204" pitchFamily="18" charset="0"/>
                <a:cs typeface="Arial" panose="020B0604020202020204" pitchFamily="34" charset="0"/>
              </a:rPr>
              <a:t> </a:t>
            </a:r>
            <a:r>
              <a:rPr lang="en-US" sz="1200" dirty="0" err="1">
                <a:latin typeface="Cambria" panose="02040503050406030204" pitchFamily="18" charset="0"/>
                <a:cs typeface="Arial" panose="020B0604020202020204" pitchFamily="34" charset="0"/>
              </a:rPr>
              <a:t>Dünyası</a:t>
            </a:r>
            <a:r>
              <a:rPr lang="en-US" sz="1200" dirty="0">
                <a:latin typeface="Cambria" panose="02040503050406030204" pitchFamily="18" charset="0"/>
                <a:cs typeface="Arial" panose="020B0604020202020204" pitchFamily="34" charset="0"/>
              </a:rPr>
              <a:t> </a:t>
            </a:r>
            <a:r>
              <a:rPr lang="en-US" sz="1200" dirty="0" err="1">
                <a:latin typeface="Cambria" panose="02040503050406030204" pitchFamily="18" charset="0"/>
                <a:cs typeface="Arial" panose="020B0604020202020204" pitchFamily="34" charset="0"/>
              </a:rPr>
              <a:t>İşbirliği</a:t>
            </a:r>
            <a:r>
              <a:rPr lang="en-US" sz="1200" dirty="0">
                <a:latin typeface="Cambria" panose="02040503050406030204" pitchFamily="18" charset="0"/>
                <a:cs typeface="Arial" panose="020B0604020202020204" pitchFamily="34" charset="0"/>
              </a:rPr>
              <a:t> </a:t>
            </a:r>
            <a:r>
              <a:rPr lang="en-US" sz="1200" dirty="0" err="1">
                <a:latin typeface="Cambria" panose="02040503050406030204" pitchFamily="18" charset="0"/>
                <a:cs typeface="Arial" panose="020B0604020202020204" pitchFamily="34" charset="0"/>
              </a:rPr>
              <a:t>ile</a:t>
            </a:r>
            <a:r>
              <a:rPr lang="en-US" sz="1200" dirty="0">
                <a:latin typeface="Cambria" panose="02040503050406030204" pitchFamily="18" charset="0"/>
                <a:cs typeface="Arial" panose="020B0604020202020204" pitchFamily="34" charset="0"/>
              </a:rPr>
              <a:t> </a:t>
            </a:r>
            <a:r>
              <a:rPr lang="en-US" sz="1200" dirty="0" err="1">
                <a:latin typeface="Cambria" panose="02040503050406030204" pitchFamily="18" charset="0"/>
                <a:cs typeface="Arial" panose="020B0604020202020204" pitchFamily="34" charset="0"/>
              </a:rPr>
              <a:t>Yapılan</a:t>
            </a:r>
            <a:r>
              <a:rPr lang="en-US" sz="1200" dirty="0">
                <a:latin typeface="Cambria" panose="02040503050406030204" pitchFamily="18" charset="0"/>
                <a:cs typeface="Arial" panose="020B0604020202020204" pitchFamily="34" charset="0"/>
              </a:rPr>
              <a:t> </a:t>
            </a:r>
            <a:r>
              <a:rPr lang="en-US" sz="1200" dirty="0" err="1">
                <a:latin typeface="Cambria" panose="02040503050406030204" pitchFamily="18" charset="0"/>
                <a:cs typeface="Arial" panose="020B0604020202020204" pitchFamily="34" charset="0"/>
              </a:rPr>
              <a:t>Ar</a:t>
            </a:r>
            <a:r>
              <a:rPr lang="en-US" sz="1200" dirty="0">
                <a:latin typeface="Cambria" panose="02040503050406030204" pitchFamily="18" charset="0"/>
                <a:cs typeface="Arial" panose="020B0604020202020204" pitchFamily="34" charset="0"/>
              </a:rPr>
              <a:t>-Ge ve </a:t>
            </a:r>
            <a:r>
              <a:rPr lang="en-US" sz="1200" dirty="0" err="1">
                <a:latin typeface="Cambria" panose="02040503050406030204" pitchFamily="18" charset="0"/>
                <a:cs typeface="Arial" panose="020B0604020202020204" pitchFamily="34" charset="0"/>
              </a:rPr>
              <a:t>Yenilik</a:t>
            </a:r>
            <a:r>
              <a:rPr lang="en-US" sz="1200" dirty="0">
                <a:latin typeface="Cambria" panose="02040503050406030204" pitchFamily="18" charset="0"/>
                <a:cs typeface="Arial" panose="020B0604020202020204" pitchFamily="34" charset="0"/>
              </a:rPr>
              <a:t> </a:t>
            </a:r>
            <a:r>
              <a:rPr lang="en-US" sz="1200" dirty="0" err="1">
                <a:latin typeface="Cambria" panose="02040503050406030204" pitchFamily="18" charset="0"/>
                <a:cs typeface="Arial" panose="020B0604020202020204" pitchFamily="34" charset="0"/>
              </a:rPr>
              <a:t>Projeleri</a:t>
            </a:r>
            <a:r>
              <a:rPr lang="en-US" sz="1200" dirty="0">
                <a:latin typeface="Cambria" panose="02040503050406030204" pitchFamily="18" charset="0"/>
                <a:cs typeface="Arial" panose="020B0604020202020204" pitchFamily="34" charset="0"/>
              </a:rPr>
              <a:t> </a:t>
            </a:r>
            <a:r>
              <a:rPr lang="en-US" sz="1200" dirty="0" err="1" smtClean="0">
                <a:latin typeface="Cambria" panose="02040503050406030204" pitchFamily="18" charset="0"/>
                <a:cs typeface="Arial" panose="020B0604020202020204" pitchFamily="34" charset="0"/>
              </a:rPr>
              <a:t>Sayısı</a:t>
            </a:r>
            <a:endParaRPr lang="tr-TR" sz="1200" dirty="0" smtClean="0">
              <a:latin typeface="Cambria" panose="02040503050406030204" pitchFamily="18" charset="0"/>
              <a:cs typeface="Arial" panose="020B0604020202020204" pitchFamily="34" charset="0"/>
            </a:endParaRPr>
          </a:p>
          <a:p>
            <a:pPr marL="229194" indent="-229194">
              <a:buFont typeface="+mj-lt"/>
              <a:buAutoNum type="arabicPeriod"/>
            </a:pPr>
            <a:r>
              <a:rPr lang="en-US" sz="1200" dirty="0" smtClean="0">
                <a:latin typeface="Cambria" panose="02040503050406030204" pitchFamily="18" charset="0"/>
                <a:cs typeface="Arial" panose="020B0604020202020204" pitchFamily="34" charset="0"/>
              </a:rPr>
              <a:t>Uluslararası Öğrenci </a:t>
            </a:r>
            <a:r>
              <a:rPr lang="en-US" sz="1200" dirty="0" err="1" smtClean="0">
                <a:latin typeface="Cambria" panose="02040503050406030204" pitchFamily="18" charset="0"/>
                <a:cs typeface="Arial" panose="020B0604020202020204" pitchFamily="34" charset="0"/>
              </a:rPr>
              <a:t>Oranı</a:t>
            </a:r>
            <a:r>
              <a:rPr lang="en-US" sz="1200" dirty="0" smtClean="0">
                <a:latin typeface="Cambria" panose="02040503050406030204" pitchFamily="18" charset="0"/>
                <a:cs typeface="Arial" panose="020B0604020202020204" pitchFamily="34" charset="0"/>
              </a:rPr>
              <a:t> </a:t>
            </a:r>
          </a:p>
          <a:p>
            <a:pPr marL="229194" indent="-229194">
              <a:buFont typeface="+mj-lt"/>
              <a:buAutoNum type="arabicPeriod"/>
            </a:pPr>
            <a:r>
              <a:rPr lang="en-US" sz="1200" dirty="0" smtClean="0">
                <a:latin typeface="Cambria" panose="02040503050406030204" pitchFamily="18" charset="0"/>
                <a:cs typeface="Arial" panose="020B0604020202020204" pitchFamily="34" charset="0"/>
              </a:rPr>
              <a:t>Uluslararası </a:t>
            </a:r>
            <a:r>
              <a:rPr lang="en-US" sz="1200" dirty="0" err="1" smtClean="0">
                <a:latin typeface="Cambria" panose="02040503050406030204" pitchFamily="18" charset="0"/>
                <a:cs typeface="Arial" panose="020B0604020202020204" pitchFamily="34" charset="0"/>
              </a:rPr>
              <a:t>Öğretim</a:t>
            </a:r>
            <a:r>
              <a:rPr lang="en-US" sz="1200" dirty="0" smtClean="0">
                <a:latin typeface="Cambria" panose="02040503050406030204" pitchFamily="18" charset="0"/>
                <a:cs typeface="Arial" panose="020B0604020202020204" pitchFamily="34" charset="0"/>
              </a:rPr>
              <a:t> </a:t>
            </a:r>
            <a:r>
              <a:rPr lang="en-US" sz="1200" dirty="0" err="1" smtClean="0">
                <a:latin typeface="Cambria" panose="02040503050406030204" pitchFamily="18" charset="0"/>
                <a:cs typeface="Arial" panose="020B0604020202020204" pitchFamily="34" charset="0"/>
              </a:rPr>
              <a:t>Üyesi</a:t>
            </a:r>
            <a:r>
              <a:rPr lang="en-US" sz="1200" dirty="0" smtClean="0">
                <a:latin typeface="Cambria" panose="02040503050406030204" pitchFamily="18" charset="0"/>
                <a:cs typeface="Arial" panose="020B0604020202020204" pitchFamily="34" charset="0"/>
              </a:rPr>
              <a:t> </a:t>
            </a:r>
            <a:r>
              <a:rPr lang="en-US" sz="1200" dirty="0" err="1" smtClean="0">
                <a:latin typeface="Cambria" panose="02040503050406030204" pitchFamily="18" charset="0"/>
                <a:cs typeface="Arial" panose="020B0604020202020204" pitchFamily="34" charset="0"/>
              </a:rPr>
              <a:t>Oranı</a:t>
            </a:r>
            <a:r>
              <a:rPr lang="en-US" sz="1200" dirty="0" smtClean="0">
                <a:latin typeface="Cambria" panose="02040503050406030204" pitchFamily="18" charset="0"/>
                <a:cs typeface="Arial" panose="020B0604020202020204" pitchFamily="34" charset="0"/>
              </a:rPr>
              <a:t> </a:t>
            </a:r>
          </a:p>
          <a:p>
            <a:pPr marL="229194" indent="-229194">
              <a:buFont typeface="+mj-lt"/>
              <a:buAutoNum type="arabicPeriod"/>
            </a:pPr>
            <a:r>
              <a:rPr lang="en-US" sz="1200" dirty="0" err="1" smtClean="0">
                <a:latin typeface="Cambria" panose="02040503050406030204" pitchFamily="18" charset="0"/>
                <a:cs typeface="Arial" panose="020B0604020202020204" pitchFamily="34" charset="0"/>
              </a:rPr>
              <a:t>Dolaşımdaki</a:t>
            </a:r>
            <a:r>
              <a:rPr lang="en-US" sz="1200" dirty="0" smtClean="0">
                <a:latin typeface="Cambria" panose="02040503050406030204" pitchFamily="18" charset="0"/>
                <a:cs typeface="Arial" panose="020B0604020202020204" pitchFamily="34" charset="0"/>
              </a:rPr>
              <a:t> </a:t>
            </a:r>
            <a:r>
              <a:rPr lang="en-US" sz="1200" dirty="0" err="1" smtClean="0">
                <a:latin typeface="Cambria" panose="02040503050406030204" pitchFamily="18" charset="0"/>
                <a:cs typeface="Arial" panose="020B0604020202020204" pitchFamily="34" charset="0"/>
              </a:rPr>
              <a:t>Öğretim</a:t>
            </a:r>
            <a:r>
              <a:rPr lang="en-US" sz="1200" dirty="0" smtClean="0">
                <a:latin typeface="Cambria" panose="02040503050406030204" pitchFamily="18" charset="0"/>
                <a:cs typeface="Arial" panose="020B0604020202020204" pitchFamily="34" charset="0"/>
              </a:rPr>
              <a:t> </a:t>
            </a:r>
            <a:r>
              <a:rPr lang="en-US" sz="1200" dirty="0" err="1" smtClean="0">
                <a:latin typeface="Cambria" panose="02040503050406030204" pitchFamily="18" charset="0"/>
                <a:cs typeface="Arial" panose="020B0604020202020204" pitchFamily="34" charset="0"/>
              </a:rPr>
              <a:t>Üyesi</a:t>
            </a:r>
            <a:r>
              <a:rPr lang="tr-TR" sz="1200" dirty="0">
                <a:latin typeface="Cambria" panose="02040503050406030204" pitchFamily="18" charset="0"/>
                <a:cs typeface="Arial" panose="020B0604020202020204" pitchFamily="34" charset="0"/>
              </a:rPr>
              <a:t> </a:t>
            </a:r>
            <a:r>
              <a:rPr lang="tr-TR" sz="1200" dirty="0" smtClean="0">
                <a:latin typeface="Cambria" panose="02040503050406030204" pitchFamily="18" charset="0"/>
                <a:cs typeface="Arial" panose="020B0604020202020204" pitchFamily="34" charset="0"/>
              </a:rPr>
              <a:t>ve</a:t>
            </a:r>
            <a:r>
              <a:rPr lang="en-US" sz="1200" dirty="0" smtClean="0">
                <a:latin typeface="Cambria" panose="02040503050406030204" pitchFamily="18" charset="0"/>
                <a:cs typeface="Arial" panose="020B0604020202020204" pitchFamily="34" charset="0"/>
              </a:rPr>
              <a:t> Öğrenci </a:t>
            </a:r>
            <a:r>
              <a:rPr lang="en-US" sz="1200" dirty="0" err="1" smtClean="0">
                <a:latin typeface="Cambria" panose="02040503050406030204" pitchFamily="18" charset="0"/>
                <a:cs typeface="Arial" panose="020B0604020202020204" pitchFamily="34" charset="0"/>
              </a:rPr>
              <a:t>Sayısı</a:t>
            </a:r>
            <a:endParaRPr lang="tr-TR" sz="1200" dirty="0" smtClean="0">
              <a:latin typeface="Cambria" panose="02040503050406030204" pitchFamily="18" charset="0"/>
              <a:cs typeface="Arial" panose="020B0604020202020204" pitchFamily="34" charset="0"/>
            </a:endParaRPr>
          </a:p>
          <a:p>
            <a:pPr marL="229194" indent="-229194">
              <a:buFont typeface="+mj-lt"/>
              <a:buAutoNum type="arabicPeriod"/>
            </a:pPr>
            <a:r>
              <a:rPr lang="en-US" sz="1200" dirty="0" smtClean="0">
                <a:latin typeface="Cambria" panose="02040503050406030204" pitchFamily="18" charset="0"/>
                <a:cs typeface="Arial" panose="020B0604020202020204" pitchFamily="34" charset="0"/>
              </a:rPr>
              <a:t>TÜBİTAK </a:t>
            </a:r>
            <a:r>
              <a:rPr lang="en-US" sz="1200" dirty="0">
                <a:latin typeface="Cambria" panose="02040503050406030204" pitchFamily="18" charset="0"/>
                <a:cs typeface="Arial" panose="020B0604020202020204" pitchFamily="34" charset="0"/>
              </a:rPr>
              <a:t>2244 </a:t>
            </a:r>
            <a:r>
              <a:rPr lang="en-US" sz="1200" dirty="0" err="1">
                <a:latin typeface="Cambria" panose="02040503050406030204" pitchFamily="18" charset="0"/>
                <a:cs typeface="Arial" panose="020B0604020202020204" pitchFamily="34" charset="0"/>
              </a:rPr>
              <a:t>Sanayi</a:t>
            </a:r>
            <a:r>
              <a:rPr lang="en-US" sz="1200" dirty="0">
                <a:latin typeface="Cambria" panose="02040503050406030204" pitchFamily="18" charset="0"/>
                <a:cs typeface="Arial" panose="020B0604020202020204" pitchFamily="34" charset="0"/>
              </a:rPr>
              <a:t> Doktora </a:t>
            </a:r>
            <a:r>
              <a:rPr lang="en-US" sz="1200" dirty="0" err="1">
                <a:latin typeface="Cambria" panose="02040503050406030204" pitchFamily="18" charset="0"/>
                <a:cs typeface="Arial" panose="020B0604020202020204" pitchFamily="34" charset="0"/>
              </a:rPr>
              <a:t>Programı</a:t>
            </a:r>
            <a:r>
              <a:rPr lang="en-US" sz="1200" dirty="0">
                <a:latin typeface="Cambria" panose="02040503050406030204" pitchFamily="18" charset="0"/>
                <a:cs typeface="Arial" panose="020B0604020202020204" pitchFamily="34" charset="0"/>
              </a:rPr>
              <a:t> Öğrenci </a:t>
            </a:r>
            <a:r>
              <a:rPr lang="en-US" sz="1200" dirty="0" err="1">
                <a:latin typeface="Cambria" panose="02040503050406030204" pitchFamily="18" charset="0"/>
                <a:cs typeface="Arial" panose="020B0604020202020204" pitchFamily="34" charset="0"/>
              </a:rPr>
              <a:t>Sayısı</a:t>
            </a:r>
            <a:r>
              <a:rPr lang="en-US" sz="1200" dirty="0">
                <a:latin typeface="Cambria" panose="02040503050406030204" pitchFamily="18" charset="0"/>
                <a:cs typeface="Arial" panose="020B0604020202020204" pitchFamily="34" charset="0"/>
              </a:rPr>
              <a:t> </a:t>
            </a:r>
          </a:p>
        </p:txBody>
      </p:sp>
    </p:spTree>
    <p:extLst>
      <p:ext uri="{BB962C8B-B14F-4D97-AF65-F5344CB8AC3E}">
        <p14:creationId xmlns:p14="http://schemas.microsoft.com/office/powerpoint/2010/main" val="2270406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o 7"/>
          <p:cNvGraphicFramePr>
            <a:graphicFrameLocks noGrp="1"/>
          </p:cNvGraphicFramePr>
          <p:nvPr>
            <p:extLst>
              <p:ext uri="{D42A27DB-BD31-4B8C-83A1-F6EECF244321}">
                <p14:modId xmlns:p14="http://schemas.microsoft.com/office/powerpoint/2010/main" val="3713000959"/>
              </p:ext>
            </p:extLst>
          </p:nvPr>
        </p:nvGraphicFramePr>
        <p:xfrm>
          <a:off x="0" y="859811"/>
          <a:ext cx="12192000" cy="6029803"/>
        </p:xfrm>
        <a:graphic>
          <a:graphicData uri="http://schemas.openxmlformats.org/drawingml/2006/table">
            <a:tbl>
              <a:tblPr/>
              <a:tblGrid>
                <a:gridCol w="526273">
                  <a:extLst>
                    <a:ext uri="{9D8B030D-6E8A-4147-A177-3AD203B41FA5}">
                      <a16:colId xmlns:a16="http://schemas.microsoft.com/office/drawing/2014/main" val="3818513977"/>
                    </a:ext>
                  </a:extLst>
                </a:gridCol>
                <a:gridCol w="3118627">
                  <a:extLst>
                    <a:ext uri="{9D8B030D-6E8A-4147-A177-3AD203B41FA5}">
                      <a16:colId xmlns:a16="http://schemas.microsoft.com/office/drawing/2014/main" val="2202773912"/>
                    </a:ext>
                  </a:extLst>
                </a:gridCol>
                <a:gridCol w="6847678">
                  <a:extLst>
                    <a:ext uri="{9D8B030D-6E8A-4147-A177-3AD203B41FA5}">
                      <a16:colId xmlns:a16="http://schemas.microsoft.com/office/drawing/2014/main" val="4184737893"/>
                    </a:ext>
                  </a:extLst>
                </a:gridCol>
                <a:gridCol w="1699422">
                  <a:extLst>
                    <a:ext uri="{9D8B030D-6E8A-4147-A177-3AD203B41FA5}">
                      <a16:colId xmlns:a16="http://schemas.microsoft.com/office/drawing/2014/main" val="77941818"/>
                    </a:ext>
                  </a:extLst>
                </a:gridCol>
              </a:tblGrid>
              <a:tr h="238855">
                <a:tc>
                  <a:txBody>
                    <a:bodyPr/>
                    <a:lstStyle/>
                    <a:p>
                      <a:pPr algn="ctr" fontAlgn="ctr"/>
                      <a:r>
                        <a:rPr lang="tr-TR" sz="1100" b="1" i="0" u="none" strike="noStrike" dirty="0">
                          <a:solidFill>
                            <a:srgbClr val="FFFFFF"/>
                          </a:solidFill>
                          <a:effectLst/>
                          <a:latin typeface="Cambria" panose="02040503050406030204" pitchFamily="18" charset="0"/>
                        </a:rPr>
                        <a:t>Boyut</a:t>
                      </a:r>
                    </a:p>
                  </a:txBody>
                  <a:tcPr marL="4389" marR="4389" marT="4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tr-TR" sz="1400" b="1" i="0" u="none" strike="noStrike" dirty="0">
                          <a:solidFill>
                            <a:srgbClr val="FFFFFF"/>
                          </a:solidFill>
                          <a:effectLst/>
                          <a:latin typeface="Cambria" panose="02040503050406030204" pitchFamily="18" charset="0"/>
                        </a:rPr>
                        <a:t>Gösterge</a:t>
                      </a:r>
                      <a:endParaRPr lang="tr-TR" sz="1100" b="1" i="0" u="none" strike="noStrike" dirty="0">
                        <a:solidFill>
                          <a:srgbClr val="FFFFFF"/>
                        </a:solidFill>
                        <a:effectLst/>
                        <a:latin typeface="Cambria" panose="02040503050406030204" pitchFamily="18" charset="0"/>
                      </a:endParaRPr>
                    </a:p>
                  </a:txBody>
                  <a:tcPr marL="4389" marR="4389" marT="4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tr-TR" sz="1400" b="1" i="0" u="none" strike="noStrike" dirty="0">
                          <a:solidFill>
                            <a:srgbClr val="FFFFFF"/>
                          </a:solidFill>
                          <a:effectLst/>
                          <a:latin typeface="Cambria" panose="02040503050406030204" pitchFamily="18" charset="0"/>
                        </a:rPr>
                        <a:t>Tanım</a:t>
                      </a:r>
                      <a:endParaRPr lang="tr-TR" sz="1100" b="1" i="0" u="none" strike="noStrike" dirty="0">
                        <a:solidFill>
                          <a:srgbClr val="FFFFFF"/>
                        </a:solidFill>
                        <a:effectLst/>
                        <a:latin typeface="Cambria" panose="02040503050406030204" pitchFamily="18" charset="0"/>
                      </a:endParaRPr>
                    </a:p>
                  </a:txBody>
                  <a:tcPr marL="4389" marR="4389" marT="4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tr-TR" sz="1400" b="1" i="0" u="none" strike="noStrike" dirty="0">
                          <a:solidFill>
                            <a:srgbClr val="FFFFFF"/>
                          </a:solidFill>
                          <a:effectLst/>
                          <a:latin typeface="Cambria" panose="02040503050406030204" pitchFamily="18" charset="0"/>
                        </a:rPr>
                        <a:t>Kaynak</a:t>
                      </a:r>
                      <a:endParaRPr lang="tr-TR" sz="1100" b="1" i="0" u="none" strike="noStrike" dirty="0">
                        <a:solidFill>
                          <a:srgbClr val="FFFFFF"/>
                        </a:solidFill>
                        <a:effectLst/>
                        <a:latin typeface="Cambria" panose="02040503050406030204" pitchFamily="18" charset="0"/>
                      </a:endParaRPr>
                    </a:p>
                  </a:txBody>
                  <a:tcPr marL="4389" marR="4389" marT="4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114256437"/>
                  </a:ext>
                </a:extLst>
              </a:tr>
              <a:tr h="519994">
                <a:tc rowSpan="9">
                  <a:txBody>
                    <a:bodyPr/>
                    <a:lstStyle/>
                    <a:p>
                      <a:pPr algn="ctr" fontAlgn="ctr"/>
                      <a:endParaRPr lang="tr-TR" sz="1100" b="1" i="0" u="none" strike="noStrike" dirty="0" smtClean="0">
                        <a:solidFill>
                          <a:srgbClr val="2F75B5"/>
                        </a:solidFill>
                        <a:effectLst/>
                        <a:latin typeface="Cambria" panose="02040503050406030204" pitchFamily="18" charset="0"/>
                      </a:endParaRPr>
                    </a:p>
                    <a:p>
                      <a:pPr algn="ctr" fontAlgn="ctr"/>
                      <a:r>
                        <a:rPr lang="fi-FI" sz="1600" b="1" i="0" u="none" strike="noStrike" dirty="0" smtClean="0">
                          <a:solidFill>
                            <a:srgbClr val="2F75B5"/>
                          </a:solidFill>
                          <a:effectLst/>
                          <a:latin typeface="Cambria" panose="02040503050406030204" pitchFamily="18" charset="0"/>
                        </a:rPr>
                        <a:t>1</a:t>
                      </a:r>
                      <a:r>
                        <a:rPr lang="fi-FI" sz="1600" b="1" i="0" u="none" strike="noStrike" dirty="0">
                          <a:solidFill>
                            <a:srgbClr val="2F75B5"/>
                          </a:solidFill>
                          <a:effectLst/>
                          <a:latin typeface="Cambria" panose="02040503050406030204" pitchFamily="18" charset="0"/>
                        </a:rPr>
                        <a:t>. Boyut: Araştırma Kapasitesi (%40)</a:t>
                      </a:r>
                      <a:br>
                        <a:rPr lang="fi-FI" sz="1600" b="1" i="0" u="none" strike="noStrike" dirty="0">
                          <a:solidFill>
                            <a:srgbClr val="2F75B5"/>
                          </a:solidFill>
                          <a:effectLst/>
                          <a:latin typeface="Cambria" panose="02040503050406030204" pitchFamily="18" charset="0"/>
                        </a:rPr>
                      </a:br>
                      <a:endParaRPr lang="fi-FI" sz="1600" b="1" i="0" u="none" strike="noStrike" dirty="0">
                        <a:solidFill>
                          <a:srgbClr val="2F75B5"/>
                        </a:solidFill>
                        <a:effectLst/>
                        <a:latin typeface="Cambria" panose="02040503050406030204" pitchFamily="18" charset="0"/>
                      </a:endParaRPr>
                    </a:p>
                  </a:txBody>
                  <a:tcPr marL="4389" marR="4389" marT="438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tr-TR" sz="1400" b="1" i="0" u="none" strike="noStrike" dirty="0">
                          <a:solidFill>
                            <a:srgbClr val="000000"/>
                          </a:solidFill>
                          <a:effectLst/>
                          <a:latin typeface="Cambria" panose="02040503050406030204" pitchFamily="18" charset="0"/>
                        </a:rPr>
                        <a:t>1.1. Bilimsel Yayın Sayısı</a:t>
                      </a:r>
                    </a:p>
                  </a:txBody>
                  <a:tcPr marL="4389" marR="4389" marT="4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tr-TR" sz="1200" b="0" i="0" u="none" strike="noStrike" dirty="0">
                          <a:solidFill>
                            <a:srgbClr val="000000"/>
                          </a:solidFill>
                          <a:effectLst/>
                          <a:latin typeface="Cambria" panose="02040503050406030204" pitchFamily="18" charset="0"/>
                        </a:rPr>
                        <a:t>İlgili yıldan bir önceki yılda ISI </a:t>
                      </a:r>
                      <a:r>
                        <a:rPr lang="tr-TR" sz="1200" b="0" i="0" u="none" strike="noStrike" dirty="0" err="1">
                          <a:solidFill>
                            <a:srgbClr val="000000"/>
                          </a:solidFill>
                          <a:effectLst/>
                          <a:latin typeface="Cambria" panose="02040503050406030204" pitchFamily="18" charset="0"/>
                        </a:rPr>
                        <a:t>Citation</a:t>
                      </a:r>
                      <a:r>
                        <a:rPr lang="tr-TR" sz="1200" b="0" i="0" u="none" strike="noStrike" dirty="0">
                          <a:solidFill>
                            <a:srgbClr val="000000"/>
                          </a:solidFill>
                          <a:effectLst/>
                          <a:latin typeface="Cambria" panose="02040503050406030204" pitchFamily="18" charset="0"/>
                        </a:rPr>
                        <a:t> Index (SCI, SCI-E, SSCI ve A&amp;HCI) veri tabanında taranan dergilerdeki makale (</a:t>
                      </a:r>
                      <a:r>
                        <a:rPr lang="tr-TR" sz="1200" b="0" i="0" u="none" strike="noStrike" dirty="0" err="1">
                          <a:solidFill>
                            <a:srgbClr val="000000"/>
                          </a:solidFill>
                          <a:effectLst/>
                          <a:latin typeface="Cambria" panose="02040503050406030204" pitchFamily="18" charset="0"/>
                        </a:rPr>
                        <a:t>article</a:t>
                      </a:r>
                      <a:r>
                        <a:rPr lang="tr-TR" sz="1200" b="0" i="0" u="none" strike="noStrike" dirty="0">
                          <a:solidFill>
                            <a:srgbClr val="000000"/>
                          </a:solidFill>
                          <a:effectLst/>
                          <a:latin typeface="Cambria" panose="02040503050406030204" pitchFamily="18" charset="0"/>
                        </a:rPr>
                        <a:t>) ve derleme (</a:t>
                      </a:r>
                      <a:r>
                        <a:rPr lang="tr-TR" sz="1200" b="0" i="0" u="none" strike="noStrike" dirty="0" err="1">
                          <a:solidFill>
                            <a:srgbClr val="000000"/>
                          </a:solidFill>
                          <a:effectLst/>
                          <a:latin typeface="Cambria" panose="02040503050406030204" pitchFamily="18" charset="0"/>
                        </a:rPr>
                        <a:t>review</a:t>
                      </a:r>
                      <a:r>
                        <a:rPr lang="tr-TR" sz="1200" b="0" i="0" u="none" strike="noStrike" dirty="0">
                          <a:solidFill>
                            <a:srgbClr val="000000"/>
                          </a:solidFill>
                          <a:effectLst/>
                          <a:latin typeface="Cambria" panose="02040503050406030204" pitchFamily="18" charset="0"/>
                        </a:rPr>
                        <a:t>) türündeki yayın sayısı</a:t>
                      </a:r>
                    </a:p>
                  </a:txBody>
                  <a:tcPr marL="4389" marR="4389" marT="4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tr-TR" sz="1200" b="0" i="0" u="none" strike="noStrike" dirty="0">
                          <a:solidFill>
                            <a:srgbClr val="000000"/>
                          </a:solidFill>
                          <a:effectLst/>
                          <a:latin typeface="Cambria" panose="02040503050406030204" pitchFamily="18" charset="0"/>
                        </a:rPr>
                        <a:t>Web of </a:t>
                      </a:r>
                      <a:r>
                        <a:rPr lang="tr-TR" sz="1200" b="0" i="0" u="none" strike="noStrike" dirty="0" err="1">
                          <a:solidFill>
                            <a:srgbClr val="000000"/>
                          </a:solidFill>
                          <a:effectLst/>
                          <a:latin typeface="Cambria" panose="02040503050406030204" pitchFamily="18" charset="0"/>
                        </a:rPr>
                        <a:t>Science</a:t>
                      </a:r>
                      <a:r>
                        <a:rPr lang="tr-TR" sz="1200" b="0" i="0" u="none" strike="noStrike" dirty="0">
                          <a:solidFill>
                            <a:srgbClr val="000000"/>
                          </a:solidFill>
                          <a:effectLst/>
                          <a:latin typeface="Cambria" panose="02040503050406030204" pitchFamily="18" charset="0"/>
                        </a:rPr>
                        <a:t> - </a:t>
                      </a:r>
                      <a:r>
                        <a:rPr lang="tr-TR" sz="1200" b="0" i="0" u="none" strike="noStrike" dirty="0" err="1">
                          <a:solidFill>
                            <a:srgbClr val="000000"/>
                          </a:solidFill>
                          <a:effectLst/>
                          <a:latin typeface="Cambria" panose="02040503050406030204" pitchFamily="18" charset="0"/>
                        </a:rPr>
                        <a:t>InCites</a:t>
                      </a:r>
                      <a:r>
                        <a:rPr lang="tr-TR" sz="1200" b="0" i="0" u="none" strike="noStrike" dirty="0">
                          <a:solidFill>
                            <a:srgbClr val="000000"/>
                          </a:solidFill>
                          <a:effectLst/>
                          <a:latin typeface="Cambria" panose="02040503050406030204" pitchFamily="18" charset="0"/>
                        </a:rPr>
                        <a:t> </a:t>
                      </a:r>
                    </a:p>
                  </a:txBody>
                  <a:tcPr marL="4389" marR="4389" marT="4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717268579"/>
                  </a:ext>
                </a:extLst>
              </a:tr>
              <a:tr h="519994">
                <a:tc vMerge="1">
                  <a:txBody>
                    <a:bodyPr/>
                    <a:lstStyle/>
                    <a:p>
                      <a:endParaRPr lang="tr-TR"/>
                    </a:p>
                  </a:txBody>
                  <a:tcPr/>
                </a:tc>
                <a:tc>
                  <a:txBody>
                    <a:bodyPr/>
                    <a:lstStyle/>
                    <a:p>
                      <a:pPr algn="l" fontAlgn="ctr"/>
                      <a:r>
                        <a:rPr lang="tr-TR" sz="1400" b="1" i="0" u="none" strike="noStrike" dirty="0">
                          <a:solidFill>
                            <a:srgbClr val="000000"/>
                          </a:solidFill>
                          <a:effectLst/>
                          <a:latin typeface="Cambria" panose="02040503050406030204" pitchFamily="18" charset="0"/>
                        </a:rPr>
                        <a:t>1.2. Atıf Sayısı</a:t>
                      </a:r>
                    </a:p>
                  </a:txBody>
                  <a:tcPr marL="4389" marR="4389" marT="4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tr-TR" sz="1200" b="0" i="0" u="none" strike="noStrike" dirty="0">
                          <a:solidFill>
                            <a:srgbClr val="000000"/>
                          </a:solidFill>
                          <a:effectLst/>
                          <a:latin typeface="Cambria" panose="02040503050406030204" pitchFamily="18" charset="0"/>
                        </a:rPr>
                        <a:t>ISI </a:t>
                      </a:r>
                      <a:r>
                        <a:rPr lang="tr-TR" sz="1200" b="0" i="0" u="none" strike="noStrike" dirty="0" err="1">
                          <a:solidFill>
                            <a:srgbClr val="000000"/>
                          </a:solidFill>
                          <a:effectLst/>
                          <a:latin typeface="Cambria" panose="02040503050406030204" pitchFamily="18" charset="0"/>
                        </a:rPr>
                        <a:t>Citation</a:t>
                      </a:r>
                      <a:r>
                        <a:rPr lang="tr-TR" sz="1200" b="0" i="0" u="none" strike="noStrike" dirty="0">
                          <a:solidFill>
                            <a:srgbClr val="000000"/>
                          </a:solidFill>
                          <a:effectLst/>
                          <a:latin typeface="Cambria" panose="02040503050406030204" pitchFamily="18" charset="0"/>
                        </a:rPr>
                        <a:t> Index (SCI, SCI-E, SSCI ve A&amp;HCI) veri tabanında taranan dergilerde ilgili yıldan önceki son 5 yıllık dönemde yayınlanan tüm makale ve derlemelere son 6 yılda yapılan toplam atıf sayısı</a:t>
                      </a:r>
                    </a:p>
                  </a:txBody>
                  <a:tcPr marL="4389" marR="4389" marT="4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tr-TR" sz="1200" b="0" i="0" u="none" strike="noStrike" dirty="0">
                          <a:solidFill>
                            <a:srgbClr val="000000"/>
                          </a:solidFill>
                          <a:effectLst/>
                          <a:latin typeface="Cambria" panose="02040503050406030204" pitchFamily="18" charset="0"/>
                        </a:rPr>
                        <a:t>Web of </a:t>
                      </a:r>
                      <a:r>
                        <a:rPr lang="tr-TR" sz="1200" b="0" i="0" u="none" strike="noStrike" dirty="0" err="1">
                          <a:solidFill>
                            <a:srgbClr val="000000"/>
                          </a:solidFill>
                          <a:effectLst/>
                          <a:latin typeface="Cambria" panose="02040503050406030204" pitchFamily="18" charset="0"/>
                        </a:rPr>
                        <a:t>Science</a:t>
                      </a:r>
                      <a:r>
                        <a:rPr lang="tr-TR" sz="1200" b="0" i="0" u="none" strike="noStrike" dirty="0">
                          <a:solidFill>
                            <a:srgbClr val="000000"/>
                          </a:solidFill>
                          <a:effectLst/>
                          <a:latin typeface="Cambria" panose="02040503050406030204" pitchFamily="18" charset="0"/>
                        </a:rPr>
                        <a:t> - </a:t>
                      </a:r>
                      <a:r>
                        <a:rPr lang="tr-TR" sz="1200" b="0" i="0" u="none" strike="noStrike" dirty="0" err="1">
                          <a:solidFill>
                            <a:srgbClr val="000000"/>
                          </a:solidFill>
                          <a:effectLst/>
                          <a:latin typeface="Cambria" panose="02040503050406030204" pitchFamily="18" charset="0"/>
                        </a:rPr>
                        <a:t>InCites</a:t>
                      </a:r>
                      <a:r>
                        <a:rPr lang="tr-TR" sz="1200" b="0" i="0" u="none" strike="noStrike" dirty="0">
                          <a:solidFill>
                            <a:srgbClr val="000000"/>
                          </a:solidFill>
                          <a:effectLst/>
                          <a:latin typeface="Cambria" panose="02040503050406030204" pitchFamily="18" charset="0"/>
                        </a:rPr>
                        <a:t> </a:t>
                      </a:r>
                    </a:p>
                  </a:txBody>
                  <a:tcPr marL="4389" marR="4389" marT="4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413148371"/>
                  </a:ext>
                </a:extLst>
              </a:tr>
              <a:tr h="940606">
                <a:tc vMerge="1">
                  <a:txBody>
                    <a:bodyPr/>
                    <a:lstStyle/>
                    <a:p>
                      <a:endParaRPr lang="tr-TR"/>
                    </a:p>
                  </a:txBody>
                  <a:tcPr/>
                </a:tc>
                <a:tc>
                  <a:txBody>
                    <a:bodyPr/>
                    <a:lstStyle/>
                    <a:p>
                      <a:pPr algn="l" fontAlgn="ctr"/>
                      <a:r>
                        <a:rPr lang="tr-TR" sz="1400" b="1" i="0" u="none" strike="noStrike" dirty="0">
                          <a:solidFill>
                            <a:srgbClr val="000000"/>
                          </a:solidFill>
                          <a:effectLst/>
                          <a:latin typeface="Cambria" panose="02040503050406030204" pitchFamily="18" charset="0"/>
                        </a:rPr>
                        <a:t>1.3. Ulusal Ar-Ge ve Yenilik  Destek Programlarından Alınan Proje Sayısı</a:t>
                      </a:r>
                    </a:p>
                  </a:txBody>
                  <a:tcPr marL="4389" marR="4389" marT="4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tr-TR" sz="1200" b="0" i="0" u="none" strike="noStrike" dirty="0">
                          <a:solidFill>
                            <a:srgbClr val="000000"/>
                          </a:solidFill>
                          <a:effectLst/>
                          <a:latin typeface="Cambria" panose="02040503050406030204" pitchFamily="18" charset="0"/>
                        </a:rPr>
                        <a:t>Ulusal Ar-Ge ve Yenilik Destek Programları tarafından desteklenen, ilgili yılda başlamış, devam eden veya tamamlanmış proje sayısı </a:t>
                      </a:r>
                      <a:br>
                        <a:rPr lang="tr-TR" sz="1200" b="0" i="0" u="none" strike="noStrike" dirty="0">
                          <a:solidFill>
                            <a:srgbClr val="000000"/>
                          </a:solidFill>
                          <a:effectLst/>
                          <a:latin typeface="Cambria" panose="02040503050406030204" pitchFamily="18" charset="0"/>
                        </a:rPr>
                      </a:br>
                      <a:r>
                        <a:rPr lang="tr-TR" sz="1200" b="0" i="0" u="none" strike="noStrike" dirty="0">
                          <a:solidFill>
                            <a:srgbClr val="000000"/>
                          </a:solidFill>
                          <a:effectLst/>
                          <a:latin typeface="Cambria" panose="02040503050406030204" pitchFamily="18" charset="0"/>
                        </a:rPr>
                        <a:t>(Ar-Ge ve yenilik alanında fon sağlayan kamu kuruluşları tarafından desteklenen projeler ile kamu destekli sanayi projelerine sağlanan danışmanlık hizmetleri dahildir. Yatırım projeleri ve BAP projeleri hariçtir.) </a:t>
                      </a:r>
                    </a:p>
                  </a:txBody>
                  <a:tcPr marL="4389" marR="4389" marT="4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tr-TR" sz="1200" b="0" i="0" u="none" strike="noStrike" dirty="0">
                          <a:solidFill>
                            <a:srgbClr val="000000"/>
                          </a:solidFill>
                          <a:effectLst/>
                          <a:latin typeface="Cambria" panose="02040503050406030204" pitchFamily="18" charset="0"/>
                        </a:rPr>
                        <a:t>TÜBİTAK, STB, KOSGEB, SSB, TÜSEB, TENMAK, ve Diğer Bakanlıklar</a:t>
                      </a:r>
                      <a:br>
                        <a:rPr lang="tr-TR" sz="1200" b="0" i="0" u="none" strike="noStrike" dirty="0">
                          <a:solidFill>
                            <a:srgbClr val="000000"/>
                          </a:solidFill>
                          <a:effectLst/>
                          <a:latin typeface="Cambria" panose="02040503050406030204" pitchFamily="18" charset="0"/>
                        </a:rPr>
                      </a:br>
                      <a:endParaRPr lang="tr-TR" sz="1200" b="0" i="0" u="none" strike="noStrike" dirty="0">
                        <a:solidFill>
                          <a:srgbClr val="000000"/>
                        </a:solidFill>
                        <a:effectLst/>
                        <a:latin typeface="Cambria" panose="02040503050406030204" pitchFamily="18" charset="0"/>
                      </a:endParaRPr>
                    </a:p>
                  </a:txBody>
                  <a:tcPr marL="4389" marR="4389" marT="4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924314371"/>
                  </a:ext>
                </a:extLst>
              </a:tr>
              <a:tr h="862998">
                <a:tc vMerge="1">
                  <a:txBody>
                    <a:bodyPr/>
                    <a:lstStyle/>
                    <a:p>
                      <a:endParaRPr lang="tr-TR"/>
                    </a:p>
                  </a:txBody>
                  <a:tcPr/>
                </a:tc>
                <a:tc>
                  <a:txBody>
                    <a:bodyPr/>
                    <a:lstStyle/>
                    <a:p>
                      <a:pPr algn="l" fontAlgn="ctr"/>
                      <a:r>
                        <a:rPr lang="tr-TR" sz="1400" b="1" i="0" u="none" strike="noStrike" dirty="0">
                          <a:solidFill>
                            <a:srgbClr val="000000"/>
                          </a:solidFill>
                          <a:effectLst/>
                          <a:latin typeface="Cambria" panose="02040503050406030204" pitchFamily="18" charset="0"/>
                        </a:rPr>
                        <a:t>1.4. Ulusal Ar-Ge ve Yenilik  Destek Programlarından İlgili Yılda Kuruma Aktarılan Fon Tutarı</a:t>
                      </a:r>
                    </a:p>
                  </a:txBody>
                  <a:tcPr marL="4389" marR="4389" marT="4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tr-TR" sz="1200" b="0" i="0" u="none" strike="noStrike" dirty="0">
                          <a:solidFill>
                            <a:srgbClr val="000000"/>
                          </a:solidFill>
                          <a:effectLst/>
                          <a:latin typeface="Cambria" panose="02040503050406030204" pitchFamily="18" charset="0"/>
                        </a:rPr>
                        <a:t>Ulusal Ar-Ge ve Yenilik Destek Programları tarafından desteklenen projeler  kapsamında ilgili yılda kuruma aktarılan toplam bütçe tutarı</a:t>
                      </a:r>
                      <a:br>
                        <a:rPr lang="tr-TR" sz="1200" b="0" i="0" u="none" strike="noStrike" dirty="0">
                          <a:solidFill>
                            <a:srgbClr val="000000"/>
                          </a:solidFill>
                          <a:effectLst/>
                          <a:latin typeface="Cambria" panose="02040503050406030204" pitchFamily="18" charset="0"/>
                        </a:rPr>
                      </a:br>
                      <a:r>
                        <a:rPr lang="tr-TR" sz="1200" b="0" i="0" u="none" strike="noStrike" dirty="0">
                          <a:solidFill>
                            <a:srgbClr val="000000"/>
                          </a:solidFill>
                          <a:effectLst/>
                          <a:latin typeface="Cambria" panose="02040503050406030204" pitchFamily="18" charset="0"/>
                        </a:rPr>
                        <a:t>(Ar-Ge ve yenilik alanında fon sağlayan kamu kuruluşları tarafından desteklenen projeler ile sanayi projelerine sağlanan danışmanlık hizmetleri dahildir. Yatırım projeleri ve BAP projeleri hariçtir.)</a:t>
                      </a:r>
                    </a:p>
                  </a:txBody>
                  <a:tcPr marL="4389" marR="4389" marT="4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tr-TR" sz="1200" b="0" i="0" u="none" strike="noStrike" dirty="0">
                          <a:solidFill>
                            <a:srgbClr val="000000"/>
                          </a:solidFill>
                          <a:effectLst/>
                          <a:latin typeface="Cambria" panose="02040503050406030204" pitchFamily="18" charset="0"/>
                        </a:rPr>
                        <a:t>TÜBİTAK, STB, KOSGEB, SSB, TÜSEB, TENMAK, ve Diğer Bakanlıklar</a:t>
                      </a:r>
                      <a:br>
                        <a:rPr lang="tr-TR" sz="1200" b="0" i="0" u="none" strike="noStrike" dirty="0">
                          <a:solidFill>
                            <a:srgbClr val="000000"/>
                          </a:solidFill>
                          <a:effectLst/>
                          <a:latin typeface="Cambria" panose="02040503050406030204" pitchFamily="18" charset="0"/>
                        </a:rPr>
                      </a:br>
                      <a:endParaRPr lang="tr-TR" sz="1200" b="0" i="0" u="none" strike="noStrike" dirty="0">
                        <a:solidFill>
                          <a:srgbClr val="000000"/>
                        </a:solidFill>
                        <a:effectLst/>
                        <a:latin typeface="Cambria" panose="02040503050406030204" pitchFamily="18" charset="0"/>
                      </a:endParaRPr>
                    </a:p>
                  </a:txBody>
                  <a:tcPr marL="4389" marR="4389" marT="4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953034810"/>
                  </a:ext>
                </a:extLst>
              </a:tr>
              <a:tr h="519994">
                <a:tc vMerge="1">
                  <a:txBody>
                    <a:bodyPr/>
                    <a:lstStyle/>
                    <a:p>
                      <a:endParaRPr lang="tr-TR"/>
                    </a:p>
                  </a:txBody>
                  <a:tcPr/>
                </a:tc>
                <a:tc>
                  <a:txBody>
                    <a:bodyPr/>
                    <a:lstStyle/>
                    <a:p>
                      <a:pPr algn="l" fontAlgn="ctr"/>
                      <a:r>
                        <a:rPr lang="pt-BR" sz="1400" b="1" i="0" u="none" strike="noStrike" dirty="0">
                          <a:solidFill>
                            <a:srgbClr val="000000"/>
                          </a:solidFill>
                          <a:effectLst/>
                          <a:latin typeface="Cambria" panose="02040503050406030204" pitchFamily="18" charset="0"/>
                        </a:rPr>
                        <a:t>1.5. Uluslararası Proje Fon Tutarı</a:t>
                      </a:r>
                    </a:p>
                  </a:txBody>
                  <a:tcPr marL="4389" marR="4389" marT="4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tr-TR" sz="1200" b="0" i="0" u="none" strike="noStrike" dirty="0">
                          <a:solidFill>
                            <a:srgbClr val="000000"/>
                          </a:solidFill>
                          <a:effectLst/>
                          <a:latin typeface="Cambria" panose="02040503050406030204" pitchFamily="18" charset="0"/>
                        </a:rPr>
                        <a:t>HORIZON 2020, İkili ve Çoklu İşbirlikleri, COST, ERA-NET gibi  Uluslararası Destek Programları tarafından desteklenen projeler için ilgili yılda kuruma aktarılan toplam bütçe tutarı</a:t>
                      </a:r>
                    </a:p>
                  </a:txBody>
                  <a:tcPr marL="4389" marR="4389" marT="4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tr-TR" sz="1200" b="0" i="0" u="none" strike="noStrike" dirty="0">
                          <a:solidFill>
                            <a:srgbClr val="000000"/>
                          </a:solidFill>
                          <a:effectLst/>
                          <a:latin typeface="Cambria" panose="02040503050406030204" pitchFamily="18" charset="0"/>
                        </a:rPr>
                        <a:t>TÜBİTAK</a:t>
                      </a:r>
                    </a:p>
                  </a:txBody>
                  <a:tcPr marL="4389" marR="4389" marT="4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465433981"/>
                  </a:ext>
                </a:extLst>
              </a:tr>
              <a:tr h="1127829">
                <a:tc vMerge="1">
                  <a:txBody>
                    <a:bodyPr/>
                    <a:lstStyle/>
                    <a:p>
                      <a:endParaRPr lang="tr-TR"/>
                    </a:p>
                  </a:txBody>
                  <a:tcPr/>
                </a:tc>
                <a:tc>
                  <a:txBody>
                    <a:bodyPr/>
                    <a:lstStyle/>
                    <a:p>
                      <a:pPr algn="l" fontAlgn="ctr"/>
                      <a:r>
                        <a:rPr lang="nn-NO" sz="1400" b="1" i="0" u="none" strike="noStrike" dirty="0">
                          <a:solidFill>
                            <a:srgbClr val="000000"/>
                          </a:solidFill>
                          <a:effectLst/>
                          <a:latin typeface="Cambria" panose="02040503050406030204" pitchFamily="18" charset="0"/>
                        </a:rPr>
                        <a:t>1.6. Ulusal ve Uluslararası Patent Başvuru Sayısı</a:t>
                      </a:r>
                    </a:p>
                  </a:txBody>
                  <a:tcPr marL="4389" marR="4389" marT="4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tr-TR" sz="1200" b="1" i="0" u="none" strike="noStrike">
                          <a:solidFill>
                            <a:srgbClr val="000000"/>
                          </a:solidFill>
                          <a:effectLst/>
                          <a:latin typeface="Cambria" panose="02040503050406030204" pitchFamily="18" charset="0"/>
                        </a:rPr>
                        <a:t>Ulusal Patent Başvuru: </a:t>
                      </a:r>
                      <a:r>
                        <a:rPr lang="tr-TR" sz="1200" b="0" i="0" u="none" strike="noStrike">
                          <a:solidFill>
                            <a:srgbClr val="000000"/>
                          </a:solidFill>
                          <a:effectLst/>
                          <a:latin typeface="Cambria" panose="02040503050406030204" pitchFamily="18" charset="0"/>
                        </a:rPr>
                        <a:t/>
                      </a:r>
                      <a:br>
                        <a:rPr lang="tr-TR" sz="1200" b="0" i="0" u="none" strike="noStrike">
                          <a:solidFill>
                            <a:srgbClr val="000000"/>
                          </a:solidFill>
                          <a:effectLst/>
                          <a:latin typeface="Cambria" panose="02040503050406030204" pitchFamily="18" charset="0"/>
                        </a:rPr>
                      </a:br>
                      <a:r>
                        <a:rPr lang="tr-TR" sz="1200" b="0" i="0" u="none" strike="noStrike">
                          <a:solidFill>
                            <a:srgbClr val="000000"/>
                          </a:solidFill>
                          <a:effectLst/>
                          <a:latin typeface="Cambria" panose="02040503050406030204" pitchFamily="18" charset="0"/>
                        </a:rPr>
                        <a:t>Kurumun veya kurum mensuplarının buluş veya başvuru sahibi olduğu, son 3 yılda Türk Patent ve Marka Kurumu'na yapılan ulusal patent başvuru sayısı</a:t>
                      </a:r>
                      <a:br>
                        <a:rPr lang="tr-TR" sz="1200" b="0" i="0" u="none" strike="noStrike">
                          <a:solidFill>
                            <a:srgbClr val="000000"/>
                          </a:solidFill>
                          <a:effectLst/>
                          <a:latin typeface="Cambria" panose="02040503050406030204" pitchFamily="18" charset="0"/>
                        </a:rPr>
                      </a:br>
                      <a:r>
                        <a:rPr lang="tr-TR" sz="1200" b="1" i="0" u="none" strike="noStrike">
                          <a:solidFill>
                            <a:srgbClr val="000000"/>
                          </a:solidFill>
                          <a:effectLst/>
                          <a:latin typeface="Cambria" panose="02040503050406030204" pitchFamily="18" charset="0"/>
                        </a:rPr>
                        <a:t>Uluslararası Patent Başvuru:  </a:t>
                      </a:r>
                      <a:r>
                        <a:rPr lang="tr-TR" sz="1200" b="0" i="0" u="none" strike="noStrike">
                          <a:solidFill>
                            <a:srgbClr val="000000"/>
                          </a:solidFill>
                          <a:effectLst/>
                          <a:latin typeface="Cambria" panose="02040503050406030204" pitchFamily="18" charset="0"/>
                        </a:rPr>
                        <a:t/>
                      </a:r>
                      <a:br>
                        <a:rPr lang="tr-TR" sz="1200" b="0" i="0" u="none" strike="noStrike">
                          <a:solidFill>
                            <a:srgbClr val="000000"/>
                          </a:solidFill>
                          <a:effectLst/>
                          <a:latin typeface="Cambria" panose="02040503050406030204" pitchFamily="18" charset="0"/>
                        </a:rPr>
                      </a:br>
                      <a:r>
                        <a:rPr lang="tr-TR" sz="1200" b="0" i="0" u="none" strike="noStrike">
                          <a:solidFill>
                            <a:srgbClr val="000000"/>
                          </a:solidFill>
                          <a:effectLst/>
                          <a:latin typeface="Cambria" panose="02040503050406030204" pitchFamily="18" charset="0"/>
                        </a:rPr>
                        <a:t>Kurumun veya kurum mensuplarının buluş veya başvuru sahibi olduğu, son 3 yılda yapılan uluslararası patent başvuru sayısı </a:t>
                      </a:r>
                    </a:p>
                  </a:txBody>
                  <a:tcPr marL="4389" marR="4389" marT="4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tr-TR" sz="1200" b="0" i="0" u="none" strike="noStrike" dirty="0">
                          <a:solidFill>
                            <a:srgbClr val="000000"/>
                          </a:solidFill>
                          <a:effectLst/>
                          <a:latin typeface="Cambria" panose="02040503050406030204" pitchFamily="18" charset="0"/>
                        </a:rPr>
                        <a:t>TÜRKPATENT, Üniversiteler</a:t>
                      </a:r>
                    </a:p>
                  </a:txBody>
                  <a:tcPr marL="4389" marR="4389" marT="4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420147742"/>
                  </a:ext>
                </a:extLst>
              </a:tr>
              <a:tr h="400600">
                <a:tc vMerge="1">
                  <a:txBody>
                    <a:bodyPr/>
                    <a:lstStyle/>
                    <a:p>
                      <a:endParaRPr lang="tr-TR"/>
                    </a:p>
                  </a:txBody>
                  <a:tcPr/>
                </a:tc>
                <a:tc>
                  <a:txBody>
                    <a:bodyPr/>
                    <a:lstStyle/>
                    <a:p>
                      <a:pPr algn="l" fontAlgn="ctr"/>
                      <a:r>
                        <a:rPr lang="fr-FR" sz="1400" b="1" i="0" u="none" strike="noStrike" dirty="0">
                          <a:solidFill>
                            <a:srgbClr val="000000"/>
                          </a:solidFill>
                          <a:effectLst/>
                          <a:latin typeface="Cambria" panose="02040503050406030204" pitchFamily="18" charset="0"/>
                        </a:rPr>
                        <a:t>1.7. </a:t>
                      </a:r>
                      <a:r>
                        <a:rPr lang="fr-FR" sz="1400" b="1" i="0" u="none" strike="noStrike" dirty="0" err="1">
                          <a:solidFill>
                            <a:srgbClr val="000000"/>
                          </a:solidFill>
                          <a:effectLst/>
                          <a:latin typeface="Cambria" panose="02040503050406030204" pitchFamily="18" charset="0"/>
                        </a:rPr>
                        <a:t>Ulusal</a:t>
                      </a:r>
                      <a:r>
                        <a:rPr lang="fr-FR" sz="1400" b="1" i="0" u="none" strike="noStrike" dirty="0">
                          <a:solidFill>
                            <a:srgbClr val="000000"/>
                          </a:solidFill>
                          <a:effectLst/>
                          <a:latin typeface="Cambria" panose="02040503050406030204" pitchFamily="18" charset="0"/>
                        </a:rPr>
                        <a:t> Patent Belge </a:t>
                      </a:r>
                      <a:r>
                        <a:rPr lang="fr-FR" sz="1400" b="1" i="0" u="none" strike="noStrike" dirty="0" err="1">
                          <a:solidFill>
                            <a:srgbClr val="000000"/>
                          </a:solidFill>
                          <a:effectLst/>
                          <a:latin typeface="Cambria" panose="02040503050406030204" pitchFamily="18" charset="0"/>
                        </a:rPr>
                        <a:t>Sayısı</a:t>
                      </a:r>
                      <a:endParaRPr lang="fr-FR" sz="1400" b="1" i="0" u="none" strike="noStrike" dirty="0">
                        <a:solidFill>
                          <a:srgbClr val="000000"/>
                        </a:solidFill>
                        <a:effectLst/>
                        <a:latin typeface="Cambria" panose="02040503050406030204" pitchFamily="18" charset="0"/>
                      </a:endParaRPr>
                    </a:p>
                  </a:txBody>
                  <a:tcPr marL="4389" marR="4389" marT="4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tr-TR" sz="1200" b="0" i="0" u="none" strike="noStrike">
                          <a:solidFill>
                            <a:srgbClr val="000000"/>
                          </a:solidFill>
                          <a:effectLst/>
                          <a:latin typeface="Cambria" panose="02040503050406030204" pitchFamily="18" charset="0"/>
                        </a:rPr>
                        <a:t>Kurumun veya kurum mensuplarının buluş veya başvuru sahibi olduğu, son 3 yılda Türk Patent ve Marka Kurumu tarafından tescillenmiş patent sayısı </a:t>
                      </a:r>
                    </a:p>
                  </a:txBody>
                  <a:tcPr marL="4389" marR="4389" marT="4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tr-TR" sz="1200" b="0" i="0" u="none" strike="noStrike" dirty="0">
                          <a:solidFill>
                            <a:srgbClr val="000000"/>
                          </a:solidFill>
                          <a:effectLst/>
                          <a:latin typeface="Cambria" panose="02040503050406030204" pitchFamily="18" charset="0"/>
                        </a:rPr>
                        <a:t>TÜRKPATENT</a:t>
                      </a:r>
                    </a:p>
                  </a:txBody>
                  <a:tcPr marL="4389" marR="4389" marT="4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309253094"/>
                  </a:ext>
                </a:extLst>
              </a:tr>
              <a:tr h="378939">
                <a:tc vMerge="1">
                  <a:txBody>
                    <a:bodyPr/>
                    <a:lstStyle/>
                    <a:p>
                      <a:endParaRPr lang="tr-TR"/>
                    </a:p>
                  </a:txBody>
                  <a:tcPr/>
                </a:tc>
                <a:tc>
                  <a:txBody>
                    <a:bodyPr/>
                    <a:lstStyle/>
                    <a:p>
                      <a:pPr algn="l" fontAlgn="ctr"/>
                      <a:r>
                        <a:rPr lang="tr-TR" sz="1400" b="1" i="0" u="none" strike="noStrike" dirty="0">
                          <a:solidFill>
                            <a:srgbClr val="000000"/>
                          </a:solidFill>
                          <a:effectLst/>
                          <a:latin typeface="Cambria" panose="02040503050406030204" pitchFamily="18" charset="0"/>
                        </a:rPr>
                        <a:t>1.8. Uluslararası Patent Belge Sayısı</a:t>
                      </a:r>
                    </a:p>
                  </a:txBody>
                  <a:tcPr marL="4389" marR="4389" marT="4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tr-TR" sz="1200" b="0" i="0" u="none" strike="noStrike">
                          <a:solidFill>
                            <a:srgbClr val="000000"/>
                          </a:solidFill>
                          <a:effectLst/>
                          <a:latin typeface="Cambria" panose="02040503050406030204" pitchFamily="18" charset="0"/>
                        </a:rPr>
                        <a:t>Kurumun, veya kurum mensuplarının buluş veya başvuru sahibi olduğu, son 3 yılda yurtdışı patent ofisleri tarafından tescillenmiş patent sayısı </a:t>
                      </a:r>
                    </a:p>
                  </a:txBody>
                  <a:tcPr marL="4389" marR="4389" marT="4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tr-TR" sz="1200" b="0" i="0" u="none" strike="noStrike" dirty="0">
                          <a:solidFill>
                            <a:srgbClr val="000000"/>
                          </a:solidFill>
                          <a:effectLst/>
                          <a:latin typeface="Cambria" panose="02040503050406030204" pitchFamily="18" charset="0"/>
                        </a:rPr>
                        <a:t>TÜRKPATENT, Üniversiteler</a:t>
                      </a:r>
                    </a:p>
                  </a:txBody>
                  <a:tcPr marL="4389" marR="4389" marT="4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671380490"/>
                  </a:ext>
                </a:extLst>
              </a:tr>
              <a:tr h="519994">
                <a:tc vMerge="1">
                  <a:txBody>
                    <a:bodyPr/>
                    <a:lstStyle/>
                    <a:p>
                      <a:endParaRPr lang="tr-TR"/>
                    </a:p>
                  </a:txBody>
                  <a:tcPr/>
                </a:tc>
                <a:tc>
                  <a:txBody>
                    <a:bodyPr/>
                    <a:lstStyle/>
                    <a:p>
                      <a:pPr algn="l" fontAlgn="ctr"/>
                      <a:r>
                        <a:rPr lang="tr-TR" sz="1400" b="1" i="0" u="none" strike="noStrike" dirty="0">
                          <a:solidFill>
                            <a:srgbClr val="000000"/>
                          </a:solidFill>
                          <a:effectLst/>
                          <a:latin typeface="Cambria" panose="02040503050406030204" pitchFamily="18" charset="0"/>
                        </a:rPr>
                        <a:t>1.9. Faydalı Model ve Tasarım Belge Sayısı</a:t>
                      </a:r>
                    </a:p>
                  </a:txBody>
                  <a:tcPr marL="4389" marR="4389" marT="4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tr-TR" sz="1200" b="0" i="0" u="none" strike="noStrike">
                          <a:solidFill>
                            <a:srgbClr val="000000"/>
                          </a:solidFill>
                          <a:effectLst/>
                          <a:latin typeface="Cambria" panose="02040503050406030204" pitchFamily="18" charset="0"/>
                        </a:rPr>
                        <a:t>Kurumun veya  kurum mensuplarının buluş veya başvuru sahibi olduğu, son 3 yılda Türk Patent ve Marka Kurumu tarafından tescillenmiş faydalı model ve tasarım sayısı</a:t>
                      </a:r>
                    </a:p>
                  </a:txBody>
                  <a:tcPr marL="4389" marR="4389" marT="4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tr-TR" sz="1200" b="0" i="0" u="none" strike="noStrike" dirty="0">
                          <a:solidFill>
                            <a:srgbClr val="000000"/>
                          </a:solidFill>
                          <a:effectLst/>
                          <a:latin typeface="Cambria" panose="02040503050406030204" pitchFamily="18" charset="0"/>
                        </a:rPr>
                        <a:t>TÜRKPATENT</a:t>
                      </a:r>
                    </a:p>
                  </a:txBody>
                  <a:tcPr marL="4389" marR="4389" marT="4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047591267"/>
                  </a:ext>
                </a:extLst>
              </a:tr>
            </a:tbl>
          </a:graphicData>
        </a:graphic>
      </p:graphicFrame>
      <p:sp>
        <p:nvSpPr>
          <p:cNvPr id="2" name="Title 1"/>
          <p:cNvSpPr>
            <a:spLocks noGrp="1"/>
          </p:cNvSpPr>
          <p:nvPr>
            <p:ph type="title"/>
          </p:nvPr>
        </p:nvSpPr>
        <p:spPr>
          <a:xfrm>
            <a:off x="2259192" y="0"/>
            <a:ext cx="10174108" cy="1029233"/>
          </a:xfrm>
        </p:spPr>
        <p:txBody>
          <a:bodyPr/>
          <a:lstStyle/>
          <a:p>
            <a:r>
              <a:rPr lang="tr-TR" sz="2800" b="1" dirty="0" smtClean="0">
                <a:latin typeface="Cambria" panose="02040503050406030204" pitchFamily="18" charset="0"/>
                <a:cs typeface="Arial" panose="020B0604020202020204" pitchFamily="34" charset="0"/>
              </a:rPr>
              <a:t>ARAŞTIRMA KAPASİTESİ </a:t>
            </a:r>
            <a:r>
              <a:rPr lang="en-US" sz="2800" b="1" dirty="0" smtClean="0">
                <a:latin typeface="Cambria" panose="02040503050406030204" pitchFamily="18" charset="0"/>
                <a:cs typeface="Arial" panose="020B0604020202020204" pitchFamily="34" charset="0"/>
              </a:rPr>
              <a:t>BOYUTU </a:t>
            </a:r>
            <a:r>
              <a:rPr lang="tr-TR" sz="2800" b="1" dirty="0" smtClean="0">
                <a:latin typeface="Cambria" panose="02040503050406030204" pitchFamily="18" charset="0"/>
                <a:cs typeface="Arial" panose="020B0604020202020204" pitchFamily="34" charset="0"/>
              </a:rPr>
              <a:t>GÖSTERGE TANIMLARI</a:t>
            </a:r>
            <a:endParaRPr lang="en-US" sz="2800" b="1" dirty="0">
              <a:latin typeface="Cambria" panose="02040503050406030204" pitchFamily="18" charset="0"/>
            </a:endParaRPr>
          </a:p>
        </p:txBody>
      </p:sp>
    </p:spTree>
    <p:extLst>
      <p:ext uri="{BB962C8B-B14F-4D97-AF65-F5344CB8AC3E}">
        <p14:creationId xmlns:p14="http://schemas.microsoft.com/office/powerpoint/2010/main" val="2433897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2378572" y="0"/>
            <a:ext cx="10085208" cy="1029233"/>
          </a:xfrm>
        </p:spPr>
        <p:txBody>
          <a:bodyPr/>
          <a:lstStyle/>
          <a:p>
            <a:r>
              <a:rPr lang="tr-TR" sz="2800" b="1" dirty="0">
                <a:latin typeface="Cambria" panose="02040503050406030204" pitchFamily="18" charset="0"/>
                <a:cs typeface="Arial" panose="020B0604020202020204" pitchFamily="34" charset="0"/>
              </a:rPr>
              <a:t>ARAŞTIRMA </a:t>
            </a:r>
            <a:r>
              <a:rPr lang="tr-TR" sz="2800" b="1" dirty="0" smtClean="0">
                <a:latin typeface="Cambria" panose="02040503050406030204" pitchFamily="18" charset="0"/>
                <a:cs typeface="Arial" panose="020B0604020202020204" pitchFamily="34" charset="0"/>
              </a:rPr>
              <a:t>KALİTESİ </a:t>
            </a:r>
            <a:r>
              <a:rPr lang="en-US" sz="2800" b="1" dirty="0">
                <a:latin typeface="Cambria" panose="02040503050406030204" pitchFamily="18" charset="0"/>
                <a:cs typeface="Arial" panose="020B0604020202020204" pitchFamily="34" charset="0"/>
              </a:rPr>
              <a:t>BOYUTU </a:t>
            </a:r>
            <a:r>
              <a:rPr lang="tr-TR" sz="2800" b="1" dirty="0">
                <a:latin typeface="Cambria" panose="02040503050406030204" pitchFamily="18" charset="0"/>
                <a:cs typeface="Arial" panose="020B0604020202020204" pitchFamily="34" charset="0"/>
              </a:rPr>
              <a:t>GÖSTERGE </a:t>
            </a:r>
            <a:r>
              <a:rPr lang="tr-TR" sz="2800" b="1" dirty="0" smtClean="0">
                <a:latin typeface="Cambria" panose="02040503050406030204" pitchFamily="18" charset="0"/>
                <a:cs typeface="Arial" panose="020B0604020202020204" pitchFamily="34" charset="0"/>
              </a:rPr>
              <a:t>TANIMLARI</a:t>
            </a:r>
            <a:endParaRPr lang="tr-TR" sz="2800" dirty="0"/>
          </a:p>
        </p:txBody>
      </p:sp>
      <p:graphicFrame>
        <p:nvGraphicFramePr>
          <p:cNvPr id="6" name="Tablo 5"/>
          <p:cNvGraphicFramePr>
            <a:graphicFrameLocks noGrp="1"/>
          </p:cNvGraphicFramePr>
          <p:nvPr>
            <p:extLst>
              <p:ext uri="{D42A27DB-BD31-4B8C-83A1-F6EECF244321}">
                <p14:modId xmlns:p14="http://schemas.microsoft.com/office/powerpoint/2010/main" val="3890585791"/>
              </p:ext>
            </p:extLst>
          </p:nvPr>
        </p:nvGraphicFramePr>
        <p:xfrm>
          <a:off x="0" y="846161"/>
          <a:ext cx="12192001" cy="6017873"/>
        </p:xfrm>
        <a:graphic>
          <a:graphicData uri="http://schemas.openxmlformats.org/drawingml/2006/table">
            <a:tbl>
              <a:tblPr/>
              <a:tblGrid>
                <a:gridCol w="482600">
                  <a:extLst>
                    <a:ext uri="{9D8B030D-6E8A-4147-A177-3AD203B41FA5}">
                      <a16:colId xmlns:a16="http://schemas.microsoft.com/office/drawing/2014/main" val="2249974827"/>
                    </a:ext>
                  </a:extLst>
                </a:gridCol>
                <a:gridCol w="2984500">
                  <a:extLst>
                    <a:ext uri="{9D8B030D-6E8A-4147-A177-3AD203B41FA5}">
                      <a16:colId xmlns:a16="http://schemas.microsoft.com/office/drawing/2014/main" val="2710618203"/>
                    </a:ext>
                  </a:extLst>
                </a:gridCol>
                <a:gridCol w="5892800">
                  <a:extLst>
                    <a:ext uri="{9D8B030D-6E8A-4147-A177-3AD203B41FA5}">
                      <a16:colId xmlns:a16="http://schemas.microsoft.com/office/drawing/2014/main" val="2809728067"/>
                    </a:ext>
                  </a:extLst>
                </a:gridCol>
                <a:gridCol w="2832101">
                  <a:extLst>
                    <a:ext uri="{9D8B030D-6E8A-4147-A177-3AD203B41FA5}">
                      <a16:colId xmlns:a16="http://schemas.microsoft.com/office/drawing/2014/main" val="2295451159"/>
                    </a:ext>
                  </a:extLst>
                </a:gridCol>
              </a:tblGrid>
              <a:tr h="225862">
                <a:tc>
                  <a:txBody>
                    <a:bodyPr/>
                    <a:lstStyle/>
                    <a:p>
                      <a:pPr algn="ctr" fontAlgn="ctr"/>
                      <a:r>
                        <a:rPr lang="tr-TR" sz="1200" b="1" i="0" u="none" strike="noStrike" dirty="0">
                          <a:solidFill>
                            <a:srgbClr val="FFFFFF"/>
                          </a:solidFill>
                          <a:effectLst/>
                          <a:latin typeface="Cambria" panose="02040503050406030204" pitchFamily="18" charset="0"/>
                        </a:rPr>
                        <a:t>Boyut</a:t>
                      </a:r>
                      <a:endParaRPr lang="tr-TR" sz="1100" b="1" i="0" u="none" strike="noStrike" dirty="0">
                        <a:solidFill>
                          <a:srgbClr val="FFFFFF"/>
                        </a:solidFill>
                        <a:effectLst/>
                        <a:latin typeface="Cambria" panose="02040503050406030204" pitchFamily="18" charset="0"/>
                      </a:endParaRP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tr-TR" sz="1400" b="1" i="0" u="none" strike="noStrike" dirty="0">
                          <a:solidFill>
                            <a:srgbClr val="FFFFFF"/>
                          </a:solidFill>
                          <a:effectLst/>
                          <a:latin typeface="Cambria" panose="02040503050406030204" pitchFamily="18" charset="0"/>
                        </a:rPr>
                        <a:t>Gösterge</a:t>
                      </a:r>
                      <a:endParaRPr lang="tr-TR" sz="1100" b="1" i="0" u="none" strike="noStrike" dirty="0">
                        <a:solidFill>
                          <a:srgbClr val="FFFFFF"/>
                        </a:solidFill>
                        <a:effectLst/>
                        <a:latin typeface="Cambria" panose="02040503050406030204" pitchFamily="18" charset="0"/>
                      </a:endParaRP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tr-TR" sz="1400" b="1" i="0" u="none" strike="noStrike" dirty="0">
                          <a:solidFill>
                            <a:srgbClr val="FFFFFF"/>
                          </a:solidFill>
                          <a:effectLst/>
                          <a:latin typeface="Cambria" panose="02040503050406030204" pitchFamily="18" charset="0"/>
                        </a:rPr>
                        <a:t>Tanım</a:t>
                      </a:r>
                      <a:endParaRPr lang="tr-TR" sz="1100" b="1" i="0" u="none" strike="noStrike" dirty="0">
                        <a:solidFill>
                          <a:srgbClr val="FFFFFF"/>
                        </a:solidFill>
                        <a:effectLst/>
                        <a:latin typeface="Cambria" panose="02040503050406030204" pitchFamily="18" charset="0"/>
                      </a:endParaRP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tr-TR" sz="1400" b="1" i="0" u="none" strike="noStrike" dirty="0">
                          <a:solidFill>
                            <a:srgbClr val="FFFFFF"/>
                          </a:solidFill>
                          <a:effectLst/>
                          <a:latin typeface="Cambria" panose="02040503050406030204" pitchFamily="18" charset="0"/>
                        </a:rPr>
                        <a:t>Kaynak</a:t>
                      </a:r>
                      <a:endParaRPr lang="tr-TR" sz="1100" b="1" i="0" u="none" strike="noStrike" dirty="0">
                        <a:solidFill>
                          <a:srgbClr val="FFFFFF"/>
                        </a:solidFill>
                        <a:effectLst/>
                        <a:latin typeface="Cambria" panose="02040503050406030204" pitchFamily="18" charset="0"/>
                      </a:endParaRP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963095950"/>
                  </a:ext>
                </a:extLst>
              </a:tr>
              <a:tr h="687931">
                <a:tc rowSpan="10">
                  <a:txBody>
                    <a:bodyPr/>
                    <a:lstStyle/>
                    <a:p>
                      <a:pPr algn="ctr" fontAlgn="ctr"/>
                      <a:r>
                        <a:rPr lang="tr-TR" sz="1600" b="1" i="0" u="none" strike="noStrike" dirty="0">
                          <a:solidFill>
                            <a:srgbClr val="2F75B5"/>
                          </a:solidFill>
                          <a:effectLst/>
                          <a:latin typeface="Cambria" panose="02040503050406030204" pitchFamily="18" charset="0"/>
                        </a:rPr>
                        <a:t>2.Boyut: Araştırma Kalitesi (%40)</a:t>
                      </a:r>
                      <a:r>
                        <a:rPr lang="tr-TR" sz="1100" b="1" i="0" u="none" strike="noStrike" dirty="0">
                          <a:solidFill>
                            <a:srgbClr val="2F75B5"/>
                          </a:solidFill>
                          <a:effectLst/>
                          <a:latin typeface="Cambria" panose="02040503050406030204" pitchFamily="18" charset="0"/>
                        </a:rPr>
                        <a:t/>
                      </a:r>
                      <a:br>
                        <a:rPr lang="tr-TR" sz="1100" b="1" i="0" u="none" strike="noStrike" dirty="0">
                          <a:solidFill>
                            <a:srgbClr val="2F75B5"/>
                          </a:solidFill>
                          <a:effectLst/>
                          <a:latin typeface="Cambria" panose="02040503050406030204" pitchFamily="18" charset="0"/>
                        </a:rPr>
                      </a:br>
                      <a:endParaRPr lang="tr-TR" sz="1100" b="1" i="0" u="none" strike="noStrike" dirty="0">
                        <a:solidFill>
                          <a:srgbClr val="2F75B5"/>
                        </a:solidFill>
                        <a:effectLst/>
                        <a:latin typeface="Cambria" panose="02040503050406030204" pitchFamily="18" charset="0"/>
                      </a:endParaRPr>
                    </a:p>
                  </a:txBody>
                  <a:tcPr marL="4856" marR="4856" marT="485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nb-NO" sz="1400" b="1" i="0" u="none" strike="noStrike" dirty="0">
                          <a:solidFill>
                            <a:srgbClr val="000000"/>
                          </a:solidFill>
                          <a:effectLst/>
                          <a:latin typeface="Cambria" panose="02040503050406030204" pitchFamily="18" charset="0"/>
                        </a:rPr>
                        <a:t>2.1. Incites Dergi Etki Değerinde ilk %50’lik Dilime Giren Bilimsel Yayın Oranı</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tr-TR" sz="1200" b="0" i="0" u="none" strike="noStrike" dirty="0">
                          <a:solidFill>
                            <a:srgbClr val="000000"/>
                          </a:solidFill>
                          <a:effectLst/>
                          <a:latin typeface="Cambria" panose="02040503050406030204" pitchFamily="18" charset="0"/>
                        </a:rPr>
                        <a:t>İlgili yıldan bir önceki yılda </a:t>
                      </a:r>
                      <a:r>
                        <a:rPr lang="tr-TR" sz="1200" b="0" i="0" u="none" strike="noStrike" dirty="0" err="1">
                          <a:solidFill>
                            <a:srgbClr val="000000"/>
                          </a:solidFill>
                          <a:effectLst/>
                          <a:latin typeface="Cambria" panose="02040503050406030204" pitchFamily="18" charset="0"/>
                        </a:rPr>
                        <a:t>Incites</a:t>
                      </a:r>
                      <a:r>
                        <a:rPr lang="tr-TR" sz="1200" b="0" i="0" u="none" strike="noStrike" dirty="0">
                          <a:solidFill>
                            <a:srgbClr val="000000"/>
                          </a:solidFill>
                          <a:effectLst/>
                          <a:latin typeface="Cambria" panose="02040503050406030204" pitchFamily="18" charset="0"/>
                        </a:rPr>
                        <a:t> Dergi Etki Değerinde ilk %50’lik dilime giren (Q1+Q2) makale (</a:t>
                      </a:r>
                      <a:r>
                        <a:rPr lang="tr-TR" sz="1200" b="0" i="0" u="none" strike="noStrike" dirty="0" err="1">
                          <a:solidFill>
                            <a:srgbClr val="000000"/>
                          </a:solidFill>
                          <a:effectLst/>
                          <a:latin typeface="Cambria" panose="02040503050406030204" pitchFamily="18" charset="0"/>
                        </a:rPr>
                        <a:t>article</a:t>
                      </a:r>
                      <a:r>
                        <a:rPr lang="tr-TR" sz="1200" b="0" i="0" u="none" strike="noStrike" dirty="0">
                          <a:solidFill>
                            <a:srgbClr val="000000"/>
                          </a:solidFill>
                          <a:effectLst/>
                          <a:latin typeface="Cambria" panose="02040503050406030204" pitchFamily="18" charset="0"/>
                        </a:rPr>
                        <a:t>)  ve derleme (</a:t>
                      </a:r>
                      <a:r>
                        <a:rPr lang="tr-TR" sz="1200" b="0" i="0" u="none" strike="noStrike" dirty="0" err="1">
                          <a:solidFill>
                            <a:srgbClr val="000000"/>
                          </a:solidFill>
                          <a:effectLst/>
                          <a:latin typeface="Cambria" panose="02040503050406030204" pitchFamily="18" charset="0"/>
                        </a:rPr>
                        <a:t>review</a:t>
                      </a:r>
                      <a:r>
                        <a:rPr lang="tr-TR" sz="1200" b="0" i="0" u="none" strike="noStrike" dirty="0">
                          <a:solidFill>
                            <a:srgbClr val="000000"/>
                          </a:solidFill>
                          <a:effectLst/>
                          <a:latin typeface="Cambria" panose="02040503050406030204" pitchFamily="18" charset="0"/>
                        </a:rPr>
                        <a:t>) türlerindeki yayınların sayısının aynı yıldaki aynı türlerdeki toplam yayın sayısına (Q1+Q2+Q3+Q4) oranı</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tr-TR" sz="1200" b="0" i="0" u="none" strike="noStrike" dirty="0">
                          <a:solidFill>
                            <a:srgbClr val="000000"/>
                          </a:solidFill>
                          <a:effectLst/>
                          <a:latin typeface="Cambria" panose="02040503050406030204" pitchFamily="18" charset="0"/>
                        </a:rPr>
                        <a:t>Web of </a:t>
                      </a:r>
                      <a:r>
                        <a:rPr lang="tr-TR" sz="1200" b="0" i="0" u="none" strike="noStrike" dirty="0" err="1">
                          <a:solidFill>
                            <a:srgbClr val="000000"/>
                          </a:solidFill>
                          <a:effectLst/>
                          <a:latin typeface="Cambria" panose="02040503050406030204" pitchFamily="18" charset="0"/>
                        </a:rPr>
                        <a:t>Science</a:t>
                      </a:r>
                      <a:r>
                        <a:rPr lang="tr-TR" sz="1200" b="0" i="0" u="none" strike="noStrike" dirty="0">
                          <a:solidFill>
                            <a:srgbClr val="000000"/>
                          </a:solidFill>
                          <a:effectLst/>
                          <a:latin typeface="Cambria" panose="02040503050406030204" pitchFamily="18" charset="0"/>
                        </a:rPr>
                        <a:t> - </a:t>
                      </a:r>
                      <a:r>
                        <a:rPr lang="tr-TR" sz="1200" b="0" i="0" u="none" strike="noStrike" dirty="0" err="1">
                          <a:solidFill>
                            <a:srgbClr val="000000"/>
                          </a:solidFill>
                          <a:effectLst/>
                          <a:latin typeface="Cambria" panose="02040503050406030204" pitchFamily="18" charset="0"/>
                        </a:rPr>
                        <a:t>InCites</a:t>
                      </a:r>
                      <a:r>
                        <a:rPr lang="tr-TR" sz="1200" b="0" i="0" u="none" strike="noStrike" dirty="0">
                          <a:solidFill>
                            <a:srgbClr val="000000"/>
                          </a:solidFill>
                          <a:effectLst/>
                          <a:latin typeface="Cambria" panose="02040503050406030204" pitchFamily="18" charset="0"/>
                        </a:rPr>
                        <a:t> </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991558778"/>
                  </a:ext>
                </a:extLst>
              </a:tr>
              <a:tr h="572889">
                <a:tc vMerge="1">
                  <a:txBody>
                    <a:bodyPr/>
                    <a:lstStyle/>
                    <a:p>
                      <a:endParaRPr lang="tr-TR"/>
                    </a:p>
                  </a:txBody>
                  <a:tcPr/>
                </a:tc>
                <a:tc>
                  <a:txBody>
                    <a:bodyPr/>
                    <a:lstStyle/>
                    <a:p>
                      <a:pPr algn="l" fontAlgn="ctr"/>
                      <a:r>
                        <a:rPr lang="tr-TR" sz="1400" b="1" i="0" u="none" strike="noStrike" dirty="0">
                          <a:solidFill>
                            <a:srgbClr val="000000"/>
                          </a:solidFill>
                          <a:effectLst/>
                          <a:latin typeface="Cambria" panose="02040503050406030204" pitchFamily="18" charset="0"/>
                        </a:rPr>
                        <a:t>2.2. %10’luk  Dilimde Atıf Alan Yayın Oranı</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tr-TR" sz="1200" b="0" i="0" u="none" strike="noStrike" dirty="0">
                          <a:solidFill>
                            <a:srgbClr val="000000"/>
                          </a:solidFill>
                          <a:effectLst/>
                          <a:latin typeface="Cambria" panose="02040503050406030204" pitchFamily="18" charset="0"/>
                        </a:rPr>
                        <a:t>İlgili yıldan bir önceki yılda ISI </a:t>
                      </a:r>
                      <a:r>
                        <a:rPr lang="tr-TR" sz="1200" b="0" i="0" u="none" strike="noStrike" dirty="0" err="1">
                          <a:solidFill>
                            <a:srgbClr val="000000"/>
                          </a:solidFill>
                          <a:effectLst/>
                          <a:latin typeface="Cambria" panose="02040503050406030204" pitchFamily="18" charset="0"/>
                        </a:rPr>
                        <a:t>Citation</a:t>
                      </a:r>
                      <a:r>
                        <a:rPr lang="tr-TR" sz="1200" b="0" i="0" u="none" strike="noStrike" dirty="0">
                          <a:solidFill>
                            <a:srgbClr val="000000"/>
                          </a:solidFill>
                          <a:effectLst/>
                          <a:latin typeface="Cambria" panose="02040503050406030204" pitchFamily="18" charset="0"/>
                        </a:rPr>
                        <a:t> Index veri tabanlarında (SCI, SCI-E, SSCI ve AHCI) taranan dergilerde yayınlanan ve son yılda en yüksek %10’luk dilimde atıf alan makale ve derleme türlerindeki yayınların aynı türlerdeki toplam yayın sayısına oranı</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tr-TR" sz="1200" b="0" i="0" u="none" strike="noStrike" dirty="0">
                          <a:solidFill>
                            <a:srgbClr val="000000"/>
                          </a:solidFill>
                          <a:effectLst/>
                          <a:latin typeface="Cambria" panose="02040503050406030204" pitchFamily="18" charset="0"/>
                        </a:rPr>
                        <a:t>Web of </a:t>
                      </a:r>
                      <a:r>
                        <a:rPr lang="tr-TR" sz="1200" b="0" i="0" u="none" strike="noStrike" dirty="0" err="1">
                          <a:solidFill>
                            <a:srgbClr val="000000"/>
                          </a:solidFill>
                          <a:effectLst/>
                          <a:latin typeface="Cambria" panose="02040503050406030204" pitchFamily="18" charset="0"/>
                        </a:rPr>
                        <a:t>Science</a:t>
                      </a:r>
                      <a:r>
                        <a:rPr lang="tr-TR" sz="1200" b="0" i="0" u="none" strike="noStrike" dirty="0">
                          <a:solidFill>
                            <a:srgbClr val="000000"/>
                          </a:solidFill>
                          <a:effectLst/>
                          <a:latin typeface="Cambria" panose="02040503050406030204" pitchFamily="18" charset="0"/>
                        </a:rPr>
                        <a:t> - </a:t>
                      </a:r>
                      <a:r>
                        <a:rPr lang="tr-TR" sz="1200" b="0" i="0" u="none" strike="noStrike" dirty="0" err="1">
                          <a:solidFill>
                            <a:srgbClr val="000000"/>
                          </a:solidFill>
                          <a:effectLst/>
                          <a:latin typeface="Cambria" panose="02040503050406030204" pitchFamily="18" charset="0"/>
                        </a:rPr>
                        <a:t>InCites</a:t>
                      </a:r>
                      <a:r>
                        <a:rPr lang="tr-TR" sz="1200" b="0" i="0" u="none" strike="noStrike" dirty="0">
                          <a:solidFill>
                            <a:srgbClr val="000000"/>
                          </a:solidFill>
                          <a:effectLst/>
                          <a:latin typeface="Cambria" panose="02040503050406030204" pitchFamily="18" charset="0"/>
                        </a:rPr>
                        <a:t> </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806594258"/>
                  </a:ext>
                </a:extLst>
              </a:tr>
              <a:tr h="1464600">
                <a:tc vMerge="1">
                  <a:txBody>
                    <a:bodyPr/>
                    <a:lstStyle/>
                    <a:p>
                      <a:endParaRPr lang="tr-TR"/>
                    </a:p>
                  </a:txBody>
                  <a:tcPr/>
                </a:tc>
                <a:tc>
                  <a:txBody>
                    <a:bodyPr/>
                    <a:lstStyle/>
                    <a:p>
                      <a:pPr algn="l" fontAlgn="ctr"/>
                      <a:r>
                        <a:rPr lang="tr-TR" sz="1400" b="1" i="0" u="none" strike="noStrike" dirty="0">
                          <a:solidFill>
                            <a:srgbClr val="000000"/>
                          </a:solidFill>
                          <a:effectLst/>
                          <a:latin typeface="Cambria" panose="02040503050406030204" pitchFamily="18" charset="0"/>
                        </a:rPr>
                        <a:t>2.3. Bilim Ödülü Sayısı </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tr-TR" sz="1200" b="0" i="0" u="none" strike="noStrike" dirty="0">
                          <a:solidFill>
                            <a:srgbClr val="000000"/>
                          </a:solidFill>
                          <a:effectLst/>
                          <a:latin typeface="Cambria" panose="02040503050406030204" pitchFamily="18" charset="0"/>
                        </a:rPr>
                        <a:t>İlgili yılda kurum mensuplarının veya öğrenimlerine ilgili kurumda devam eden öğrencilerin YÖK Üstün Başarı*,  TÜBİTAK Bilim, Teşvik ve TWAS Teşvik Ödülleri, TÜBA Akademi ve TÜBA Üstün Başarılı Genç Bilim İnsanlarını Ödüllendirme Programı** kapsamında aldığı ödül sayısı</a:t>
                      </a:r>
                      <a:br>
                        <a:rPr lang="tr-TR" sz="1200" b="0" i="0" u="none" strike="noStrike" dirty="0">
                          <a:solidFill>
                            <a:srgbClr val="000000"/>
                          </a:solidFill>
                          <a:effectLst/>
                          <a:latin typeface="Cambria" panose="02040503050406030204" pitchFamily="18" charset="0"/>
                        </a:rPr>
                      </a:br>
                      <a:r>
                        <a:rPr lang="tr-TR" sz="1200" b="0" i="0" u="none" strike="noStrike" dirty="0">
                          <a:solidFill>
                            <a:srgbClr val="000000"/>
                          </a:solidFill>
                          <a:effectLst/>
                          <a:latin typeface="Cambria" panose="02040503050406030204" pitchFamily="18" charset="0"/>
                        </a:rPr>
                        <a:t>*Bireysel Ödüller (Tezin yapıldığı üniversite dikkate alınacaktır) ve Kurumsal Ödüller</a:t>
                      </a:r>
                      <a:br>
                        <a:rPr lang="tr-TR" sz="1200" b="0" i="0" u="none" strike="noStrike" dirty="0">
                          <a:solidFill>
                            <a:srgbClr val="000000"/>
                          </a:solidFill>
                          <a:effectLst/>
                          <a:latin typeface="Cambria" panose="02040503050406030204" pitchFamily="18" charset="0"/>
                        </a:rPr>
                      </a:br>
                      <a:r>
                        <a:rPr lang="tr-TR" sz="1200" b="0" i="0" u="none" strike="noStrike" dirty="0">
                          <a:solidFill>
                            <a:srgbClr val="000000"/>
                          </a:solidFill>
                          <a:effectLst/>
                          <a:latin typeface="Cambria" panose="02040503050406030204" pitchFamily="18" charset="0"/>
                        </a:rPr>
                        <a:t>** TÜBA Çeviri ödülü hariç</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tr-TR" sz="1200" b="0" i="0" u="none" strike="noStrike" dirty="0">
                          <a:solidFill>
                            <a:srgbClr val="000000"/>
                          </a:solidFill>
                          <a:effectLst/>
                          <a:latin typeface="Cambria" panose="02040503050406030204" pitchFamily="18" charset="0"/>
                        </a:rPr>
                        <a:t>YÖK  (Üstün Başarı Ödülleri: Bireysel Ödüller (Tezin yapıldığı üniversite dikkate alınacaktır) ve Kurumsal Ödüller))  TÜBİTAK (Bilim, Teşvik ve TWAS Teşvik Ödülleri)  TÜBA  (Akademi ve Üstün Başarılı Genç Bilim İnsanları Ödüllendirme Programı (TÜBA Çeviri ödülü hariç)</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4455473"/>
                  </a:ext>
                </a:extLst>
              </a:tr>
              <a:tr h="888369">
                <a:tc vMerge="1">
                  <a:txBody>
                    <a:bodyPr/>
                    <a:lstStyle/>
                    <a:p>
                      <a:endParaRPr lang="tr-TR"/>
                    </a:p>
                  </a:txBody>
                  <a:tcPr/>
                </a:tc>
                <a:tc>
                  <a:txBody>
                    <a:bodyPr/>
                    <a:lstStyle/>
                    <a:p>
                      <a:pPr algn="l" fontAlgn="ctr"/>
                      <a:r>
                        <a:rPr lang="tr-TR" sz="1400" b="1" i="0" u="none" strike="noStrike" dirty="0">
                          <a:solidFill>
                            <a:srgbClr val="000000"/>
                          </a:solidFill>
                          <a:effectLst/>
                          <a:latin typeface="Cambria" panose="02040503050406030204" pitchFamily="18" charset="0"/>
                        </a:rPr>
                        <a:t>2.4. TÜBİTAK 1004 Programı Kapsamında Desteklenen Teknoloji Platformu Projesi Kapsamında Alınan Fon Tutarı</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tr-TR" sz="1200" b="0" i="0" u="none" strike="noStrike" dirty="0">
                          <a:solidFill>
                            <a:srgbClr val="000000"/>
                          </a:solidFill>
                          <a:effectLst/>
                          <a:latin typeface="Cambria" panose="02040503050406030204" pitchFamily="18" charset="0"/>
                        </a:rPr>
                        <a:t>TÜBİTAK 1004 Programı kapsamında desteklenen Teknoloji  Platformu Projesi yürütücülüğü veya üyeliği kapsamında ilgili yılda kuruma aktarılan fon tutarı</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tr-TR" sz="1200" b="0" i="0" u="none" strike="noStrike">
                          <a:solidFill>
                            <a:srgbClr val="000000"/>
                          </a:solidFill>
                          <a:effectLst/>
                          <a:latin typeface="Cambria" panose="02040503050406030204" pitchFamily="18" charset="0"/>
                        </a:rPr>
                        <a:t>TÜBİTAK</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32386818"/>
                  </a:ext>
                </a:extLst>
              </a:tr>
              <a:tr h="572889">
                <a:tc vMerge="1">
                  <a:txBody>
                    <a:bodyPr/>
                    <a:lstStyle/>
                    <a:p>
                      <a:endParaRPr lang="tr-TR"/>
                    </a:p>
                  </a:txBody>
                  <a:tcPr/>
                </a:tc>
                <a:tc>
                  <a:txBody>
                    <a:bodyPr/>
                    <a:lstStyle/>
                    <a:p>
                      <a:pPr algn="l" fontAlgn="ctr"/>
                      <a:r>
                        <a:rPr lang="tr-TR" sz="1400" b="1" i="0" u="none" strike="noStrike" dirty="0">
                          <a:solidFill>
                            <a:srgbClr val="000000"/>
                          </a:solidFill>
                          <a:effectLst/>
                          <a:latin typeface="Cambria" panose="02040503050406030204" pitchFamily="18" charset="0"/>
                        </a:rPr>
                        <a:t>2.5. Yayınların Açık Erişim Yüzdesi</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tr-TR" sz="1200" b="0" i="0" u="none" strike="noStrike" dirty="0">
                          <a:solidFill>
                            <a:srgbClr val="000000"/>
                          </a:solidFill>
                          <a:effectLst/>
                          <a:latin typeface="Cambria" panose="02040503050406030204" pitchFamily="18" charset="0"/>
                        </a:rPr>
                        <a:t>İlgili yıldan bir önceki yılda ISI </a:t>
                      </a:r>
                      <a:r>
                        <a:rPr lang="tr-TR" sz="1200" b="0" i="0" u="none" strike="noStrike" dirty="0" err="1">
                          <a:solidFill>
                            <a:srgbClr val="000000"/>
                          </a:solidFill>
                          <a:effectLst/>
                          <a:latin typeface="Cambria" panose="02040503050406030204" pitchFamily="18" charset="0"/>
                        </a:rPr>
                        <a:t>Citation</a:t>
                      </a:r>
                      <a:r>
                        <a:rPr lang="tr-TR" sz="1200" b="0" i="0" u="none" strike="noStrike" dirty="0">
                          <a:solidFill>
                            <a:srgbClr val="000000"/>
                          </a:solidFill>
                          <a:effectLst/>
                          <a:latin typeface="Cambria" panose="02040503050406030204" pitchFamily="18" charset="0"/>
                        </a:rPr>
                        <a:t> Index (SCI, SCI-E, SSCI ve A&amp;HCI) veri tabanında taranan dergilerdeki makale (</a:t>
                      </a:r>
                      <a:r>
                        <a:rPr lang="tr-TR" sz="1200" b="0" i="0" u="none" strike="noStrike" dirty="0" err="1">
                          <a:solidFill>
                            <a:srgbClr val="000000"/>
                          </a:solidFill>
                          <a:effectLst/>
                          <a:latin typeface="Cambria" panose="02040503050406030204" pitchFamily="18" charset="0"/>
                        </a:rPr>
                        <a:t>article</a:t>
                      </a:r>
                      <a:r>
                        <a:rPr lang="tr-TR" sz="1200" b="0" i="0" u="none" strike="noStrike" dirty="0">
                          <a:solidFill>
                            <a:srgbClr val="000000"/>
                          </a:solidFill>
                          <a:effectLst/>
                          <a:latin typeface="Cambria" panose="02040503050406030204" pitchFamily="18" charset="0"/>
                        </a:rPr>
                        <a:t>) ve derleme (</a:t>
                      </a:r>
                      <a:r>
                        <a:rPr lang="tr-TR" sz="1200" b="0" i="0" u="none" strike="noStrike" dirty="0" err="1">
                          <a:solidFill>
                            <a:srgbClr val="000000"/>
                          </a:solidFill>
                          <a:effectLst/>
                          <a:latin typeface="Cambria" panose="02040503050406030204" pitchFamily="18" charset="0"/>
                        </a:rPr>
                        <a:t>review</a:t>
                      </a:r>
                      <a:r>
                        <a:rPr lang="tr-TR" sz="1200" b="0" i="0" u="none" strike="noStrike" dirty="0">
                          <a:solidFill>
                            <a:srgbClr val="000000"/>
                          </a:solidFill>
                          <a:effectLst/>
                          <a:latin typeface="Cambria" panose="02040503050406030204" pitchFamily="18" charset="0"/>
                        </a:rPr>
                        <a:t>)  türündeki yayınların açık arşiv hizmet kapasitesi</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tr-TR" sz="1200" b="0" i="0" u="none" strike="noStrike">
                          <a:solidFill>
                            <a:srgbClr val="000000"/>
                          </a:solidFill>
                          <a:effectLst/>
                          <a:latin typeface="Cambria" panose="02040503050406030204" pitchFamily="18" charset="0"/>
                        </a:rPr>
                        <a:t>Web of Science - InCites</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61170235"/>
                  </a:ext>
                </a:extLst>
              </a:tr>
              <a:tr h="460347">
                <a:tc vMerge="1">
                  <a:txBody>
                    <a:bodyPr/>
                    <a:lstStyle/>
                    <a:p>
                      <a:endParaRPr lang="tr-TR"/>
                    </a:p>
                  </a:txBody>
                  <a:tcPr/>
                </a:tc>
                <a:tc>
                  <a:txBody>
                    <a:bodyPr/>
                    <a:lstStyle/>
                    <a:p>
                      <a:pPr algn="l" fontAlgn="ctr"/>
                      <a:r>
                        <a:rPr lang="tr-TR" sz="1400" b="1" i="0" u="none" strike="noStrike" dirty="0">
                          <a:solidFill>
                            <a:srgbClr val="000000"/>
                          </a:solidFill>
                          <a:effectLst/>
                          <a:latin typeface="Cambria" panose="02040503050406030204" pitchFamily="18" charset="0"/>
                        </a:rPr>
                        <a:t>2.6. Dünya Akademik Genel Başarı Sıralamalarındaki Performansı</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tr-TR" sz="1200" b="0" i="0" u="none" strike="noStrike" dirty="0">
                          <a:solidFill>
                            <a:srgbClr val="000000"/>
                          </a:solidFill>
                          <a:effectLst/>
                          <a:latin typeface="Cambria" panose="02040503050406030204" pitchFamily="18" charset="0"/>
                        </a:rPr>
                        <a:t>Kurumun ilgili yılda THE, QS, ARWU Dünya Akademik Genel Sıralamasındaki yeri</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tr-TR" sz="1200" b="0" i="0" u="none" strike="noStrike">
                          <a:solidFill>
                            <a:srgbClr val="000000"/>
                          </a:solidFill>
                          <a:effectLst/>
                          <a:latin typeface="Cambria" panose="02040503050406030204" pitchFamily="18" charset="0"/>
                        </a:rPr>
                        <a:t>THE, QS, ARWU</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99412504"/>
                  </a:ext>
                </a:extLst>
              </a:tr>
              <a:tr h="232763">
                <a:tc vMerge="1">
                  <a:txBody>
                    <a:bodyPr/>
                    <a:lstStyle/>
                    <a:p>
                      <a:endParaRPr lang="tr-TR"/>
                    </a:p>
                  </a:txBody>
                  <a:tcPr/>
                </a:tc>
                <a:tc>
                  <a:txBody>
                    <a:bodyPr/>
                    <a:lstStyle/>
                    <a:p>
                      <a:pPr algn="l" fontAlgn="ctr"/>
                      <a:r>
                        <a:rPr lang="tr-TR" sz="1400" b="1" i="0" u="none" strike="noStrike" dirty="0">
                          <a:solidFill>
                            <a:srgbClr val="000000"/>
                          </a:solidFill>
                          <a:effectLst/>
                          <a:latin typeface="Cambria" panose="02040503050406030204" pitchFamily="18" charset="0"/>
                        </a:rPr>
                        <a:t>2.7. Akredite Edilmiş Program Sayısı</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tr-TR" sz="1200" b="0" i="0" u="none" strike="noStrike" dirty="0">
                          <a:solidFill>
                            <a:srgbClr val="000000"/>
                          </a:solidFill>
                          <a:effectLst/>
                          <a:latin typeface="Cambria" panose="02040503050406030204" pitchFamily="18" charset="0"/>
                        </a:rPr>
                        <a:t>İlgili yılın son gününe kadar akredite edilmiş toplam program sayısı</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tr-TR" sz="1200" b="0" i="0" u="none" strike="noStrike">
                          <a:solidFill>
                            <a:srgbClr val="000000"/>
                          </a:solidFill>
                          <a:effectLst/>
                          <a:latin typeface="Cambria" panose="02040503050406030204" pitchFamily="18" charset="0"/>
                        </a:rPr>
                        <a:t>YÖKAK</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610408538"/>
                  </a:ext>
                </a:extLst>
              </a:tr>
              <a:tr h="446697">
                <a:tc vMerge="1">
                  <a:txBody>
                    <a:bodyPr/>
                    <a:lstStyle/>
                    <a:p>
                      <a:endParaRPr lang="tr-TR"/>
                    </a:p>
                  </a:txBody>
                  <a:tcPr/>
                </a:tc>
                <a:tc>
                  <a:txBody>
                    <a:bodyPr/>
                    <a:lstStyle/>
                    <a:p>
                      <a:pPr algn="l" fontAlgn="ctr"/>
                      <a:r>
                        <a:rPr lang="tr-TR" sz="1400" b="1" i="0" u="none" strike="noStrike" dirty="0">
                          <a:solidFill>
                            <a:srgbClr val="000000"/>
                          </a:solidFill>
                          <a:effectLst/>
                          <a:latin typeface="Cambria" panose="02040503050406030204" pitchFamily="18" charset="0"/>
                        </a:rPr>
                        <a:t>2.8 Uluslararası Doktora Öğrenci Oranı</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tr-TR" sz="1200" b="0" i="0" u="none" strike="noStrike" dirty="0">
                          <a:solidFill>
                            <a:srgbClr val="000000"/>
                          </a:solidFill>
                          <a:effectLst/>
                          <a:latin typeface="Cambria" panose="02040503050406030204" pitchFamily="18" charset="0"/>
                        </a:rPr>
                        <a:t>Kurumun, ilgili yılda öğrenim gören yabancı uyruklu doktora öğrenci sayısının toplam doktora öğrenci sayısına </a:t>
                      </a:r>
                      <a:r>
                        <a:rPr lang="tr-TR" sz="1200" b="0" i="0" u="none" strike="noStrike" dirty="0" smtClean="0">
                          <a:solidFill>
                            <a:srgbClr val="000000"/>
                          </a:solidFill>
                          <a:effectLst/>
                          <a:latin typeface="Cambria" panose="02040503050406030204" pitchFamily="18" charset="0"/>
                        </a:rPr>
                        <a:t>oranı</a:t>
                      </a:r>
                      <a:endParaRPr lang="tr-TR" sz="1200" b="0" i="0" u="none" strike="noStrike" dirty="0">
                        <a:solidFill>
                          <a:srgbClr val="000000"/>
                        </a:solidFill>
                        <a:effectLst/>
                        <a:latin typeface="Cambria" panose="02040503050406030204" pitchFamily="18" charset="0"/>
                      </a:endParaRP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tr-TR" sz="1200" b="0" i="0" u="none" strike="noStrike">
                          <a:solidFill>
                            <a:srgbClr val="000000"/>
                          </a:solidFill>
                          <a:effectLst/>
                          <a:latin typeface="Cambria" panose="02040503050406030204" pitchFamily="18" charset="0"/>
                        </a:rPr>
                        <a:t>YÖK</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862565308"/>
                  </a:ext>
                </a:extLst>
              </a:tr>
              <a:tr h="232763">
                <a:tc vMerge="1">
                  <a:txBody>
                    <a:bodyPr/>
                    <a:lstStyle/>
                    <a:p>
                      <a:endParaRPr lang="tr-TR"/>
                    </a:p>
                  </a:txBody>
                  <a:tcPr/>
                </a:tc>
                <a:tc>
                  <a:txBody>
                    <a:bodyPr/>
                    <a:lstStyle/>
                    <a:p>
                      <a:pPr algn="l" fontAlgn="ctr"/>
                      <a:r>
                        <a:rPr lang="tr-TR" sz="1400" b="1" i="0" u="none" strike="noStrike" dirty="0">
                          <a:solidFill>
                            <a:srgbClr val="000000"/>
                          </a:solidFill>
                          <a:effectLst/>
                          <a:latin typeface="Cambria" panose="02040503050406030204" pitchFamily="18" charset="0"/>
                        </a:rPr>
                        <a:t>2.9.Doktora Mezun Sayısı</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tr-TR" sz="1200" b="0" i="0" u="none" strike="noStrike" dirty="0">
                          <a:solidFill>
                            <a:srgbClr val="000000"/>
                          </a:solidFill>
                          <a:effectLst/>
                          <a:latin typeface="Cambria" panose="02040503050406030204" pitchFamily="18" charset="0"/>
                        </a:rPr>
                        <a:t>İlgili takvim yılında mezun olan doktora öğrenci sayısı </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tr-TR" sz="1200" b="0" i="0" u="none" strike="noStrike" dirty="0">
                          <a:solidFill>
                            <a:srgbClr val="000000"/>
                          </a:solidFill>
                          <a:effectLst/>
                          <a:latin typeface="Cambria" panose="02040503050406030204" pitchFamily="18" charset="0"/>
                        </a:rPr>
                        <a:t>YÖK</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248316620"/>
                  </a:ext>
                </a:extLst>
              </a:tr>
              <a:tr h="232763">
                <a:tc vMerge="1">
                  <a:txBody>
                    <a:bodyPr/>
                    <a:lstStyle/>
                    <a:p>
                      <a:endParaRPr lang="tr-TR"/>
                    </a:p>
                  </a:txBody>
                  <a:tcPr/>
                </a:tc>
                <a:tc>
                  <a:txBody>
                    <a:bodyPr/>
                    <a:lstStyle/>
                    <a:p>
                      <a:pPr algn="l" fontAlgn="ctr"/>
                      <a:r>
                        <a:rPr lang="tr-TR" sz="1400" b="1" i="0" u="none" strike="noStrike" dirty="0">
                          <a:solidFill>
                            <a:srgbClr val="000000"/>
                          </a:solidFill>
                          <a:effectLst/>
                          <a:latin typeface="Cambria" panose="02040503050406030204" pitchFamily="18" charset="0"/>
                        </a:rPr>
                        <a:t>2.10. Doktora Öğrenci Sayısı</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tr-TR" sz="1200" b="0" i="0" u="none" strike="noStrike" dirty="0">
                          <a:solidFill>
                            <a:srgbClr val="000000"/>
                          </a:solidFill>
                          <a:effectLst/>
                          <a:latin typeface="Cambria" panose="02040503050406030204" pitchFamily="18" charset="0"/>
                        </a:rPr>
                        <a:t>İlgili yılın son günü itibariyle doktora öğrenci sayısı</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tr-TR" sz="1200" b="0" i="0" u="none" strike="noStrike" dirty="0">
                          <a:solidFill>
                            <a:srgbClr val="000000"/>
                          </a:solidFill>
                          <a:effectLst/>
                          <a:latin typeface="Cambria" panose="02040503050406030204" pitchFamily="18" charset="0"/>
                        </a:rPr>
                        <a:t>YÖK</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228067072"/>
                  </a:ext>
                </a:extLst>
              </a:tr>
            </a:tbl>
          </a:graphicData>
        </a:graphic>
      </p:graphicFrame>
    </p:spTree>
    <p:extLst>
      <p:ext uri="{BB962C8B-B14F-4D97-AF65-F5344CB8AC3E}">
        <p14:creationId xmlns:p14="http://schemas.microsoft.com/office/powerpoint/2010/main" val="920269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2966396072"/>
              </p:ext>
            </p:extLst>
          </p:nvPr>
        </p:nvGraphicFramePr>
        <p:xfrm>
          <a:off x="0" y="1193800"/>
          <a:ext cx="12192000" cy="5706619"/>
        </p:xfrm>
        <a:graphic>
          <a:graphicData uri="http://schemas.openxmlformats.org/drawingml/2006/table">
            <a:tbl>
              <a:tblPr/>
              <a:tblGrid>
                <a:gridCol w="635000">
                  <a:extLst>
                    <a:ext uri="{9D8B030D-6E8A-4147-A177-3AD203B41FA5}">
                      <a16:colId xmlns:a16="http://schemas.microsoft.com/office/drawing/2014/main" val="3748059449"/>
                    </a:ext>
                  </a:extLst>
                </a:gridCol>
                <a:gridCol w="3886200">
                  <a:extLst>
                    <a:ext uri="{9D8B030D-6E8A-4147-A177-3AD203B41FA5}">
                      <a16:colId xmlns:a16="http://schemas.microsoft.com/office/drawing/2014/main" val="2358006746"/>
                    </a:ext>
                  </a:extLst>
                </a:gridCol>
                <a:gridCol w="6350000">
                  <a:extLst>
                    <a:ext uri="{9D8B030D-6E8A-4147-A177-3AD203B41FA5}">
                      <a16:colId xmlns:a16="http://schemas.microsoft.com/office/drawing/2014/main" val="1407451051"/>
                    </a:ext>
                  </a:extLst>
                </a:gridCol>
                <a:gridCol w="1320800">
                  <a:extLst>
                    <a:ext uri="{9D8B030D-6E8A-4147-A177-3AD203B41FA5}">
                      <a16:colId xmlns:a16="http://schemas.microsoft.com/office/drawing/2014/main" val="1119998141"/>
                    </a:ext>
                  </a:extLst>
                </a:gridCol>
              </a:tblGrid>
              <a:tr h="305068">
                <a:tc>
                  <a:txBody>
                    <a:bodyPr/>
                    <a:lstStyle/>
                    <a:p>
                      <a:pPr algn="ctr" fontAlgn="ctr"/>
                      <a:r>
                        <a:rPr lang="tr-TR" sz="1100" b="1" i="0" u="none" strike="noStrike" dirty="0">
                          <a:solidFill>
                            <a:srgbClr val="FFFFFF"/>
                          </a:solidFill>
                          <a:effectLst/>
                          <a:latin typeface="Cambria" panose="02040503050406030204" pitchFamily="18" charset="0"/>
                        </a:rPr>
                        <a:t>Boyut</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tr-TR" sz="1100" b="1" i="0" u="none" strike="noStrike">
                          <a:solidFill>
                            <a:srgbClr val="FFFFFF"/>
                          </a:solidFill>
                          <a:effectLst/>
                          <a:latin typeface="Cambria" panose="02040503050406030204" pitchFamily="18" charset="0"/>
                        </a:rPr>
                        <a:t>Gösterge</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tr-TR" sz="1100" b="1" i="0" u="none" strike="noStrike">
                          <a:solidFill>
                            <a:srgbClr val="FFFFFF"/>
                          </a:solidFill>
                          <a:effectLst/>
                          <a:latin typeface="Cambria" panose="02040503050406030204" pitchFamily="18" charset="0"/>
                        </a:rPr>
                        <a:t>Tanım</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tr-TR" sz="1100" b="1" i="0" u="none" strike="noStrike">
                          <a:solidFill>
                            <a:srgbClr val="FFFFFF"/>
                          </a:solidFill>
                          <a:effectLst/>
                          <a:latin typeface="Cambria" panose="02040503050406030204" pitchFamily="18" charset="0"/>
                        </a:rPr>
                        <a:t>Kaynak</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2153645631"/>
                  </a:ext>
                </a:extLst>
              </a:tr>
              <a:tr h="778622">
                <a:tc rowSpan="5">
                  <a:txBody>
                    <a:bodyPr/>
                    <a:lstStyle/>
                    <a:p>
                      <a:pPr algn="ctr" fontAlgn="ctr"/>
                      <a:r>
                        <a:rPr lang="tr-TR" sz="1600" b="1" i="0" u="none" strike="noStrike" dirty="0">
                          <a:solidFill>
                            <a:srgbClr val="2F75B5"/>
                          </a:solidFill>
                          <a:effectLst/>
                          <a:latin typeface="Cambria" panose="02040503050406030204" pitchFamily="18" charset="0"/>
                        </a:rPr>
                        <a:t>3.Boyut: Etkileşim ve İşbirliği (%20)</a:t>
                      </a:r>
                      <a:r>
                        <a:rPr lang="tr-TR" sz="1100" b="1" i="0" u="none" strike="noStrike" dirty="0">
                          <a:solidFill>
                            <a:srgbClr val="2F75B5"/>
                          </a:solidFill>
                          <a:effectLst/>
                          <a:latin typeface="Cambria" panose="02040503050406030204" pitchFamily="18" charset="0"/>
                        </a:rPr>
                        <a:t/>
                      </a:r>
                      <a:br>
                        <a:rPr lang="tr-TR" sz="1100" b="1" i="0" u="none" strike="noStrike" dirty="0">
                          <a:solidFill>
                            <a:srgbClr val="2F75B5"/>
                          </a:solidFill>
                          <a:effectLst/>
                          <a:latin typeface="Cambria" panose="02040503050406030204" pitchFamily="18" charset="0"/>
                        </a:rPr>
                      </a:br>
                      <a:endParaRPr lang="tr-TR" sz="1100" b="1" i="0" u="none" strike="noStrike" dirty="0">
                        <a:solidFill>
                          <a:srgbClr val="2F75B5"/>
                        </a:solidFill>
                        <a:effectLst/>
                        <a:latin typeface="Cambria" panose="02040503050406030204" pitchFamily="18" charset="0"/>
                      </a:endParaRPr>
                    </a:p>
                  </a:txBody>
                  <a:tcPr marL="2726" marR="2726" marT="272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ctr"/>
                      <a:r>
                        <a:rPr lang="tr-TR" sz="1400" b="1" i="0" u="none" strike="noStrike" dirty="0">
                          <a:solidFill>
                            <a:srgbClr val="000000"/>
                          </a:solidFill>
                          <a:effectLst/>
                          <a:latin typeface="Cambria" panose="02040503050406030204" pitchFamily="18" charset="0"/>
                        </a:rPr>
                        <a:t>3.1.Üniversite-Üniversite </a:t>
                      </a:r>
                      <a:r>
                        <a:rPr lang="tr-TR" sz="1400" b="1" i="0" u="none" strike="noStrike" dirty="0" err="1">
                          <a:solidFill>
                            <a:srgbClr val="000000"/>
                          </a:solidFill>
                          <a:effectLst/>
                          <a:latin typeface="Cambria" panose="02040503050406030204" pitchFamily="18" charset="0"/>
                        </a:rPr>
                        <a:t>İşbirlikli</a:t>
                      </a:r>
                      <a:r>
                        <a:rPr lang="tr-TR" sz="1400" b="1" i="0" u="none" strike="noStrike" dirty="0">
                          <a:solidFill>
                            <a:srgbClr val="000000"/>
                          </a:solidFill>
                          <a:effectLst/>
                          <a:latin typeface="Cambria" panose="02040503050406030204" pitchFamily="18" charset="0"/>
                        </a:rPr>
                        <a:t> Yayın Oranı</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ctr"/>
                      <a:r>
                        <a:rPr lang="tr-TR" sz="1200" b="0" i="0" u="none" strike="noStrike">
                          <a:solidFill>
                            <a:srgbClr val="000000"/>
                          </a:solidFill>
                          <a:effectLst/>
                          <a:latin typeface="Cambria" panose="02040503050406030204" pitchFamily="18" charset="0"/>
                        </a:rPr>
                        <a:t>İlgili yıldan bir önceki yılda ISI Citation Index (SCI, SCI-E, SSCI ve A&amp;HCI) veri tabanlarında taranan dergilerde yayınlanan üniversite-üniversite işbirlikli  makale ve derleme türlerindeki yayınların ilgili yıldan bir önceki yılda yapılan aynı türdeki toplam yayın sayısına oranı</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tr-TR" sz="1200" b="0" i="0" u="none" strike="noStrike" dirty="0">
                          <a:solidFill>
                            <a:srgbClr val="000000"/>
                          </a:solidFill>
                          <a:effectLst/>
                          <a:latin typeface="Cambria" panose="02040503050406030204" pitchFamily="18" charset="0"/>
                        </a:rPr>
                        <a:t>Web of </a:t>
                      </a:r>
                      <a:r>
                        <a:rPr lang="tr-TR" sz="1200" b="0" i="0" u="none" strike="noStrike" dirty="0" err="1">
                          <a:solidFill>
                            <a:srgbClr val="000000"/>
                          </a:solidFill>
                          <a:effectLst/>
                          <a:latin typeface="Cambria" panose="02040503050406030204" pitchFamily="18" charset="0"/>
                        </a:rPr>
                        <a:t>Science</a:t>
                      </a:r>
                      <a:r>
                        <a:rPr lang="tr-TR" sz="1200" b="0" i="0" u="none" strike="noStrike" dirty="0">
                          <a:solidFill>
                            <a:srgbClr val="000000"/>
                          </a:solidFill>
                          <a:effectLst/>
                          <a:latin typeface="Cambria" panose="02040503050406030204" pitchFamily="18" charset="0"/>
                        </a:rPr>
                        <a:t> - </a:t>
                      </a:r>
                      <a:r>
                        <a:rPr lang="tr-TR" sz="1200" b="0" i="0" u="none" strike="noStrike" dirty="0" err="1">
                          <a:solidFill>
                            <a:srgbClr val="000000"/>
                          </a:solidFill>
                          <a:effectLst/>
                          <a:latin typeface="Cambria" panose="02040503050406030204" pitchFamily="18" charset="0"/>
                        </a:rPr>
                        <a:t>InCites</a:t>
                      </a:r>
                      <a:r>
                        <a:rPr lang="tr-TR" sz="1200" b="0" i="0" u="none" strike="noStrike" dirty="0">
                          <a:solidFill>
                            <a:srgbClr val="000000"/>
                          </a:solidFill>
                          <a:effectLst/>
                          <a:latin typeface="Cambria" panose="02040503050406030204" pitchFamily="18" charset="0"/>
                        </a:rPr>
                        <a:t> </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528949125"/>
                  </a:ext>
                </a:extLst>
              </a:tr>
              <a:tr h="1091501">
                <a:tc vMerge="1">
                  <a:txBody>
                    <a:bodyPr/>
                    <a:lstStyle/>
                    <a:p>
                      <a:endParaRPr lang="tr-TR"/>
                    </a:p>
                  </a:txBody>
                  <a:tcPr/>
                </a:tc>
                <a:tc>
                  <a:txBody>
                    <a:bodyPr/>
                    <a:lstStyle/>
                    <a:p>
                      <a:pPr algn="l" fontAlgn="ctr"/>
                      <a:r>
                        <a:rPr lang="tr-TR" sz="1400" b="1" i="0" u="none" strike="noStrike" dirty="0">
                          <a:solidFill>
                            <a:srgbClr val="000000"/>
                          </a:solidFill>
                          <a:effectLst/>
                          <a:latin typeface="Cambria" panose="02040503050406030204" pitchFamily="18" charset="0"/>
                        </a:rPr>
                        <a:t>3.2. Üniversite-İş Dünyası </a:t>
                      </a:r>
                      <a:r>
                        <a:rPr lang="tr-TR" sz="1400" b="1" i="0" u="none" strike="noStrike" dirty="0" err="1">
                          <a:solidFill>
                            <a:srgbClr val="000000"/>
                          </a:solidFill>
                          <a:effectLst/>
                          <a:latin typeface="Cambria" panose="02040503050406030204" pitchFamily="18" charset="0"/>
                        </a:rPr>
                        <a:t>İşbirlikli</a:t>
                      </a:r>
                      <a:r>
                        <a:rPr lang="tr-TR" sz="1400" b="1" i="0" u="none" strike="noStrike" dirty="0">
                          <a:solidFill>
                            <a:srgbClr val="000000"/>
                          </a:solidFill>
                          <a:effectLst/>
                          <a:latin typeface="Cambria" panose="02040503050406030204" pitchFamily="18" charset="0"/>
                        </a:rPr>
                        <a:t> Yayın Oranı</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ctr"/>
                      <a:r>
                        <a:rPr lang="tr-TR" sz="1200" b="0" i="0" u="none" strike="noStrike" dirty="0">
                          <a:solidFill>
                            <a:srgbClr val="000000"/>
                          </a:solidFill>
                          <a:effectLst/>
                          <a:latin typeface="Cambria" panose="02040503050406030204" pitchFamily="18" charset="0"/>
                        </a:rPr>
                        <a:t>İlgili yıldan bir önceki yılda ISI </a:t>
                      </a:r>
                      <a:r>
                        <a:rPr lang="tr-TR" sz="1200" b="0" i="0" u="none" strike="noStrike" dirty="0" err="1">
                          <a:solidFill>
                            <a:srgbClr val="000000"/>
                          </a:solidFill>
                          <a:effectLst/>
                          <a:latin typeface="Cambria" panose="02040503050406030204" pitchFamily="18" charset="0"/>
                        </a:rPr>
                        <a:t>Citation</a:t>
                      </a:r>
                      <a:r>
                        <a:rPr lang="tr-TR" sz="1200" b="0" i="0" u="none" strike="noStrike" dirty="0">
                          <a:solidFill>
                            <a:srgbClr val="000000"/>
                          </a:solidFill>
                          <a:effectLst/>
                          <a:latin typeface="Cambria" panose="02040503050406030204" pitchFamily="18" charset="0"/>
                        </a:rPr>
                        <a:t> Index (SCI,SCI-E, SSCI ve A&amp;HCI) veri tabanlarında taranan dergilerde yayınlanan üniversite-iş dünyası </a:t>
                      </a:r>
                      <a:r>
                        <a:rPr lang="tr-TR" sz="1200" b="0" i="0" u="none" strike="noStrike" dirty="0" err="1">
                          <a:solidFill>
                            <a:srgbClr val="000000"/>
                          </a:solidFill>
                          <a:effectLst/>
                          <a:latin typeface="Cambria" panose="02040503050406030204" pitchFamily="18" charset="0"/>
                        </a:rPr>
                        <a:t>işbirlikli</a:t>
                      </a:r>
                      <a:r>
                        <a:rPr lang="tr-TR" sz="1200" b="0" i="0" u="none" strike="noStrike" dirty="0">
                          <a:solidFill>
                            <a:srgbClr val="000000"/>
                          </a:solidFill>
                          <a:effectLst/>
                          <a:latin typeface="Cambria" panose="02040503050406030204" pitchFamily="18" charset="0"/>
                        </a:rPr>
                        <a:t>  makale ve derleme türlerindeki yayınların ilgili yıldan bir önceki yılda yapılan aynı türdeki toplam yayın sayısına oranı</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tr-TR" sz="1200" b="0" i="0" u="none" strike="noStrike" dirty="0">
                          <a:solidFill>
                            <a:srgbClr val="000000"/>
                          </a:solidFill>
                          <a:effectLst/>
                          <a:latin typeface="Cambria" panose="02040503050406030204" pitchFamily="18" charset="0"/>
                        </a:rPr>
                        <a:t>Web of </a:t>
                      </a:r>
                      <a:r>
                        <a:rPr lang="tr-TR" sz="1200" b="0" i="0" u="none" strike="noStrike" dirty="0" err="1">
                          <a:solidFill>
                            <a:srgbClr val="000000"/>
                          </a:solidFill>
                          <a:effectLst/>
                          <a:latin typeface="Cambria" panose="02040503050406030204" pitchFamily="18" charset="0"/>
                        </a:rPr>
                        <a:t>Science</a:t>
                      </a:r>
                      <a:r>
                        <a:rPr lang="tr-TR" sz="1200" b="0" i="0" u="none" strike="noStrike" dirty="0">
                          <a:solidFill>
                            <a:srgbClr val="000000"/>
                          </a:solidFill>
                          <a:effectLst/>
                          <a:latin typeface="Cambria" panose="02040503050406030204" pitchFamily="18" charset="0"/>
                        </a:rPr>
                        <a:t> - </a:t>
                      </a:r>
                      <a:r>
                        <a:rPr lang="tr-TR" sz="1200" b="0" i="0" u="none" strike="noStrike" dirty="0" err="1">
                          <a:solidFill>
                            <a:srgbClr val="000000"/>
                          </a:solidFill>
                          <a:effectLst/>
                          <a:latin typeface="Cambria" panose="02040503050406030204" pitchFamily="18" charset="0"/>
                        </a:rPr>
                        <a:t>InCites</a:t>
                      </a:r>
                      <a:r>
                        <a:rPr lang="tr-TR" sz="1200" b="0" i="0" u="none" strike="noStrike" dirty="0">
                          <a:solidFill>
                            <a:srgbClr val="000000"/>
                          </a:solidFill>
                          <a:effectLst/>
                          <a:latin typeface="Cambria" panose="02040503050406030204" pitchFamily="18" charset="0"/>
                        </a:rPr>
                        <a:t> </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879586513"/>
                  </a:ext>
                </a:extLst>
              </a:tr>
              <a:tr h="769649">
                <a:tc vMerge="1">
                  <a:txBody>
                    <a:bodyPr/>
                    <a:lstStyle/>
                    <a:p>
                      <a:endParaRPr lang="tr-TR"/>
                    </a:p>
                  </a:txBody>
                  <a:tcPr/>
                </a:tc>
                <a:tc>
                  <a:txBody>
                    <a:bodyPr/>
                    <a:lstStyle/>
                    <a:p>
                      <a:pPr algn="l" fontAlgn="ctr"/>
                      <a:r>
                        <a:rPr lang="tr-TR" sz="1400" b="1" i="0" u="none" strike="noStrike">
                          <a:solidFill>
                            <a:srgbClr val="000000"/>
                          </a:solidFill>
                          <a:effectLst/>
                          <a:latin typeface="Cambria" panose="02040503050406030204" pitchFamily="18" charset="0"/>
                        </a:rPr>
                        <a:t>3.3. Uluslararası İşbirlikli Yayın Oranı</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ctr"/>
                      <a:r>
                        <a:rPr lang="tr-TR" sz="1200" b="0" i="0" u="none" strike="noStrike">
                          <a:solidFill>
                            <a:srgbClr val="000000"/>
                          </a:solidFill>
                          <a:effectLst/>
                          <a:latin typeface="Cambria" panose="02040503050406030204" pitchFamily="18" charset="0"/>
                        </a:rPr>
                        <a:t>İlgili yıldan bir önceki yılda ISI Citation Index (SCI,SSCI ve A&amp;HCI) veri tabanlarında taranan dergilerde yayınlanan uluslararası işbirlikli  makale ve derleme türlerindeki yayınların aynı türdeki toplam yayın sayısına oranı</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tr-TR" sz="1200" b="0" i="0" u="none" strike="noStrike" dirty="0">
                          <a:solidFill>
                            <a:srgbClr val="000000"/>
                          </a:solidFill>
                          <a:effectLst/>
                          <a:latin typeface="Cambria" panose="02040503050406030204" pitchFamily="18" charset="0"/>
                        </a:rPr>
                        <a:t>Web of </a:t>
                      </a:r>
                      <a:r>
                        <a:rPr lang="tr-TR" sz="1200" b="0" i="0" u="none" strike="noStrike" dirty="0" err="1">
                          <a:solidFill>
                            <a:srgbClr val="000000"/>
                          </a:solidFill>
                          <a:effectLst/>
                          <a:latin typeface="Cambria" panose="02040503050406030204" pitchFamily="18" charset="0"/>
                        </a:rPr>
                        <a:t>Science</a:t>
                      </a:r>
                      <a:r>
                        <a:rPr lang="tr-TR" sz="1200" b="0" i="0" u="none" strike="noStrike" dirty="0">
                          <a:solidFill>
                            <a:srgbClr val="000000"/>
                          </a:solidFill>
                          <a:effectLst/>
                          <a:latin typeface="Cambria" panose="02040503050406030204" pitchFamily="18" charset="0"/>
                        </a:rPr>
                        <a:t> - </a:t>
                      </a:r>
                      <a:r>
                        <a:rPr lang="tr-TR" sz="1200" b="0" i="0" u="none" strike="noStrike" dirty="0" err="1">
                          <a:solidFill>
                            <a:srgbClr val="000000"/>
                          </a:solidFill>
                          <a:effectLst/>
                          <a:latin typeface="Cambria" panose="02040503050406030204" pitchFamily="18" charset="0"/>
                        </a:rPr>
                        <a:t>InCites</a:t>
                      </a:r>
                      <a:r>
                        <a:rPr lang="tr-TR" sz="1200" b="0" i="0" u="none" strike="noStrike" dirty="0">
                          <a:solidFill>
                            <a:srgbClr val="000000"/>
                          </a:solidFill>
                          <a:effectLst/>
                          <a:latin typeface="Cambria" panose="02040503050406030204" pitchFamily="18" charset="0"/>
                        </a:rPr>
                        <a:t> </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70188846"/>
                  </a:ext>
                </a:extLst>
              </a:tr>
              <a:tr h="1423347">
                <a:tc vMerge="1">
                  <a:txBody>
                    <a:bodyPr/>
                    <a:lstStyle/>
                    <a:p>
                      <a:endParaRPr lang="tr-TR"/>
                    </a:p>
                  </a:txBody>
                  <a:tcPr/>
                </a:tc>
                <a:tc>
                  <a:txBody>
                    <a:bodyPr/>
                    <a:lstStyle/>
                    <a:p>
                      <a:pPr algn="l" fontAlgn="ctr"/>
                      <a:r>
                        <a:rPr lang="tr-TR" sz="1400" b="1" i="0" u="none" strike="noStrike" dirty="0">
                          <a:solidFill>
                            <a:srgbClr val="000000"/>
                          </a:solidFill>
                          <a:effectLst/>
                          <a:latin typeface="Cambria" panose="02040503050406030204" pitchFamily="18" charset="0"/>
                        </a:rPr>
                        <a:t>3.4. Üniversite-İş Dünyası </a:t>
                      </a:r>
                      <a:r>
                        <a:rPr lang="tr-TR" sz="1400" b="1" i="0" u="none" strike="noStrike" dirty="0" err="1">
                          <a:solidFill>
                            <a:srgbClr val="000000"/>
                          </a:solidFill>
                          <a:effectLst/>
                          <a:latin typeface="Cambria" panose="02040503050406030204" pitchFamily="18" charset="0"/>
                        </a:rPr>
                        <a:t>İşbirlikli</a:t>
                      </a:r>
                      <a:r>
                        <a:rPr lang="tr-TR" sz="1400" b="1" i="0" u="none" strike="noStrike" dirty="0">
                          <a:solidFill>
                            <a:srgbClr val="000000"/>
                          </a:solidFill>
                          <a:effectLst/>
                          <a:latin typeface="Cambria" panose="02040503050406030204" pitchFamily="18" charset="0"/>
                        </a:rPr>
                        <a:t> Ulusal ve Uluslararası Patent Belge Sayısı </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ctr"/>
                      <a:r>
                        <a:rPr lang="tr-TR" sz="1200" b="1" i="0" u="none" strike="noStrike" dirty="0">
                          <a:solidFill>
                            <a:srgbClr val="000000"/>
                          </a:solidFill>
                          <a:effectLst/>
                          <a:latin typeface="Cambria" panose="02040503050406030204" pitchFamily="18" charset="0"/>
                        </a:rPr>
                        <a:t>Üniversite-İş Dünyası </a:t>
                      </a:r>
                      <a:r>
                        <a:rPr lang="tr-TR" sz="1200" b="1" i="0" u="none" strike="noStrike" dirty="0" err="1">
                          <a:solidFill>
                            <a:srgbClr val="000000"/>
                          </a:solidFill>
                          <a:effectLst/>
                          <a:latin typeface="Cambria" panose="02040503050406030204" pitchFamily="18" charset="0"/>
                        </a:rPr>
                        <a:t>İşbirlikli</a:t>
                      </a:r>
                      <a:r>
                        <a:rPr lang="tr-TR" sz="1200" b="1" i="0" u="none" strike="noStrike" dirty="0">
                          <a:solidFill>
                            <a:srgbClr val="000000"/>
                          </a:solidFill>
                          <a:effectLst/>
                          <a:latin typeface="Cambria" panose="02040503050406030204" pitchFamily="18" charset="0"/>
                        </a:rPr>
                        <a:t> Ulusal Patent Belge:</a:t>
                      </a:r>
                      <a:r>
                        <a:rPr lang="tr-TR" sz="1200" b="0" i="0" u="none" strike="noStrike" dirty="0">
                          <a:solidFill>
                            <a:srgbClr val="000000"/>
                          </a:solidFill>
                          <a:effectLst/>
                          <a:latin typeface="Cambria" panose="02040503050406030204" pitchFamily="18" charset="0"/>
                        </a:rPr>
                        <a:t> Başvuru veya buluş sahiplerinden en az biri kurum, kurum mensubu veya öğrenimlerine ilgili kurumda devam eden öğrenci ve en az biri özel sektör çalışanı olan, Türk Patent ve Marka Kurumu tarafından son 3 yılda tescillenmiş patent sayısı</a:t>
                      </a:r>
                      <a:br>
                        <a:rPr lang="tr-TR" sz="1200" b="0" i="0" u="none" strike="noStrike" dirty="0">
                          <a:solidFill>
                            <a:srgbClr val="000000"/>
                          </a:solidFill>
                          <a:effectLst/>
                          <a:latin typeface="Cambria" panose="02040503050406030204" pitchFamily="18" charset="0"/>
                        </a:rPr>
                      </a:br>
                      <a:r>
                        <a:rPr lang="tr-TR" sz="1200" b="1" i="0" u="none" strike="noStrike" dirty="0">
                          <a:solidFill>
                            <a:srgbClr val="000000"/>
                          </a:solidFill>
                          <a:effectLst/>
                          <a:latin typeface="Cambria" panose="02040503050406030204" pitchFamily="18" charset="0"/>
                        </a:rPr>
                        <a:t>Üniversite-İş Dünyası </a:t>
                      </a:r>
                      <a:r>
                        <a:rPr lang="tr-TR" sz="1200" b="1" i="0" u="none" strike="noStrike" dirty="0" err="1">
                          <a:solidFill>
                            <a:srgbClr val="000000"/>
                          </a:solidFill>
                          <a:effectLst/>
                          <a:latin typeface="Cambria" panose="02040503050406030204" pitchFamily="18" charset="0"/>
                        </a:rPr>
                        <a:t>İşbirlikli</a:t>
                      </a:r>
                      <a:r>
                        <a:rPr lang="tr-TR" sz="1200" b="1" i="0" u="none" strike="noStrike" dirty="0">
                          <a:solidFill>
                            <a:srgbClr val="000000"/>
                          </a:solidFill>
                          <a:effectLst/>
                          <a:latin typeface="Cambria" panose="02040503050406030204" pitchFamily="18" charset="0"/>
                        </a:rPr>
                        <a:t> Uluslararası Patent Belge:</a:t>
                      </a:r>
                      <a:r>
                        <a:rPr lang="tr-TR" sz="1200" b="0" i="0" u="none" strike="noStrike" dirty="0">
                          <a:solidFill>
                            <a:srgbClr val="000000"/>
                          </a:solidFill>
                          <a:effectLst/>
                          <a:latin typeface="Cambria" panose="02040503050406030204" pitchFamily="18" charset="0"/>
                        </a:rPr>
                        <a:t> Başvuru veya buluş sahiplerinden en az biri kurum, kurum mensubu veya öğrenimlerine ilgili kurumda devam eden öğrenci ve en az biri özel sektör çalışanı olan, yurtdışı patent ofisleri tarafından son 3 yılda tescillenmiş patent sayısı</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tr-TR" sz="1200" b="0" i="0" u="none" strike="noStrike" dirty="0">
                          <a:solidFill>
                            <a:srgbClr val="000000"/>
                          </a:solidFill>
                          <a:effectLst/>
                          <a:latin typeface="Cambria" panose="02040503050406030204" pitchFamily="18" charset="0"/>
                        </a:rPr>
                        <a:t>TÜRKPATENT, Üniversiteler</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21353725"/>
                  </a:ext>
                </a:extLst>
              </a:tr>
              <a:tr h="1296013">
                <a:tc vMerge="1">
                  <a:txBody>
                    <a:bodyPr/>
                    <a:lstStyle/>
                    <a:p>
                      <a:endParaRPr lang="tr-TR"/>
                    </a:p>
                  </a:txBody>
                  <a:tcPr/>
                </a:tc>
                <a:tc>
                  <a:txBody>
                    <a:bodyPr/>
                    <a:lstStyle/>
                    <a:p>
                      <a:pPr algn="l" fontAlgn="ctr"/>
                      <a:r>
                        <a:rPr lang="tr-TR" sz="1400" b="1" i="0" u="none" strike="noStrike" dirty="0">
                          <a:solidFill>
                            <a:srgbClr val="000000"/>
                          </a:solidFill>
                          <a:effectLst/>
                          <a:latin typeface="Cambria" panose="02040503050406030204" pitchFamily="18" charset="0"/>
                        </a:rPr>
                        <a:t>3.5. Uluslararası </a:t>
                      </a:r>
                      <a:r>
                        <a:rPr lang="tr-TR" sz="1400" b="1" i="0" u="none" strike="noStrike" dirty="0" err="1">
                          <a:solidFill>
                            <a:srgbClr val="000000"/>
                          </a:solidFill>
                          <a:effectLst/>
                          <a:latin typeface="Cambria" panose="02040503050406030204" pitchFamily="18" charset="0"/>
                        </a:rPr>
                        <a:t>İşbirlikli</a:t>
                      </a:r>
                      <a:r>
                        <a:rPr lang="tr-TR" sz="1400" b="1" i="0" u="none" strike="noStrike" dirty="0">
                          <a:solidFill>
                            <a:srgbClr val="000000"/>
                          </a:solidFill>
                          <a:effectLst/>
                          <a:latin typeface="Cambria" panose="02040503050406030204" pitchFamily="18" charset="0"/>
                        </a:rPr>
                        <a:t> Ulusal ve Uluslararası Patent Belge Sayısı</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ctr"/>
                      <a:r>
                        <a:rPr lang="tr-TR" sz="1200" b="1" i="0" u="none" strike="noStrike" dirty="0">
                          <a:solidFill>
                            <a:srgbClr val="000000"/>
                          </a:solidFill>
                          <a:effectLst/>
                          <a:latin typeface="Cambria" panose="02040503050406030204" pitchFamily="18" charset="0"/>
                        </a:rPr>
                        <a:t>Uluslararası </a:t>
                      </a:r>
                      <a:r>
                        <a:rPr lang="tr-TR" sz="1200" b="1" i="0" u="none" strike="noStrike" dirty="0" err="1">
                          <a:solidFill>
                            <a:srgbClr val="000000"/>
                          </a:solidFill>
                          <a:effectLst/>
                          <a:latin typeface="Cambria" panose="02040503050406030204" pitchFamily="18" charset="0"/>
                        </a:rPr>
                        <a:t>İşbirlikli</a:t>
                      </a:r>
                      <a:r>
                        <a:rPr lang="tr-TR" sz="1200" b="1" i="0" u="none" strike="noStrike" dirty="0">
                          <a:solidFill>
                            <a:srgbClr val="000000"/>
                          </a:solidFill>
                          <a:effectLst/>
                          <a:latin typeface="Cambria" panose="02040503050406030204" pitchFamily="18" charset="0"/>
                        </a:rPr>
                        <a:t> Ulusal Patent Belge:</a:t>
                      </a:r>
                      <a:r>
                        <a:rPr lang="tr-TR" sz="1200" b="0" i="0" u="none" strike="noStrike" dirty="0">
                          <a:solidFill>
                            <a:srgbClr val="000000"/>
                          </a:solidFill>
                          <a:effectLst/>
                          <a:latin typeface="Cambria" panose="02040503050406030204" pitchFamily="18" charset="0"/>
                        </a:rPr>
                        <a:t> Başvuru veya buluş sahiplerinden en az biri kurum veya kurum mensubu ve başvuru tarihinde en az biri özel sektör çalışanı olan, Türk Patent ve Marka Kurumu tarafından son 3 yılda tescillenmiş patent sayısı</a:t>
                      </a:r>
                      <a:br>
                        <a:rPr lang="tr-TR" sz="1200" b="0" i="0" u="none" strike="noStrike" dirty="0">
                          <a:solidFill>
                            <a:srgbClr val="000000"/>
                          </a:solidFill>
                          <a:effectLst/>
                          <a:latin typeface="Cambria" panose="02040503050406030204" pitchFamily="18" charset="0"/>
                        </a:rPr>
                      </a:br>
                      <a:r>
                        <a:rPr lang="tr-TR" sz="1200" b="1" i="0" u="none" strike="noStrike" dirty="0">
                          <a:solidFill>
                            <a:srgbClr val="000000"/>
                          </a:solidFill>
                          <a:effectLst/>
                          <a:latin typeface="Cambria" panose="02040503050406030204" pitchFamily="18" charset="0"/>
                        </a:rPr>
                        <a:t>Uluslararası </a:t>
                      </a:r>
                      <a:r>
                        <a:rPr lang="tr-TR" sz="1200" b="1" i="0" u="none" strike="noStrike" dirty="0" err="1">
                          <a:solidFill>
                            <a:srgbClr val="000000"/>
                          </a:solidFill>
                          <a:effectLst/>
                          <a:latin typeface="Cambria" panose="02040503050406030204" pitchFamily="18" charset="0"/>
                        </a:rPr>
                        <a:t>İşbirlikli</a:t>
                      </a:r>
                      <a:r>
                        <a:rPr lang="tr-TR" sz="1200" b="1" i="0" u="none" strike="noStrike" dirty="0">
                          <a:solidFill>
                            <a:srgbClr val="000000"/>
                          </a:solidFill>
                          <a:effectLst/>
                          <a:latin typeface="Cambria" panose="02040503050406030204" pitchFamily="18" charset="0"/>
                        </a:rPr>
                        <a:t> Uluslararası Patent Belge:</a:t>
                      </a:r>
                      <a:r>
                        <a:rPr lang="tr-TR" sz="1200" b="0" i="0" u="none" strike="noStrike" dirty="0">
                          <a:solidFill>
                            <a:srgbClr val="000000"/>
                          </a:solidFill>
                          <a:effectLst/>
                          <a:latin typeface="Cambria" panose="02040503050406030204" pitchFamily="18" charset="0"/>
                        </a:rPr>
                        <a:t> Başvuru veya buluş sahiplerinden en az biri kurum veya kurum mensubu ve başvuru tarihinde en az biri özel sektör çalışanı olan, yurt dışı patent ofisleri tarafından son 3 yılda tescillenmiş patent </a:t>
                      </a:r>
                      <a:r>
                        <a:rPr lang="tr-TR" sz="1200" b="0" i="0" u="none" strike="noStrike" dirty="0" smtClean="0">
                          <a:solidFill>
                            <a:srgbClr val="000000"/>
                          </a:solidFill>
                          <a:effectLst/>
                          <a:latin typeface="Cambria" panose="02040503050406030204" pitchFamily="18" charset="0"/>
                        </a:rPr>
                        <a:t>sayısı</a:t>
                      </a:r>
                      <a:endParaRPr lang="tr-TR" sz="1200" b="0" i="0" u="none" strike="noStrike" dirty="0">
                        <a:solidFill>
                          <a:srgbClr val="000000"/>
                        </a:solidFill>
                        <a:effectLst/>
                        <a:latin typeface="Cambria" panose="02040503050406030204" pitchFamily="18"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tr-TR" sz="1200" b="0" i="0" u="none" strike="noStrike" dirty="0">
                          <a:solidFill>
                            <a:srgbClr val="000000"/>
                          </a:solidFill>
                          <a:effectLst/>
                          <a:latin typeface="Cambria" panose="02040503050406030204" pitchFamily="18" charset="0"/>
                        </a:rPr>
                        <a:t>TÜRKPATENT, Üniversiteler</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44821184"/>
                  </a:ext>
                </a:extLst>
              </a:tr>
            </a:tbl>
          </a:graphicData>
        </a:graphic>
      </p:graphicFrame>
      <p:sp>
        <p:nvSpPr>
          <p:cNvPr id="7" name="Title 1"/>
          <p:cNvSpPr>
            <a:spLocks noGrp="1"/>
          </p:cNvSpPr>
          <p:nvPr>
            <p:ph type="title"/>
          </p:nvPr>
        </p:nvSpPr>
        <p:spPr>
          <a:xfrm>
            <a:off x="2627686" y="68240"/>
            <a:ext cx="10174108" cy="1029233"/>
          </a:xfrm>
        </p:spPr>
        <p:txBody>
          <a:bodyPr/>
          <a:lstStyle/>
          <a:p>
            <a:r>
              <a:rPr lang="tr-TR" sz="2800" b="1" dirty="0" smtClean="0">
                <a:latin typeface="Cambria" panose="02040503050406030204" pitchFamily="18" charset="0"/>
                <a:cs typeface="Arial" panose="020B0604020202020204" pitchFamily="34" charset="0"/>
              </a:rPr>
              <a:t>ETKİLEŞİM VE İŞBİRLİĞİ </a:t>
            </a:r>
            <a:r>
              <a:rPr lang="en-US" sz="2800" b="1" dirty="0" smtClean="0">
                <a:latin typeface="Cambria" panose="02040503050406030204" pitchFamily="18" charset="0"/>
                <a:cs typeface="Arial" panose="020B0604020202020204" pitchFamily="34" charset="0"/>
              </a:rPr>
              <a:t>BOYUTU </a:t>
            </a:r>
            <a:r>
              <a:rPr lang="tr-TR" sz="2800" b="1" dirty="0" smtClean="0">
                <a:latin typeface="Cambria" panose="02040503050406030204" pitchFamily="18" charset="0"/>
                <a:cs typeface="Arial" panose="020B0604020202020204" pitchFamily="34" charset="0"/>
              </a:rPr>
              <a:t>GÖSTERGE TANIMLARI</a:t>
            </a:r>
            <a:endParaRPr lang="en-US" sz="2000" b="1" dirty="0">
              <a:latin typeface="Cambria" panose="02040503050406030204" pitchFamily="18" charset="0"/>
            </a:endParaRPr>
          </a:p>
        </p:txBody>
      </p:sp>
    </p:spTree>
    <p:extLst>
      <p:ext uri="{BB962C8B-B14F-4D97-AF65-F5344CB8AC3E}">
        <p14:creationId xmlns:p14="http://schemas.microsoft.com/office/powerpoint/2010/main" val="3448824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627686" y="68240"/>
            <a:ext cx="10174108" cy="1029233"/>
          </a:xfrm>
        </p:spPr>
        <p:txBody>
          <a:bodyPr/>
          <a:lstStyle/>
          <a:p>
            <a:r>
              <a:rPr lang="tr-TR" sz="2800" b="1" dirty="0" smtClean="0">
                <a:latin typeface="Cambria" panose="02040503050406030204" pitchFamily="18" charset="0"/>
                <a:cs typeface="Arial" panose="020B0604020202020204" pitchFamily="34" charset="0"/>
              </a:rPr>
              <a:t>ETKİLEŞİM VE İŞBİRLİĞİ </a:t>
            </a:r>
            <a:r>
              <a:rPr lang="en-US" sz="2800" b="1" dirty="0" smtClean="0">
                <a:latin typeface="Cambria" panose="02040503050406030204" pitchFamily="18" charset="0"/>
                <a:cs typeface="Arial" panose="020B0604020202020204" pitchFamily="34" charset="0"/>
              </a:rPr>
              <a:t>BOYUTU </a:t>
            </a:r>
            <a:r>
              <a:rPr lang="tr-TR" sz="2800" b="1" dirty="0" smtClean="0">
                <a:latin typeface="Cambria" panose="02040503050406030204" pitchFamily="18" charset="0"/>
                <a:cs typeface="Arial" panose="020B0604020202020204" pitchFamily="34" charset="0"/>
              </a:rPr>
              <a:t>GÖSTERGE TANIMLARI </a:t>
            </a:r>
            <a:r>
              <a:rPr lang="tr-TR" sz="2000" b="1" dirty="0" smtClean="0">
                <a:latin typeface="Cambria" panose="02040503050406030204" pitchFamily="18" charset="0"/>
                <a:cs typeface="Arial" panose="020B0604020202020204" pitchFamily="34" charset="0"/>
              </a:rPr>
              <a:t>(devam)</a:t>
            </a:r>
            <a:endParaRPr lang="en-US" sz="2000" b="1" dirty="0">
              <a:latin typeface="Cambria" panose="02040503050406030204"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4099953672"/>
              </p:ext>
            </p:extLst>
          </p:nvPr>
        </p:nvGraphicFramePr>
        <p:xfrm>
          <a:off x="0" y="1181097"/>
          <a:ext cx="12192000" cy="5651502"/>
        </p:xfrm>
        <a:graphic>
          <a:graphicData uri="http://schemas.openxmlformats.org/drawingml/2006/table">
            <a:tbl>
              <a:tblPr/>
              <a:tblGrid>
                <a:gridCol w="635000">
                  <a:extLst>
                    <a:ext uri="{9D8B030D-6E8A-4147-A177-3AD203B41FA5}">
                      <a16:colId xmlns:a16="http://schemas.microsoft.com/office/drawing/2014/main" val="3748059449"/>
                    </a:ext>
                  </a:extLst>
                </a:gridCol>
                <a:gridCol w="3543300">
                  <a:extLst>
                    <a:ext uri="{9D8B030D-6E8A-4147-A177-3AD203B41FA5}">
                      <a16:colId xmlns:a16="http://schemas.microsoft.com/office/drawing/2014/main" val="2358006746"/>
                    </a:ext>
                  </a:extLst>
                </a:gridCol>
                <a:gridCol w="6692900">
                  <a:extLst>
                    <a:ext uri="{9D8B030D-6E8A-4147-A177-3AD203B41FA5}">
                      <a16:colId xmlns:a16="http://schemas.microsoft.com/office/drawing/2014/main" val="1407451051"/>
                    </a:ext>
                  </a:extLst>
                </a:gridCol>
                <a:gridCol w="1320800">
                  <a:extLst>
                    <a:ext uri="{9D8B030D-6E8A-4147-A177-3AD203B41FA5}">
                      <a16:colId xmlns:a16="http://schemas.microsoft.com/office/drawing/2014/main" val="1119998141"/>
                    </a:ext>
                  </a:extLst>
                </a:gridCol>
              </a:tblGrid>
              <a:tr h="342609">
                <a:tc>
                  <a:txBody>
                    <a:bodyPr/>
                    <a:lstStyle/>
                    <a:p>
                      <a:pPr algn="ctr" fontAlgn="ctr"/>
                      <a:r>
                        <a:rPr lang="tr-TR" sz="1100" b="1" i="0" u="none" strike="noStrike" dirty="0">
                          <a:solidFill>
                            <a:srgbClr val="FFFFFF"/>
                          </a:solidFill>
                          <a:effectLst/>
                          <a:latin typeface="Cambria" panose="02040503050406030204" pitchFamily="18" charset="0"/>
                        </a:rPr>
                        <a:t>Boyut</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tr-TR" sz="1100" b="1" i="0" u="none" strike="noStrike">
                          <a:solidFill>
                            <a:srgbClr val="FFFFFF"/>
                          </a:solidFill>
                          <a:effectLst/>
                          <a:latin typeface="Cambria" panose="02040503050406030204" pitchFamily="18" charset="0"/>
                        </a:rPr>
                        <a:t>Gösterge</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tr-TR" sz="1100" b="1" i="0" u="none" strike="noStrike">
                          <a:solidFill>
                            <a:srgbClr val="FFFFFF"/>
                          </a:solidFill>
                          <a:effectLst/>
                          <a:latin typeface="Cambria" panose="02040503050406030204" pitchFamily="18" charset="0"/>
                        </a:rPr>
                        <a:t>Tanım</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tr-TR" sz="1100" b="1" i="0" u="none" strike="noStrike">
                          <a:solidFill>
                            <a:srgbClr val="FFFFFF"/>
                          </a:solidFill>
                          <a:effectLst/>
                          <a:latin typeface="Cambria" panose="02040503050406030204" pitchFamily="18" charset="0"/>
                        </a:rPr>
                        <a:t>Kaynak</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2153645631"/>
                  </a:ext>
                </a:extLst>
              </a:tr>
              <a:tr h="1121863">
                <a:tc rowSpan="6">
                  <a:txBody>
                    <a:bodyPr/>
                    <a:lstStyle/>
                    <a:p>
                      <a:pPr algn="ctr" fontAlgn="ctr"/>
                      <a:r>
                        <a:rPr lang="tr-TR" sz="1600" b="1" i="0" u="none" strike="noStrike" dirty="0">
                          <a:solidFill>
                            <a:srgbClr val="2F75B5"/>
                          </a:solidFill>
                          <a:effectLst/>
                          <a:latin typeface="Cambria" panose="02040503050406030204" pitchFamily="18" charset="0"/>
                        </a:rPr>
                        <a:t>3.Boyut: Etkileşim ve İşbirliği (%20)</a:t>
                      </a:r>
                      <a:r>
                        <a:rPr lang="tr-TR" sz="1100" b="1" i="0" u="none" strike="noStrike" dirty="0">
                          <a:solidFill>
                            <a:srgbClr val="2F75B5"/>
                          </a:solidFill>
                          <a:effectLst/>
                          <a:latin typeface="Cambria" panose="02040503050406030204" pitchFamily="18" charset="0"/>
                        </a:rPr>
                        <a:t/>
                      </a:r>
                      <a:br>
                        <a:rPr lang="tr-TR" sz="1100" b="1" i="0" u="none" strike="noStrike" dirty="0">
                          <a:solidFill>
                            <a:srgbClr val="2F75B5"/>
                          </a:solidFill>
                          <a:effectLst/>
                          <a:latin typeface="Cambria" panose="02040503050406030204" pitchFamily="18" charset="0"/>
                        </a:rPr>
                      </a:br>
                      <a:endParaRPr lang="tr-TR" sz="1100" b="1" i="0" u="none" strike="noStrike" dirty="0">
                        <a:solidFill>
                          <a:srgbClr val="2F75B5"/>
                        </a:solidFill>
                        <a:effectLst/>
                        <a:latin typeface="Cambria" panose="02040503050406030204" pitchFamily="18" charset="0"/>
                      </a:endParaRPr>
                    </a:p>
                  </a:txBody>
                  <a:tcPr marL="2726" marR="2726" marT="272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ctr"/>
                      <a:r>
                        <a:rPr lang="tr-TR" sz="1400" b="1" i="0" u="none" strike="noStrike" dirty="0">
                          <a:solidFill>
                            <a:srgbClr val="000000"/>
                          </a:solidFill>
                          <a:effectLst/>
                          <a:latin typeface="Cambria" panose="02040503050406030204" pitchFamily="18" charset="0"/>
                        </a:rPr>
                        <a:t>3.6. Kamu Fonları Kapsamında Üniversite – İş Dünyası İşbirliği ile Yapılan Ar-Ge ve Yenilik Projelerinden Alınan Fon Tutarı</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ctr"/>
                      <a:r>
                        <a:rPr lang="tr-TR" sz="1200" b="0" i="0" u="none" strike="noStrike" dirty="0">
                          <a:solidFill>
                            <a:srgbClr val="000000"/>
                          </a:solidFill>
                          <a:effectLst/>
                          <a:latin typeface="Cambria" panose="02040503050406030204" pitchFamily="18" charset="0"/>
                        </a:rPr>
                        <a:t>Ulusal Ar-Ge ve Yenilik  Destek Programları tarafından desteklenen, ilgili yılda başlayan, devam eden ya da tamamlanan üniversite-iş dünyası </a:t>
                      </a:r>
                      <a:r>
                        <a:rPr lang="tr-TR" sz="1200" b="0" i="0" u="none" strike="noStrike" dirty="0" err="1">
                          <a:solidFill>
                            <a:srgbClr val="000000"/>
                          </a:solidFill>
                          <a:effectLst/>
                          <a:latin typeface="Cambria" panose="02040503050406030204" pitchFamily="18" charset="0"/>
                        </a:rPr>
                        <a:t>işbirlikli</a:t>
                      </a:r>
                      <a:r>
                        <a:rPr lang="tr-TR" sz="1200" b="0" i="0" u="none" strike="noStrike" dirty="0">
                          <a:solidFill>
                            <a:srgbClr val="000000"/>
                          </a:solidFill>
                          <a:effectLst/>
                          <a:latin typeface="Cambria" panose="02040503050406030204" pitchFamily="18" charset="0"/>
                        </a:rPr>
                        <a:t> projelerden alınan fon tutarı</a:t>
                      </a:r>
                      <a:br>
                        <a:rPr lang="tr-TR" sz="1200" b="0" i="0" u="none" strike="noStrike" dirty="0">
                          <a:solidFill>
                            <a:srgbClr val="000000"/>
                          </a:solidFill>
                          <a:effectLst/>
                          <a:latin typeface="Cambria" panose="02040503050406030204" pitchFamily="18" charset="0"/>
                        </a:rPr>
                      </a:br>
                      <a:r>
                        <a:rPr lang="tr-TR" sz="1200" b="0" i="0" u="none" strike="noStrike" dirty="0">
                          <a:solidFill>
                            <a:srgbClr val="000000"/>
                          </a:solidFill>
                          <a:effectLst/>
                          <a:latin typeface="Cambria" panose="02040503050406030204" pitchFamily="18" charset="0"/>
                        </a:rPr>
                        <a:t>(Ar-Ge ve yenilik alanında fon sağlayan kamu kuruluşları tarafından desteklenen projeler ile kamu destekli iş dünyası projelerine sağlanan danışmanlık hizmetleri dahildir. Yatırım projeleri ve BAP projeleri hariçtir.) </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tr-TR" sz="1200" b="0" i="0" u="none" strike="noStrike" dirty="0">
                          <a:solidFill>
                            <a:srgbClr val="000000"/>
                          </a:solidFill>
                          <a:effectLst/>
                          <a:latin typeface="Cambria" panose="02040503050406030204" pitchFamily="18" charset="0"/>
                        </a:rPr>
                        <a:t>TÜBİTAK, STB, KOSGEB, SSB, TÜSEB, TENMAK ve Diğer Bakanlıklar</a:t>
                      </a:r>
                      <a:br>
                        <a:rPr lang="tr-TR" sz="1200" b="0" i="0" u="none" strike="noStrike" dirty="0">
                          <a:solidFill>
                            <a:srgbClr val="000000"/>
                          </a:solidFill>
                          <a:effectLst/>
                          <a:latin typeface="Cambria" panose="02040503050406030204" pitchFamily="18" charset="0"/>
                        </a:rPr>
                      </a:br>
                      <a:endParaRPr lang="tr-TR" sz="1200" b="0" i="0" u="none" strike="noStrike" dirty="0">
                        <a:solidFill>
                          <a:srgbClr val="000000"/>
                        </a:solidFill>
                        <a:effectLst/>
                        <a:latin typeface="Cambria" panose="02040503050406030204" pitchFamily="18"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435781132"/>
                  </a:ext>
                </a:extLst>
              </a:tr>
              <a:tr h="1052944">
                <a:tc vMerge="1">
                  <a:txBody>
                    <a:bodyPr/>
                    <a:lstStyle/>
                    <a:p>
                      <a:endParaRPr lang="tr-TR"/>
                    </a:p>
                  </a:txBody>
                  <a:tcPr/>
                </a:tc>
                <a:tc>
                  <a:txBody>
                    <a:bodyPr/>
                    <a:lstStyle/>
                    <a:p>
                      <a:pPr algn="l" fontAlgn="ctr"/>
                      <a:r>
                        <a:rPr lang="tr-TR" sz="1400" b="1" i="0" u="none" strike="noStrike" dirty="0">
                          <a:solidFill>
                            <a:srgbClr val="000000"/>
                          </a:solidFill>
                          <a:effectLst/>
                          <a:latin typeface="Cambria" panose="02040503050406030204" pitchFamily="18" charset="0"/>
                        </a:rPr>
                        <a:t>3.7. Kamu Fonları Kapsamında Üniversite – İş Dünyası İşbirliği ile Yapılan Ar-Ge ve Yenilik Projeleri Sayısı</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ctr"/>
                      <a:r>
                        <a:rPr lang="tr-TR" sz="1200" b="0" i="0" u="none" strike="noStrike" dirty="0">
                          <a:solidFill>
                            <a:srgbClr val="000000"/>
                          </a:solidFill>
                          <a:effectLst/>
                          <a:latin typeface="Cambria" panose="02040503050406030204" pitchFamily="18" charset="0"/>
                        </a:rPr>
                        <a:t>Ulusal Ar-Ge ve Yenilik  Destek Programları tarafından desteklenen, ilgili yılda başlayan, devam eden ya da tamamlanan üniversite-iş dünyası </a:t>
                      </a:r>
                      <a:r>
                        <a:rPr lang="tr-TR" sz="1200" b="0" i="0" u="none" strike="noStrike" dirty="0" err="1">
                          <a:solidFill>
                            <a:srgbClr val="000000"/>
                          </a:solidFill>
                          <a:effectLst/>
                          <a:latin typeface="Cambria" panose="02040503050406030204" pitchFamily="18" charset="0"/>
                        </a:rPr>
                        <a:t>işbirlikli</a:t>
                      </a:r>
                      <a:r>
                        <a:rPr lang="tr-TR" sz="1200" b="0" i="0" u="none" strike="noStrike" dirty="0">
                          <a:solidFill>
                            <a:srgbClr val="000000"/>
                          </a:solidFill>
                          <a:effectLst/>
                          <a:latin typeface="Cambria" panose="02040503050406030204" pitchFamily="18" charset="0"/>
                        </a:rPr>
                        <a:t> proje sayısı</a:t>
                      </a:r>
                      <a:br>
                        <a:rPr lang="tr-TR" sz="1200" b="0" i="0" u="none" strike="noStrike" dirty="0">
                          <a:solidFill>
                            <a:srgbClr val="000000"/>
                          </a:solidFill>
                          <a:effectLst/>
                          <a:latin typeface="Cambria" panose="02040503050406030204" pitchFamily="18" charset="0"/>
                        </a:rPr>
                      </a:br>
                      <a:r>
                        <a:rPr lang="tr-TR" sz="1200" b="0" i="0" u="none" strike="noStrike" dirty="0">
                          <a:solidFill>
                            <a:srgbClr val="000000"/>
                          </a:solidFill>
                          <a:effectLst/>
                          <a:latin typeface="Cambria" panose="02040503050406030204" pitchFamily="18" charset="0"/>
                        </a:rPr>
                        <a:t>(Ar-Ge ve yenilik alanında fon sağlayan kamu kuruluşları tarafından desteklenen projeler ile kamu destekli iş birliği projelerine sağlanan danışmanlık hizmetleri dahildir. Yatırım projeleri ve BAP projeleri hariçtir.) </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tr-TR" sz="1200" b="0" i="0" u="none" strike="noStrike" dirty="0">
                          <a:solidFill>
                            <a:srgbClr val="000000"/>
                          </a:solidFill>
                          <a:effectLst/>
                          <a:latin typeface="Cambria" panose="02040503050406030204" pitchFamily="18" charset="0"/>
                        </a:rPr>
                        <a:t>TÜBİTAK, STB, KOSGEB, SSB, TÜSEB, TENMAK ve Diğer Bakanlıklar</a:t>
                      </a:r>
                      <a:br>
                        <a:rPr lang="tr-TR" sz="1200" b="0" i="0" u="none" strike="noStrike" dirty="0">
                          <a:solidFill>
                            <a:srgbClr val="000000"/>
                          </a:solidFill>
                          <a:effectLst/>
                          <a:latin typeface="Cambria" panose="02040503050406030204" pitchFamily="18" charset="0"/>
                        </a:rPr>
                      </a:br>
                      <a:endParaRPr lang="tr-TR" sz="1200" b="0" i="0" u="none" strike="noStrike" dirty="0">
                        <a:solidFill>
                          <a:srgbClr val="000000"/>
                        </a:solidFill>
                        <a:effectLst/>
                        <a:latin typeface="Cambria" panose="02040503050406030204" pitchFamily="18"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183780009"/>
                  </a:ext>
                </a:extLst>
              </a:tr>
              <a:tr h="534330">
                <a:tc vMerge="1">
                  <a:txBody>
                    <a:bodyPr/>
                    <a:lstStyle/>
                    <a:p>
                      <a:endParaRPr lang="tr-TR"/>
                    </a:p>
                  </a:txBody>
                  <a:tcPr/>
                </a:tc>
                <a:tc>
                  <a:txBody>
                    <a:bodyPr/>
                    <a:lstStyle/>
                    <a:p>
                      <a:pPr algn="l" fontAlgn="ctr"/>
                      <a:r>
                        <a:rPr lang="tr-TR" sz="1400" b="1" i="0" u="none" strike="noStrike" dirty="0">
                          <a:solidFill>
                            <a:srgbClr val="000000"/>
                          </a:solidFill>
                          <a:effectLst/>
                          <a:latin typeface="Cambria" panose="02040503050406030204" pitchFamily="18" charset="0"/>
                        </a:rPr>
                        <a:t>3.8. Uluslararası Öğrenci Oranı </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ctr"/>
                      <a:r>
                        <a:rPr lang="tr-TR" sz="1200" b="0" i="0" u="none" strike="noStrike" dirty="0">
                          <a:solidFill>
                            <a:srgbClr val="000000"/>
                          </a:solidFill>
                          <a:effectLst/>
                          <a:latin typeface="Cambria" panose="02040503050406030204" pitchFamily="18" charset="0"/>
                        </a:rPr>
                        <a:t>Kurumun lisans, yüksek lisans ve doktora programlarında ilgili yılda öğrenim gören yabancı uyruklu öğrenci sayısını toplam öğrenci sayısına oranı</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tr-TR" sz="1200" b="0" i="0" u="none" strike="noStrike" dirty="0">
                          <a:solidFill>
                            <a:srgbClr val="000000"/>
                          </a:solidFill>
                          <a:effectLst/>
                          <a:latin typeface="Cambria" panose="02040503050406030204" pitchFamily="18" charset="0"/>
                        </a:rPr>
                        <a:t>YÖK</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444848261"/>
                  </a:ext>
                </a:extLst>
              </a:tr>
              <a:tr h="625711">
                <a:tc vMerge="1">
                  <a:txBody>
                    <a:bodyPr/>
                    <a:lstStyle/>
                    <a:p>
                      <a:endParaRPr lang="tr-TR"/>
                    </a:p>
                  </a:txBody>
                  <a:tcPr/>
                </a:tc>
                <a:tc>
                  <a:txBody>
                    <a:bodyPr/>
                    <a:lstStyle/>
                    <a:p>
                      <a:pPr algn="l" fontAlgn="ctr"/>
                      <a:r>
                        <a:rPr lang="tr-TR" sz="1400" b="1" i="0" u="none" strike="noStrike" dirty="0">
                          <a:solidFill>
                            <a:srgbClr val="000000"/>
                          </a:solidFill>
                          <a:effectLst/>
                          <a:latin typeface="Cambria" panose="02040503050406030204" pitchFamily="18" charset="0"/>
                        </a:rPr>
                        <a:t>3.9. Uluslararası Öğretim Üyesi Oranı </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ctr"/>
                      <a:r>
                        <a:rPr lang="tr-TR" sz="1200" b="0" i="0" u="none" strike="noStrike" dirty="0">
                          <a:solidFill>
                            <a:srgbClr val="000000"/>
                          </a:solidFill>
                          <a:effectLst/>
                          <a:latin typeface="Cambria" panose="02040503050406030204" pitchFamily="18" charset="0"/>
                        </a:rPr>
                        <a:t>Kurumda ilgili yılda Yabancı Diller Yüksek Okulu'ndaki görevlendirmeler dışında görevli yabancı uyruklu öğretim üyesi (Profesör, Doçent, Dr. </a:t>
                      </a:r>
                      <a:r>
                        <a:rPr lang="tr-TR" sz="1200" b="0" i="0" u="none" strike="noStrike" dirty="0" err="1">
                          <a:solidFill>
                            <a:srgbClr val="000000"/>
                          </a:solidFill>
                          <a:effectLst/>
                          <a:latin typeface="Cambria" panose="02040503050406030204" pitchFamily="18" charset="0"/>
                        </a:rPr>
                        <a:t>Öğr</a:t>
                      </a:r>
                      <a:r>
                        <a:rPr lang="tr-TR" sz="1200" b="0" i="0" u="none" strike="noStrike" dirty="0">
                          <a:solidFill>
                            <a:srgbClr val="000000"/>
                          </a:solidFill>
                          <a:effectLst/>
                          <a:latin typeface="Cambria" panose="02040503050406030204" pitchFamily="18" charset="0"/>
                        </a:rPr>
                        <a:t>. Üyesi) sayısının toplam öğretim üyesi sayısına oranı</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tr-TR" sz="1200" b="0" i="0" u="none" strike="noStrike" dirty="0">
                          <a:solidFill>
                            <a:srgbClr val="000000"/>
                          </a:solidFill>
                          <a:effectLst/>
                          <a:latin typeface="Cambria" panose="02040503050406030204" pitchFamily="18" charset="0"/>
                        </a:rPr>
                        <a:t>YÖK</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843474795"/>
                  </a:ext>
                </a:extLst>
              </a:tr>
              <a:tr h="1291591">
                <a:tc vMerge="1">
                  <a:txBody>
                    <a:bodyPr/>
                    <a:lstStyle/>
                    <a:p>
                      <a:endParaRPr lang="tr-TR"/>
                    </a:p>
                  </a:txBody>
                  <a:tcPr/>
                </a:tc>
                <a:tc>
                  <a:txBody>
                    <a:bodyPr/>
                    <a:lstStyle/>
                    <a:p>
                      <a:pPr algn="l" fontAlgn="ctr"/>
                      <a:r>
                        <a:rPr lang="tr-TR" sz="1400" b="1" i="0" u="none" strike="noStrike" dirty="0">
                          <a:solidFill>
                            <a:srgbClr val="000000"/>
                          </a:solidFill>
                          <a:effectLst/>
                          <a:latin typeface="Cambria" panose="02040503050406030204" pitchFamily="18" charset="0"/>
                        </a:rPr>
                        <a:t>3.10. Dolaşımdaki Öğretim Üyesi ve Öğrenci Sayısı </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ctr"/>
                      <a:r>
                        <a:rPr lang="tr-TR" sz="1200" b="0" i="0" u="none" strike="noStrike" dirty="0">
                          <a:solidFill>
                            <a:srgbClr val="000000"/>
                          </a:solidFill>
                          <a:effectLst/>
                          <a:latin typeface="Cambria" panose="02040503050406030204" pitchFamily="18" charset="0"/>
                        </a:rPr>
                        <a:t>Son yıl </a:t>
                      </a:r>
                      <a:r>
                        <a:rPr lang="tr-TR" sz="1200" b="0" i="0" u="none" strike="noStrike" dirty="0" err="1">
                          <a:solidFill>
                            <a:srgbClr val="000000"/>
                          </a:solidFill>
                          <a:effectLst/>
                          <a:latin typeface="Cambria" panose="02040503050406030204" pitchFamily="18" charset="0"/>
                        </a:rPr>
                        <a:t>itibarıyla,Ulusal</a:t>
                      </a:r>
                      <a:r>
                        <a:rPr lang="tr-TR" sz="1200" b="0" i="0" u="none" strike="noStrike" dirty="0">
                          <a:solidFill>
                            <a:srgbClr val="000000"/>
                          </a:solidFill>
                          <a:effectLst/>
                          <a:latin typeface="Cambria" panose="02040503050406030204" pitchFamily="18" charset="0"/>
                        </a:rPr>
                        <a:t> Ajans ve TÜBİTAK dolaşım programları kapsamında dolaşımda olan  kurum mensupları ve öğrenci sayısı (gelen ve giden ayrımında)</a:t>
                      </a:r>
                      <a:br>
                        <a:rPr lang="tr-TR" sz="1200" b="0" i="0" u="none" strike="noStrike" dirty="0">
                          <a:solidFill>
                            <a:srgbClr val="000000"/>
                          </a:solidFill>
                          <a:effectLst/>
                          <a:latin typeface="Cambria" panose="02040503050406030204" pitchFamily="18" charset="0"/>
                        </a:rPr>
                      </a:br>
                      <a:r>
                        <a:rPr lang="tr-TR" sz="1200" b="1" i="0" u="none" strike="noStrike" dirty="0">
                          <a:solidFill>
                            <a:srgbClr val="000000"/>
                          </a:solidFill>
                          <a:effectLst/>
                          <a:latin typeface="Cambria" panose="02040503050406030204" pitchFamily="18" charset="0"/>
                        </a:rPr>
                        <a:t>Ulusal Ajans:</a:t>
                      </a:r>
                      <a:r>
                        <a:rPr lang="tr-TR" sz="1200" b="0" i="0" u="none" strike="noStrike" dirty="0">
                          <a:solidFill>
                            <a:srgbClr val="000000"/>
                          </a:solidFill>
                          <a:effectLst/>
                          <a:latin typeface="Cambria" panose="02040503050406030204" pitchFamily="18" charset="0"/>
                        </a:rPr>
                        <a:t> </a:t>
                      </a:r>
                      <a:r>
                        <a:rPr lang="tr-TR" sz="1200" b="0" i="0" u="none" strike="noStrike" dirty="0" err="1">
                          <a:solidFill>
                            <a:srgbClr val="000000"/>
                          </a:solidFill>
                          <a:effectLst/>
                          <a:latin typeface="Cambria" panose="02040503050406030204" pitchFamily="18" charset="0"/>
                        </a:rPr>
                        <a:t>Erasmus</a:t>
                      </a:r>
                      <a:r>
                        <a:rPr lang="tr-TR" sz="1200" b="0" i="0" u="none" strike="noStrike" dirty="0">
                          <a:solidFill>
                            <a:srgbClr val="000000"/>
                          </a:solidFill>
                          <a:effectLst/>
                          <a:latin typeface="Cambria" panose="02040503050406030204" pitchFamily="18" charset="0"/>
                        </a:rPr>
                        <a:t>+ Yükseköğretim Alanında Program Ülkeleriyle Hareketlilik, </a:t>
                      </a:r>
                      <a:r>
                        <a:rPr lang="tr-TR" sz="1200" b="0" i="0" u="none" strike="noStrike" dirty="0" err="1">
                          <a:solidFill>
                            <a:srgbClr val="000000"/>
                          </a:solidFill>
                          <a:effectLst/>
                          <a:latin typeface="Cambria" panose="02040503050406030204" pitchFamily="18" charset="0"/>
                        </a:rPr>
                        <a:t>Erasmus</a:t>
                      </a:r>
                      <a:r>
                        <a:rPr lang="tr-TR" sz="1200" b="0" i="0" u="none" strike="noStrike" dirty="0">
                          <a:solidFill>
                            <a:srgbClr val="000000"/>
                          </a:solidFill>
                          <a:effectLst/>
                          <a:latin typeface="Cambria" panose="02040503050406030204" pitchFamily="18" charset="0"/>
                        </a:rPr>
                        <a:t>+ Yükseköğretim Alanında Ortak Ülkelerle Hareketlilik ve </a:t>
                      </a:r>
                      <a:r>
                        <a:rPr lang="tr-TR" sz="1200" b="0" i="0" u="none" strike="noStrike" dirty="0" err="1">
                          <a:solidFill>
                            <a:srgbClr val="000000"/>
                          </a:solidFill>
                          <a:effectLst/>
                          <a:latin typeface="Cambria" panose="02040503050406030204" pitchFamily="18" charset="0"/>
                        </a:rPr>
                        <a:t>Erasmus</a:t>
                      </a:r>
                      <a:r>
                        <a:rPr lang="tr-TR" sz="1200" b="0" i="0" u="none" strike="noStrike" dirty="0">
                          <a:solidFill>
                            <a:srgbClr val="000000"/>
                          </a:solidFill>
                          <a:effectLst/>
                          <a:latin typeface="Cambria" panose="02040503050406030204" pitchFamily="18" charset="0"/>
                        </a:rPr>
                        <a:t>+ Staj Hareketliliği</a:t>
                      </a:r>
                      <a:br>
                        <a:rPr lang="tr-TR" sz="1200" b="0" i="0" u="none" strike="noStrike" dirty="0">
                          <a:solidFill>
                            <a:srgbClr val="000000"/>
                          </a:solidFill>
                          <a:effectLst/>
                          <a:latin typeface="Cambria" panose="02040503050406030204" pitchFamily="18" charset="0"/>
                        </a:rPr>
                      </a:br>
                      <a:r>
                        <a:rPr lang="tr-TR" sz="1200" b="1" i="0" u="none" strike="noStrike" dirty="0">
                          <a:solidFill>
                            <a:srgbClr val="000000"/>
                          </a:solidFill>
                          <a:effectLst/>
                          <a:latin typeface="Cambria" panose="02040503050406030204" pitchFamily="18" charset="0"/>
                        </a:rPr>
                        <a:t>TÜBİTAK:</a:t>
                      </a:r>
                      <a:r>
                        <a:rPr lang="tr-TR" sz="1200" b="0" i="0" u="none" strike="noStrike" dirty="0">
                          <a:solidFill>
                            <a:srgbClr val="000000"/>
                          </a:solidFill>
                          <a:effectLst/>
                          <a:latin typeface="Cambria" panose="02040503050406030204" pitchFamily="18" charset="0"/>
                        </a:rPr>
                        <a:t> 2218, 2224-B, 2216, 2221, 2232, 2213-B, 2214-A, 2219, 2224-A, 2224-C, 2231, 2232, 2236 </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tr-TR" sz="1200" b="0" i="0" u="none" strike="noStrike" dirty="0">
                          <a:solidFill>
                            <a:srgbClr val="000000"/>
                          </a:solidFill>
                          <a:effectLst/>
                          <a:latin typeface="Cambria" panose="02040503050406030204" pitchFamily="18" charset="0"/>
                        </a:rPr>
                        <a:t>Ulusal Ajans, TÜBİTAK</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566465693"/>
                  </a:ext>
                </a:extLst>
              </a:tr>
              <a:tr h="682454">
                <a:tc vMerge="1">
                  <a:txBody>
                    <a:bodyPr/>
                    <a:lstStyle/>
                    <a:p>
                      <a:endParaRPr lang="tr-TR"/>
                    </a:p>
                  </a:txBody>
                  <a:tcPr/>
                </a:tc>
                <a:tc>
                  <a:txBody>
                    <a:bodyPr/>
                    <a:lstStyle/>
                    <a:p>
                      <a:pPr algn="l" fontAlgn="ctr"/>
                      <a:r>
                        <a:rPr lang="tr-TR" sz="1400" b="1" i="0" u="none" strike="noStrike" dirty="0">
                          <a:solidFill>
                            <a:srgbClr val="000000"/>
                          </a:solidFill>
                          <a:effectLst/>
                          <a:latin typeface="Cambria" panose="02040503050406030204" pitchFamily="18" charset="0"/>
                        </a:rPr>
                        <a:t>3.11. TÜBİTAK 2244 Sanayi Doktora Programı Öğrenci Sayısı</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ctr"/>
                      <a:r>
                        <a:rPr lang="tr-TR" sz="1200" b="0" i="0" u="none" strike="noStrike" dirty="0">
                          <a:solidFill>
                            <a:srgbClr val="000000"/>
                          </a:solidFill>
                          <a:effectLst/>
                          <a:latin typeface="Cambria" panose="02040503050406030204" pitchFamily="18" charset="0"/>
                        </a:rPr>
                        <a:t>İlgili yıl itibari ile TÜBİTAK 2244 Sanayi Doktora Programı'ndan yararlanan kayıtlı toplam öğrenci sayısı</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tr-TR" sz="1200" b="0" i="0" u="none" strike="noStrike" dirty="0">
                          <a:solidFill>
                            <a:srgbClr val="000000"/>
                          </a:solidFill>
                          <a:effectLst/>
                          <a:latin typeface="Cambria" panose="02040503050406030204" pitchFamily="18" charset="0"/>
                        </a:rPr>
                        <a:t>TÜBİTAK</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4149750183"/>
                  </a:ext>
                </a:extLst>
              </a:tr>
            </a:tbl>
          </a:graphicData>
        </a:graphic>
      </p:graphicFrame>
    </p:spTree>
    <p:extLst>
      <p:ext uri="{BB962C8B-B14F-4D97-AF65-F5344CB8AC3E}">
        <p14:creationId xmlns:p14="http://schemas.microsoft.com/office/powerpoint/2010/main" val="2530655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733755" y="2906972"/>
            <a:ext cx="10642602" cy="1678675"/>
          </a:xfrm>
        </p:spPr>
        <p:txBody>
          <a:bodyPr/>
          <a:lstStyle/>
          <a:p>
            <a:pPr marL="0" indent="0" algn="ctr">
              <a:buNone/>
            </a:pPr>
            <a:r>
              <a:rPr lang="tr-TR" sz="3600" dirty="0" smtClean="0">
                <a:latin typeface="Cambria" panose="02040503050406030204" pitchFamily="18" charset="0"/>
              </a:rPr>
              <a:t>Üniversitelerimizin </a:t>
            </a:r>
            <a:r>
              <a:rPr lang="tr-TR" sz="3600" dirty="0" smtClean="0">
                <a:latin typeface="Cambria" panose="02040503050406030204" pitchFamily="18" charset="0"/>
              </a:rPr>
              <a:t>2021 </a:t>
            </a:r>
            <a:r>
              <a:rPr lang="tr-TR" sz="3600" dirty="0" smtClean="0">
                <a:latin typeface="Cambria" panose="02040503050406030204" pitchFamily="18" charset="0"/>
              </a:rPr>
              <a:t>yılı </a:t>
            </a:r>
            <a:r>
              <a:rPr lang="tr-TR" sz="3600" dirty="0" smtClean="0">
                <a:latin typeface="Cambria" panose="02040503050406030204" pitchFamily="18" charset="0"/>
              </a:rPr>
              <a:t>performansına ilişkin sıralama çalışması </a:t>
            </a:r>
            <a:r>
              <a:rPr lang="tr-TR" sz="3600" dirty="0" smtClean="0">
                <a:latin typeface="Cambria" panose="02040503050406030204" pitchFamily="18" charset="0"/>
              </a:rPr>
              <a:t>bu göstergeler çerçevesinde tamamlanmıştır.</a:t>
            </a:r>
            <a:endParaRPr lang="tr-TR" sz="3600" dirty="0">
              <a:latin typeface="Cambria" panose="02040503050406030204" pitchFamily="18" charset="0"/>
            </a:endParaRPr>
          </a:p>
        </p:txBody>
      </p:sp>
      <p:pic>
        <p:nvPicPr>
          <p:cNvPr id="4" name="Picture 2">
            <a:extLst>
              <a:ext uri="{FF2B5EF4-FFF2-40B4-BE49-F238E27FC236}">
                <a16:creationId xmlns:a16="http://schemas.microsoft.com/office/drawing/2014/main" id="{819B4462-42DA-794B-BBA3-EE3AAA3D07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0" y="6654305"/>
            <a:ext cx="12191999" cy="134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719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364756" y="0"/>
            <a:ext cx="11010049" cy="1029233"/>
          </a:xfrm>
        </p:spPr>
        <p:txBody>
          <a:bodyPr>
            <a:normAutofit/>
          </a:bodyPr>
          <a:lstStyle/>
          <a:p>
            <a:r>
              <a:rPr lang="tr-TR" sz="2400" b="1" dirty="0" smtClean="0">
                <a:latin typeface="Cambria" panose="02040503050406030204" pitchFamily="18" charset="0"/>
                <a:cs typeface="Arial" panose="020B0604020202020204" pitchFamily="34" charset="0"/>
              </a:rPr>
              <a:t>ARAŞTIRMA ÜNİVERSİTELERİ </a:t>
            </a:r>
            <a:r>
              <a:rPr lang="tr-TR" sz="2400" b="1" dirty="0" smtClean="0">
                <a:latin typeface="Cambria" panose="02040503050406030204" pitchFamily="18" charset="0"/>
                <a:cs typeface="Arial" panose="020B0604020202020204" pitchFamily="34" charset="0"/>
              </a:rPr>
              <a:t>2021 YILI PERFORMANS </a:t>
            </a:r>
            <a:r>
              <a:rPr lang="tr-TR" sz="2400" b="1" dirty="0" smtClean="0">
                <a:latin typeface="Cambria" panose="02040503050406030204" pitchFamily="18" charset="0"/>
                <a:cs typeface="Arial" panose="020B0604020202020204" pitchFamily="34" charset="0"/>
              </a:rPr>
              <a:t>SIRALAMASI</a:t>
            </a:r>
            <a:endParaRPr lang="en-US" sz="2400" b="1" dirty="0">
              <a:latin typeface="Cambria" panose="02040503050406030204" pitchFamily="18" charset="0"/>
            </a:endParaRPr>
          </a:p>
        </p:txBody>
      </p:sp>
      <p:graphicFrame>
        <p:nvGraphicFramePr>
          <p:cNvPr id="26" name="Tablo 25"/>
          <p:cNvGraphicFramePr>
            <a:graphicFrameLocks noGrp="1"/>
          </p:cNvGraphicFramePr>
          <p:nvPr>
            <p:extLst/>
          </p:nvPr>
        </p:nvGraphicFramePr>
        <p:xfrm>
          <a:off x="0" y="1029237"/>
          <a:ext cx="12192000" cy="5714466"/>
        </p:xfrm>
        <a:graphic>
          <a:graphicData uri="http://schemas.openxmlformats.org/drawingml/2006/table">
            <a:tbl>
              <a:tblPr/>
              <a:tblGrid>
                <a:gridCol w="508000">
                  <a:extLst>
                    <a:ext uri="{9D8B030D-6E8A-4147-A177-3AD203B41FA5}">
                      <a16:colId xmlns:a16="http://schemas.microsoft.com/office/drawing/2014/main" val="978255457"/>
                    </a:ext>
                  </a:extLst>
                </a:gridCol>
                <a:gridCol w="3848100">
                  <a:extLst>
                    <a:ext uri="{9D8B030D-6E8A-4147-A177-3AD203B41FA5}">
                      <a16:colId xmlns:a16="http://schemas.microsoft.com/office/drawing/2014/main" val="2966185990"/>
                    </a:ext>
                  </a:extLst>
                </a:gridCol>
                <a:gridCol w="927100">
                  <a:extLst>
                    <a:ext uri="{9D8B030D-6E8A-4147-A177-3AD203B41FA5}">
                      <a16:colId xmlns:a16="http://schemas.microsoft.com/office/drawing/2014/main" val="1237296386"/>
                    </a:ext>
                  </a:extLst>
                </a:gridCol>
                <a:gridCol w="1828800">
                  <a:extLst>
                    <a:ext uri="{9D8B030D-6E8A-4147-A177-3AD203B41FA5}">
                      <a16:colId xmlns:a16="http://schemas.microsoft.com/office/drawing/2014/main" val="3955820364"/>
                    </a:ext>
                  </a:extLst>
                </a:gridCol>
                <a:gridCol w="2120900">
                  <a:extLst>
                    <a:ext uri="{9D8B030D-6E8A-4147-A177-3AD203B41FA5}">
                      <a16:colId xmlns:a16="http://schemas.microsoft.com/office/drawing/2014/main" val="3055303524"/>
                    </a:ext>
                  </a:extLst>
                </a:gridCol>
                <a:gridCol w="1460500">
                  <a:extLst>
                    <a:ext uri="{9D8B030D-6E8A-4147-A177-3AD203B41FA5}">
                      <a16:colId xmlns:a16="http://schemas.microsoft.com/office/drawing/2014/main" val="1365693315"/>
                    </a:ext>
                  </a:extLst>
                </a:gridCol>
                <a:gridCol w="1498600">
                  <a:extLst>
                    <a:ext uri="{9D8B030D-6E8A-4147-A177-3AD203B41FA5}">
                      <a16:colId xmlns:a16="http://schemas.microsoft.com/office/drawing/2014/main" val="3889788031"/>
                    </a:ext>
                  </a:extLst>
                </a:gridCol>
              </a:tblGrid>
              <a:tr h="286659">
                <a:tc gridSpan="2">
                  <a:txBody>
                    <a:bodyPr/>
                    <a:lstStyle/>
                    <a:p>
                      <a:pPr algn="ctr" rtl="0" fontAlgn="ctr"/>
                      <a:r>
                        <a:rPr lang="tr-TR" sz="1600" b="1" i="0" u="none" strike="noStrike" dirty="0">
                          <a:solidFill>
                            <a:srgbClr val="FFFFFF"/>
                          </a:solidFill>
                          <a:effectLst/>
                          <a:latin typeface="Cambria" panose="02040503050406030204" pitchFamily="18" charset="0"/>
                        </a:rPr>
                        <a:t>Üniversite</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hMerge="1">
                  <a:txBody>
                    <a:bodyPr/>
                    <a:lstStyle/>
                    <a:p>
                      <a:endParaRPr lang="tr-TR"/>
                    </a:p>
                  </a:txBody>
                  <a:tcPr/>
                </a:tc>
                <a:tc>
                  <a:txBody>
                    <a:bodyPr/>
                    <a:lstStyle/>
                    <a:p>
                      <a:pPr algn="ctr" rtl="0" fontAlgn="ctr"/>
                      <a:r>
                        <a:rPr lang="tr-TR" sz="1600" b="1" i="0" u="none" strike="noStrike" dirty="0">
                          <a:solidFill>
                            <a:srgbClr val="FFFFFF"/>
                          </a:solidFill>
                          <a:effectLst/>
                          <a:latin typeface="Cambria" panose="02040503050406030204" pitchFamily="18" charset="0"/>
                        </a:rPr>
                        <a:t>Sıra</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rtl="0" fontAlgn="ctr"/>
                      <a:r>
                        <a:rPr lang="tr-TR" sz="1600" b="1" i="0" u="none" strike="noStrike" dirty="0">
                          <a:solidFill>
                            <a:srgbClr val="FFFFFF"/>
                          </a:solidFill>
                          <a:effectLst/>
                          <a:latin typeface="Cambria" panose="02040503050406030204" pitchFamily="18" charset="0"/>
                        </a:rPr>
                        <a:t>Toplam (100)</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rtl="0" fontAlgn="ctr"/>
                      <a:r>
                        <a:rPr lang="tr-TR" sz="1600" b="1" i="0" u="none" strike="noStrike" dirty="0">
                          <a:solidFill>
                            <a:srgbClr val="FFFFFF"/>
                          </a:solidFill>
                          <a:effectLst/>
                          <a:latin typeface="Cambria" panose="02040503050406030204" pitchFamily="18" charset="0"/>
                        </a:rPr>
                        <a:t>Kapasite (40)</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rtl="0" fontAlgn="ctr"/>
                      <a:r>
                        <a:rPr lang="tr-TR" sz="1600" b="1" i="0" u="none" strike="noStrike" dirty="0">
                          <a:solidFill>
                            <a:srgbClr val="FFFFFF"/>
                          </a:solidFill>
                          <a:effectLst/>
                          <a:latin typeface="Cambria" panose="02040503050406030204" pitchFamily="18" charset="0"/>
                        </a:rPr>
                        <a:t>Kalite (40)</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rtl="0" fontAlgn="ctr"/>
                      <a:r>
                        <a:rPr lang="tr-TR" sz="1600" b="1" i="0" u="none" strike="noStrike" dirty="0">
                          <a:solidFill>
                            <a:srgbClr val="FFFFFF"/>
                          </a:solidFill>
                          <a:effectLst/>
                          <a:latin typeface="Cambria" panose="02040503050406030204" pitchFamily="18" charset="0"/>
                        </a:rPr>
                        <a:t>İşbirliği (20)</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extLst>
                  <a:ext uri="{0D108BD9-81ED-4DB2-BD59-A6C34878D82A}">
                    <a16:rowId xmlns:a16="http://schemas.microsoft.com/office/drawing/2014/main" val="478466221"/>
                  </a:ext>
                </a:extLst>
              </a:tr>
              <a:tr h="257075">
                <a:tc rowSpan="6">
                  <a:txBody>
                    <a:bodyPr/>
                    <a:lstStyle/>
                    <a:p>
                      <a:pPr algn="ctr" rtl="0" fontAlgn="ctr"/>
                      <a:r>
                        <a:rPr lang="tr-TR" sz="1400" b="1" i="0" u="none" strike="noStrike" dirty="0">
                          <a:solidFill>
                            <a:srgbClr val="000000"/>
                          </a:solidFill>
                          <a:effectLst/>
                          <a:latin typeface="Cambria" panose="02040503050406030204" pitchFamily="18" charset="0"/>
                        </a:rPr>
                        <a:t>A1</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rtl="0" fontAlgn="ctr"/>
                      <a:r>
                        <a:rPr lang="tr-TR" sz="1400" b="0" i="0" u="none" strike="noStrike" dirty="0">
                          <a:solidFill>
                            <a:srgbClr val="000000"/>
                          </a:solidFill>
                          <a:effectLst/>
                          <a:latin typeface="Cambria" panose="02040503050406030204" pitchFamily="18" charset="0"/>
                        </a:rPr>
                        <a:t>ORTA DOĞU TEKNİK ÜNİVERSİTESİ</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rtl="0" fontAlgn="ctr"/>
                      <a:r>
                        <a:rPr lang="tr-TR" sz="1400" b="1" i="0" u="none" strike="noStrike" dirty="0">
                          <a:solidFill>
                            <a:srgbClr val="FFFFFF"/>
                          </a:solidFill>
                          <a:effectLst/>
                          <a:latin typeface="Cambria" panose="02040503050406030204" pitchFamily="18" charset="0"/>
                        </a:rPr>
                        <a:t>1</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rtl="0" fontAlgn="ctr"/>
                      <a:r>
                        <a:rPr lang="tr-TR" sz="1400" b="1" i="0" u="none" strike="noStrike" dirty="0">
                          <a:solidFill>
                            <a:srgbClr val="000000"/>
                          </a:solidFill>
                          <a:effectLst/>
                          <a:latin typeface="Cambria" panose="02040503050406030204" pitchFamily="18" charset="0"/>
                        </a:rPr>
                        <a:t>85,87</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rtl="0" fontAlgn="ctr"/>
                      <a:r>
                        <a:rPr lang="tr-TR" sz="1400" b="0" i="0" u="none" strike="noStrike" dirty="0">
                          <a:solidFill>
                            <a:srgbClr val="000000"/>
                          </a:solidFill>
                          <a:effectLst/>
                          <a:latin typeface="Cambria" panose="02040503050406030204" pitchFamily="18" charset="0"/>
                        </a:rPr>
                        <a:t>32,57</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rtl="0" fontAlgn="ctr"/>
                      <a:r>
                        <a:rPr lang="tr-TR" sz="1400" b="0" i="0" u="none" strike="noStrike">
                          <a:solidFill>
                            <a:srgbClr val="000000"/>
                          </a:solidFill>
                          <a:effectLst/>
                          <a:latin typeface="Cambria" panose="02040503050406030204" pitchFamily="18" charset="0"/>
                        </a:rPr>
                        <a:t>36,54</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rtl="0" fontAlgn="ctr"/>
                      <a:r>
                        <a:rPr lang="tr-TR" sz="1400" b="0" i="0" u="none" strike="noStrike">
                          <a:solidFill>
                            <a:srgbClr val="000000"/>
                          </a:solidFill>
                          <a:effectLst/>
                          <a:latin typeface="Cambria" panose="02040503050406030204" pitchFamily="18" charset="0"/>
                        </a:rPr>
                        <a:t>16,76</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172639914"/>
                  </a:ext>
                </a:extLst>
              </a:tr>
              <a:tr h="225592">
                <a:tc vMerge="1">
                  <a:txBody>
                    <a:bodyPr/>
                    <a:lstStyle/>
                    <a:p>
                      <a:endParaRPr lang="tr-TR"/>
                    </a:p>
                  </a:txBody>
                  <a:tcPr/>
                </a:tc>
                <a:tc>
                  <a:txBody>
                    <a:bodyPr/>
                    <a:lstStyle/>
                    <a:p>
                      <a:pPr algn="l" rtl="0" fontAlgn="ctr"/>
                      <a:r>
                        <a:rPr lang="tr-TR" sz="1400" b="0" i="0" u="none" strike="noStrike" dirty="0">
                          <a:solidFill>
                            <a:srgbClr val="000000"/>
                          </a:solidFill>
                          <a:effectLst/>
                          <a:latin typeface="Cambria" panose="02040503050406030204" pitchFamily="18" charset="0"/>
                        </a:rPr>
                        <a:t>KOÇ ÜNİVERSİTESİ</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rtl="0" fontAlgn="ctr"/>
                      <a:r>
                        <a:rPr lang="tr-TR" sz="1400" b="1" i="0" u="none" strike="noStrike" dirty="0">
                          <a:solidFill>
                            <a:srgbClr val="FFFFFF"/>
                          </a:solidFill>
                          <a:effectLst/>
                          <a:latin typeface="Cambria" panose="02040503050406030204" pitchFamily="18" charset="0"/>
                        </a:rPr>
                        <a:t>2</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rtl="0" fontAlgn="ctr"/>
                      <a:r>
                        <a:rPr lang="tr-TR" sz="1400" b="1" i="0" u="none" strike="noStrike" dirty="0">
                          <a:solidFill>
                            <a:srgbClr val="000000"/>
                          </a:solidFill>
                          <a:effectLst/>
                          <a:latin typeface="Cambria" panose="02040503050406030204" pitchFamily="18" charset="0"/>
                        </a:rPr>
                        <a:t>70,05</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rtl="0" fontAlgn="ctr"/>
                      <a:r>
                        <a:rPr lang="tr-TR" sz="1400" b="0" i="0" u="none" strike="noStrike" dirty="0">
                          <a:solidFill>
                            <a:srgbClr val="000000"/>
                          </a:solidFill>
                          <a:effectLst/>
                          <a:latin typeface="Cambria" panose="02040503050406030204" pitchFamily="18" charset="0"/>
                        </a:rPr>
                        <a:t>19,97</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rtl="0" fontAlgn="ctr"/>
                      <a:r>
                        <a:rPr lang="tr-TR" sz="1400" b="0" i="0" u="none" strike="noStrike" dirty="0">
                          <a:solidFill>
                            <a:srgbClr val="000000"/>
                          </a:solidFill>
                          <a:effectLst/>
                          <a:latin typeface="Cambria" panose="02040503050406030204" pitchFamily="18" charset="0"/>
                        </a:rPr>
                        <a:t>34,63</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rtl="0" fontAlgn="ctr"/>
                      <a:r>
                        <a:rPr lang="tr-TR" sz="1400" b="0" i="0" u="none" strike="noStrike">
                          <a:solidFill>
                            <a:srgbClr val="000000"/>
                          </a:solidFill>
                          <a:effectLst/>
                          <a:latin typeface="Cambria" panose="02040503050406030204" pitchFamily="18" charset="0"/>
                        </a:rPr>
                        <a:t>15,45</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180052367"/>
                  </a:ext>
                </a:extLst>
              </a:tr>
              <a:tr h="225592">
                <a:tc vMerge="1">
                  <a:txBody>
                    <a:bodyPr/>
                    <a:lstStyle/>
                    <a:p>
                      <a:endParaRPr lang="tr-TR"/>
                    </a:p>
                  </a:txBody>
                  <a:tcPr/>
                </a:tc>
                <a:tc>
                  <a:txBody>
                    <a:bodyPr/>
                    <a:lstStyle/>
                    <a:p>
                      <a:pPr algn="l" rtl="0" fontAlgn="ctr"/>
                      <a:r>
                        <a:rPr lang="tr-TR" sz="1400" b="0" i="0" u="none" strike="noStrike" dirty="0">
                          <a:solidFill>
                            <a:srgbClr val="000000"/>
                          </a:solidFill>
                          <a:effectLst/>
                          <a:latin typeface="Cambria" panose="02040503050406030204" pitchFamily="18" charset="0"/>
                        </a:rPr>
                        <a:t>SABANCI ÜNİVERSİTESİ</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rtl="0" fontAlgn="ctr"/>
                      <a:r>
                        <a:rPr lang="tr-TR" sz="1400" b="1" i="0" u="none" strike="noStrike" dirty="0">
                          <a:solidFill>
                            <a:srgbClr val="FFFFFF"/>
                          </a:solidFill>
                          <a:effectLst/>
                          <a:latin typeface="Cambria" panose="02040503050406030204" pitchFamily="18" charset="0"/>
                        </a:rPr>
                        <a:t>3</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rtl="0" fontAlgn="ctr"/>
                      <a:r>
                        <a:rPr lang="tr-TR" sz="1400" b="1" i="0" u="none" strike="noStrike">
                          <a:solidFill>
                            <a:srgbClr val="000000"/>
                          </a:solidFill>
                          <a:effectLst/>
                          <a:latin typeface="Cambria" panose="02040503050406030204" pitchFamily="18" charset="0"/>
                        </a:rPr>
                        <a:t>69,03</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rtl="0" fontAlgn="ctr"/>
                      <a:r>
                        <a:rPr lang="tr-TR" sz="1400" b="0" i="0" u="none" strike="noStrike">
                          <a:solidFill>
                            <a:srgbClr val="000000"/>
                          </a:solidFill>
                          <a:effectLst/>
                          <a:latin typeface="Cambria" panose="02040503050406030204" pitchFamily="18" charset="0"/>
                        </a:rPr>
                        <a:t>15,59</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rtl="0" fontAlgn="ctr"/>
                      <a:r>
                        <a:rPr lang="tr-TR" sz="1400" b="0" i="0" u="none" strike="noStrike" dirty="0">
                          <a:solidFill>
                            <a:srgbClr val="000000"/>
                          </a:solidFill>
                          <a:effectLst/>
                          <a:latin typeface="Cambria" panose="02040503050406030204" pitchFamily="18" charset="0"/>
                        </a:rPr>
                        <a:t>37,15</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rtl="0" fontAlgn="ctr"/>
                      <a:r>
                        <a:rPr lang="tr-TR" sz="1400" b="0" i="0" u="none" strike="noStrike">
                          <a:solidFill>
                            <a:srgbClr val="000000"/>
                          </a:solidFill>
                          <a:effectLst/>
                          <a:latin typeface="Cambria" panose="02040503050406030204" pitchFamily="18" charset="0"/>
                        </a:rPr>
                        <a:t>16,29</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724687630"/>
                  </a:ext>
                </a:extLst>
              </a:tr>
              <a:tr h="257075">
                <a:tc vMerge="1">
                  <a:txBody>
                    <a:bodyPr/>
                    <a:lstStyle/>
                    <a:p>
                      <a:endParaRPr lang="tr-TR"/>
                    </a:p>
                  </a:txBody>
                  <a:tcPr/>
                </a:tc>
                <a:tc>
                  <a:txBody>
                    <a:bodyPr/>
                    <a:lstStyle/>
                    <a:p>
                      <a:pPr algn="l" rtl="0" fontAlgn="ctr"/>
                      <a:r>
                        <a:rPr lang="tr-TR" sz="1400" b="0" i="0" u="none" strike="noStrike" dirty="0">
                          <a:solidFill>
                            <a:srgbClr val="000000"/>
                          </a:solidFill>
                          <a:effectLst/>
                          <a:latin typeface="Cambria" panose="02040503050406030204" pitchFamily="18" charset="0"/>
                        </a:rPr>
                        <a:t>İSTANBUL TEKNİK ÜNİVERSİTESİ</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rtl="0" fontAlgn="ctr"/>
                      <a:r>
                        <a:rPr lang="tr-TR" sz="1400" b="1" i="0" u="none" strike="noStrike" dirty="0">
                          <a:solidFill>
                            <a:srgbClr val="FFFFFF"/>
                          </a:solidFill>
                          <a:effectLst/>
                          <a:latin typeface="Cambria" panose="02040503050406030204" pitchFamily="18" charset="0"/>
                        </a:rPr>
                        <a:t>4</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rtl="0" fontAlgn="ctr"/>
                      <a:r>
                        <a:rPr lang="tr-TR" sz="1400" b="1" i="0" u="none" strike="noStrike">
                          <a:solidFill>
                            <a:srgbClr val="000000"/>
                          </a:solidFill>
                          <a:effectLst/>
                          <a:latin typeface="Cambria" panose="02040503050406030204" pitchFamily="18" charset="0"/>
                        </a:rPr>
                        <a:t>68,63</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rtl="0" fontAlgn="ctr"/>
                      <a:r>
                        <a:rPr lang="tr-TR" sz="1400" b="0" i="0" u="none" strike="noStrike">
                          <a:solidFill>
                            <a:srgbClr val="000000"/>
                          </a:solidFill>
                          <a:effectLst/>
                          <a:latin typeface="Cambria" panose="02040503050406030204" pitchFamily="18" charset="0"/>
                        </a:rPr>
                        <a:t>27,75</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rtl="0" fontAlgn="ctr"/>
                      <a:r>
                        <a:rPr lang="tr-TR" sz="1400" b="0" i="0" u="none" strike="noStrike" dirty="0">
                          <a:solidFill>
                            <a:srgbClr val="000000"/>
                          </a:solidFill>
                          <a:effectLst/>
                          <a:latin typeface="Cambria" panose="02040503050406030204" pitchFamily="18" charset="0"/>
                        </a:rPr>
                        <a:t>27,18</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rtl="0" fontAlgn="ctr"/>
                      <a:r>
                        <a:rPr lang="tr-TR" sz="1400" b="0" i="0" u="none" strike="noStrike">
                          <a:solidFill>
                            <a:srgbClr val="000000"/>
                          </a:solidFill>
                          <a:effectLst/>
                          <a:latin typeface="Cambria" panose="02040503050406030204" pitchFamily="18" charset="0"/>
                        </a:rPr>
                        <a:t>13,70</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954962441"/>
                  </a:ext>
                </a:extLst>
              </a:tr>
              <a:tr h="275885">
                <a:tc vMerge="1">
                  <a:txBody>
                    <a:bodyPr/>
                    <a:lstStyle/>
                    <a:p>
                      <a:endParaRPr lang="tr-TR"/>
                    </a:p>
                  </a:txBody>
                  <a:tcPr/>
                </a:tc>
                <a:tc>
                  <a:txBody>
                    <a:bodyPr/>
                    <a:lstStyle/>
                    <a:p>
                      <a:pPr algn="l" rtl="0" fontAlgn="ctr"/>
                      <a:r>
                        <a:rPr lang="tr-TR" sz="1400" b="0" i="0" u="none" strike="noStrike" dirty="0">
                          <a:solidFill>
                            <a:srgbClr val="000000"/>
                          </a:solidFill>
                          <a:effectLst/>
                          <a:latin typeface="Cambria" panose="02040503050406030204" pitchFamily="18" charset="0"/>
                        </a:rPr>
                        <a:t>İHSAN DOĞRAMACI BİLKENT ÜNİVERSİTESİ</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rtl="0" fontAlgn="ctr"/>
                      <a:r>
                        <a:rPr lang="tr-TR" sz="1400" b="1" i="0" u="none" strike="noStrike" dirty="0">
                          <a:solidFill>
                            <a:srgbClr val="FFFFFF"/>
                          </a:solidFill>
                          <a:effectLst/>
                          <a:latin typeface="Cambria" panose="02040503050406030204" pitchFamily="18" charset="0"/>
                        </a:rPr>
                        <a:t>5</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rtl="0" fontAlgn="ctr"/>
                      <a:r>
                        <a:rPr lang="tr-TR" sz="1400" b="1" i="0" u="none" strike="noStrike" dirty="0">
                          <a:solidFill>
                            <a:srgbClr val="000000"/>
                          </a:solidFill>
                          <a:effectLst/>
                          <a:latin typeface="Cambria" panose="02040503050406030204" pitchFamily="18" charset="0"/>
                        </a:rPr>
                        <a:t>66,33</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rtl="0" fontAlgn="ctr"/>
                      <a:r>
                        <a:rPr lang="tr-TR" sz="1400" b="0" i="0" u="none" strike="noStrike">
                          <a:solidFill>
                            <a:srgbClr val="000000"/>
                          </a:solidFill>
                          <a:effectLst/>
                          <a:latin typeface="Cambria" panose="02040503050406030204" pitchFamily="18" charset="0"/>
                        </a:rPr>
                        <a:t>23,93</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rtl="0" fontAlgn="ctr"/>
                      <a:r>
                        <a:rPr lang="tr-TR" sz="1400" b="0" i="0" u="none" strike="noStrike" dirty="0">
                          <a:solidFill>
                            <a:srgbClr val="000000"/>
                          </a:solidFill>
                          <a:effectLst/>
                          <a:latin typeface="Cambria" panose="02040503050406030204" pitchFamily="18" charset="0"/>
                        </a:rPr>
                        <a:t>27,61</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rtl="0" fontAlgn="ctr"/>
                      <a:r>
                        <a:rPr lang="tr-TR" sz="1400" b="0" i="0" u="none" strike="noStrike" dirty="0">
                          <a:solidFill>
                            <a:srgbClr val="000000"/>
                          </a:solidFill>
                          <a:effectLst/>
                          <a:latin typeface="Cambria" panose="02040503050406030204" pitchFamily="18" charset="0"/>
                        </a:rPr>
                        <a:t>14,79</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166976170"/>
                  </a:ext>
                </a:extLst>
              </a:tr>
              <a:tr h="225592">
                <a:tc vMerge="1">
                  <a:txBody>
                    <a:bodyPr/>
                    <a:lstStyle/>
                    <a:p>
                      <a:endParaRPr lang="tr-TR"/>
                    </a:p>
                  </a:txBody>
                  <a:tcPr/>
                </a:tc>
                <a:tc>
                  <a:txBody>
                    <a:bodyPr/>
                    <a:lstStyle/>
                    <a:p>
                      <a:pPr algn="l" rtl="0" fontAlgn="ctr"/>
                      <a:r>
                        <a:rPr lang="tr-TR" sz="1400" b="0" i="0" u="none" strike="noStrike" dirty="0">
                          <a:solidFill>
                            <a:srgbClr val="000000"/>
                          </a:solidFill>
                          <a:effectLst/>
                          <a:latin typeface="Cambria" panose="02040503050406030204" pitchFamily="18" charset="0"/>
                        </a:rPr>
                        <a:t>BOĞAZİÇİ ÜNİVERSİTESİ</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rtl="0" fontAlgn="ctr"/>
                      <a:r>
                        <a:rPr lang="tr-TR" sz="1400" b="1" i="0" u="none" strike="noStrike">
                          <a:solidFill>
                            <a:srgbClr val="FFFFFF"/>
                          </a:solidFill>
                          <a:effectLst/>
                          <a:latin typeface="Cambria" panose="02040503050406030204" pitchFamily="18" charset="0"/>
                        </a:rPr>
                        <a:t>6</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algn="ctr" rtl="0" fontAlgn="ctr"/>
                      <a:r>
                        <a:rPr lang="tr-TR" sz="1400" b="1" i="0" u="none" strike="noStrike" dirty="0">
                          <a:solidFill>
                            <a:srgbClr val="000000"/>
                          </a:solidFill>
                          <a:effectLst/>
                          <a:latin typeface="Cambria" panose="02040503050406030204" pitchFamily="18" charset="0"/>
                        </a:rPr>
                        <a:t>63,25</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rtl="0" fontAlgn="ctr"/>
                      <a:r>
                        <a:rPr lang="tr-TR" sz="1400" b="0" i="0" u="none" strike="noStrike">
                          <a:solidFill>
                            <a:srgbClr val="000000"/>
                          </a:solidFill>
                          <a:effectLst/>
                          <a:latin typeface="Cambria" panose="02040503050406030204" pitchFamily="18" charset="0"/>
                        </a:rPr>
                        <a:t>21,29</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rtl="0" fontAlgn="ctr"/>
                      <a:r>
                        <a:rPr lang="tr-TR" sz="1400" b="0" i="0" u="none" strike="noStrike">
                          <a:solidFill>
                            <a:srgbClr val="000000"/>
                          </a:solidFill>
                          <a:effectLst/>
                          <a:latin typeface="Cambria" panose="02040503050406030204" pitchFamily="18" charset="0"/>
                        </a:rPr>
                        <a:t>28,82</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rtl="0" fontAlgn="ctr"/>
                      <a:r>
                        <a:rPr lang="tr-TR" sz="1400" b="0" i="0" u="none" strike="noStrike" dirty="0">
                          <a:solidFill>
                            <a:srgbClr val="000000"/>
                          </a:solidFill>
                          <a:effectLst/>
                          <a:latin typeface="Cambria" panose="02040503050406030204" pitchFamily="18" charset="0"/>
                        </a:rPr>
                        <a:t>13,14</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773843306"/>
                  </a:ext>
                </a:extLst>
              </a:tr>
              <a:tr h="257075">
                <a:tc rowSpan="10">
                  <a:txBody>
                    <a:bodyPr/>
                    <a:lstStyle/>
                    <a:p>
                      <a:pPr algn="ctr" rtl="0" fontAlgn="ctr"/>
                      <a:r>
                        <a:rPr lang="tr-TR" sz="1400" b="1" i="0" u="none" strike="noStrike">
                          <a:solidFill>
                            <a:srgbClr val="000000"/>
                          </a:solidFill>
                          <a:effectLst/>
                          <a:latin typeface="Cambria" panose="02040503050406030204" pitchFamily="18" charset="0"/>
                        </a:rPr>
                        <a:t>A2</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rtl="0" fontAlgn="ctr"/>
                      <a:r>
                        <a:rPr lang="tr-TR" sz="1400" b="0" i="0" u="none" strike="noStrike">
                          <a:solidFill>
                            <a:srgbClr val="000000"/>
                          </a:solidFill>
                          <a:effectLst/>
                          <a:latin typeface="Cambria" panose="02040503050406030204" pitchFamily="18" charset="0"/>
                        </a:rPr>
                        <a:t>İZMİR YÜKSEK TEKNOLOJİ ENSTİTÜSÜ</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tr-TR" sz="1400" b="1" i="0" u="none" strike="noStrike">
                          <a:solidFill>
                            <a:srgbClr val="FFFFFF"/>
                          </a:solidFill>
                          <a:effectLst/>
                          <a:latin typeface="Cambria" panose="02040503050406030204" pitchFamily="18" charset="0"/>
                        </a:rPr>
                        <a:t>7</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rtl="0" fontAlgn="ctr"/>
                      <a:r>
                        <a:rPr lang="tr-TR" sz="1400" b="1" i="0" u="none" strike="noStrike" dirty="0">
                          <a:solidFill>
                            <a:srgbClr val="000000"/>
                          </a:solidFill>
                          <a:effectLst/>
                          <a:latin typeface="Cambria" panose="02040503050406030204" pitchFamily="18" charset="0"/>
                        </a:rPr>
                        <a:t>57,94</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tr-TR" sz="1400" b="0" i="0" u="none" strike="noStrike" dirty="0">
                          <a:solidFill>
                            <a:srgbClr val="000000"/>
                          </a:solidFill>
                          <a:effectLst/>
                          <a:latin typeface="Cambria" panose="02040503050406030204" pitchFamily="18" charset="0"/>
                        </a:rPr>
                        <a:t>25,61</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tr-TR" sz="1400" b="0" i="0" u="none" strike="noStrike">
                          <a:solidFill>
                            <a:srgbClr val="000000"/>
                          </a:solidFill>
                          <a:effectLst/>
                          <a:latin typeface="Cambria" panose="02040503050406030204" pitchFamily="18" charset="0"/>
                        </a:rPr>
                        <a:t>19,14</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tr-TR" sz="1400" b="0" i="0" u="none" strike="noStrike" dirty="0">
                          <a:solidFill>
                            <a:srgbClr val="000000"/>
                          </a:solidFill>
                          <a:effectLst/>
                          <a:latin typeface="Cambria" panose="02040503050406030204" pitchFamily="18" charset="0"/>
                        </a:rPr>
                        <a:t>13,19</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775055911"/>
                  </a:ext>
                </a:extLst>
              </a:tr>
              <a:tr h="225592">
                <a:tc vMerge="1">
                  <a:txBody>
                    <a:bodyPr/>
                    <a:lstStyle/>
                    <a:p>
                      <a:endParaRPr lang="tr-TR"/>
                    </a:p>
                  </a:txBody>
                  <a:tcPr/>
                </a:tc>
                <a:tc>
                  <a:txBody>
                    <a:bodyPr/>
                    <a:lstStyle/>
                    <a:p>
                      <a:pPr algn="l" rtl="0" fontAlgn="ctr"/>
                      <a:r>
                        <a:rPr lang="tr-TR" sz="1400" b="0" i="0" u="none" strike="noStrike" dirty="0">
                          <a:solidFill>
                            <a:srgbClr val="000000"/>
                          </a:solidFill>
                          <a:effectLst/>
                          <a:latin typeface="Cambria" panose="02040503050406030204" pitchFamily="18" charset="0"/>
                        </a:rPr>
                        <a:t>İSTANBUL ÜNİVERSİTESİ</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tr-TR" sz="1400" b="1" i="0" u="none" strike="noStrike">
                          <a:solidFill>
                            <a:srgbClr val="FFFFFF"/>
                          </a:solidFill>
                          <a:effectLst/>
                          <a:latin typeface="Cambria" panose="02040503050406030204" pitchFamily="18" charset="0"/>
                        </a:rPr>
                        <a:t>8</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rtl="0" fontAlgn="ctr"/>
                      <a:r>
                        <a:rPr lang="tr-TR" sz="1400" b="1" i="0" u="none" strike="noStrike">
                          <a:solidFill>
                            <a:srgbClr val="000000"/>
                          </a:solidFill>
                          <a:effectLst/>
                          <a:latin typeface="Cambria" panose="02040503050406030204" pitchFamily="18" charset="0"/>
                        </a:rPr>
                        <a:t>54,72</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tr-TR" sz="1400" b="0" i="0" u="none" strike="noStrike" dirty="0">
                          <a:solidFill>
                            <a:srgbClr val="000000"/>
                          </a:solidFill>
                          <a:effectLst/>
                          <a:latin typeface="Cambria" panose="02040503050406030204" pitchFamily="18" charset="0"/>
                        </a:rPr>
                        <a:t>21,54</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tr-TR" sz="1400" b="0" i="0" u="none" strike="noStrike">
                          <a:solidFill>
                            <a:srgbClr val="000000"/>
                          </a:solidFill>
                          <a:effectLst/>
                          <a:latin typeface="Cambria" panose="02040503050406030204" pitchFamily="18" charset="0"/>
                        </a:rPr>
                        <a:t>23,70</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tr-TR" sz="1400" b="0" i="0" u="none" strike="noStrike" dirty="0">
                          <a:solidFill>
                            <a:srgbClr val="000000"/>
                          </a:solidFill>
                          <a:effectLst/>
                          <a:latin typeface="Cambria" panose="02040503050406030204" pitchFamily="18" charset="0"/>
                        </a:rPr>
                        <a:t>9,48</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267812441"/>
                  </a:ext>
                </a:extLst>
              </a:tr>
              <a:tr h="225592">
                <a:tc vMerge="1">
                  <a:txBody>
                    <a:bodyPr/>
                    <a:lstStyle/>
                    <a:p>
                      <a:endParaRPr lang="tr-TR"/>
                    </a:p>
                  </a:txBody>
                  <a:tcPr/>
                </a:tc>
                <a:tc>
                  <a:txBody>
                    <a:bodyPr/>
                    <a:lstStyle/>
                    <a:p>
                      <a:pPr algn="l" rtl="0" fontAlgn="ctr"/>
                      <a:r>
                        <a:rPr lang="tr-TR" sz="1400" b="0" i="0" u="none" strike="noStrike" dirty="0">
                          <a:solidFill>
                            <a:srgbClr val="000000"/>
                          </a:solidFill>
                          <a:effectLst/>
                          <a:latin typeface="Cambria" panose="02040503050406030204" pitchFamily="18" charset="0"/>
                        </a:rPr>
                        <a:t>YILDIZ TEKNİK ÜNİVERSİTESİ</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tr-TR" sz="1400" b="1" i="0" u="none" strike="noStrike">
                          <a:solidFill>
                            <a:srgbClr val="FFFFFF"/>
                          </a:solidFill>
                          <a:effectLst/>
                          <a:latin typeface="Cambria" panose="02040503050406030204" pitchFamily="18" charset="0"/>
                        </a:rPr>
                        <a:t>9</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rtl="0" fontAlgn="ctr"/>
                      <a:r>
                        <a:rPr lang="tr-TR" sz="1400" b="1" i="0" u="none" strike="noStrike">
                          <a:solidFill>
                            <a:srgbClr val="000000"/>
                          </a:solidFill>
                          <a:effectLst/>
                          <a:latin typeface="Cambria" panose="02040503050406030204" pitchFamily="18" charset="0"/>
                        </a:rPr>
                        <a:t>50,87</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tr-TR" sz="1400" b="0" i="0" u="none" strike="noStrike">
                          <a:solidFill>
                            <a:srgbClr val="000000"/>
                          </a:solidFill>
                          <a:effectLst/>
                          <a:latin typeface="Cambria" panose="02040503050406030204" pitchFamily="18" charset="0"/>
                        </a:rPr>
                        <a:t>23,45</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tr-TR" sz="1400" b="0" i="0" u="none" strike="noStrike" dirty="0">
                          <a:solidFill>
                            <a:srgbClr val="000000"/>
                          </a:solidFill>
                          <a:effectLst/>
                          <a:latin typeface="Cambria" panose="02040503050406030204" pitchFamily="18" charset="0"/>
                        </a:rPr>
                        <a:t>18,06</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tr-TR" sz="1400" b="0" i="0" u="none" strike="noStrike">
                          <a:solidFill>
                            <a:srgbClr val="000000"/>
                          </a:solidFill>
                          <a:effectLst/>
                          <a:latin typeface="Cambria" panose="02040503050406030204" pitchFamily="18" charset="0"/>
                        </a:rPr>
                        <a:t>9,36</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649454311"/>
                  </a:ext>
                </a:extLst>
              </a:tr>
              <a:tr h="225592">
                <a:tc vMerge="1">
                  <a:txBody>
                    <a:bodyPr/>
                    <a:lstStyle/>
                    <a:p>
                      <a:endParaRPr lang="tr-TR"/>
                    </a:p>
                  </a:txBody>
                  <a:tcPr/>
                </a:tc>
                <a:tc>
                  <a:txBody>
                    <a:bodyPr/>
                    <a:lstStyle/>
                    <a:p>
                      <a:pPr algn="l" rtl="0" fontAlgn="ctr"/>
                      <a:r>
                        <a:rPr lang="tr-TR" sz="1400" b="0" i="0" u="none" strike="noStrike" dirty="0">
                          <a:solidFill>
                            <a:srgbClr val="000000"/>
                          </a:solidFill>
                          <a:effectLst/>
                          <a:latin typeface="Cambria" panose="02040503050406030204" pitchFamily="18" charset="0"/>
                        </a:rPr>
                        <a:t>HACETTEPE ÜNİVERSİTESİ</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tr-TR" sz="1400" b="1" i="0" u="none" strike="noStrike">
                          <a:solidFill>
                            <a:srgbClr val="FFFFFF"/>
                          </a:solidFill>
                          <a:effectLst/>
                          <a:latin typeface="Cambria" panose="02040503050406030204" pitchFamily="18" charset="0"/>
                        </a:rPr>
                        <a:t>10</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rtl="0" fontAlgn="ctr"/>
                      <a:r>
                        <a:rPr lang="tr-TR" sz="1400" b="1" i="0" u="none" strike="noStrike">
                          <a:solidFill>
                            <a:srgbClr val="000000"/>
                          </a:solidFill>
                          <a:effectLst/>
                          <a:latin typeface="Cambria" panose="02040503050406030204" pitchFamily="18" charset="0"/>
                        </a:rPr>
                        <a:t>50,26</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tr-TR" sz="1400" b="0" i="0" u="none" strike="noStrike">
                          <a:solidFill>
                            <a:srgbClr val="000000"/>
                          </a:solidFill>
                          <a:effectLst/>
                          <a:latin typeface="Cambria" panose="02040503050406030204" pitchFamily="18" charset="0"/>
                        </a:rPr>
                        <a:t>21,04</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tr-TR" sz="1400" b="0" i="0" u="none" strike="noStrike" dirty="0">
                          <a:solidFill>
                            <a:srgbClr val="000000"/>
                          </a:solidFill>
                          <a:effectLst/>
                          <a:latin typeface="Cambria" panose="02040503050406030204" pitchFamily="18" charset="0"/>
                        </a:rPr>
                        <a:t>22,59</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tr-TR" sz="1400" b="0" i="0" u="none" strike="noStrike" dirty="0">
                          <a:solidFill>
                            <a:srgbClr val="000000"/>
                          </a:solidFill>
                          <a:effectLst/>
                          <a:latin typeface="Cambria" panose="02040503050406030204" pitchFamily="18" charset="0"/>
                        </a:rPr>
                        <a:t>6,63</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577954910"/>
                  </a:ext>
                </a:extLst>
              </a:tr>
              <a:tr h="225592">
                <a:tc vMerge="1">
                  <a:txBody>
                    <a:bodyPr/>
                    <a:lstStyle/>
                    <a:p>
                      <a:endParaRPr lang="tr-TR"/>
                    </a:p>
                  </a:txBody>
                  <a:tcPr/>
                </a:tc>
                <a:tc>
                  <a:txBody>
                    <a:bodyPr/>
                    <a:lstStyle/>
                    <a:p>
                      <a:pPr algn="l" rtl="0" fontAlgn="ctr"/>
                      <a:r>
                        <a:rPr lang="tr-TR" sz="1400" b="0" i="0" u="none" strike="noStrike" dirty="0">
                          <a:solidFill>
                            <a:srgbClr val="000000"/>
                          </a:solidFill>
                          <a:effectLst/>
                          <a:latin typeface="Cambria" panose="02040503050406030204" pitchFamily="18" charset="0"/>
                        </a:rPr>
                        <a:t>GEBZE TEKNİK ÜNİVERSİTESİ</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tr-TR" sz="1400" b="1" i="0" u="none" strike="noStrike">
                          <a:solidFill>
                            <a:srgbClr val="FFFFFF"/>
                          </a:solidFill>
                          <a:effectLst/>
                          <a:latin typeface="Cambria" panose="02040503050406030204" pitchFamily="18" charset="0"/>
                        </a:rPr>
                        <a:t>11</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rtl="0" fontAlgn="ctr"/>
                      <a:r>
                        <a:rPr lang="tr-TR" sz="1400" b="1" i="0" u="none" strike="noStrike">
                          <a:solidFill>
                            <a:srgbClr val="000000"/>
                          </a:solidFill>
                          <a:effectLst/>
                          <a:latin typeface="Cambria" panose="02040503050406030204" pitchFamily="18" charset="0"/>
                        </a:rPr>
                        <a:t>50,14</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tr-TR" sz="1400" b="0" i="0" u="none" strike="noStrike">
                          <a:solidFill>
                            <a:srgbClr val="000000"/>
                          </a:solidFill>
                          <a:effectLst/>
                          <a:latin typeface="Cambria" panose="02040503050406030204" pitchFamily="18" charset="0"/>
                        </a:rPr>
                        <a:t>20,35</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tr-TR" sz="1400" b="0" i="0" u="none" strike="noStrike" dirty="0">
                          <a:solidFill>
                            <a:srgbClr val="000000"/>
                          </a:solidFill>
                          <a:effectLst/>
                          <a:latin typeface="Cambria" panose="02040503050406030204" pitchFamily="18" charset="0"/>
                        </a:rPr>
                        <a:t>19,69</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tr-TR" sz="1400" b="0" i="0" u="none" strike="noStrike">
                          <a:solidFill>
                            <a:srgbClr val="000000"/>
                          </a:solidFill>
                          <a:effectLst/>
                          <a:latin typeface="Cambria" panose="02040503050406030204" pitchFamily="18" charset="0"/>
                        </a:rPr>
                        <a:t>10,10</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59525424"/>
                  </a:ext>
                </a:extLst>
              </a:tr>
              <a:tr h="225592">
                <a:tc vMerge="1">
                  <a:txBody>
                    <a:bodyPr/>
                    <a:lstStyle/>
                    <a:p>
                      <a:endParaRPr lang="tr-TR"/>
                    </a:p>
                  </a:txBody>
                  <a:tcPr/>
                </a:tc>
                <a:tc>
                  <a:txBody>
                    <a:bodyPr/>
                    <a:lstStyle/>
                    <a:p>
                      <a:pPr algn="l" rtl="0" fontAlgn="ctr"/>
                      <a:r>
                        <a:rPr lang="tr-TR" sz="1400" b="0" i="0" u="none" strike="noStrike" dirty="0">
                          <a:solidFill>
                            <a:srgbClr val="000000"/>
                          </a:solidFill>
                          <a:effectLst/>
                          <a:latin typeface="Cambria" panose="02040503050406030204" pitchFamily="18" charset="0"/>
                        </a:rPr>
                        <a:t>ANKARA ÜNİVERSİTESİ</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tr-TR" sz="1400" b="1" i="0" u="none" strike="noStrike">
                          <a:solidFill>
                            <a:srgbClr val="FFFFFF"/>
                          </a:solidFill>
                          <a:effectLst/>
                          <a:latin typeface="Cambria" panose="02040503050406030204" pitchFamily="18" charset="0"/>
                        </a:rPr>
                        <a:t>12</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rtl="0" fontAlgn="ctr"/>
                      <a:r>
                        <a:rPr lang="tr-TR" sz="1400" b="1" i="0" u="none" strike="noStrike">
                          <a:solidFill>
                            <a:srgbClr val="000000"/>
                          </a:solidFill>
                          <a:effectLst/>
                          <a:latin typeface="Cambria" panose="02040503050406030204" pitchFamily="18" charset="0"/>
                        </a:rPr>
                        <a:t>45,17</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tr-TR" sz="1400" b="0" i="0" u="none" strike="noStrike">
                          <a:solidFill>
                            <a:srgbClr val="000000"/>
                          </a:solidFill>
                          <a:effectLst/>
                          <a:latin typeface="Cambria" panose="02040503050406030204" pitchFamily="18" charset="0"/>
                        </a:rPr>
                        <a:t>17,60</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tr-TR" sz="1400" b="0" i="0" u="none" strike="noStrike" dirty="0">
                          <a:solidFill>
                            <a:srgbClr val="000000"/>
                          </a:solidFill>
                          <a:effectLst/>
                          <a:latin typeface="Cambria" panose="02040503050406030204" pitchFamily="18" charset="0"/>
                        </a:rPr>
                        <a:t>18,10</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tr-TR" sz="1400" b="0" i="0" u="none" strike="noStrike" dirty="0">
                          <a:solidFill>
                            <a:srgbClr val="000000"/>
                          </a:solidFill>
                          <a:effectLst/>
                          <a:latin typeface="Cambria" panose="02040503050406030204" pitchFamily="18" charset="0"/>
                        </a:rPr>
                        <a:t>9,47</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982733947"/>
                  </a:ext>
                </a:extLst>
              </a:tr>
              <a:tr h="225592">
                <a:tc vMerge="1">
                  <a:txBody>
                    <a:bodyPr/>
                    <a:lstStyle/>
                    <a:p>
                      <a:endParaRPr lang="tr-TR"/>
                    </a:p>
                  </a:txBody>
                  <a:tcPr/>
                </a:tc>
                <a:tc>
                  <a:txBody>
                    <a:bodyPr/>
                    <a:lstStyle/>
                    <a:p>
                      <a:pPr algn="l" rtl="0" fontAlgn="ctr"/>
                      <a:r>
                        <a:rPr lang="tr-TR" sz="1400" b="0" i="0" u="none" strike="noStrike" dirty="0">
                          <a:solidFill>
                            <a:srgbClr val="000000"/>
                          </a:solidFill>
                          <a:effectLst/>
                          <a:latin typeface="Cambria" panose="02040503050406030204" pitchFamily="18" charset="0"/>
                        </a:rPr>
                        <a:t>EGE ÜNİVERSİTESİ</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tr-TR" sz="1400" b="1" i="0" u="none" strike="noStrike">
                          <a:solidFill>
                            <a:srgbClr val="FFFFFF"/>
                          </a:solidFill>
                          <a:effectLst/>
                          <a:latin typeface="Cambria" panose="02040503050406030204" pitchFamily="18" charset="0"/>
                        </a:rPr>
                        <a:t>13</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rtl="0" fontAlgn="ctr"/>
                      <a:r>
                        <a:rPr lang="tr-TR" sz="1400" b="1" i="0" u="none" strike="noStrike">
                          <a:solidFill>
                            <a:srgbClr val="000000"/>
                          </a:solidFill>
                          <a:effectLst/>
                          <a:latin typeface="Cambria" panose="02040503050406030204" pitchFamily="18" charset="0"/>
                        </a:rPr>
                        <a:t>45,06</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tr-TR" sz="1400" b="0" i="0" u="none" strike="noStrike">
                          <a:solidFill>
                            <a:srgbClr val="000000"/>
                          </a:solidFill>
                          <a:effectLst/>
                          <a:latin typeface="Cambria" panose="02040503050406030204" pitchFamily="18" charset="0"/>
                        </a:rPr>
                        <a:t>20,76</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tr-TR" sz="1400" b="0" i="0" u="none" strike="noStrike" dirty="0">
                          <a:solidFill>
                            <a:srgbClr val="000000"/>
                          </a:solidFill>
                          <a:effectLst/>
                          <a:latin typeface="Cambria" panose="02040503050406030204" pitchFamily="18" charset="0"/>
                        </a:rPr>
                        <a:t>14,42</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tr-TR" sz="1400" b="0" i="0" u="none" strike="noStrike" dirty="0">
                          <a:solidFill>
                            <a:srgbClr val="000000"/>
                          </a:solidFill>
                          <a:effectLst/>
                          <a:latin typeface="Cambria" panose="02040503050406030204" pitchFamily="18" charset="0"/>
                        </a:rPr>
                        <a:t>9,88</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985702706"/>
                  </a:ext>
                </a:extLst>
              </a:tr>
              <a:tr h="225592">
                <a:tc vMerge="1">
                  <a:txBody>
                    <a:bodyPr/>
                    <a:lstStyle/>
                    <a:p>
                      <a:endParaRPr lang="tr-TR"/>
                    </a:p>
                  </a:txBody>
                  <a:tcPr/>
                </a:tc>
                <a:tc>
                  <a:txBody>
                    <a:bodyPr/>
                    <a:lstStyle/>
                    <a:p>
                      <a:pPr algn="l" rtl="0" fontAlgn="ctr"/>
                      <a:r>
                        <a:rPr lang="tr-TR" sz="1400" b="0" i="0" u="none" strike="noStrike" dirty="0">
                          <a:solidFill>
                            <a:srgbClr val="000000"/>
                          </a:solidFill>
                          <a:effectLst/>
                          <a:latin typeface="Cambria" panose="02040503050406030204" pitchFamily="18" charset="0"/>
                        </a:rPr>
                        <a:t>ERCİYES ÜNİVERSİTESİ</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tr-TR" sz="1400" b="1" i="0" u="none" strike="noStrike" dirty="0">
                          <a:solidFill>
                            <a:srgbClr val="FFFFFF"/>
                          </a:solidFill>
                          <a:effectLst/>
                          <a:latin typeface="Cambria" panose="02040503050406030204" pitchFamily="18" charset="0"/>
                        </a:rPr>
                        <a:t>14</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rtl="0" fontAlgn="ctr"/>
                      <a:r>
                        <a:rPr lang="tr-TR" sz="1400" b="1" i="0" u="none" strike="noStrike">
                          <a:solidFill>
                            <a:srgbClr val="000000"/>
                          </a:solidFill>
                          <a:effectLst/>
                          <a:latin typeface="Cambria" panose="02040503050406030204" pitchFamily="18" charset="0"/>
                        </a:rPr>
                        <a:t>44,85</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tr-TR" sz="1400" b="0" i="0" u="none" strike="noStrike">
                          <a:solidFill>
                            <a:srgbClr val="000000"/>
                          </a:solidFill>
                          <a:effectLst/>
                          <a:latin typeface="Cambria" panose="02040503050406030204" pitchFamily="18" charset="0"/>
                        </a:rPr>
                        <a:t>15,45</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tr-TR" sz="1400" b="0" i="0" u="none" strike="noStrike" dirty="0">
                          <a:solidFill>
                            <a:srgbClr val="000000"/>
                          </a:solidFill>
                          <a:effectLst/>
                          <a:latin typeface="Cambria" panose="02040503050406030204" pitchFamily="18" charset="0"/>
                        </a:rPr>
                        <a:t>21,36</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tr-TR" sz="1400" b="0" i="0" u="none" strike="noStrike" dirty="0">
                          <a:solidFill>
                            <a:srgbClr val="000000"/>
                          </a:solidFill>
                          <a:effectLst/>
                          <a:latin typeface="Cambria" panose="02040503050406030204" pitchFamily="18" charset="0"/>
                        </a:rPr>
                        <a:t>8,04</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675552537"/>
                  </a:ext>
                </a:extLst>
              </a:tr>
              <a:tr h="257075">
                <a:tc vMerge="1">
                  <a:txBody>
                    <a:bodyPr/>
                    <a:lstStyle/>
                    <a:p>
                      <a:endParaRPr lang="tr-TR"/>
                    </a:p>
                  </a:txBody>
                  <a:tcPr/>
                </a:tc>
                <a:tc>
                  <a:txBody>
                    <a:bodyPr/>
                    <a:lstStyle/>
                    <a:p>
                      <a:pPr algn="l" rtl="0" fontAlgn="ctr"/>
                      <a:r>
                        <a:rPr lang="tr-TR" sz="1400" b="0" i="0" u="none" strike="noStrike" dirty="0">
                          <a:solidFill>
                            <a:srgbClr val="000000"/>
                          </a:solidFill>
                          <a:effectLst/>
                          <a:latin typeface="Cambria" panose="02040503050406030204" pitchFamily="18" charset="0"/>
                        </a:rPr>
                        <a:t>İSTANBUL ÜNİVERSİTESİ-CERRAHPAŞA</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tr-TR" sz="1400" b="1" i="0" u="none" strike="noStrike" dirty="0">
                          <a:solidFill>
                            <a:srgbClr val="FFFFFF"/>
                          </a:solidFill>
                          <a:effectLst/>
                          <a:latin typeface="Cambria" panose="02040503050406030204" pitchFamily="18" charset="0"/>
                        </a:rPr>
                        <a:t>15</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rtl="0" fontAlgn="ctr"/>
                      <a:r>
                        <a:rPr lang="tr-TR" sz="1400" b="1" i="0" u="none" strike="noStrike">
                          <a:solidFill>
                            <a:srgbClr val="000000"/>
                          </a:solidFill>
                          <a:effectLst/>
                          <a:latin typeface="Cambria" panose="02040503050406030204" pitchFamily="18" charset="0"/>
                        </a:rPr>
                        <a:t>43,47</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tr-TR" sz="1400" b="0" i="0" u="none" strike="noStrike">
                          <a:solidFill>
                            <a:srgbClr val="000000"/>
                          </a:solidFill>
                          <a:effectLst/>
                          <a:latin typeface="Cambria" panose="02040503050406030204" pitchFamily="18" charset="0"/>
                        </a:rPr>
                        <a:t>20,88</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tr-TR" sz="1400" b="0" i="0" u="none" strike="noStrike">
                          <a:solidFill>
                            <a:srgbClr val="000000"/>
                          </a:solidFill>
                          <a:effectLst/>
                          <a:latin typeface="Cambria" panose="02040503050406030204" pitchFamily="18" charset="0"/>
                        </a:rPr>
                        <a:t>13,53</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tr-TR" sz="1400" b="0" i="0" u="none" strike="noStrike" dirty="0">
                          <a:solidFill>
                            <a:srgbClr val="000000"/>
                          </a:solidFill>
                          <a:effectLst/>
                          <a:latin typeface="Cambria" panose="02040503050406030204" pitchFamily="18" charset="0"/>
                        </a:rPr>
                        <a:t>9,06</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591881624"/>
                  </a:ext>
                </a:extLst>
              </a:tr>
              <a:tr h="225592">
                <a:tc vMerge="1">
                  <a:txBody>
                    <a:bodyPr/>
                    <a:lstStyle/>
                    <a:p>
                      <a:endParaRPr lang="tr-TR"/>
                    </a:p>
                  </a:txBody>
                  <a:tcPr/>
                </a:tc>
                <a:tc>
                  <a:txBody>
                    <a:bodyPr/>
                    <a:lstStyle/>
                    <a:p>
                      <a:pPr algn="l" rtl="0" fontAlgn="ctr"/>
                      <a:r>
                        <a:rPr lang="tr-TR" sz="1400" b="0" i="0" u="none" strike="noStrike">
                          <a:solidFill>
                            <a:srgbClr val="000000"/>
                          </a:solidFill>
                          <a:effectLst/>
                          <a:latin typeface="Cambria" panose="02040503050406030204" pitchFamily="18" charset="0"/>
                        </a:rPr>
                        <a:t>GAZİ ÜNİVERSİTESİ</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tr-TR" sz="1400" b="1" i="0" u="none" strike="noStrike" dirty="0">
                          <a:solidFill>
                            <a:srgbClr val="FFFFFF"/>
                          </a:solidFill>
                          <a:effectLst/>
                          <a:latin typeface="Cambria" panose="02040503050406030204" pitchFamily="18" charset="0"/>
                        </a:rPr>
                        <a:t>16</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algn="ctr" rtl="0" fontAlgn="ctr"/>
                      <a:r>
                        <a:rPr lang="tr-TR" sz="1400" b="1" i="0" u="none" strike="noStrike">
                          <a:solidFill>
                            <a:srgbClr val="000000"/>
                          </a:solidFill>
                          <a:effectLst/>
                          <a:latin typeface="Cambria" panose="02040503050406030204" pitchFamily="18" charset="0"/>
                        </a:rPr>
                        <a:t>41,06</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tr-TR" sz="1400" b="0" i="0" u="none" strike="noStrike">
                          <a:solidFill>
                            <a:srgbClr val="000000"/>
                          </a:solidFill>
                          <a:effectLst/>
                          <a:latin typeface="Cambria" panose="02040503050406030204" pitchFamily="18" charset="0"/>
                        </a:rPr>
                        <a:t>19,88</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tr-TR" sz="1400" b="0" i="0" u="none" strike="noStrike">
                          <a:solidFill>
                            <a:srgbClr val="000000"/>
                          </a:solidFill>
                          <a:effectLst/>
                          <a:latin typeface="Cambria" panose="02040503050406030204" pitchFamily="18" charset="0"/>
                        </a:rPr>
                        <a:t>15,06</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tr-TR" sz="1400" b="0" i="0" u="none" strike="noStrike" dirty="0">
                          <a:solidFill>
                            <a:srgbClr val="000000"/>
                          </a:solidFill>
                          <a:effectLst/>
                          <a:latin typeface="Cambria" panose="02040503050406030204" pitchFamily="18" charset="0"/>
                        </a:rPr>
                        <a:t>6,12</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991686545"/>
                  </a:ext>
                </a:extLst>
              </a:tr>
              <a:tr h="225592">
                <a:tc rowSpan="7">
                  <a:txBody>
                    <a:bodyPr/>
                    <a:lstStyle/>
                    <a:p>
                      <a:pPr algn="ctr" rtl="0" fontAlgn="ctr"/>
                      <a:r>
                        <a:rPr lang="tr-TR" sz="1400" b="1" i="0" u="none" strike="noStrike">
                          <a:solidFill>
                            <a:srgbClr val="000000"/>
                          </a:solidFill>
                          <a:effectLst/>
                          <a:latin typeface="Cambria" panose="02040503050406030204" pitchFamily="18" charset="0"/>
                        </a:rPr>
                        <a:t>A3</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rtl="0" fontAlgn="ctr"/>
                      <a:r>
                        <a:rPr lang="tr-TR" sz="1400" b="0" i="0" u="none" strike="noStrike">
                          <a:solidFill>
                            <a:srgbClr val="000000"/>
                          </a:solidFill>
                          <a:effectLst/>
                          <a:latin typeface="Cambria" panose="02040503050406030204" pitchFamily="18" charset="0"/>
                        </a:rPr>
                        <a:t>FIRAT ÜNİVERSİTESİ</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tr-TR" sz="1400" b="1" i="0" u="none" strike="noStrike" dirty="0">
                          <a:solidFill>
                            <a:srgbClr val="FFFFFF"/>
                          </a:solidFill>
                          <a:effectLst/>
                          <a:latin typeface="Cambria" panose="02040503050406030204" pitchFamily="18" charset="0"/>
                        </a:rPr>
                        <a:t>17</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rtl="0" fontAlgn="ctr"/>
                      <a:r>
                        <a:rPr lang="tr-TR" sz="1400" b="1" i="0" u="none" strike="noStrike">
                          <a:solidFill>
                            <a:srgbClr val="000000"/>
                          </a:solidFill>
                          <a:effectLst/>
                          <a:latin typeface="Cambria" panose="02040503050406030204" pitchFamily="18" charset="0"/>
                        </a:rPr>
                        <a:t>36,73</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tr-TR" sz="1400" b="0" i="0" u="none" strike="noStrike">
                          <a:solidFill>
                            <a:srgbClr val="000000"/>
                          </a:solidFill>
                          <a:effectLst/>
                          <a:latin typeface="Cambria" panose="02040503050406030204" pitchFamily="18" charset="0"/>
                        </a:rPr>
                        <a:t>10,08</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tr-TR" sz="1400" b="0" i="0" u="none" strike="noStrike">
                          <a:solidFill>
                            <a:srgbClr val="000000"/>
                          </a:solidFill>
                          <a:effectLst/>
                          <a:latin typeface="Cambria" panose="02040503050406030204" pitchFamily="18" charset="0"/>
                        </a:rPr>
                        <a:t>20,37</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tr-TR" sz="1400" b="0" i="0" u="none" strike="noStrike" dirty="0">
                          <a:solidFill>
                            <a:srgbClr val="000000"/>
                          </a:solidFill>
                          <a:effectLst/>
                          <a:latin typeface="Cambria" panose="02040503050406030204" pitchFamily="18" charset="0"/>
                        </a:rPr>
                        <a:t>6,28</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478516694"/>
                  </a:ext>
                </a:extLst>
              </a:tr>
              <a:tr h="225592">
                <a:tc vMerge="1">
                  <a:txBody>
                    <a:bodyPr/>
                    <a:lstStyle/>
                    <a:p>
                      <a:endParaRPr lang="tr-TR"/>
                    </a:p>
                  </a:txBody>
                  <a:tcPr/>
                </a:tc>
                <a:tc>
                  <a:txBody>
                    <a:bodyPr/>
                    <a:lstStyle/>
                    <a:p>
                      <a:pPr algn="l" rtl="0" fontAlgn="ctr"/>
                      <a:r>
                        <a:rPr lang="tr-TR" sz="1400" b="0" i="0" u="none" strike="noStrike" dirty="0">
                          <a:solidFill>
                            <a:srgbClr val="000000"/>
                          </a:solidFill>
                          <a:effectLst/>
                          <a:latin typeface="Cambria" panose="02040503050406030204" pitchFamily="18" charset="0"/>
                        </a:rPr>
                        <a:t>MARMARA ÜNİVERSİTESİ</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tr-TR" sz="1400" b="1" i="0" u="none" strike="noStrike" dirty="0">
                          <a:solidFill>
                            <a:srgbClr val="FFFFFF"/>
                          </a:solidFill>
                          <a:effectLst/>
                          <a:latin typeface="Cambria" panose="02040503050406030204" pitchFamily="18" charset="0"/>
                        </a:rPr>
                        <a:t>18</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rtl="0" fontAlgn="ctr"/>
                      <a:r>
                        <a:rPr lang="tr-TR" sz="1400" b="1" i="0" u="none" strike="noStrike">
                          <a:solidFill>
                            <a:srgbClr val="000000"/>
                          </a:solidFill>
                          <a:effectLst/>
                          <a:latin typeface="Cambria" panose="02040503050406030204" pitchFamily="18" charset="0"/>
                        </a:rPr>
                        <a:t>33,03</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tr-TR" sz="1400" b="0" i="0" u="none" strike="noStrike">
                          <a:solidFill>
                            <a:srgbClr val="000000"/>
                          </a:solidFill>
                          <a:effectLst/>
                          <a:latin typeface="Cambria" panose="02040503050406030204" pitchFamily="18" charset="0"/>
                        </a:rPr>
                        <a:t>11,42</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tr-TR" sz="1400" b="0" i="0" u="none" strike="noStrike">
                          <a:solidFill>
                            <a:srgbClr val="000000"/>
                          </a:solidFill>
                          <a:effectLst/>
                          <a:latin typeface="Cambria" panose="02040503050406030204" pitchFamily="18" charset="0"/>
                        </a:rPr>
                        <a:t>13,35</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tr-TR" sz="1400" b="0" i="0" u="none" strike="noStrike" dirty="0">
                          <a:solidFill>
                            <a:srgbClr val="000000"/>
                          </a:solidFill>
                          <a:effectLst/>
                          <a:latin typeface="Cambria" panose="02040503050406030204" pitchFamily="18" charset="0"/>
                        </a:rPr>
                        <a:t>8,26</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678597724"/>
                  </a:ext>
                </a:extLst>
              </a:tr>
              <a:tr h="225592">
                <a:tc vMerge="1">
                  <a:txBody>
                    <a:bodyPr/>
                    <a:lstStyle/>
                    <a:p>
                      <a:endParaRPr lang="tr-TR"/>
                    </a:p>
                  </a:txBody>
                  <a:tcPr/>
                </a:tc>
                <a:tc>
                  <a:txBody>
                    <a:bodyPr/>
                    <a:lstStyle/>
                    <a:p>
                      <a:pPr algn="l" rtl="0" fontAlgn="ctr"/>
                      <a:r>
                        <a:rPr lang="tr-TR" sz="1400" b="0" i="0" u="none" strike="noStrike" dirty="0">
                          <a:solidFill>
                            <a:srgbClr val="000000"/>
                          </a:solidFill>
                          <a:effectLst/>
                          <a:latin typeface="Cambria" panose="02040503050406030204" pitchFamily="18" charset="0"/>
                        </a:rPr>
                        <a:t>DOKUZ EYLÜL ÜNİVERSİTESİ</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tr-TR" sz="1400" b="1" i="0" u="none" strike="noStrike">
                          <a:solidFill>
                            <a:srgbClr val="FFFFFF"/>
                          </a:solidFill>
                          <a:effectLst/>
                          <a:latin typeface="Cambria" panose="02040503050406030204" pitchFamily="18" charset="0"/>
                        </a:rPr>
                        <a:t>19</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rtl="0" fontAlgn="ctr"/>
                      <a:r>
                        <a:rPr lang="tr-TR" sz="1400" b="1" i="0" u="none" strike="noStrike">
                          <a:solidFill>
                            <a:srgbClr val="000000"/>
                          </a:solidFill>
                          <a:effectLst/>
                          <a:latin typeface="Cambria" panose="02040503050406030204" pitchFamily="18" charset="0"/>
                        </a:rPr>
                        <a:t>32,09</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tr-TR" sz="1400" b="0" i="0" u="none" strike="noStrike">
                          <a:solidFill>
                            <a:srgbClr val="000000"/>
                          </a:solidFill>
                          <a:effectLst/>
                          <a:latin typeface="Cambria" panose="02040503050406030204" pitchFamily="18" charset="0"/>
                        </a:rPr>
                        <a:t>11,98</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tr-TR" sz="1400" b="0" i="0" u="none" strike="noStrike">
                          <a:solidFill>
                            <a:srgbClr val="000000"/>
                          </a:solidFill>
                          <a:effectLst/>
                          <a:latin typeface="Cambria" panose="02040503050406030204" pitchFamily="18" charset="0"/>
                        </a:rPr>
                        <a:t>14,11</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tr-TR" sz="1400" b="0" i="0" u="none" strike="noStrike" dirty="0">
                          <a:solidFill>
                            <a:srgbClr val="000000"/>
                          </a:solidFill>
                          <a:effectLst/>
                          <a:latin typeface="Cambria" panose="02040503050406030204" pitchFamily="18" charset="0"/>
                        </a:rPr>
                        <a:t>6,00</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60362244"/>
                  </a:ext>
                </a:extLst>
              </a:tr>
              <a:tr h="225592">
                <a:tc vMerge="1">
                  <a:txBody>
                    <a:bodyPr/>
                    <a:lstStyle/>
                    <a:p>
                      <a:endParaRPr lang="tr-TR"/>
                    </a:p>
                  </a:txBody>
                  <a:tcPr/>
                </a:tc>
                <a:tc>
                  <a:txBody>
                    <a:bodyPr/>
                    <a:lstStyle/>
                    <a:p>
                      <a:pPr algn="l" rtl="0" fontAlgn="ctr"/>
                      <a:r>
                        <a:rPr lang="tr-TR" sz="1400" b="0" i="0" u="none" strike="noStrike" dirty="0">
                          <a:solidFill>
                            <a:srgbClr val="000000"/>
                          </a:solidFill>
                          <a:effectLst/>
                          <a:latin typeface="Cambria" panose="02040503050406030204" pitchFamily="18" charset="0"/>
                        </a:rPr>
                        <a:t>ATATÜRK ÜNİVERSİTESİ</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tr-TR" sz="1400" b="1" i="0" u="none" strike="noStrike" dirty="0">
                          <a:solidFill>
                            <a:srgbClr val="FFFFFF"/>
                          </a:solidFill>
                          <a:effectLst/>
                          <a:latin typeface="Cambria" panose="02040503050406030204" pitchFamily="18" charset="0"/>
                        </a:rPr>
                        <a:t>20</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rtl="0" fontAlgn="ctr"/>
                      <a:r>
                        <a:rPr lang="tr-TR" sz="1400" b="1" i="0" u="none" strike="noStrike">
                          <a:solidFill>
                            <a:srgbClr val="000000"/>
                          </a:solidFill>
                          <a:effectLst/>
                          <a:latin typeface="Cambria" panose="02040503050406030204" pitchFamily="18" charset="0"/>
                        </a:rPr>
                        <a:t>30,55</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tr-TR" sz="1400" b="0" i="0" u="none" strike="noStrike">
                          <a:solidFill>
                            <a:srgbClr val="000000"/>
                          </a:solidFill>
                          <a:effectLst/>
                          <a:latin typeface="Cambria" panose="02040503050406030204" pitchFamily="18" charset="0"/>
                        </a:rPr>
                        <a:t>12,55</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tr-TR" sz="1400" b="0" i="0" u="none" strike="noStrike">
                          <a:solidFill>
                            <a:srgbClr val="000000"/>
                          </a:solidFill>
                          <a:effectLst/>
                          <a:latin typeface="Cambria" panose="02040503050406030204" pitchFamily="18" charset="0"/>
                        </a:rPr>
                        <a:t>13,68</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tr-TR" sz="1400" b="0" i="0" u="none" strike="noStrike" dirty="0">
                          <a:solidFill>
                            <a:srgbClr val="000000"/>
                          </a:solidFill>
                          <a:effectLst/>
                          <a:latin typeface="Cambria" panose="02040503050406030204" pitchFamily="18" charset="0"/>
                        </a:rPr>
                        <a:t>4,32</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35219393"/>
                  </a:ext>
                </a:extLst>
              </a:tr>
              <a:tr h="225592">
                <a:tc vMerge="1">
                  <a:txBody>
                    <a:bodyPr/>
                    <a:lstStyle/>
                    <a:p>
                      <a:endParaRPr lang="tr-TR"/>
                    </a:p>
                  </a:txBody>
                  <a:tcPr/>
                </a:tc>
                <a:tc>
                  <a:txBody>
                    <a:bodyPr/>
                    <a:lstStyle/>
                    <a:p>
                      <a:pPr algn="l" rtl="0" fontAlgn="ctr"/>
                      <a:r>
                        <a:rPr lang="tr-TR" sz="1400" b="0" i="0" u="none" strike="noStrike" dirty="0">
                          <a:solidFill>
                            <a:srgbClr val="000000"/>
                          </a:solidFill>
                          <a:effectLst/>
                          <a:latin typeface="Cambria" panose="02040503050406030204" pitchFamily="18" charset="0"/>
                        </a:rPr>
                        <a:t>ÇUKUROVA ÜNİVERSİTESİ</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tr-TR" sz="1400" b="1" i="0" u="none" strike="noStrike" dirty="0">
                          <a:solidFill>
                            <a:srgbClr val="FFFFFF"/>
                          </a:solidFill>
                          <a:effectLst/>
                          <a:latin typeface="Cambria" panose="02040503050406030204" pitchFamily="18" charset="0"/>
                        </a:rPr>
                        <a:t>21</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rtl="0" fontAlgn="ctr"/>
                      <a:r>
                        <a:rPr lang="tr-TR" sz="1400" b="1" i="0" u="none" strike="noStrike" dirty="0">
                          <a:solidFill>
                            <a:srgbClr val="000000"/>
                          </a:solidFill>
                          <a:effectLst/>
                          <a:latin typeface="Cambria" panose="02040503050406030204" pitchFamily="18" charset="0"/>
                        </a:rPr>
                        <a:t>28,79</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tr-TR" sz="1400" b="0" i="0" u="none" strike="noStrike">
                          <a:solidFill>
                            <a:srgbClr val="000000"/>
                          </a:solidFill>
                          <a:effectLst/>
                          <a:latin typeface="Cambria" panose="02040503050406030204" pitchFamily="18" charset="0"/>
                        </a:rPr>
                        <a:t>13,91</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tr-TR" sz="1400" b="0" i="0" u="none" strike="noStrike">
                          <a:solidFill>
                            <a:srgbClr val="000000"/>
                          </a:solidFill>
                          <a:effectLst/>
                          <a:latin typeface="Cambria" panose="02040503050406030204" pitchFamily="18" charset="0"/>
                        </a:rPr>
                        <a:t>9,47</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tr-TR" sz="1400" b="0" i="0" u="none" strike="noStrike" dirty="0">
                          <a:solidFill>
                            <a:srgbClr val="000000"/>
                          </a:solidFill>
                          <a:effectLst/>
                          <a:latin typeface="Cambria" panose="02040503050406030204" pitchFamily="18" charset="0"/>
                        </a:rPr>
                        <a:t>5,41</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767050990"/>
                  </a:ext>
                </a:extLst>
              </a:tr>
              <a:tr h="257075">
                <a:tc vMerge="1">
                  <a:txBody>
                    <a:bodyPr/>
                    <a:lstStyle/>
                    <a:p>
                      <a:endParaRPr lang="tr-TR"/>
                    </a:p>
                  </a:txBody>
                  <a:tcPr/>
                </a:tc>
                <a:tc>
                  <a:txBody>
                    <a:bodyPr/>
                    <a:lstStyle/>
                    <a:p>
                      <a:pPr algn="l" rtl="0" fontAlgn="ctr"/>
                      <a:r>
                        <a:rPr lang="tr-TR" sz="1400" b="0" i="0" u="none" strike="noStrike" dirty="0">
                          <a:solidFill>
                            <a:srgbClr val="000000"/>
                          </a:solidFill>
                          <a:effectLst/>
                          <a:latin typeface="Cambria" panose="02040503050406030204" pitchFamily="18" charset="0"/>
                        </a:rPr>
                        <a:t>KARADENİZ TEKNİK ÜNİVERSİTESİ</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tr-TR" sz="1400" b="1" i="0" u="none" strike="noStrike" dirty="0">
                          <a:solidFill>
                            <a:srgbClr val="FFFFFF"/>
                          </a:solidFill>
                          <a:effectLst/>
                          <a:latin typeface="Cambria" panose="02040503050406030204" pitchFamily="18" charset="0"/>
                        </a:rPr>
                        <a:t>22</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rtl="0" fontAlgn="ctr"/>
                      <a:r>
                        <a:rPr lang="tr-TR" sz="1400" b="1" i="0" u="none" strike="noStrike" dirty="0">
                          <a:solidFill>
                            <a:srgbClr val="000000"/>
                          </a:solidFill>
                          <a:effectLst/>
                          <a:latin typeface="Cambria" panose="02040503050406030204" pitchFamily="18" charset="0"/>
                        </a:rPr>
                        <a:t>28,55</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tr-TR" sz="1400" b="0" i="0" u="none" strike="noStrike">
                          <a:solidFill>
                            <a:srgbClr val="000000"/>
                          </a:solidFill>
                          <a:effectLst/>
                          <a:latin typeface="Cambria" panose="02040503050406030204" pitchFamily="18" charset="0"/>
                        </a:rPr>
                        <a:t>11,62</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tr-TR" sz="1400" b="0" i="0" u="none" strike="noStrike">
                          <a:solidFill>
                            <a:srgbClr val="000000"/>
                          </a:solidFill>
                          <a:effectLst/>
                          <a:latin typeface="Cambria" panose="02040503050406030204" pitchFamily="18" charset="0"/>
                        </a:rPr>
                        <a:t>12,11</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tr-TR" sz="1400" b="0" i="0" u="none" strike="noStrike" dirty="0">
                          <a:solidFill>
                            <a:srgbClr val="000000"/>
                          </a:solidFill>
                          <a:effectLst/>
                          <a:latin typeface="Cambria" panose="02040503050406030204" pitchFamily="18" charset="0"/>
                        </a:rPr>
                        <a:t>4,82</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352862155"/>
                  </a:ext>
                </a:extLst>
              </a:tr>
              <a:tr h="257075">
                <a:tc vMerge="1">
                  <a:txBody>
                    <a:bodyPr/>
                    <a:lstStyle/>
                    <a:p>
                      <a:endParaRPr lang="tr-TR"/>
                    </a:p>
                  </a:txBody>
                  <a:tcPr/>
                </a:tc>
                <a:tc>
                  <a:txBody>
                    <a:bodyPr/>
                    <a:lstStyle/>
                    <a:p>
                      <a:pPr algn="l" rtl="0" fontAlgn="ctr"/>
                      <a:r>
                        <a:rPr lang="tr-TR" sz="1400" b="0" i="0" u="none" strike="noStrike" dirty="0">
                          <a:solidFill>
                            <a:srgbClr val="000000"/>
                          </a:solidFill>
                          <a:effectLst/>
                          <a:latin typeface="Cambria" panose="02040503050406030204" pitchFamily="18" charset="0"/>
                        </a:rPr>
                        <a:t>BURSA ULUDAĞ ÜNİVERSİTESİ</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tr-TR" sz="1400" b="1" i="0" u="none" strike="noStrike" dirty="0">
                          <a:solidFill>
                            <a:srgbClr val="FFFFFF"/>
                          </a:solidFill>
                          <a:effectLst/>
                          <a:latin typeface="Cambria" panose="02040503050406030204" pitchFamily="18" charset="0"/>
                        </a:rPr>
                        <a:t>23</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rtl="0" fontAlgn="ctr"/>
                      <a:r>
                        <a:rPr lang="tr-TR" sz="1400" b="1" i="0" u="none" strike="noStrike">
                          <a:solidFill>
                            <a:srgbClr val="000000"/>
                          </a:solidFill>
                          <a:effectLst/>
                          <a:latin typeface="Cambria" panose="02040503050406030204" pitchFamily="18" charset="0"/>
                        </a:rPr>
                        <a:t>26,20</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tr-TR" sz="1400" b="0" i="0" u="none" strike="noStrike" dirty="0">
                          <a:solidFill>
                            <a:srgbClr val="000000"/>
                          </a:solidFill>
                          <a:effectLst/>
                          <a:latin typeface="Cambria" panose="02040503050406030204" pitchFamily="18" charset="0"/>
                        </a:rPr>
                        <a:t>7,66</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tr-TR" sz="1400" b="0" i="0" u="none" strike="noStrike" dirty="0">
                          <a:solidFill>
                            <a:srgbClr val="000000"/>
                          </a:solidFill>
                          <a:effectLst/>
                          <a:latin typeface="Cambria" panose="02040503050406030204" pitchFamily="18" charset="0"/>
                        </a:rPr>
                        <a:t>10,01</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tr-TR" sz="1400" b="0" i="0" u="none" strike="noStrike" dirty="0">
                          <a:solidFill>
                            <a:srgbClr val="000000"/>
                          </a:solidFill>
                          <a:effectLst/>
                          <a:latin typeface="Cambria" panose="02040503050406030204" pitchFamily="18" charset="0"/>
                        </a:rPr>
                        <a:t>8,53</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762445834"/>
                  </a:ext>
                </a:extLst>
              </a:tr>
            </a:tbl>
          </a:graphicData>
        </a:graphic>
      </p:graphicFrame>
    </p:spTree>
    <p:extLst>
      <p:ext uri="{BB962C8B-B14F-4D97-AF65-F5344CB8AC3E}">
        <p14:creationId xmlns:p14="http://schemas.microsoft.com/office/powerpoint/2010/main" val="1100915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09600" y="1151472"/>
            <a:ext cx="10972800" cy="5523648"/>
          </a:xfrm>
        </p:spPr>
        <p:txBody>
          <a:bodyPr/>
          <a:lstStyle/>
          <a:p>
            <a:pPr marL="0" indent="0" algn="ctr">
              <a:buNone/>
            </a:pPr>
            <a:endParaRPr lang="tr-TR" sz="5400" b="1" dirty="0" smtClean="0">
              <a:solidFill>
                <a:srgbClr val="002060"/>
              </a:solidFill>
              <a:latin typeface="Cambria" panose="02040503050406030204" pitchFamily="18" charset="0"/>
            </a:endParaRPr>
          </a:p>
          <a:p>
            <a:pPr marL="0" indent="0" algn="ctr">
              <a:buNone/>
            </a:pPr>
            <a:endParaRPr lang="tr-TR" sz="5400" b="1" dirty="0">
              <a:solidFill>
                <a:srgbClr val="002060"/>
              </a:solidFill>
              <a:latin typeface="Cambria" panose="02040503050406030204" pitchFamily="18" charset="0"/>
            </a:endParaRPr>
          </a:p>
          <a:p>
            <a:pPr marL="0" indent="0" algn="ctr">
              <a:buNone/>
            </a:pPr>
            <a:r>
              <a:rPr lang="tr-TR" sz="5400" b="1" dirty="0" smtClean="0">
                <a:solidFill>
                  <a:srgbClr val="002060"/>
                </a:solidFill>
                <a:latin typeface="Cambria" panose="02040503050406030204" pitchFamily="18" charset="0"/>
              </a:rPr>
              <a:t>Teşekkür Ederim.</a:t>
            </a:r>
            <a:endParaRPr lang="tr-TR" sz="5400" b="1" dirty="0">
              <a:solidFill>
                <a:srgbClr val="002060"/>
              </a:solidFill>
              <a:latin typeface="Cambria" panose="02040503050406030204" pitchFamily="18" charset="0"/>
            </a:endParaRPr>
          </a:p>
        </p:txBody>
      </p:sp>
    </p:spTree>
    <p:extLst>
      <p:ext uri="{BB962C8B-B14F-4D97-AF65-F5344CB8AC3E}">
        <p14:creationId xmlns:p14="http://schemas.microsoft.com/office/powerpoint/2010/main" val="3728123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43065" y="-91440"/>
            <a:ext cx="9595231" cy="1029233"/>
          </a:xfrm>
        </p:spPr>
        <p:txBody>
          <a:bodyPr>
            <a:normAutofit/>
          </a:bodyPr>
          <a:lstStyle/>
          <a:p>
            <a:pPr algn="ctr"/>
            <a:r>
              <a:rPr lang="tr-TR" sz="2800" b="1" dirty="0">
                <a:latin typeface="Cambria" panose="02040503050406030204" pitchFamily="18" charset="0"/>
                <a:cs typeface="Arial" panose="020B0604020202020204" pitchFamily="34" charset="0"/>
              </a:rPr>
              <a:t>2022 YILI PROJELERİ </a:t>
            </a:r>
            <a:r>
              <a:rPr lang="tr-TR" sz="2800" b="1" dirty="0" smtClean="0">
                <a:latin typeface="Cambria" panose="02040503050406030204" pitchFamily="18" charset="0"/>
                <a:cs typeface="Arial" panose="020B0604020202020204" pitchFamily="34" charset="0"/>
              </a:rPr>
              <a:t>(GENEL TABLO)</a:t>
            </a:r>
            <a:endParaRPr lang="en-US" sz="2800" b="1" dirty="0">
              <a:latin typeface="Cambria" panose="02040503050406030204" pitchFamily="18" charset="0"/>
            </a:endParaRPr>
          </a:p>
        </p:txBody>
      </p:sp>
      <p:graphicFrame>
        <p:nvGraphicFramePr>
          <p:cNvPr id="3" name="Tablo 2">
            <a:extLst>
              <a:ext uri="{FF2B5EF4-FFF2-40B4-BE49-F238E27FC236}">
                <a16:creationId xmlns:a16="http://schemas.microsoft.com/office/drawing/2014/main" id="{F1671CA1-81F9-44BD-9E23-070E14FA8DEB}"/>
              </a:ext>
            </a:extLst>
          </p:cNvPr>
          <p:cNvGraphicFramePr>
            <a:graphicFrameLocks noGrp="1"/>
          </p:cNvGraphicFramePr>
          <p:nvPr>
            <p:extLst>
              <p:ext uri="{D42A27DB-BD31-4B8C-83A1-F6EECF244321}">
                <p14:modId xmlns:p14="http://schemas.microsoft.com/office/powerpoint/2010/main" val="1533091745"/>
              </p:ext>
            </p:extLst>
          </p:nvPr>
        </p:nvGraphicFramePr>
        <p:xfrm>
          <a:off x="1" y="853430"/>
          <a:ext cx="12191999" cy="6033780"/>
        </p:xfrm>
        <a:graphic>
          <a:graphicData uri="http://schemas.openxmlformats.org/drawingml/2006/table">
            <a:tbl>
              <a:tblPr firstRow="1" firstCol="1" bandRow="1">
                <a:tableStyleId>{5C22544A-7EE6-4342-B048-85BDC9FD1C3A}</a:tableStyleId>
              </a:tblPr>
              <a:tblGrid>
                <a:gridCol w="4605868">
                  <a:extLst>
                    <a:ext uri="{9D8B030D-6E8A-4147-A177-3AD203B41FA5}">
                      <a16:colId xmlns:a16="http://schemas.microsoft.com/office/drawing/2014/main" val="3263931084"/>
                    </a:ext>
                  </a:extLst>
                </a:gridCol>
                <a:gridCol w="2935007">
                  <a:extLst>
                    <a:ext uri="{9D8B030D-6E8A-4147-A177-3AD203B41FA5}">
                      <a16:colId xmlns:a16="http://schemas.microsoft.com/office/drawing/2014/main" val="3709506301"/>
                    </a:ext>
                  </a:extLst>
                </a:gridCol>
                <a:gridCol w="3350645">
                  <a:extLst>
                    <a:ext uri="{9D8B030D-6E8A-4147-A177-3AD203B41FA5}">
                      <a16:colId xmlns:a16="http://schemas.microsoft.com/office/drawing/2014/main" val="2392999752"/>
                    </a:ext>
                  </a:extLst>
                </a:gridCol>
                <a:gridCol w="1300479">
                  <a:extLst>
                    <a:ext uri="{9D8B030D-6E8A-4147-A177-3AD203B41FA5}">
                      <a16:colId xmlns:a16="http://schemas.microsoft.com/office/drawing/2014/main" val="1054350852"/>
                    </a:ext>
                  </a:extLst>
                </a:gridCol>
              </a:tblGrid>
              <a:tr h="516366">
                <a:tc>
                  <a:txBody>
                    <a:bodyPr/>
                    <a:lstStyle/>
                    <a:p>
                      <a:pPr algn="ctr">
                        <a:lnSpc>
                          <a:spcPct val="107000"/>
                        </a:lnSpc>
                        <a:spcAft>
                          <a:spcPts val="0"/>
                        </a:spcAft>
                      </a:pPr>
                      <a:r>
                        <a:rPr lang="tr-TR" sz="1600" dirty="0" smtClean="0">
                          <a:effectLst/>
                          <a:latin typeface="Cambria" panose="02040503050406030204" pitchFamily="18" charset="0"/>
                        </a:rPr>
                        <a:t>Üniversite (alfabetik)</a:t>
                      </a:r>
                      <a:endParaRPr lang="tr-TR"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tc>
                  <a:txBody>
                    <a:bodyPr/>
                    <a:lstStyle/>
                    <a:p>
                      <a:pPr algn="ctr">
                        <a:lnSpc>
                          <a:spcPct val="107000"/>
                        </a:lnSpc>
                        <a:spcAft>
                          <a:spcPts val="0"/>
                        </a:spcAft>
                      </a:pPr>
                      <a:r>
                        <a:rPr lang="tr-TR" sz="1600" dirty="0">
                          <a:effectLst/>
                          <a:latin typeface="Cambria" panose="02040503050406030204" pitchFamily="18" charset="0"/>
                        </a:rPr>
                        <a:t>SBB Tarafından Aktarılan Bütçe</a:t>
                      </a:r>
                      <a:endParaRPr lang="tr-TR"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b"/>
                </a:tc>
                <a:tc>
                  <a:txBody>
                    <a:bodyPr/>
                    <a:lstStyle/>
                    <a:p>
                      <a:pPr algn="ctr">
                        <a:lnSpc>
                          <a:spcPct val="107000"/>
                        </a:lnSpc>
                        <a:spcAft>
                          <a:spcPts val="0"/>
                        </a:spcAft>
                      </a:pPr>
                      <a:r>
                        <a:rPr lang="tr-TR" sz="1600" dirty="0">
                          <a:effectLst/>
                          <a:latin typeface="Cambria" panose="02040503050406030204" pitchFamily="18" charset="0"/>
                        </a:rPr>
                        <a:t>Üniversite Tarafından Kullanılan Bütçe</a:t>
                      </a:r>
                      <a:endParaRPr lang="tr-TR"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b"/>
                </a:tc>
                <a:tc>
                  <a:txBody>
                    <a:bodyPr/>
                    <a:lstStyle/>
                    <a:p>
                      <a:pPr algn="ctr">
                        <a:lnSpc>
                          <a:spcPct val="107000"/>
                        </a:lnSpc>
                        <a:spcAft>
                          <a:spcPts val="0"/>
                        </a:spcAft>
                      </a:pPr>
                      <a:r>
                        <a:rPr lang="tr-TR" sz="1600" dirty="0">
                          <a:effectLst/>
                          <a:latin typeface="Cambria" panose="02040503050406030204" pitchFamily="18" charset="0"/>
                        </a:rPr>
                        <a:t>Proje Sayısı</a:t>
                      </a:r>
                      <a:endParaRPr lang="tr-TR"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extLst>
                  <a:ext uri="{0D108BD9-81ED-4DB2-BD59-A6C34878D82A}">
                    <a16:rowId xmlns:a16="http://schemas.microsoft.com/office/drawing/2014/main" val="3966574422"/>
                  </a:ext>
                </a:extLst>
              </a:tr>
              <a:tr h="248435">
                <a:tc>
                  <a:txBody>
                    <a:bodyPr/>
                    <a:lstStyle/>
                    <a:p>
                      <a:pPr algn="ctr">
                        <a:lnSpc>
                          <a:spcPct val="107000"/>
                        </a:lnSpc>
                        <a:spcAft>
                          <a:spcPts val="0"/>
                        </a:spcAft>
                      </a:pPr>
                      <a:r>
                        <a:rPr lang="tr-TR" sz="1600" dirty="0">
                          <a:effectLst/>
                          <a:latin typeface="Cambria" panose="02040503050406030204" pitchFamily="18" charset="0"/>
                        </a:rPr>
                        <a:t>Ankara Üniversitesi</a:t>
                      </a:r>
                      <a:endParaRPr lang="tr-TR"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b"/>
                </a:tc>
                <a:tc>
                  <a:txBody>
                    <a:bodyPr/>
                    <a:lstStyle/>
                    <a:p>
                      <a:pPr algn="ctr">
                        <a:lnSpc>
                          <a:spcPct val="107000"/>
                        </a:lnSpc>
                        <a:spcAft>
                          <a:spcPts val="0"/>
                        </a:spcAft>
                      </a:pPr>
                      <a:r>
                        <a:rPr lang="tr-TR" sz="1400" dirty="0">
                          <a:effectLst/>
                          <a:latin typeface="Cambria" panose="02040503050406030204" pitchFamily="18" charset="0"/>
                        </a:rPr>
                        <a:t>₺5.974.397,03</a:t>
                      </a:r>
                      <a:endParaRPr lang="tr-T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tc>
                  <a:txBody>
                    <a:bodyPr/>
                    <a:lstStyle/>
                    <a:p>
                      <a:pPr algn="ctr">
                        <a:lnSpc>
                          <a:spcPct val="107000"/>
                        </a:lnSpc>
                        <a:spcAft>
                          <a:spcPts val="0"/>
                        </a:spcAft>
                      </a:pPr>
                      <a:r>
                        <a:rPr lang="tr-TR" sz="1400" dirty="0">
                          <a:effectLst/>
                          <a:latin typeface="Cambria" panose="02040503050406030204" pitchFamily="18" charset="0"/>
                        </a:rPr>
                        <a:t>₺7.433.899,20</a:t>
                      </a:r>
                      <a:endParaRPr lang="tr-T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tc>
                  <a:txBody>
                    <a:bodyPr/>
                    <a:lstStyle/>
                    <a:p>
                      <a:pPr algn="ctr">
                        <a:lnSpc>
                          <a:spcPct val="107000"/>
                        </a:lnSpc>
                        <a:spcAft>
                          <a:spcPts val="0"/>
                        </a:spcAft>
                      </a:pPr>
                      <a:r>
                        <a:rPr lang="tr-TR" sz="1400">
                          <a:effectLst/>
                          <a:latin typeface="Cambria" panose="02040503050406030204" pitchFamily="18" charset="0"/>
                        </a:rPr>
                        <a:t>10</a:t>
                      </a:r>
                      <a:endParaRPr lang="tr-TR" sz="140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extLst>
                  <a:ext uri="{0D108BD9-81ED-4DB2-BD59-A6C34878D82A}">
                    <a16:rowId xmlns:a16="http://schemas.microsoft.com/office/drawing/2014/main" val="2757681689"/>
                  </a:ext>
                </a:extLst>
              </a:tr>
              <a:tr h="248435">
                <a:tc>
                  <a:txBody>
                    <a:bodyPr/>
                    <a:lstStyle/>
                    <a:p>
                      <a:pPr algn="ctr">
                        <a:lnSpc>
                          <a:spcPct val="107000"/>
                        </a:lnSpc>
                        <a:spcAft>
                          <a:spcPts val="0"/>
                        </a:spcAft>
                      </a:pPr>
                      <a:r>
                        <a:rPr lang="tr-TR" sz="1600" dirty="0">
                          <a:effectLst/>
                          <a:latin typeface="Cambria" panose="02040503050406030204" pitchFamily="18" charset="0"/>
                        </a:rPr>
                        <a:t>Atatürk Üniversitesi</a:t>
                      </a:r>
                      <a:endParaRPr lang="tr-TR"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b"/>
                </a:tc>
                <a:tc>
                  <a:txBody>
                    <a:bodyPr/>
                    <a:lstStyle/>
                    <a:p>
                      <a:pPr algn="ctr">
                        <a:lnSpc>
                          <a:spcPct val="107000"/>
                        </a:lnSpc>
                        <a:spcAft>
                          <a:spcPts val="0"/>
                        </a:spcAft>
                      </a:pPr>
                      <a:r>
                        <a:rPr lang="tr-TR" sz="1400" dirty="0">
                          <a:effectLst/>
                          <a:latin typeface="Cambria" panose="02040503050406030204" pitchFamily="18" charset="0"/>
                        </a:rPr>
                        <a:t>₺3.155.681,91</a:t>
                      </a:r>
                      <a:endParaRPr lang="tr-T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tc>
                  <a:txBody>
                    <a:bodyPr/>
                    <a:lstStyle/>
                    <a:p>
                      <a:pPr algn="ctr">
                        <a:lnSpc>
                          <a:spcPct val="107000"/>
                        </a:lnSpc>
                        <a:spcAft>
                          <a:spcPts val="0"/>
                        </a:spcAft>
                      </a:pPr>
                      <a:r>
                        <a:rPr lang="tr-TR" sz="1400" dirty="0">
                          <a:effectLst/>
                          <a:latin typeface="Cambria" panose="02040503050406030204" pitchFamily="18" charset="0"/>
                        </a:rPr>
                        <a:t>₺3.650.764,80</a:t>
                      </a:r>
                      <a:endParaRPr lang="tr-T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tc>
                  <a:txBody>
                    <a:bodyPr/>
                    <a:lstStyle/>
                    <a:p>
                      <a:pPr algn="ctr">
                        <a:lnSpc>
                          <a:spcPct val="107000"/>
                        </a:lnSpc>
                        <a:spcAft>
                          <a:spcPts val="0"/>
                        </a:spcAft>
                      </a:pPr>
                      <a:r>
                        <a:rPr lang="tr-TR" sz="1400">
                          <a:effectLst/>
                          <a:latin typeface="Cambria" panose="02040503050406030204" pitchFamily="18" charset="0"/>
                        </a:rPr>
                        <a:t>7</a:t>
                      </a:r>
                      <a:endParaRPr lang="tr-TR" sz="140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extLst>
                  <a:ext uri="{0D108BD9-81ED-4DB2-BD59-A6C34878D82A}">
                    <a16:rowId xmlns:a16="http://schemas.microsoft.com/office/drawing/2014/main" val="1141587605"/>
                  </a:ext>
                </a:extLst>
              </a:tr>
              <a:tr h="248435">
                <a:tc>
                  <a:txBody>
                    <a:bodyPr/>
                    <a:lstStyle/>
                    <a:p>
                      <a:pPr algn="ctr">
                        <a:lnSpc>
                          <a:spcPct val="107000"/>
                        </a:lnSpc>
                        <a:spcAft>
                          <a:spcPts val="0"/>
                        </a:spcAft>
                      </a:pPr>
                      <a:r>
                        <a:rPr lang="tr-TR" sz="1600" dirty="0">
                          <a:effectLst/>
                          <a:latin typeface="Cambria" panose="02040503050406030204" pitchFamily="18" charset="0"/>
                        </a:rPr>
                        <a:t>Boğaziçi Üniversitesi</a:t>
                      </a:r>
                      <a:endParaRPr lang="tr-TR"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b"/>
                </a:tc>
                <a:tc>
                  <a:txBody>
                    <a:bodyPr/>
                    <a:lstStyle/>
                    <a:p>
                      <a:pPr algn="ctr">
                        <a:lnSpc>
                          <a:spcPct val="107000"/>
                        </a:lnSpc>
                        <a:spcAft>
                          <a:spcPts val="0"/>
                        </a:spcAft>
                      </a:pPr>
                      <a:r>
                        <a:rPr lang="tr-TR" sz="1400" dirty="0">
                          <a:effectLst/>
                          <a:latin typeface="Cambria" panose="02040503050406030204" pitchFamily="18" charset="0"/>
                        </a:rPr>
                        <a:t>₺7.918.304,09</a:t>
                      </a:r>
                      <a:endParaRPr lang="tr-T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tc>
                  <a:txBody>
                    <a:bodyPr/>
                    <a:lstStyle/>
                    <a:p>
                      <a:pPr algn="ctr">
                        <a:lnSpc>
                          <a:spcPct val="107000"/>
                        </a:lnSpc>
                        <a:spcAft>
                          <a:spcPts val="0"/>
                        </a:spcAft>
                      </a:pPr>
                      <a:r>
                        <a:rPr lang="tr-TR" sz="1400" dirty="0">
                          <a:effectLst/>
                          <a:latin typeface="Cambria" panose="02040503050406030204" pitchFamily="18" charset="0"/>
                        </a:rPr>
                        <a:t>₺7.783.888,54</a:t>
                      </a:r>
                      <a:endParaRPr lang="tr-T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tc>
                  <a:txBody>
                    <a:bodyPr/>
                    <a:lstStyle/>
                    <a:p>
                      <a:pPr algn="ctr">
                        <a:lnSpc>
                          <a:spcPct val="107000"/>
                        </a:lnSpc>
                        <a:spcAft>
                          <a:spcPts val="0"/>
                        </a:spcAft>
                      </a:pPr>
                      <a:r>
                        <a:rPr lang="tr-TR" sz="1400">
                          <a:effectLst/>
                          <a:latin typeface="Cambria" panose="02040503050406030204" pitchFamily="18" charset="0"/>
                        </a:rPr>
                        <a:t>4</a:t>
                      </a:r>
                      <a:endParaRPr lang="tr-TR" sz="140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extLst>
                  <a:ext uri="{0D108BD9-81ED-4DB2-BD59-A6C34878D82A}">
                    <a16:rowId xmlns:a16="http://schemas.microsoft.com/office/drawing/2014/main" val="2573152388"/>
                  </a:ext>
                </a:extLst>
              </a:tr>
              <a:tr h="248435">
                <a:tc>
                  <a:txBody>
                    <a:bodyPr/>
                    <a:lstStyle/>
                    <a:p>
                      <a:pPr algn="ctr">
                        <a:lnSpc>
                          <a:spcPct val="107000"/>
                        </a:lnSpc>
                        <a:spcAft>
                          <a:spcPts val="0"/>
                        </a:spcAft>
                      </a:pPr>
                      <a:r>
                        <a:rPr lang="tr-TR" sz="1600" dirty="0">
                          <a:effectLst/>
                          <a:latin typeface="Cambria" panose="02040503050406030204" pitchFamily="18" charset="0"/>
                        </a:rPr>
                        <a:t>Bursa Uludağ Üniversitesi</a:t>
                      </a:r>
                      <a:endParaRPr lang="tr-TR"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b"/>
                </a:tc>
                <a:tc>
                  <a:txBody>
                    <a:bodyPr/>
                    <a:lstStyle/>
                    <a:p>
                      <a:pPr algn="ctr">
                        <a:lnSpc>
                          <a:spcPct val="107000"/>
                        </a:lnSpc>
                        <a:spcAft>
                          <a:spcPts val="0"/>
                        </a:spcAft>
                      </a:pPr>
                      <a:r>
                        <a:rPr lang="tr-TR" sz="1400" dirty="0">
                          <a:effectLst/>
                          <a:latin typeface="Cambria" panose="02040503050406030204" pitchFamily="18" charset="0"/>
                        </a:rPr>
                        <a:t>₺3.633.029,47</a:t>
                      </a:r>
                      <a:endParaRPr lang="tr-T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tc>
                  <a:txBody>
                    <a:bodyPr/>
                    <a:lstStyle/>
                    <a:p>
                      <a:pPr algn="ctr">
                        <a:lnSpc>
                          <a:spcPct val="107000"/>
                        </a:lnSpc>
                        <a:spcAft>
                          <a:spcPts val="0"/>
                        </a:spcAft>
                      </a:pPr>
                      <a:r>
                        <a:rPr lang="tr-TR" sz="1400" dirty="0">
                          <a:effectLst/>
                          <a:latin typeface="Cambria" panose="02040503050406030204" pitchFamily="18" charset="0"/>
                        </a:rPr>
                        <a:t>₺3.573.658,06</a:t>
                      </a:r>
                      <a:endParaRPr lang="tr-T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tc>
                  <a:txBody>
                    <a:bodyPr/>
                    <a:lstStyle/>
                    <a:p>
                      <a:pPr algn="ctr">
                        <a:lnSpc>
                          <a:spcPct val="107000"/>
                        </a:lnSpc>
                        <a:spcAft>
                          <a:spcPts val="0"/>
                        </a:spcAft>
                      </a:pPr>
                      <a:r>
                        <a:rPr lang="tr-TR" sz="1400">
                          <a:effectLst/>
                          <a:latin typeface="Cambria" panose="02040503050406030204" pitchFamily="18" charset="0"/>
                        </a:rPr>
                        <a:t>9</a:t>
                      </a:r>
                      <a:endParaRPr lang="tr-TR" sz="140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extLst>
                  <a:ext uri="{0D108BD9-81ED-4DB2-BD59-A6C34878D82A}">
                    <a16:rowId xmlns:a16="http://schemas.microsoft.com/office/drawing/2014/main" val="2442686997"/>
                  </a:ext>
                </a:extLst>
              </a:tr>
              <a:tr h="248435">
                <a:tc>
                  <a:txBody>
                    <a:bodyPr/>
                    <a:lstStyle/>
                    <a:p>
                      <a:pPr algn="ctr">
                        <a:lnSpc>
                          <a:spcPct val="107000"/>
                        </a:lnSpc>
                        <a:spcAft>
                          <a:spcPts val="0"/>
                        </a:spcAft>
                      </a:pPr>
                      <a:r>
                        <a:rPr lang="tr-TR" sz="1600" dirty="0">
                          <a:effectLst/>
                          <a:latin typeface="Cambria" panose="02040503050406030204" pitchFamily="18" charset="0"/>
                        </a:rPr>
                        <a:t>Çukurova </a:t>
                      </a:r>
                      <a:r>
                        <a:rPr lang="tr-TR" sz="1600" dirty="0" smtClean="0">
                          <a:effectLst/>
                          <a:latin typeface="Cambria" panose="02040503050406030204" pitchFamily="18" charset="0"/>
                        </a:rPr>
                        <a:t>Üniversitesi</a:t>
                      </a:r>
                      <a:endParaRPr lang="tr-TR"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b"/>
                </a:tc>
                <a:tc>
                  <a:txBody>
                    <a:bodyPr/>
                    <a:lstStyle/>
                    <a:p>
                      <a:pPr algn="ctr">
                        <a:lnSpc>
                          <a:spcPct val="107000"/>
                        </a:lnSpc>
                        <a:spcAft>
                          <a:spcPts val="0"/>
                        </a:spcAft>
                      </a:pPr>
                      <a:r>
                        <a:rPr lang="tr-TR" sz="1400" dirty="0">
                          <a:effectLst/>
                          <a:latin typeface="Cambria" panose="02040503050406030204" pitchFamily="18" charset="0"/>
                        </a:rPr>
                        <a:t>₺3.110.343,48</a:t>
                      </a:r>
                      <a:endParaRPr lang="tr-T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tc>
                  <a:txBody>
                    <a:bodyPr/>
                    <a:lstStyle/>
                    <a:p>
                      <a:pPr algn="ctr">
                        <a:lnSpc>
                          <a:spcPct val="107000"/>
                        </a:lnSpc>
                      </a:pPr>
                      <a:r>
                        <a:rPr lang="tr-TR" sz="1400" dirty="0">
                          <a:effectLst/>
                          <a:latin typeface="Cambria" panose="02040503050406030204" pitchFamily="18" charset="0"/>
                          <a:cs typeface="Times New Roman" panose="02020603050405020304" pitchFamily="18" charset="0"/>
                        </a:rPr>
                        <a:t>Belirtilmemiş</a:t>
                      </a:r>
                    </a:p>
                  </a:txBody>
                  <a:tcPr marL="38897" marR="38897" marT="0" marB="0" anchor="ctr"/>
                </a:tc>
                <a:tc>
                  <a:txBody>
                    <a:bodyPr/>
                    <a:lstStyle/>
                    <a:p>
                      <a:pPr algn="ctr">
                        <a:lnSpc>
                          <a:spcPct val="107000"/>
                        </a:lnSpc>
                        <a:spcAft>
                          <a:spcPts val="0"/>
                        </a:spcAft>
                      </a:pPr>
                      <a:r>
                        <a:rPr lang="tr-TR" sz="1400" dirty="0">
                          <a:effectLst/>
                          <a:latin typeface="Cambria" panose="02040503050406030204" pitchFamily="18" charset="0"/>
                        </a:rPr>
                        <a:t>6</a:t>
                      </a:r>
                      <a:endParaRPr lang="tr-T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extLst>
                  <a:ext uri="{0D108BD9-81ED-4DB2-BD59-A6C34878D82A}">
                    <a16:rowId xmlns:a16="http://schemas.microsoft.com/office/drawing/2014/main" val="2494219924"/>
                  </a:ext>
                </a:extLst>
              </a:tr>
              <a:tr h="248435">
                <a:tc>
                  <a:txBody>
                    <a:bodyPr/>
                    <a:lstStyle/>
                    <a:p>
                      <a:pPr algn="ctr">
                        <a:lnSpc>
                          <a:spcPct val="107000"/>
                        </a:lnSpc>
                        <a:spcAft>
                          <a:spcPts val="0"/>
                        </a:spcAft>
                      </a:pPr>
                      <a:r>
                        <a:rPr lang="tr-TR" sz="1600" dirty="0">
                          <a:effectLst/>
                          <a:latin typeface="Cambria" panose="02040503050406030204" pitchFamily="18" charset="0"/>
                        </a:rPr>
                        <a:t>Dokuz Üniversitesi</a:t>
                      </a:r>
                      <a:endParaRPr lang="tr-TR"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b"/>
                </a:tc>
                <a:tc>
                  <a:txBody>
                    <a:bodyPr/>
                    <a:lstStyle/>
                    <a:p>
                      <a:pPr algn="ctr">
                        <a:lnSpc>
                          <a:spcPct val="107000"/>
                        </a:lnSpc>
                        <a:spcAft>
                          <a:spcPts val="0"/>
                        </a:spcAft>
                      </a:pPr>
                      <a:r>
                        <a:rPr lang="tr-TR" sz="1400" dirty="0">
                          <a:effectLst/>
                          <a:latin typeface="Cambria" panose="02040503050406030204" pitchFamily="18" charset="0"/>
                        </a:rPr>
                        <a:t>₺3.242.353,93</a:t>
                      </a:r>
                      <a:endParaRPr lang="tr-T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tc>
                  <a:txBody>
                    <a:bodyPr/>
                    <a:lstStyle/>
                    <a:p>
                      <a:pPr algn="ctr">
                        <a:lnSpc>
                          <a:spcPct val="107000"/>
                        </a:lnSpc>
                        <a:spcAft>
                          <a:spcPts val="0"/>
                        </a:spcAft>
                      </a:pPr>
                      <a:r>
                        <a:rPr lang="tr-TR" sz="1400" dirty="0">
                          <a:effectLst/>
                          <a:latin typeface="Cambria" panose="02040503050406030204" pitchFamily="18" charset="0"/>
                        </a:rPr>
                        <a:t>₺3.800.574,78</a:t>
                      </a:r>
                      <a:endParaRPr lang="tr-T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tc>
                  <a:txBody>
                    <a:bodyPr/>
                    <a:lstStyle/>
                    <a:p>
                      <a:pPr algn="ctr">
                        <a:lnSpc>
                          <a:spcPct val="107000"/>
                        </a:lnSpc>
                        <a:spcAft>
                          <a:spcPts val="0"/>
                        </a:spcAft>
                      </a:pPr>
                      <a:r>
                        <a:rPr lang="tr-TR" sz="1400">
                          <a:effectLst/>
                          <a:latin typeface="Cambria" panose="02040503050406030204" pitchFamily="18" charset="0"/>
                        </a:rPr>
                        <a:t>5</a:t>
                      </a:r>
                      <a:endParaRPr lang="tr-TR" sz="140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extLst>
                  <a:ext uri="{0D108BD9-81ED-4DB2-BD59-A6C34878D82A}">
                    <a16:rowId xmlns:a16="http://schemas.microsoft.com/office/drawing/2014/main" val="599446807"/>
                  </a:ext>
                </a:extLst>
              </a:tr>
              <a:tr h="248435">
                <a:tc>
                  <a:txBody>
                    <a:bodyPr/>
                    <a:lstStyle/>
                    <a:p>
                      <a:pPr algn="ctr">
                        <a:lnSpc>
                          <a:spcPct val="107000"/>
                        </a:lnSpc>
                        <a:spcAft>
                          <a:spcPts val="0"/>
                        </a:spcAft>
                      </a:pPr>
                      <a:r>
                        <a:rPr lang="tr-TR" sz="1600" dirty="0">
                          <a:effectLst/>
                          <a:latin typeface="Cambria" panose="02040503050406030204" pitchFamily="18" charset="0"/>
                        </a:rPr>
                        <a:t>Ege Üniversitesi</a:t>
                      </a:r>
                      <a:endParaRPr lang="tr-TR"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b"/>
                </a:tc>
                <a:tc>
                  <a:txBody>
                    <a:bodyPr/>
                    <a:lstStyle/>
                    <a:p>
                      <a:pPr algn="ctr">
                        <a:lnSpc>
                          <a:spcPct val="107000"/>
                        </a:lnSpc>
                        <a:spcAft>
                          <a:spcPts val="0"/>
                        </a:spcAft>
                      </a:pPr>
                      <a:r>
                        <a:rPr lang="tr-TR" sz="1400" dirty="0">
                          <a:effectLst/>
                          <a:latin typeface="Cambria" panose="02040503050406030204" pitchFamily="18" charset="0"/>
                        </a:rPr>
                        <a:t>₺4.372.959,79</a:t>
                      </a:r>
                      <a:endParaRPr lang="tr-T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tc>
                  <a:txBody>
                    <a:bodyPr/>
                    <a:lstStyle/>
                    <a:p>
                      <a:pPr algn="ctr">
                        <a:lnSpc>
                          <a:spcPct val="107000"/>
                        </a:lnSpc>
                        <a:spcAft>
                          <a:spcPts val="0"/>
                        </a:spcAft>
                      </a:pPr>
                      <a:r>
                        <a:rPr lang="tr-TR" sz="1400" dirty="0">
                          <a:effectLst/>
                          <a:latin typeface="Cambria" panose="02040503050406030204" pitchFamily="18" charset="0"/>
                        </a:rPr>
                        <a:t>₺4.325.852,57</a:t>
                      </a:r>
                      <a:endParaRPr lang="tr-T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tc>
                  <a:txBody>
                    <a:bodyPr/>
                    <a:lstStyle/>
                    <a:p>
                      <a:pPr algn="ctr">
                        <a:lnSpc>
                          <a:spcPct val="107000"/>
                        </a:lnSpc>
                        <a:spcAft>
                          <a:spcPts val="0"/>
                        </a:spcAft>
                      </a:pPr>
                      <a:r>
                        <a:rPr lang="tr-TR" sz="1400" dirty="0">
                          <a:effectLst/>
                          <a:latin typeface="Cambria" panose="02040503050406030204" pitchFamily="18" charset="0"/>
                        </a:rPr>
                        <a:t>4</a:t>
                      </a:r>
                      <a:endParaRPr lang="tr-T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extLst>
                  <a:ext uri="{0D108BD9-81ED-4DB2-BD59-A6C34878D82A}">
                    <a16:rowId xmlns:a16="http://schemas.microsoft.com/office/drawing/2014/main" val="2642373151"/>
                  </a:ext>
                </a:extLst>
              </a:tr>
              <a:tr h="248435">
                <a:tc>
                  <a:txBody>
                    <a:bodyPr/>
                    <a:lstStyle/>
                    <a:p>
                      <a:pPr algn="ctr">
                        <a:lnSpc>
                          <a:spcPct val="107000"/>
                        </a:lnSpc>
                        <a:spcAft>
                          <a:spcPts val="0"/>
                        </a:spcAft>
                      </a:pPr>
                      <a:r>
                        <a:rPr lang="tr-TR" sz="1600" dirty="0">
                          <a:effectLst/>
                          <a:latin typeface="Cambria" panose="02040503050406030204" pitchFamily="18" charset="0"/>
                        </a:rPr>
                        <a:t>Erciyes Üniversitesi</a:t>
                      </a:r>
                      <a:endParaRPr lang="tr-TR"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b"/>
                </a:tc>
                <a:tc>
                  <a:txBody>
                    <a:bodyPr/>
                    <a:lstStyle/>
                    <a:p>
                      <a:pPr algn="ctr">
                        <a:lnSpc>
                          <a:spcPct val="107000"/>
                        </a:lnSpc>
                        <a:spcAft>
                          <a:spcPts val="0"/>
                        </a:spcAft>
                      </a:pPr>
                      <a:r>
                        <a:rPr lang="tr-TR" sz="1400" dirty="0">
                          <a:effectLst/>
                          <a:latin typeface="Cambria" panose="02040503050406030204" pitchFamily="18" charset="0"/>
                        </a:rPr>
                        <a:t>₺5.476.946,34</a:t>
                      </a:r>
                      <a:endParaRPr lang="tr-T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tc>
                  <a:txBody>
                    <a:bodyPr/>
                    <a:lstStyle/>
                    <a:p>
                      <a:pPr algn="ctr">
                        <a:lnSpc>
                          <a:spcPct val="107000"/>
                        </a:lnSpc>
                        <a:spcAft>
                          <a:spcPts val="0"/>
                        </a:spcAft>
                      </a:pPr>
                      <a:r>
                        <a:rPr lang="tr-TR" sz="1400" dirty="0">
                          <a:effectLst/>
                          <a:latin typeface="Cambria" panose="02040503050406030204" pitchFamily="18" charset="0"/>
                        </a:rPr>
                        <a:t>₺5.475.495,30</a:t>
                      </a:r>
                      <a:endParaRPr lang="tr-T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tc>
                  <a:txBody>
                    <a:bodyPr/>
                    <a:lstStyle/>
                    <a:p>
                      <a:pPr algn="ctr">
                        <a:lnSpc>
                          <a:spcPct val="107000"/>
                        </a:lnSpc>
                        <a:spcAft>
                          <a:spcPts val="0"/>
                        </a:spcAft>
                      </a:pPr>
                      <a:r>
                        <a:rPr lang="tr-TR" sz="1400" dirty="0">
                          <a:effectLst/>
                          <a:latin typeface="Cambria" panose="02040503050406030204" pitchFamily="18" charset="0"/>
                        </a:rPr>
                        <a:t>11</a:t>
                      </a:r>
                      <a:endParaRPr lang="tr-T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extLst>
                  <a:ext uri="{0D108BD9-81ED-4DB2-BD59-A6C34878D82A}">
                    <a16:rowId xmlns:a16="http://schemas.microsoft.com/office/drawing/2014/main" val="1630685169"/>
                  </a:ext>
                </a:extLst>
              </a:tr>
              <a:tr h="248435">
                <a:tc>
                  <a:txBody>
                    <a:bodyPr/>
                    <a:lstStyle/>
                    <a:p>
                      <a:pPr algn="ctr">
                        <a:lnSpc>
                          <a:spcPct val="107000"/>
                        </a:lnSpc>
                        <a:spcAft>
                          <a:spcPts val="0"/>
                        </a:spcAft>
                      </a:pPr>
                      <a:r>
                        <a:rPr lang="tr-TR" sz="1600" dirty="0">
                          <a:effectLst/>
                          <a:latin typeface="Cambria" panose="02040503050406030204" pitchFamily="18" charset="0"/>
                        </a:rPr>
                        <a:t>Fırat Üniversitesi</a:t>
                      </a:r>
                      <a:endParaRPr lang="tr-TR"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b"/>
                </a:tc>
                <a:tc>
                  <a:txBody>
                    <a:bodyPr/>
                    <a:lstStyle/>
                    <a:p>
                      <a:pPr algn="ctr">
                        <a:lnSpc>
                          <a:spcPct val="107000"/>
                        </a:lnSpc>
                        <a:spcAft>
                          <a:spcPts val="0"/>
                        </a:spcAft>
                      </a:pPr>
                      <a:r>
                        <a:rPr lang="tr-TR" sz="1400" dirty="0">
                          <a:effectLst/>
                          <a:latin typeface="Cambria" panose="02040503050406030204" pitchFamily="18" charset="0"/>
                        </a:rPr>
                        <a:t>₺2.609.611,99</a:t>
                      </a:r>
                      <a:endParaRPr lang="tr-T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tc>
                  <a:txBody>
                    <a:bodyPr/>
                    <a:lstStyle/>
                    <a:p>
                      <a:pPr algn="ctr">
                        <a:lnSpc>
                          <a:spcPct val="107000"/>
                        </a:lnSpc>
                        <a:spcAft>
                          <a:spcPts val="0"/>
                        </a:spcAft>
                      </a:pPr>
                      <a:r>
                        <a:rPr lang="tr-TR" sz="1400" dirty="0">
                          <a:effectLst/>
                          <a:latin typeface="Cambria" panose="02040503050406030204" pitchFamily="18" charset="0"/>
                        </a:rPr>
                        <a:t>₺2.610.000,00</a:t>
                      </a:r>
                      <a:endParaRPr lang="tr-T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tc>
                  <a:txBody>
                    <a:bodyPr/>
                    <a:lstStyle/>
                    <a:p>
                      <a:pPr algn="ctr">
                        <a:lnSpc>
                          <a:spcPct val="107000"/>
                        </a:lnSpc>
                        <a:spcAft>
                          <a:spcPts val="0"/>
                        </a:spcAft>
                      </a:pPr>
                      <a:r>
                        <a:rPr lang="tr-TR" sz="1400" dirty="0">
                          <a:effectLst/>
                          <a:latin typeface="Cambria" panose="02040503050406030204" pitchFamily="18" charset="0"/>
                        </a:rPr>
                        <a:t>6</a:t>
                      </a:r>
                      <a:endParaRPr lang="tr-T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extLst>
                  <a:ext uri="{0D108BD9-81ED-4DB2-BD59-A6C34878D82A}">
                    <a16:rowId xmlns:a16="http://schemas.microsoft.com/office/drawing/2014/main" val="375847657"/>
                  </a:ext>
                </a:extLst>
              </a:tr>
              <a:tr h="248435">
                <a:tc>
                  <a:txBody>
                    <a:bodyPr/>
                    <a:lstStyle/>
                    <a:p>
                      <a:pPr algn="ctr">
                        <a:lnSpc>
                          <a:spcPct val="107000"/>
                        </a:lnSpc>
                        <a:spcAft>
                          <a:spcPts val="0"/>
                        </a:spcAft>
                      </a:pPr>
                      <a:r>
                        <a:rPr lang="tr-TR" sz="1600" dirty="0">
                          <a:effectLst/>
                          <a:latin typeface="Cambria" panose="02040503050406030204" pitchFamily="18" charset="0"/>
                        </a:rPr>
                        <a:t>Gazi Üniversitesi</a:t>
                      </a:r>
                      <a:endParaRPr lang="tr-TR"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b"/>
                </a:tc>
                <a:tc>
                  <a:txBody>
                    <a:bodyPr/>
                    <a:lstStyle/>
                    <a:p>
                      <a:pPr algn="ctr">
                        <a:lnSpc>
                          <a:spcPct val="107000"/>
                        </a:lnSpc>
                        <a:spcAft>
                          <a:spcPts val="0"/>
                        </a:spcAft>
                      </a:pPr>
                      <a:r>
                        <a:rPr lang="tr-TR" sz="1400" dirty="0">
                          <a:effectLst/>
                          <a:latin typeface="Cambria" panose="02040503050406030204" pitchFamily="18" charset="0"/>
                        </a:rPr>
                        <a:t>₺3.147.420,45</a:t>
                      </a:r>
                      <a:endParaRPr lang="tr-T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tc>
                  <a:txBody>
                    <a:bodyPr/>
                    <a:lstStyle/>
                    <a:p>
                      <a:pPr algn="ctr">
                        <a:lnSpc>
                          <a:spcPct val="107000"/>
                        </a:lnSpc>
                        <a:spcAft>
                          <a:spcPts val="0"/>
                        </a:spcAft>
                      </a:pPr>
                      <a:r>
                        <a:rPr lang="tr-TR" sz="1400" dirty="0">
                          <a:effectLst/>
                          <a:latin typeface="Cambria" panose="02040503050406030204" pitchFamily="18" charset="0"/>
                        </a:rPr>
                        <a:t>₺7.266.816,59</a:t>
                      </a:r>
                      <a:endParaRPr lang="tr-T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tc>
                  <a:txBody>
                    <a:bodyPr/>
                    <a:lstStyle/>
                    <a:p>
                      <a:pPr algn="ctr">
                        <a:lnSpc>
                          <a:spcPct val="107000"/>
                        </a:lnSpc>
                        <a:spcAft>
                          <a:spcPts val="0"/>
                        </a:spcAft>
                      </a:pPr>
                      <a:r>
                        <a:rPr lang="tr-TR" sz="1400" dirty="0">
                          <a:effectLst/>
                          <a:latin typeface="Cambria" panose="02040503050406030204" pitchFamily="18" charset="0"/>
                        </a:rPr>
                        <a:t>3</a:t>
                      </a:r>
                      <a:endParaRPr lang="tr-T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extLst>
                  <a:ext uri="{0D108BD9-81ED-4DB2-BD59-A6C34878D82A}">
                    <a16:rowId xmlns:a16="http://schemas.microsoft.com/office/drawing/2014/main" val="4201838995"/>
                  </a:ext>
                </a:extLst>
              </a:tr>
              <a:tr h="248435">
                <a:tc>
                  <a:txBody>
                    <a:bodyPr/>
                    <a:lstStyle/>
                    <a:p>
                      <a:pPr algn="ctr">
                        <a:lnSpc>
                          <a:spcPct val="107000"/>
                        </a:lnSpc>
                        <a:spcAft>
                          <a:spcPts val="0"/>
                        </a:spcAft>
                      </a:pPr>
                      <a:r>
                        <a:rPr lang="tr-TR" sz="1600" dirty="0">
                          <a:effectLst/>
                          <a:latin typeface="Cambria" panose="02040503050406030204" pitchFamily="18" charset="0"/>
                        </a:rPr>
                        <a:t>Gebze Teknik Üniversitesi</a:t>
                      </a:r>
                      <a:endParaRPr lang="tr-TR"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b"/>
                </a:tc>
                <a:tc>
                  <a:txBody>
                    <a:bodyPr/>
                    <a:lstStyle/>
                    <a:p>
                      <a:pPr algn="ctr">
                        <a:lnSpc>
                          <a:spcPct val="107000"/>
                        </a:lnSpc>
                        <a:spcAft>
                          <a:spcPts val="0"/>
                        </a:spcAft>
                      </a:pPr>
                      <a:r>
                        <a:rPr lang="tr-TR" sz="1400" dirty="0">
                          <a:effectLst/>
                          <a:latin typeface="Cambria" panose="02040503050406030204" pitchFamily="18" charset="0"/>
                        </a:rPr>
                        <a:t>₺4.959.492,65</a:t>
                      </a:r>
                      <a:endParaRPr lang="tr-T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tc>
                  <a:txBody>
                    <a:bodyPr/>
                    <a:lstStyle/>
                    <a:p>
                      <a:pPr algn="ctr">
                        <a:lnSpc>
                          <a:spcPct val="107000"/>
                        </a:lnSpc>
                        <a:spcAft>
                          <a:spcPts val="0"/>
                        </a:spcAft>
                      </a:pPr>
                      <a:r>
                        <a:rPr lang="tr-TR" sz="1400" dirty="0">
                          <a:effectLst/>
                          <a:latin typeface="Cambria" panose="02040503050406030204" pitchFamily="18" charset="0"/>
                        </a:rPr>
                        <a:t>₺9.068.000,00</a:t>
                      </a:r>
                      <a:endParaRPr lang="tr-T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tc>
                  <a:txBody>
                    <a:bodyPr/>
                    <a:lstStyle/>
                    <a:p>
                      <a:pPr algn="ctr">
                        <a:lnSpc>
                          <a:spcPct val="107000"/>
                        </a:lnSpc>
                        <a:spcAft>
                          <a:spcPts val="0"/>
                        </a:spcAft>
                      </a:pPr>
                      <a:r>
                        <a:rPr lang="tr-TR" sz="1400">
                          <a:effectLst/>
                          <a:latin typeface="Cambria" panose="02040503050406030204" pitchFamily="18" charset="0"/>
                        </a:rPr>
                        <a:t>17</a:t>
                      </a:r>
                      <a:endParaRPr lang="tr-TR" sz="140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extLst>
                  <a:ext uri="{0D108BD9-81ED-4DB2-BD59-A6C34878D82A}">
                    <a16:rowId xmlns:a16="http://schemas.microsoft.com/office/drawing/2014/main" val="258900204"/>
                  </a:ext>
                </a:extLst>
              </a:tr>
              <a:tr h="248435">
                <a:tc>
                  <a:txBody>
                    <a:bodyPr/>
                    <a:lstStyle/>
                    <a:p>
                      <a:pPr algn="ctr">
                        <a:lnSpc>
                          <a:spcPct val="107000"/>
                        </a:lnSpc>
                        <a:spcAft>
                          <a:spcPts val="0"/>
                        </a:spcAft>
                      </a:pPr>
                      <a:r>
                        <a:rPr lang="tr-TR" sz="1600" dirty="0">
                          <a:effectLst/>
                          <a:latin typeface="Cambria" panose="02040503050406030204" pitchFamily="18" charset="0"/>
                        </a:rPr>
                        <a:t>Hacettepe Üniversitesi</a:t>
                      </a:r>
                      <a:endParaRPr lang="tr-TR"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b"/>
                </a:tc>
                <a:tc>
                  <a:txBody>
                    <a:bodyPr/>
                    <a:lstStyle/>
                    <a:p>
                      <a:pPr algn="ctr">
                        <a:lnSpc>
                          <a:spcPct val="107000"/>
                        </a:lnSpc>
                        <a:spcAft>
                          <a:spcPts val="0"/>
                        </a:spcAft>
                      </a:pPr>
                      <a:r>
                        <a:rPr lang="tr-TR" sz="1400" dirty="0">
                          <a:effectLst/>
                          <a:latin typeface="Cambria" panose="02040503050406030204" pitchFamily="18" charset="0"/>
                        </a:rPr>
                        <a:t>₺5.458.243,03</a:t>
                      </a:r>
                      <a:endParaRPr lang="tr-T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tc>
                  <a:txBody>
                    <a:bodyPr/>
                    <a:lstStyle/>
                    <a:p>
                      <a:pPr algn="ctr">
                        <a:lnSpc>
                          <a:spcPct val="107000"/>
                        </a:lnSpc>
                        <a:spcAft>
                          <a:spcPts val="0"/>
                        </a:spcAft>
                      </a:pPr>
                      <a:r>
                        <a:rPr lang="tr-TR" sz="1400" dirty="0">
                          <a:effectLst/>
                          <a:latin typeface="Cambria" panose="02040503050406030204" pitchFamily="18" charset="0"/>
                        </a:rPr>
                        <a:t>₺8.558.791,30</a:t>
                      </a:r>
                      <a:endParaRPr lang="tr-T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tc>
                  <a:txBody>
                    <a:bodyPr/>
                    <a:lstStyle/>
                    <a:p>
                      <a:pPr algn="ctr">
                        <a:lnSpc>
                          <a:spcPct val="107000"/>
                        </a:lnSpc>
                        <a:spcAft>
                          <a:spcPts val="0"/>
                        </a:spcAft>
                      </a:pPr>
                      <a:r>
                        <a:rPr lang="tr-TR" sz="1400">
                          <a:effectLst/>
                          <a:latin typeface="Cambria" panose="02040503050406030204" pitchFamily="18" charset="0"/>
                        </a:rPr>
                        <a:t>5</a:t>
                      </a:r>
                      <a:endParaRPr lang="tr-TR" sz="140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extLst>
                  <a:ext uri="{0D108BD9-81ED-4DB2-BD59-A6C34878D82A}">
                    <a16:rowId xmlns:a16="http://schemas.microsoft.com/office/drawing/2014/main" val="1908823553"/>
                  </a:ext>
                </a:extLst>
              </a:tr>
              <a:tr h="248435">
                <a:tc>
                  <a:txBody>
                    <a:bodyPr/>
                    <a:lstStyle/>
                    <a:p>
                      <a:pPr algn="ctr">
                        <a:lnSpc>
                          <a:spcPct val="107000"/>
                        </a:lnSpc>
                        <a:spcAft>
                          <a:spcPts val="0"/>
                        </a:spcAft>
                      </a:pPr>
                      <a:r>
                        <a:rPr lang="tr-TR" sz="1600" dirty="0">
                          <a:effectLst/>
                          <a:latin typeface="Cambria" panose="02040503050406030204" pitchFamily="18" charset="0"/>
                        </a:rPr>
                        <a:t>İstanbul Teknik Üniversitesi</a:t>
                      </a:r>
                      <a:endParaRPr lang="tr-TR"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b"/>
                </a:tc>
                <a:tc>
                  <a:txBody>
                    <a:bodyPr/>
                    <a:lstStyle/>
                    <a:p>
                      <a:pPr algn="ctr">
                        <a:lnSpc>
                          <a:spcPct val="107000"/>
                        </a:lnSpc>
                        <a:spcAft>
                          <a:spcPts val="0"/>
                        </a:spcAft>
                      </a:pPr>
                      <a:r>
                        <a:rPr lang="tr-TR" sz="1400" dirty="0">
                          <a:effectLst/>
                          <a:latin typeface="Cambria" panose="02040503050406030204" pitchFamily="18" charset="0"/>
                        </a:rPr>
                        <a:t>₺8.582.291,44</a:t>
                      </a:r>
                      <a:endParaRPr lang="tr-T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tc>
                  <a:txBody>
                    <a:bodyPr/>
                    <a:lstStyle/>
                    <a:p>
                      <a:pPr algn="ctr">
                        <a:lnSpc>
                          <a:spcPct val="107000"/>
                        </a:lnSpc>
                        <a:spcAft>
                          <a:spcPts val="0"/>
                        </a:spcAft>
                      </a:pPr>
                      <a:r>
                        <a:rPr lang="tr-TR" sz="1400" dirty="0">
                          <a:effectLst/>
                          <a:latin typeface="Cambria" panose="02040503050406030204" pitchFamily="18" charset="0"/>
                        </a:rPr>
                        <a:t>₺8.531.999,99</a:t>
                      </a:r>
                      <a:endParaRPr lang="tr-T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tc>
                  <a:txBody>
                    <a:bodyPr/>
                    <a:lstStyle/>
                    <a:p>
                      <a:pPr algn="ctr">
                        <a:lnSpc>
                          <a:spcPct val="107000"/>
                        </a:lnSpc>
                        <a:spcAft>
                          <a:spcPts val="0"/>
                        </a:spcAft>
                      </a:pPr>
                      <a:r>
                        <a:rPr lang="tr-TR" sz="1400" dirty="0">
                          <a:effectLst/>
                          <a:latin typeface="Cambria" panose="02040503050406030204" pitchFamily="18" charset="0"/>
                        </a:rPr>
                        <a:t>9</a:t>
                      </a:r>
                      <a:endParaRPr lang="tr-T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extLst>
                  <a:ext uri="{0D108BD9-81ED-4DB2-BD59-A6C34878D82A}">
                    <a16:rowId xmlns:a16="http://schemas.microsoft.com/office/drawing/2014/main" val="1996973768"/>
                  </a:ext>
                </a:extLst>
              </a:tr>
              <a:tr h="248435">
                <a:tc>
                  <a:txBody>
                    <a:bodyPr/>
                    <a:lstStyle/>
                    <a:p>
                      <a:pPr algn="ctr">
                        <a:lnSpc>
                          <a:spcPct val="107000"/>
                        </a:lnSpc>
                        <a:spcAft>
                          <a:spcPts val="0"/>
                        </a:spcAft>
                      </a:pPr>
                      <a:r>
                        <a:rPr lang="tr-TR" sz="1600" dirty="0">
                          <a:effectLst/>
                          <a:latin typeface="Cambria" panose="02040503050406030204" pitchFamily="18" charset="0"/>
                        </a:rPr>
                        <a:t>İstanbul Üniversitesi</a:t>
                      </a:r>
                      <a:endParaRPr lang="tr-TR"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b"/>
                </a:tc>
                <a:tc>
                  <a:txBody>
                    <a:bodyPr/>
                    <a:lstStyle/>
                    <a:p>
                      <a:pPr algn="ctr">
                        <a:lnSpc>
                          <a:spcPct val="107000"/>
                        </a:lnSpc>
                        <a:spcAft>
                          <a:spcPts val="0"/>
                        </a:spcAft>
                      </a:pPr>
                      <a:r>
                        <a:rPr lang="tr-TR" sz="1400" dirty="0">
                          <a:effectLst/>
                          <a:latin typeface="Cambria" panose="02040503050406030204" pitchFamily="18" charset="0"/>
                        </a:rPr>
                        <a:t>₺5.635.590,35</a:t>
                      </a:r>
                      <a:endParaRPr lang="tr-T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tc>
                  <a:txBody>
                    <a:bodyPr/>
                    <a:lstStyle/>
                    <a:p>
                      <a:pPr algn="ctr">
                        <a:lnSpc>
                          <a:spcPct val="107000"/>
                        </a:lnSpc>
                        <a:spcAft>
                          <a:spcPts val="0"/>
                        </a:spcAft>
                      </a:pPr>
                      <a:r>
                        <a:rPr lang="tr-TR" sz="1400" dirty="0">
                          <a:effectLst/>
                          <a:latin typeface="Cambria" panose="02040503050406030204" pitchFamily="18" charset="0"/>
                        </a:rPr>
                        <a:t>₺11.806.763,25</a:t>
                      </a:r>
                      <a:endParaRPr lang="tr-T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tc>
                  <a:txBody>
                    <a:bodyPr/>
                    <a:lstStyle/>
                    <a:p>
                      <a:pPr algn="ctr">
                        <a:lnSpc>
                          <a:spcPct val="107000"/>
                        </a:lnSpc>
                        <a:spcAft>
                          <a:spcPts val="0"/>
                        </a:spcAft>
                      </a:pPr>
                      <a:r>
                        <a:rPr lang="tr-TR" sz="1400">
                          <a:effectLst/>
                          <a:latin typeface="Cambria" panose="02040503050406030204" pitchFamily="18" charset="0"/>
                        </a:rPr>
                        <a:t>37</a:t>
                      </a:r>
                      <a:endParaRPr lang="tr-TR" sz="140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extLst>
                  <a:ext uri="{0D108BD9-81ED-4DB2-BD59-A6C34878D82A}">
                    <a16:rowId xmlns:a16="http://schemas.microsoft.com/office/drawing/2014/main" val="2799030960"/>
                  </a:ext>
                </a:extLst>
              </a:tr>
              <a:tr h="248435">
                <a:tc>
                  <a:txBody>
                    <a:bodyPr/>
                    <a:lstStyle/>
                    <a:p>
                      <a:pPr algn="ctr">
                        <a:lnSpc>
                          <a:spcPct val="107000"/>
                        </a:lnSpc>
                        <a:spcAft>
                          <a:spcPts val="0"/>
                        </a:spcAft>
                      </a:pPr>
                      <a:r>
                        <a:rPr lang="tr-TR" sz="1600" dirty="0">
                          <a:effectLst/>
                          <a:latin typeface="Cambria" panose="02040503050406030204" pitchFamily="18" charset="0"/>
                        </a:rPr>
                        <a:t>İstanbul Üniversitesi-Cerrahpaşa</a:t>
                      </a:r>
                      <a:endParaRPr lang="tr-TR"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b"/>
                </a:tc>
                <a:tc>
                  <a:txBody>
                    <a:bodyPr/>
                    <a:lstStyle/>
                    <a:p>
                      <a:pPr algn="ctr">
                        <a:lnSpc>
                          <a:spcPct val="107000"/>
                        </a:lnSpc>
                        <a:spcAft>
                          <a:spcPts val="0"/>
                        </a:spcAft>
                      </a:pPr>
                      <a:r>
                        <a:rPr lang="tr-TR" sz="1400" dirty="0">
                          <a:effectLst/>
                          <a:latin typeface="Cambria" panose="02040503050406030204" pitchFamily="18" charset="0"/>
                        </a:rPr>
                        <a:t>₺4.205.402,11</a:t>
                      </a:r>
                      <a:endParaRPr lang="tr-T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tc>
                  <a:txBody>
                    <a:bodyPr/>
                    <a:lstStyle/>
                    <a:p>
                      <a:pPr algn="ctr">
                        <a:lnSpc>
                          <a:spcPct val="107000"/>
                        </a:lnSpc>
                        <a:spcAft>
                          <a:spcPts val="0"/>
                        </a:spcAft>
                      </a:pPr>
                      <a:r>
                        <a:rPr lang="tr-TR" sz="1400" dirty="0">
                          <a:effectLst/>
                          <a:latin typeface="Cambria" panose="02040503050406030204" pitchFamily="18" charset="0"/>
                        </a:rPr>
                        <a:t>₺4.204.115,62</a:t>
                      </a:r>
                      <a:endParaRPr lang="tr-T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tc>
                  <a:txBody>
                    <a:bodyPr/>
                    <a:lstStyle/>
                    <a:p>
                      <a:pPr algn="ctr">
                        <a:lnSpc>
                          <a:spcPct val="107000"/>
                        </a:lnSpc>
                        <a:spcAft>
                          <a:spcPts val="0"/>
                        </a:spcAft>
                      </a:pPr>
                      <a:r>
                        <a:rPr lang="tr-TR" sz="1400">
                          <a:effectLst/>
                          <a:latin typeface="Cambria" panose="02040503050406030204" pitchFamily="18" charset="0"/>
                        </a:rPr>
                        <a:t>4</a:t>
                      </a:r>
                      <a:endParaRPr lang="tr-TR" sz="140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extLst>
                  <a:ext uri="{0D108BD9-81ED-4DB2-BD59-A6C34878D82A}">
                    <a16:rowId xmlns:a16="http://schemas.microsoft.com/office/drawing/2014/main" val="1291439612"/>
                  </a:ext>
                </a:extLst>
              </a:tr>
              <a:tr h="248435">
                <a:tc>
                  <a:txBody>
                    <a:bodyPr/>
                    <a:lstStyle/>
                    <a:p>
                      <a:pPr algn="ctr">
                        <a:lnSpc>
                          <a:spcPct val="107000"/>
                        </a:lnSpc>
                        <a:spcAft>
                          <a:spcPts val="0"/>
                        </a:spcAft>
                      </a:pPr>
                      <a:r>
                        <a:rPr lang="tr-TR" sz="1600" dirty="0">
                          <a:effectLst/>
                          <a:latin typeface="Cambria" panose="02040503050406030204" pitchFamily="18" charset="0"/>
                        </a:rPr>
                        <a:t>İzmir Yüksek Teknoloji Üniversitesi</a:t>
                      </a:r>
                      <a:endParaRPr lang="tr-TR"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b"/>
                </a:tc>
                <a:tc>
                  <a:txBody>
                    <a:bodyPr/>
                    <a:lstStyle/>
                    <a:p>
                      <a:pPr algn="ctr">
                        <a:lnSpc>
                          <a:spcPct val="107000"/>
                        </a:lnSpc>
                        <a:spcAft>
                          <a:spcPts val="0"/>
                        </a:spcAft>
                      </a:pPr>
                      <a:r>
                        <a:rPr lang="tr-TR" sz="1400" dirty="0">
                          <a:effectLst/>
                          <a:latin typeface="Cambria" panose="02040503050406030204" pitchFamily="18" charset="0"/>
                        </a:rPr>
                        <a:t>₺6.851.851,49</a:t>
                      </a:r>
                      <a:endParaRPr lang="tr-T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tc>
                  <a:txBody>
                    <a:bodyPr/>
                    <a:lstStyle/>
                    <a:p>
                      <a:pPr algn="ctr">
                        <a:lnSpc>
                          <a:spcPct val="107000"/>
                        </a:lnSpc>
                        <a:spcAft>
                          <a:spcPts val="0"/>
                        </a:spcAft>
                      </a:pPr>
                      <a:r>
                        <a:rPr lang="tr-TR" sz="1400" dirty="0">
                          <a:effectLst/>
                          <a:latin typeface="Cambria" panose="02040503050406030204" pitchFamily="18" charset="0"/>
                        </a:rPr>
                        <a:t>₺6.560.000,00</a:t>
                      </a:r>
                      <a:endParaRPr lang="tr-T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tc>
                  <a:txBody>
                    <a:bodyPr/>
                    <a:lstStyle/>
                    <a:p>
                      <a:pPr algn="ctr">
                        <a:lnSpc>
                          <a:spcPct val="107000"/>
                        </a:lnSpc>
                        <a:spcAft>
                          <a:spcPts val="0"/>
                        </a:spcAft>
                      </a:pPr>
                      <a:r>
                        <a:rPr lang="tr-TR" sz="1400" dirty="0">
                          <a:effectLst/>
                          <a:latin typeface="Cambria" panose="02040503050406030204" pitchFamily="18" charset="0"/>
                        </a:rPr>
                        <a:t>20</a:t>
                      </a:r>
                      <a:endParaRPr lang="tr-T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extLst>
                  <a:ext uri="{0D108BD9-81ED-4DB2-BD59-A6C34878D82A}">
                    <a16:rowId xmlns:a16="http://schemas.microsoft.com/office/drawing/2014/main" val="2055561992"/>
                  </a:ext>
                </a:extLst>
              </a:tr>
              <a:tr h="248435">
                <a:tc>
                  <a:txBody>
                    <a:bodyPr/>
                    <a:lstStyle/>
                    <a:p>
                      <a:pPr algn="ctr">
                        <a:lnSpc>
                          <a:spcPct val="107000"/>
                        </a:lnSpc>
                        <a:spcAft>
                          <a:spcPts val="0"/>
                        </a:spcAft>
                      </a:pPr>
                      <a:r>
                        <a:rPr lang="tr-TR" sz="1600" dirty="0">
                          <a:effectLst/>
                          <a:latin typeface="Cambria" panose="02040503050406030204" pitchFamily="18" charset="0"/>
                        </a:rPr>
                        <a:t>Karadeniz Teknik Üniversitesi</a:t>
                      </a:r>
                      <a:endParaRPr lang="tr-TR"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b"/>
                </a:tc>
                <a:tc>
                  <a:txBody>
                    <a:bodyPr/>
                    <a:lstStyle/>
                    <a:p>
                      <a:pPr algn="ctr">
                        <a:lnSpc>
                          <a:spcPct val="107000"/>
                        </a:lnSpc>
                        <a:spcAft>
                          <a:spcPts val="0"/>
                        </a:spcAft>
                      </a:pPr>
                      <a:r>
                        <a:rPr lang="tr-TR" sz="1400" dirty="0">
                          <a:effectLst/>
                          <a:latin typeface="Cambria" panose="02040503050406030204" pitchFamily="18" charset="0"/>
                        </a:rPr>
                        <a:t>₺2.276.941,35</a:t>
                      </a:r>
                      <a:endParaRPr lang="tr-T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tc>
                  <a:txBody>
                    <a:bodyPr/>
                    <a:lstStyle/>
                    <a:p>
                      <a:pPr algn="ctr">
                        <a:lnSpc>
                          <a:spcPct val="107000"/>
                        </a:lnSpc>
                        <a:spcAft>
                          <a:spcPts val="0"/>
                        </a:spcAft>
                      </a:pPr>
                      <a:r>
                        <a:rPr lang="tr-TR" sz="1400" dirty="0">
                          <a:effectLst/>
                          <a:latin typeface="Cambria" panose="02040503050406030204" pitchFamily="18" charset="0"/>
                        </a:rPr>
                        <a:t>₺2.232.947,47</a:t>
                      </a:r>
                      <a:endParaRPr lang="tr-T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tc>
                  <a:txBody>
                    <a:bodyPr/>
                    <a:lstStyle/>
                    <a:p>
                      <a:pPr algn="ctr">
                        <a:lnSpc>
                          <a:spcPct val="107000"/>
                        </a:lnSpc>
                        <a:spcAft>
                          <a:spcPts val="0"/>
                        </a:spcAft>
                      </a:pPr>
                      <a:r>
                        <a:rPr lang="tr-TR" sz="1400" dirty="0">
                          <a:effectLst/>
                          <a:latin typeface="Cambria" panose="02040503050406030204" pitchFamily="18" charset="0"/>
                        </a:rPr>
                        <a:t>10</a:t>
                      </a:r>
                      <a:endParaRPr lang="tr-T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extLst>
                  <a:ext uri="{0D108BD9-81ED-4DB2-BD59-A6C34878D82A}">
                    <a16:rowId xmlns:a16="http://schemas.microsoft.com/office/drawing/2014/main" val="194236418"/>
                  </a:ext>
                </a:extLst>
              </a:tr>
              <a:tr h="248435">
                <a:tc>
                  <a:txBody>
                    <a:bodyPr/>
                    <a:lstStyle/>
                    <a:p>
                      <a:pPr algn="ctr">
                        <a:lnSpc>
                          <a:spcPct val="107000"/>
                        </a:lnSpc>
                        <a:spcAft>
                          <a:spcPts val="0"/>
                        </a:spcAft>
                      </a:pPr>
                      <a:r>
                        <a:rPr lang="tr-TR" sz="1600" dirty="0">
                          <a:effectLst/>
                          <a:latin typeface="Cambria" panose="02040503050406030204" pitchFamily="18" charset="0"/>
                        </a:rPr>
                        <a:t>Marmara Üniversitesi</a:t>
                      </a:r>
                      <a:endParaRPr lang="tr-TR"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b"/>
                </a:tc>
                <a:tc>
                  <a:txBody>
                    <a:bodyPr/>
                    <a:lstStyle/>
                    <a:p>
                      <a:pPr algn="ctr">
                        <a:lnSpc>
                          <a:spcPct val="107000"/>
                        </a:lnSpc>
                        <a:spcAft>
                          <a:spcPts val="0"/>
                        </a:spcAft>
                      </a:pPr>
                      <a:r>
                        <a:rPr lang="tr-TR" sz="1400" dirty="0">
                          <a:effectLst/>
                          <a:latin typeface="Cambria" panose="02040503050406030204" pitchFamily="18" charset="0"/>
                        </a:rPr>
                        <a:t>₺3.685.166,55</a:t>
                      </a:r>
                      <a:endParaRPr lang="tr-T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tc>
                  <a:txBody>
                    <a:bodyPr/>
                    <a:lstStyle/>
                    <a:p>
                      <a:pPr algn="ctr">
                        <a:lnSpc>
                          <a:spcPct val="107000"/>
                        </a:lnSpc>
                        <a:spcAft>
                          <a:spcPts val="0"/>
                        </a:spcAft>
                      </a:pPr>
                      <a:r>
                        <a:rPr lang="tr-TR" sz="1400" dirty="0">
                          <a:effectLst/>
                          <a:latin typeface="Cambria" panose="02040503050406030204" pitchFamily="18" charset="0"/>
                        </a:rPr>
                        <a:t>₺3.649.381,25</a:t>
                      </a:r>
                      <a:endParaRPr lang="tr-T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tc>
                  <a:txBody>
                    <a:bodyPr/>
                    <a:lstStyle/>
                    <a:p>
                      <a:pPr algn="ctr">
                        <a:lnSpc>
                          <a:spcPct val="107000"/>
                        </a:lnSpc>
                        <a:spcAft>
                          <a:spcPts val="0"/>
                        </a:spcAft>
                      </a:pPr>
                      <a:r>
                        <a:rPr lang="tr-TR" sz="1400" dirty="0">
                          <a:effectLst/>
                          <a:latin typeface="Cambria" panose="02040503050406030204" pitchFamily="18" charset="0"/>
                        </a:rPr>
                        <a:t>7</a:t>
                      </a:r>
                      <a:endParaRPr lang="tr-T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extLst>
                  <a:ext uri="{0D108BD9-81ED-4DB2-BD59-A6C34878D82A}">
                    <a16:rowId xmlns:a16="http://schemas.microsoft.com/office/drawing/2014/main" val="3569764855"/>
                  </a:ext>
                </a:extLst>
              </a:tr>
              <a:tr h="248435">
                <a:tc>
                  <a:txBody>
                    <a:bodyPr/>
                    <a:lstStyle/>
                    <a:p>
                      <a:pPr algn="ctr">
                        <a:lnSpc>
                          <a:spcPct val="107000"/>
                        </a:lnSpc>
                        <a:spcAft>
                          <a:spcPts val="0"/>
                        </a:spcAft>
                      </a:pPr>
                      <a:r>
                        <a:rPr lang="tr-TR" sz="1600" dirty="0">
                          <a:effectLst/>
                          <a:latin typeface="Cambria" panose="02040503050406030204" pitchFamily="18" charset="0"/>
                        </a:rPr>
                        <a:t>Orta Doğu Teknik Üniversitesi</a:t>
                      </a:r>
                      <a:endParaRPr lang="tr-TR"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b"/>
                </a:tc>
                <a:tc>
                  <a:txBody>
                    <a:bodyPr/>
                    <a:lstStyle/>
                    <a:p>
                      <a:pPr algn="ctr">
                        <a:lnSpc>
                          <a:spcPct val="107000"/>
                        </a:lnSpc>
                        <a:spcAft>
                          <a:spcPts val="0"/>
                        </a:spcAft>
                      </a:pPr>
                      <a:r>
                        <a:rPr lang="tr-TR" sz="1400" dirty="0">
                          <a:effectLst/>
                          <a:latin typeface="Cambria" panose="02040503050406030204" pitchFamily="18" charset="0"/>
                        </a:rPr>
                        <a:t>₺9.613.316,12</a:t>
                      </a:r>
                      <a:endParaRPr lang="tr-T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tc>
                  <a:txBody>
                    <a:bodyPr/>
                    <a:lstStyle/>
                    <a:p>
                      <a:pPr algn="ctr">
                        <a:lnSpc>
                          <a:spcPct val="107000"/>
                        </a:lnSpc>
                        <a:spcAft>
                          <a:spcPts val="0"/>
                        </a:spcAft>
                      </a:pPr>
                      <a:r>
                        <a:rPr lang="tr-TR" sz="1400" dirty="0">
                          <a:effectLst/>
                          <a:latin typeface="Cambria" panose="02040503050406030204" pitchFamily="18" charset="0"/>
                        </a:rPr>
                        <a:t>₺9.613.000,00</a:t>
                      </a:r>
                      <a:endParaRPr lang="tr-T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tc>
                  <a:txBody>
                    <a:bodyPr/>
                    <a:lstStyle/>
                    <a:p>
                      <a:pPr algn="ctr">
                        <a:lnSpc>
                          <a:spcPct val="107000"/>
                        </a:lnSpc>
                        <a:spcAft>
                          <a:spcPts val="0"/>
                        </a:spcAft>
                      </a:pPr>
                      <a:r>
                        <a:rPr lang="tr-TR" sz="1400" dirty="0">
                          <a:effectLst/>
                          <a:latin typeface="Cambria" panose="02040503050406030204" pitchFamily="18" charset="0"/>
                        </a:rPr>
                        <a:t>12</a:t>
                      </a:r>
                      <a:endParaRPr lang="tr-T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extLst>
                  <a:ext uri="{0D108BD9-81ED-4DB2-BD59-A6C34878D82A}">
                    <a16:rowId xmlns:a16="http://schemas.microsoft.com/office/drawing/2014/main" val="664500436"/>
                  </a:ext>
                </a:extLst>
              </a:tr>
              <a:tr h="248435">
                <a:tc>
                  <a:txBody>
                    <a:bodyPr/>
                    <a:lstStyle/>
                    <a:p>
                      <a:pPr algn="ctr">
                        <a:lnSpc>
                          <a:spcPct val="107000"/>
                        </a:lnSpc>
                        <a:spcAft>
                          <a:spcPts val="0"/>
                        </a:spcAft>
                      </a:pPr>
                      <a:r>
                        <a:rPr lang="tr-TR" sz="1600" dirty="0">
                          <a:effectLst/>
                          <a:latin typeface="Cambria" panose="02040503050406030204" pitchFamily="18" charset="0"/>
                        </a:rPr>
                        <a:t>Yıldız Teknik Üniversitesi</a:t>
                      </a:r>
                      <a:endParaRPr lang="tr-TR"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b"/>
                </a:tc>
                <a:tc>
                  <a:txBody>
                    <a:bodyPr/>
                    <a:lstStyle/>
                    <a:p>
                      <a:pPr algn="ctr">
                        <a:lnSpc>
                          <a:spcPct val="107000"/>
                        </a:lnSpc>
                        <a:spcAft>
                          <a:spcPts val="0"/>
                        </a:spcAft>
                      </a:pPr>
                      <a:r>
                        <a:rPr lang="tr-TR" sz="1400" dirty="0">
                          <a:effectLst/>
                          <a:latin typeface="Cambria" panose="02040503050406030204" pitchFamily="18" charset="0"/>
                        </a:rPr>
                        <a:t>₺6.090.656,44</a:t>
                      </a:r>
                      <a:endParaRPr lang="tr-T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tc>
                  <a:txBody>
                    <a:bodyPr/>
                    <a:lstStyle/>
                    <a:p>
                      <a:pPr algn="ctr">
                        <a:lnSpc>
                          <a:spcPct val="107000"/>
                        </a:lnSpc>
                        <a:spcAft>
                          <a:spcPts val="0"/>
                        </a:spcAft>
                      </a:pPr>
                      <a:r>
                        <a:rPr lang="tr-TR" sz="1400" dirty="0">
                          <a:effectLst/>
                          <a:latin typeface="Cambria" panose="02040503050406030204" pitchFamily="18" charset="0"/>
                        </a:rPr>
                        <a:t>₺6.090.931,21</a:t>
                      </a:r>
                      <a:endParaRPr lang="tr-T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tc>
                  <a:txBody>
                    <a:bodyPr/>
                    <a:lstStyle/>
                    <a:p>
                      <a:pPr algn="ctr">
                        <a:lnSpc>
                          <a:spcPct val="107000"/>
                        </a:lnSpc>
                        <a:spcAft>
                          <a:spcPts val="0"/>
                        </a:spcAft>
                      </a:pPr>
                      <a:r>
                        <a:rPr lang="tr-TR" sz="1400" dirty="0">
                          <a:effectLst/>
                          <a:latin typeface="Cambria" panose="02040503050406030204" pitchFamily="18" charset="0"/>
                        </a:rPr>
                        <a:t>10</a:t>
                      </a:r>
                      <a:endParaRPr lang="tr-T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extLst>
                  <a:ext uri="{0D108BD9-81ED-4DB2-BD59-A6C34878D82A}">
                    <a16:rowId xmlns:a16="http://schemas.microsoft.com/office/drawing/2014/main" val="2852778399"/>
                  </a:ext>
                </a:extLst>
              </a:tr>
              <a:tr h="279473">
                <a:tc>
                  <a:txBody>
                    <a:bodyPr/>
                    <a:lstStyle/>
                    <a:p>
                      <a:pPr algn="ctr">
                        <a:lnSpc>
                          <a:spcPct val="107000"/>
                        </a:lnSpc>
                        <a:spcAft>
                          <a:spcPts val="0"/>
                        </a:spcAft>
                      </a:pPr>
                      <a:r>
                        <a:rPr lang="tr-TR" sz="1800" dirty="0">
                          <a:effectLst/>
                          <a:latin typeface="Cambria" panose="02040503050406030204" pitchFamily="18" charset="0"/>
                        </a:rPr>
                        <a:t>TOPLAM</a:t>
                      </a:r>
                      <a:endParaRPr lang="tr-TR"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tc>
                  <a:txBody>
                    <a:bodyPr/>
                    <a:lstStyle/>
                    <a:p>
                      <a:pPr algn="ctr">
                        <a:lnSpc>
                          <a:spcPct val="107000"/>
                        </a:lnSpc>
                        <a:spcAft>
                          <a:spcPts val="0"/>
                        </a:spcAft>
                      </a:pPr>
                      <a:r>
                        <a:rPr lang="tr-TR" sz="1800" b="1" dirty="0">
                          <a:effectLst/>
                          <a:latin typeface="Cambria" panose="02040503050406030204" pitchFamily="18" charset="0"/>
                        </a:rPr>
                        <a:t>₺100.000.000,00</a:t>
                      </a:r>
                      <a:endParaRPr lang="tr-TR" sz="1800" b="1"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tc>
                  <a:txBody>
                    <a:bodyPr/>
                    <a:lstStyle/>
                    <a:p>
                      <a:pPr algn="ctr">
                        <a:lnSpc>
                          <a:spcPct val="107000"/>
                        </a:lnSpc>
                        <a:spcAft>
                          <a:spcPts val="0"/>
                        </a:spcAft>
                      </a:pPr>
                      <a:r>
                        <a:rPr lang="tr-TR" sz="1800" b="1" dirty="0">
                          <a:effectLst/>
                          <a:latin typeface="Cambria" panose="02040503050406030204" pitchFamily="18" charset="0"/>
                        </a:rPr>
                        <a:t>₺116.236.879,94</a:t>
                      </a:r>
                      <a:endParaRPr lang="tr-TR" sz="1800" b="1"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tc>
                  <a:txBody>
                    <a:bodyPr/>
                    <a:lstStyle/>
                    <a:p>
                      <a:pPr algn="ctr">
                        <a:lnSpc>
                          <a:spcPct val="107000"/>
                        </a:lnSpc>
                        <a:spcAft>
                          <a:spcPts val="0"/>
                        </a:spcAft>
                      </a:pPr>
                      <a:r>
                        <a:rPr lang="tr-TR" sz="1800" b="1" dirty="0">
                          <a:effectLst/>
                          <a:latin typeface="Cambria" panose="02040503050406030204" pitchFamily="18" charset="0"/>
                        </a:rPr>
                        <a:t>196</a:t>
                      </a:r>
                      <a:endParaRPr lang="tr-TR" sz="1800" b="1" dirty="0">
                        <a:effectLst/>
                        <a:latin typeface="Cambria" panose="02040503050406030204" pitchFamily="18" charset="0"/>
                        <a:ea typeface="Calibri" panose="020F0502020204030204" pitchFamily="34" charset="0"/>
                        <a:cs typeface="Times New Roman" panose="02020603050405020304" pitchFamily="18" charset="0"/>
                      </a:endParaRPr>
                    </a:p>
                  </a:txBody>
                  <a:tcPr marL="38897" marR="38897" marT="0" marB="0" anchor="ctr"/>
                </a:tc>
                <a:extLst>
                  <a:ext uri="{0D108BD9-81ED-4DB2-BD59-A6C34878D82A}">
                    <a16:rowId xmlns:a16="http://schemas.microsoft.com/office/drawing/2014/main" val="832988097"/>
                  </a:ext>
                </a:extLst>
              </a:tr>
            </a:tbl>
          </a:graphicData>
        </a:graphic>
      </p:graphicFrame>
    </p:spTree>
    <p:extLst>
      <p:ext uri="{BB962C8B-B14F-4D97-AF65-F5344CB8AC3E}">
        <p14:creationId xmlns:p14="http://schemas.microsoft.com/office/powerpoint/2010/main" val="2218200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id="{79AA37B0-F161-4B7A-A065-85E8AAC94D2A}"/>
              </a:ext>
            </a:extLst>
          </p:cNvPr>
          <p:cNvGraphicFramePr>
            <a:graphicFrameLocks noGrp="1"/>
          </p:cNvGraphicFramePr>
          <p:nvPr>
            <p:ph idx="1"/>
            <p:extLst>
              <p:ext uri="{D42A27DB-BD31-4B8C-83A1-F6EECF244321}">
                <p14:modId xmlns:p14="http://schemas.microsoft.com/office/powerpoint/2010/main" val="3883603097"/>
              </p:ext>
            </p:extLst>
          </p:nvPr>
        </p:nvGraphicFramePr>
        <p:xfrm>
          <a:off x="273691" y="1439501"/>
          <a:ext cx="11811699" cy="5024610"/>
        </p:xfrm>
        <a:graphic>
          <a:graphicData uri="http://schemas.openxmlformats.org/drawingml/2006/table">
            <a:tbl>
              <a:tblPr>
                <a:tableStyleId>{5C22544A-7EE6-4342-B048-85BDC9FD1C3A}</a:tableStyleId>
              </a:tblPr>
              <a:tblGrid>
                <a:gridCol w="5589899">
                  <a:extLst>
                    <a:ext uri="{9D8B030D-6E8A-4147-A177-3AD203B41FA5}">
                      <a16:colId xmlns:a16="http://schemas.microsoft.com/office/drawing/2014/main" val="4219375156"/>
                    </a:ext>
                  </a:extLst>
                </a:gridCol>
                <a:gridCol w="1040130">
                  <a:extLst>
                    <a:ext uri="{9D8B030D-6E8A-4147-A177-3AD203B41FA5}">
                      <a16:colId xmlns:a16="http://schemas.microsoft.com/office/drawing/2014/main" val="2952530193"/>
                    </a:ext>
                  </a:extLst>
                </a:gridCol>
                <a:gridCol w="1062675">
                  <a:extLst>
                    <a:ext uri="{9D8B030D-6E8A-4147-A177-3AD203B41FA5}">
                      <a16:colId xmlns:a16="http://schemas.microsoft.com/office/drawing/2014/main" val="1820753266"/>
                    </a:ext>
                  </a:extLst>
                </a:gridCol>
                <a:gridCol w="494951">
                  <a:extLst>
                    <a:ext uri="{9D8B030D-6E8A-4147-A177-3AD203B41FA5}">
                      <a16:colId xmlns:a16="http://schemas.microsoft.com/office/drawing/2014/main" val="657345534"/>
                    </a:ext>
                  </a:extLst>
                </a:gridCol>
                <a:gridCol w="746620">
                  <a:extLst>
                    <a:ext uri="{9D8B030D-6E8A-4147-A177-3AD203B41FA5}">
                      <a16:colId xmlns:a16="http://schemas.microsoft.com/office/drawing/2014/main" val="2669701329"/>
                    </a:ext>
                  </a:extLst>
                </a:gridCol>
                <a:gridCol w="1283516">
                  <a:extLst>
                    <a:ext uri="{9D8B030D-6E8A-4147-A177-3AD203B41FA5}">
                      <a16:colId xmlns:a16="http://schemas.microsoft.com/office/drawing/2014/main" val="1382930220"/>
                    </a:ext>
                  </a:extLst>
                </a:gridCol>
                <a:gridCol w="1593908">
                  <a:extLst>
                    <a:ext uri="{9D8B030D-6E8A-4147-A177-3AD203B41FA5}">
                      <a16:colId xmlns:a16="http://schemas.microsoft.com/office/drawing/2014/main" val="1629118665"/>
                    </a:ext>
                  </a:extLst>
                </a:gridCol>
              </a:tblGrid>
              <a:tr h="258987">
                <a:tc>
                  <a:txBody>
                    <a:bodyPr/>
                    <a:lstStyle/>
                    <a:p>
                      <a:pPr algn="ctr" fontAlgn="ctr"/>
                      <a:r>
                        <a:rPr lang="tr-TR" sz="1200" b="1" u="none" strike="noStrike" dirty="0">
                          <a:effectLst/>
                          <a:latin typeface="Cambria" panose="02040503050406030204" pitchFamily="18" charset="0"/>
                        </a:rPr>
                        <a:t>Projenin Adı</a:t>
                      </a:r>
                      <a:endParaRPr lang="tr-TR" sz="1200" b="1"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200" b="1" u="none" strike="noStrike" dirty="0">
                          <a:effectLst/>
                          <a:latin typeface="Cambria" panose="02040503050406030204" pitchFamily="18" charset="0"/>
                        </a:rPr>
                        <a:t>Yürütücüsü</a:t>
                      </a:r>
                      <a:endParaRPr lang="tr-TR" sz="1200" b="1"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200" b="1" u="none" strike="noStrike" dirty="0">
                          <a:effectLst/>
                          <a:latin typeface="Cambria" panose="02040503050406030204" pitchFamily="18" charset="0"/>
                        </a:rPr>
                        <a:t>Bölüm/ABD</a:t>
                      </a:r>
                      <a:endParaRPr lang="tr-TR" sz="1200" b="1"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200" b="1" u="none" strike="noStrike" dirty="0">
                          <a:effectLst/>
                          <a:latin typeface="Cambria" panose="02040503050406030204" pitchFamily="18" charset="0"/>
                        </a:rPr>
                        <a:t>Proje Süresi</a:t>
                      </a:r>
                      <a:endParaRPr lang="tr-TR" sz="1200" b="1" i="0" u="none" strike="noStrike" dirty="0">
                        <a:solidFill>
                          <a:srgbClr val="000000"/>
                        </a:solidFill>
                        <a:effectLst/>
                        <a:latin typeface="Cambria" panose="02040503050406030204" pitchFamily="18" charset="0"/>
                      </a:endParaRPr>
                    </a:p>
                  </a:txBody>
                  <a:tcPr marL="5064" marR="5064" marT="5064" marB="0" anchor="ctr"/>
                </a:tc>
                <a:tc>
                  <a:txBody>
                    <a:bodyPr/>
                    <a:lstStyle/>
                    <a:p>
                      <a:pPr algn="l" fontAlgn="ctr"/>
                      <a:r>
                        <a:rPr lang="tr-TR" sz="1200" b="1" u="none" strike="noStrike" dirty="0">
                          <a:effectLst/>
                          <a:latin typeface="Cambria" panose="02040503050406030204" pitchFamily="18" charset="0"/>
                        </a:rPr>
                        <a:t>Proje Bütçesi</a:t>
                      </a:r>
                      <a:endParaRPr lang="tr-TR" sz="1200" b="1"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200" b="1" u="none" strike="noStrike" dirty="0">
                          <a:effectLst/>
                          <a:latin typeface="Cambria" panose="02040503050406030204" pitchFamily="18" charset="0"/>
                        </a:rPr>
                        <a:t>Sektör</a:t>
                      </a:r>
                      <a:endParaRPr lang="tr-TR" sz="1200" b="1"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200" b="1" u="none" strike="noStrike" dirty="0">
                          <a:effectLst/>
                          <a:latin typeface="Cambria" panose="02040503050406030204" pitchFamily="18" charset="0"/>
                        </a:rPr>
                        <a:t>Sektör Alt Alan</a:t>
                      </a:r>
                      <a:endParaRPr lang="tr-TR" sz="1200" b="1" i="0" u="none" strike="noStrike" dirty="0">
                        <a:solidFill>
                          <a:srgbClr val="000000"/>
                        </a:solidFill>
                        <a:effectLst/>
                        <a:latin typeface="Cambria" panose="02040503050406030204" pitchFamily="18" charset="0"/>
                      </a:endParaRPr>
                    </a:p>
                  </a:txBody>
                  <a:tcPr marL="5064" marR="5064" marT="5064" marB="0" anchor="ctr"/>
                </a:tc>
                <a:extLst>
                  <a:ext uri="{0D108BD9-81ED-4DB2-BD59-A6C34878D82A}">
                    <a16:rowId xmlns:a16="http://schemas.microsoft.com/office/drawing/2014/main" val="3711027667"/>
                  </a:ext>
                </a:extLst>
              </a:tr>
              <a:tr h="513279">
                <a:tc>
                  <a:txBody>
                    <a:bodyPr/>
                    <a:lstStyle/>
                    <a:p>
                      <a:pPr algn="l" fontAlgn="ctr"/>
                      <a:r>
                        <a:rPr lang="tr-TR" sz="1000" u="none" strike="noStrike" dirty="0">
                          <a:effectLst/>
                          <a:latin typeface="Cambria" panose="02040503050406030204" pitchFamily="18" charset="0"/>
                        </a:rPr>
                        <a:t>Beyin Hasarı </a:t>
                      </a:r>
                      <a:r>
                        <a:rPr lang="tr-TR" sz="1000" u="none" strike="noStrike" dirty="0" err="1">
                          <a:effectLst/>
                          <a:latin typeface="Cambria" panose="02040503050406030204" pitchFamily="18" charset="0"/>
                        </a:rPr>
                        <a:t>Biyobelirteci</a:t>
                      </a:r>
                      <a:r>
                        <a:rPr lang="tr-TR" sz="1000" u="none" strike="noStrike" dirty="0">
                          <a:effectLst/>
                          <a:latin typeface="Cambria" panose="02040503050406030204" pitchFamily="18" charset="0"/>
                        </a:rPr>
                        <a:t> </a:t>
                      </a:r>
                      <a:r>
                        <a:rPr lang="tr-TR" sz="1000" u="none" strike="noStrike" dirty="0" err="1">
                          <a:effectLst/>
                          <a:latin typeface="Cambria" panose="02040503050406030204" pitchFamily="18" charset="0"/>
                        </a:rPr>
                        <a:t>Glial</a:t>
                      </a:r>
                      <a:r>
                        <a:rPr lang="tr-TR" sz="1000" u="none" strike="noStrike" dirty="0">
                          <a:effectLst/>
                          <a:latin typeface="Cambria" panose="02040503050406030204" pitchFamily="18" charset="0"/>
                        </a:rPr>
                        <a:t> </a:t>
                      </a:r>
                      <a:r>
                        <a:rPr lang="tr-TR" sz="1000" u="none" strike="noStrike" dirty="0" err="1">
                          <a:effectLst/>
                          <a:latin typeface="Cambria" panose="02040503050406030204" pitchFamily="18" charset="0"/>
                        </a:rPr>
                        <a:t>Fibrikler</a:t>
                      </a:r>
                      <a:r>
                        <a:rPr lang="tr-TR" sz="1000" u="none" strike="noStrike" dirty="0">
                          <a:effectLst/>
                          <a:latin typeface="Cambria" panose="02040503050406030204" pitchFamily="18" charset="0"/>
                        </a:rPr>
                        <a:t> Asidik Protein (GFAP) Tespitine Yönelik Kütle Duyarlı </a:t>
                      </a:r>
                      <a:r>
                        <a:rPr lang="tr-TR" sz="1000" u="none" strike="noStrike" dirty="0" err="1">
                          <a:effectLst/>
                          <a:latin typeface="Cambria" panose="02040503050406030204" pitchFamily="18" charset="0"/>
                        </a:rPr>
                        <a:t>İmmünosensör</a:t>
                      </a:r>
                      <a:r>
                        <a:rPr lang="tr-TR" sz="1000" u="none" strike="noStrike" dirty="0">
                          <a:effectLst/>
                          <a:latin typeface="Cambria" panose="02040503050406030204" pitchFamily="18" charset="0"/>
                        </a:rPr>
                        <a:t> Geliştirilmesi</a:t>
                      </a:r>
                      <a:endParaRPr lang="tr-TR" sz="10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l" fontAlgn="ctr"/>
                      <a:r>
                        <a:rPr lang="tr-TR" sz="1000" u="none" strike="noStrike" dirty="0">
                          <a:effectLst/>
                          <a:latin typeface="Cambria" panose="02040503050406030204" pitchFamily="18" charset="0"/>
                        </a:rPr>
                        <a:t>Prof.Dr. Sibel A. Özkan</a:t>
                      </a:r>
                      <a:endParaRPr lang="tr-TR" sz="10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000" u="none" strike="noStrike" dirty="0">
                          <a:effectLst/>
                          <a:latin typeface="Cambria" panose="02040503050406030204" pitchFamily="18" charset="0"/>
                        </a:rPr>
                        <a:t>Analitik Kimya</a:t>
                      </a:r>
                      <a:endParaRPr lang="tr-TR" sz="10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000" u="none" strike="noStrike" dirty="0">
                          <a:effectLst/>
                          <a:latin typeface="Cambria" panose="02040503050406030204" pitchFamily="18" charset="0"/>
                        </a:rPr>
                        <a:t>36</a:t>
                      </a:r>
                      <a:endParaRPr lang="tr-TR" sz="10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000" u="none" strike="noStrike" dirty="0">
                          <a:effectLst/>
                          <a:latin typeface="Cambria" panose="02040503050406030204" pitchFamily="18" charset="0"/>
                        </a:rPr>
                        <a:t>₺749.990,39</a:t>
                      </a:r>
                      <a:endParaRPr lang="tr-TR" sz="10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000" u="none" strike="noStrike" dirty="0">
                          <a:effectLst/>
                          <a:latin typeface="Cambria" panose="02040503050406030204" pitchFamily="18" charset="0"/>
                        </a:rPr>
                        <a:t>Kimya Sağlık</a:t>
                      </a:r>
                      <a:endParaRPr lang="tr-TR" sz="10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000" u="none" strike="noStrike">
                          <a:effectLst/>
                          <a:latin typeface="Cambria" panose="02040503050406030204" pitchFamily="18" charset="0"/>
                        </a:rPr>
                        <a:t>Analitik Kimya Klinik Araştırmalar (İmmünoloji, Sinir Bilimleri ve Beyin, Nadir Hastalıklar, Onkoloji</a:t>
                      </a:r>
                      <a:endParaRPr lang="tr-TR" sz="1000" b="0" i="0" u="none" strike="noStrike">
                        <a:solidFill>
                          <a:srgbClr val="000000"/>
                        </a:solidFill>
                        <a:effectLst/>
                        <a:latin typeface="Cambria" panose="02040503050406030204" pitchFamily="18" charset="0"/>
                      </a:endParaRPr>
                    </a:p>
                  </a:txBody>
                  <a:tcPr marL="5064" marR="5064" marT="5064" marB="0" anchor="ctr"/>
                </a:tc>
                <a:extLst>
                  <a:ext uri="{0D108BD9-81ED-4DB2-BD59-A6C34878D82A}">
                    <a16:rowId xmlns:a16="http://schemas.microsoft.com/office/drawing/2014/main" val="1603057091"/>
                  </a:ext>
                </a:extLst>
              </a:tr>
              <a:tr h="386133">
                <a:tc>
                  <a:txBody>
                    <a:bodyPr/>
                    <a:lstStyle/>
                    <a:p>
                      <a:pPr algn="l" fontAlgn="ctr"/>
                      <a:r>
                        <a:rPr lang="tr-TR" sz="1000" u="none" strike="noStrike">
                          <a:effectLst/>
                          <a:latin typeface="Cambria" panose="02040503050406030204" pitchFamily="18" charset="0"/>
                        </a:rPr>
                        <a:t>Arı Ürünlerinde Flumetrin Kalıntısının Tespiti İçin Tek Kullanımlık Sensör Sistemlerinin Geliştirilmesi</a:t>
                      </a:r>
                      <a:endParaRPr lang="tr-TR" sz="1000" b="0" i="0" u="none" strike="noStrike">
                        <a:solidFill>
                          <a:srgbClr val="000000"/>
                        </a:solidFill>
                        <a:effectLst/>
                        <a:latin typeface="Cambria" panose="02040503050406030204" pitchFamily="18" charset="0"/>
                      </a:endParaRPr>
                    </a:p>
                  </a:txBody>
                  <a:tcPr marL="5064" marR="5064" marT="5064" marB="0" anchor="ctr"/>
                </a:tc>
                <a:tc>
                  <a:txBody>
                    <a:bodyPr/>
                    <a:lstStyle/>
                    <a:p>
                      <a:pPr algn="l" fontAlgn="ctr"/>
                      <a:r>
                        <a:rPr lang="tr-TR" sz="1000" u="none" strike="noStrike">
                          <a:effectLst/>
                          <a:latin typeface="Cambria" panose="02040503050406030204" pitchFamily="18" charset="0"/>
                        </a:rPr>
                        <a:t>Araş.Gör. Sedat SEVİN</a:t>
                      </a:r>
                      <a:endParaRPr lang="tr-TR" sz="10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000" u="none" strike="noStrike">
                          <a:effectLst/>
                          <a:latin typeface="Cambria" panose="02040503050406030204" pitchFamily="18" charset="0"/>
                        </a:rPr>
                        <a:t>Veterinerlik Farmakoloji ve Toksikolojisi</a:t>
                      </a:r>
                      <a:endParaRPr lang="tr-TR" sz="10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000" u="none" strike="noStrike">
                          <a:effectLst/>
                          <a:latin typeface="Cambria" panose="02040503050406030204" pitchFamily="18" charset="0"/>
                        </a:rPr>
                        <a:t>24</a:t>
                      </a:r>
                      <a:endParaRPr lang="tr-TR" sz="10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000" u="none" strike="noStrike" dirty="0">
                          <a:effectLst/>
                          <a:latin typeface="Cambria" panose="02040503050406030204" pitchFamily="18" charset="0"/>
                        </a:rPr>
                        <a:t>₺712.797,93</a:t>
                      </a:r>
                      <a:endParaRPr lang="tr-TR" sz="10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000" u="none" strike="noStrike" dirty="0">
                          <a:effectLst/>
                          <a:latin typeface="Cambria" panose="02040503050406030204" pitchFamily="18" charset="0"/>
                        </a:rPr>
                        <a:t>Gıda Arzı Güvenliği Kimya</a:t>
                      </a:r>
                      <a:endParaRPr lang="tr-TR" sz="10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000" u="none" strike="noStrike">
                          <a:effectLst/>
                          <a:latin typeface="Cambria" panose="02040503050406030204" pitchFamily="18" charset="0"/>
                        </a:rPr>
                        <a:t>Gıda Güvenliği Analitik Kimya</a:t>
                      </a:r>
                      <a:endParaRPr lang="tr-TR" sz="1000" b="0" i="0" u="none" strike="noStrike">
                        <a:solidFill>
                          <a:srgbClr val="000000"/>
                        </a:solidFill>
                        <a:effectLst/>
                        <a:latin typeface="Cambria" panose="02040503050406030204" pitchFamily="18" charset="0"/>
                      </a:endParaRPr>
                    </a:p>
                  </a:txBody>
                  <a:tcPr marL="5064" marR="5064" marT="5064" marB="0" anchor="ctr"/>
                </a:tc>
                <a:extLst>
                  <a:ext uri="{0D108BD9-81ED-4DB2-BD59-A6C34878D82A}">
                    <a16:rowId xmlns:a16="http://schemas.microsoft.com/office/drawing/2014/main" val="689845342"/>
                  </a:ext>
                </a:extLst>
              </a:tr>
              <a:tr h="466159">
                <a:tc>
                  <a:txBody>
                    <a:bodyPr/>
                    <a:lstStyle/>
                    <a:p>
                      <a:pPr algn="l" fontAlgn="ctr"/>
                      <a:r>
                        <a:rPr lang="tr-TR" sz="1000" u="none" strike="noStrike">
                          <a:effectLst/>
                          <a:latin typeface="Cambria" panose="02040503050406030204" pitchFamily="18" charset="0"/>
                        </a:rPr>
                        <a:t>Gıda Alerjen Proteinlerinin Hassas ve Seçici Tayinine Yönelik Aptamer-MIP Temelli Elektrokimyasal Biyosensörlerin Hazırlanması ve Uygulamaları</a:t>
                      </a:r>
                      <a:endParaRPr lang="tr-TR" sz="1000" b="0" i="0" u="none" strike="noStrike">
                        <a:solidFill>
                          <a:srgbClr val="000000"/>
                        </a:solidFill>
                        <a:effectLst/>
                        <a:latin typeface="Cambria" panose="02040503050406030204" pitchFamily="18" charset="0"/>
                      </a:endParaRPr>
                    </a:p>
                  </a:txBody>
                  <a:tcPr marL="5064" marR="5064" marT="5064" marB="0" anchor="ctr"/>
                </a:tc>
                <a:tc>
                  <a:txBody>
                    <a:bodyPr/>
                    <a:lstStyle/>
                    <a:p>
                      <a:pPr algn="l" fontAlgn="ctr"/>
                      <a:r>
                        <a:rPr lang="tr-TR" sz="1000" u="none" strike="noStrike">
                          <a:effectLst/>
                          <a:latin typeface="Cambria" panose="02040503050406030204" pitchFamily="18" charset="0"/>
                        </a:rPr>
                        <a:t>Doç.Dr. Gözde AYDOĞDU TIĞ</a:t>
                      </a:r>
                      <a:endParaRPr lang="tr-TR" sz="10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000" u="none" strike="noStrike">
                          <a:effectLst/>
                          <a:latin typeface="Cambria" panose="02040503050406030204" pitchFamily="18" charset="0"/>
                        </a:rPr>
                        <a:t>Biyokimya</a:t>
                      </a:r>
                      <a:endParaRPr lang="tr-TR" sz="10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000" u="none" strike="noStrike">
                          <a:effectLst/>
                          <a:latin typeface="Cambria" panose="02040503050406030204" pitchFamily="18" charset="0"/>
                        </a:rPr>
                        <a:t>30</a:t>
                      </a:r>
                      <a:endParaRPr lang="tr-TR" sz="10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000" u="none" strike="noStrike">
                          <a:effectLst/>
                          <a:latin typeface="Cambria" panose="02040503050406030204" pitchFamily="18" charset="0"/>
                        </a:rPr>
                        <a:t>₺747.228,95</a:t>
                      </a:r>
                      <a:endParaRPr lang="tr-TR" sz="10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000" u="none" strike="noStrike" dirty="0">
                          <a:effectLst/>
                          <a:latin typeface="Cambria" panose="02040503050406030204" pitchFamily="18" charset="0"/>
                        </a:rPr>
                        <a:t>Gıda Arzı Güvenliği Kimya</a:t>
                      </a:r>
                      <a:endParaRPr lang="tr-TR" sz="10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000" u="none" strike="noStrike" dirty="0">
                          <a:effectLst/>
                          <a:latin typeface="Cambria" panose="02040503050406030204" pitchFamily="18" charset="0"/>
                        </a:rPr>
                        <a:t>Gıda Güvenliği Analitik Kimya</a:t>
                      </a:r>
                      <a:endParaRPr lang="tr-TR" sz="1000" b="0" i="0" u="none" strike="noStrike" dirty="0">
                        <a:solidFill>
                          <a:srgbClr val="000000"/>
                        </a:solidFill>
                        <a:effectLst/>
                        <a:latin typeface="Cambria" panose="02040503050406030204" pitchFamily="18" charset="0"/>
                      </a:endParaRPr>
                    </a:p>
                  </a:txBody>
                  <a:tcPr marL="5064" marR="5064" marT="5064" marB="0" anchor="ctr"/>
                </a:tc>
                <a:extLst>
                  <a:ext uri="{0D108BD9-81ED-4DB2-BD59-A6C34878D82A}">
                    <a16:rowId xmlns:a16="http://schemas.microsoft.com/office/drawing/2014/main" val="1404296203"/>
                  </a:ext>
                </a:extLst>
              </a:tr>
              <a:tr h="466159">
                <a:tc>
                  <a:txBody>
                    <a:bodyPr/>
                    <a:lstStyle/>
                    <a:p>
                      <a:pPr algn="l" fontAlgn="ctr"/>
                      <a:r>
                        <a:rPr lang="tr-TR" sz="1000" u="none" strike="noStrike">
                          <a:effectLst/>
                          <a:latin typeface="Cambria" panose="02040503050406030204" pitchFamily="18" charset="0"/>
                        </a:rPr>
                        <a:t>Mavi Genom Mikrobiyota Transkriptom İlişkisinin Sürdürülebilir Su Ürünleri ve Gıda Biyoteknolojisi Kapsamında Araştırılması</a:t>
                      </a:r>
                      <a:endParaRPr lang="tr-TR" sz="1000" b="0" i="0" u="none" strike="noStrike">
                        <a:solidFill>
                          <a:srgbClr val="000000"/>
                        </a:solidFill>
                        <a:effectLst/>
                        <a:latin typeface="Cambria" panose="02040503050406030204" pitchFamily="18" charset="0"/>
                      </a:endParaRPr>
                    </a:p>
                  </a:txBody>
                  <a:tcPr marL="5064" marR="5064" marT="5064" marB="0" anchor="ctr"/>
                </a:tc>
                <a:tc>
                  <a:txBody>
                    <a:bodyPr/>
                    <a:lstStyle/>
                    <a:p>
                      <a:pPr algn="l" fontAlgn="ctr"/>
                      <a:r>
                        <a:rPr lang="tr-TR" sz="1000" u="none" strike="noStrike">
                          <a:effectLst/>
                          <a:latin typeface="Cambria" panose="02040503050406030204" pitchFamily="18" charset="0"/>
                        </a:rPr>
                        <a:t>Doç.Dr. Emre KESKİN</a:t>
                      </a:r>
                      <a:endParaRPr lang="tr-TR" sz="10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000" u="none" strike="noStrike">
                          <a:effectLst/>
                          <a:latin typeface="Cambria" panose="02040503050406030204" pitchFamily="18" charset="0"/>
                        </a:rPr>
                        <a:t>Su Ürünleri</a:t>
                      </a:r>
                      <a:endParaRPr lang="tr-TR" sz="10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000" u="none" strike="noStrike">
                          <a:effectLst/>
                          <a:latin typeface="Cambria" panose="02040503050406030204" pitchFamily="18" charset="0"/>
                        </a:rPr>
                        <a:t>36</a:t>
                      </a:r>
                      <a:endParaRPr lang="tr-TR" sz="10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000" u="none" strike="noStrike">
                          <a:effectLst/>
                          <a:latin typeface="Cambria" panose="02040503050406030204" pitchFamily="18" charset="0"/>
                        </a:rPr>
                        <a:t>₺749.715,07</a:t>
                      </a:r>
                      <a:endParaRPr lang="tr-TR" sz="10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000" u="none" strike="noStrike" dirty="0">
                          <a:effectLst/>
                          <a:latin typeface="Cambria" panose="02040503050406030204" pitchFamily="18" charset="0"/>
                        </a:rPr>
                        <a:t>Gıda Arzı ve Güvenliği Sağlık </a:t>
                      </a:r>
                      <a:endParaRPr lang="tr-TR" sz="10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000" u="none" strike="noStrike" dirty="0">
                          <a:effectLst/>
                          <a:latin typeface="Cambria" panose="02040503050406030204" pitchFamily="18" charset="0"/>
                        </a:rPr>
                        <a:t>Gıda </a:t>
                      </a:r>
                      <a:r>
                        <a:rPr lang="tr-TR" sz="1000" u="none" strike="noStrike" dirty="0" err="1">
                          <a:effectLst/>
                          <a:latin typeface="Cambria" panose="02040503050406030204" pitchFamily="18" charset="0"/>
                        </a:rPr>
                        <a:t>Biyoteknolojisi</a:t>
                      </a:r>
                      <a:r>
                        <a:rPr lang="tr-TR" sz="1000" u="none" strike="noStrike" dirty="0">
                          <a:effectLst/>
                          <a:latin typeface="Cambria" panose="02040503050406030204" pitchFamily="18" charset="0"/>
                        </a:rPr>
                        <a:t> Gıda Güvenliği </a:t>
                      </a:r>
                      <a:r>
                        <a:rPr lang="tr-TR" sz="1000" u="none" strike="noStrike" dirty="0" err="1">
                          <a:effectLst/>
                          <a:latin typeface="Cambria" panose="02040503050406030204" pitchFamily="18" charset="0"/>
                        </a:rPr>
                        <a:t>Biyotekonloji</a:t>
                      </a:r>
                      <a:endParaRPr lang="tr-TR" sz="1000" b="0" i="0" u="none" strike="noStrike" dirty="0">
                        <a:solidFill>
                          <a:srgbClr val="000000"/>
                        </a:solidFill>
                        <a:effectLst/>
                        <a:latin typeface="Cambria" panose="02040503050406030204" pitchFamily="18" charset="0"/>
                      </a:endParaRPr>
                    </a:p>
                  </a:txBody>
                  <a:tcPr marL="5064" marR="5064" marT="5064" marB="0" anchor="ctr"/>
                </a:tc>
                <a:extLst>
                  <a:ext uri="{0D108BD9-81ED-4DB2-BD59-A6C34878D82A}">
                    <a16:rowId xmlns:a16="http://schemas.microsoft.com/office/drawing/2014/main" val="3215767820"/>
                  </a:ext>
                </a:extLst>
              </a:tr>
              <a:tr h="386133">
                <a:tc>
                  <a:txBody>
                    <a:bodyPr/>
                    <a:lstStyle/>
                    <a:p>
                      <a:pPr algn="l" fontAlgn="ctr"/>
                      <a:r>
                        <a:rPr lang="tr-TR" sz="1000" u="none" strike="noStrike">
                          <a:effectLst/>
                          <a:latin typeface="Cambria" panose="02040503050406030204" pitchFamily="18" charset="0"/>
                        </a:rPr>
                        <a:t>AQUABİOTİCS: Sağlıklı, Güvenli ve Sürdürülebilir Su Ürünleri Yetiştiriciliği İçin Yeni Bir Alternatif</a:t>
                      </a:r>
                      <a:endParaRPr lang="tr-TR" sz="1000" b="0" i="0" u="none" strike="noStrike">
                        <a:solidFill>
                          <a:srgbClr val="000000"/>
                        </a:solidFill>
                        <a:effectLst/>
                        <a:latin typeface="Cambria" panose="02040503050406030204" pitchFamily="18" charset="0"/>
                      </a:endParaRPr>
                    </a:p>
                  </a:txBody>
                  <a:tcPr marL="5064" marR="5064" marT="5064" marB="0" anchor="ctr"/>
                </a:tc>
                <a:tc>
                  <a:txBody>
                    <a:bodyPr/>
                    <a:lstStyle/>
                    <a:p>
                      <a:pPr algn="l" fontAlgn="ctr"/>
                      <a:r>
                        <a:rPr lang="tr-TR" sz="1000" u="none" strike="noStrike">
                          <a:effectLst/>
                          <a:latin typeface="Cambria" panose="02040503050406030204" pitchFamily="18" charset="0"/>
                        </a:rPr>
                        <a:t>Doç.Dr. Fadime KIRAN</a:t>
                      </a:r>
                      <a:endParaRPr lang="tr-TR" sz="10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000" u="none" strike="noStrike">
                          <a:effectLst/>
                          <a:latin typeface="Cambria" panose="02040503050406030204" pitchFamily="18" charset="0"/>
                        </a:rPr>
                        <a:t>Moleküler Biyoloji ve Genetik</a:t>
                      </a:r>
                      <a:endParaRPr lang="tr-TR" sz="10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000" u="none" strike="noStrike">
                          <a:effectLst/>
                          <a:latin typeface="Cambria" panose="02040503050406030204" pitchFamily="18" charset="0"/>
                        </a:rPr>
                        <a:t>24</a:t>
                      </a:r>
                      <a:endParaRPr lang="tr-TR" sz="10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000" u="none" strike="noStrike">
                          <a:effectLst/>
                          <a:latin typeface="Cambria" panose="02040503050406030204" pitchFamily="18" charset="0"/>
                        </a:rPr>
                        <a:t>₺745.515,03</a:t>
                      </a:r>
                      <a:endParaRPr lang="tr-TR" sz="10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000" u="none" strike="noStrike">
                          <a:effectLst/>
                          <a:latin typeface="Cambria" panose="02040503050406030204" pitchFamily="18" charset="0"/>
                        </a:rPr>
                        <a:t>Gıda Arzı Güvenliği  Sağlık</a:t>
                      </a:r>
                      <a:endParaRPr lang="tr-TR" sz="10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000" u="none" strike="noStrike" dirty="0">
                          <a:effectLst/>
                          <a:latin typeface="Cambria" panose="02040503050406030204" pitchFamily="18" charset="0"/>
                        </a:rPr>
                        <a:t>Gıda Güvenliği </a:t>
                      </a:r>
                      <a:r>
                        <a:rPr lang="tr-TR" sz="1000" u="none" strike="noStrike" dirty="0" err="1">
                          <a:effectLst/>
                          <a:latin typeface="Cambria" panose="02040503050406030204" pitchFamily="18" charset="0"/>
                        </a:rPr>
                        <a:t>Biyoteknoloji</a:t>
                      </a:r>
                      <a:endParaRPr lang="tr-TR" sz="1000" b="0" i="0" u="none" strike="noStrike" dirty="0">
                        <a:solidFill>
                          <a:srgbClr val="000000"/>
                        </a:solidFill>
                        <a:effectLst/>
                        <a:latin typeface="Cambria" panose="02040503050406030204" pitchFamily="18" charset="0"/>
                      </a:endParaRPr>
                    </a:p>
                  </a:txBody>
                  <a:tcPr marL="5064" marR="5064" marT="5064" marB="0" anchor="ctr"/>
                </a:tc>
                <a:extLst>
                  <a:ext uri="{0D108BD9-81ED-4DB2-BD59-A6C34878D82A}">
                    <a16:rowId xmlns:a16="http://schemas.microsoft.com/office/drawing/2014/main" val="3788337144"/>
                  </a:ext>
                </a:extLst>
              </a:tr>
              <a:tr h="351251">
                <a:tc>
                  <a:txBody>
                    <a:bodyPr/>
                    <a:lstStyle/>
                    <a:p>
                      <a:pPr algn="l" fontAlgn="ctr"/>
                      <a:r>
                        <a:rPr lang="tr-TR" sz="1000" u="none" strike="noStrike">
                          <a:effectLst/>
                          <a:latin typeface="Cambria" panose="02040503050406030204" pitchFamily="18" charset="0"/>
                        </a:rPr>
                        <a:t>Mikrobiyota Kaynaklı Biyoaktif Postbiyotiklerin Aşı Adjuvanı Olarak Kullanım Potensiyelerinin Belirlenmesi</a:t>
                      </a:r>
                      <a:endParaRPr lang="tr-TR" sz="1000" b="0" i="0" u="none" strike="noStrike">
                        <a:solidFill>
                          <a:srgbClr val="000000"/>
                        </a:solidFill>
                        <a:effectLst/>
                        <a:latin typeface="Cambria" panose="02040503050406030204" pitchFamily="18" charset="0"/>
                      </a:endParaRPr>
                    </a:p>
                  </a:txBody>
                  <a:tcPr marL="5064" marR="5064" marT="5064" marB="0" anchor="ctr"/>
                </a:tc>
                <a:tc>
                  <a:txBody>
                    <a:bodyPr/>
                    <a:lstStyle/>
                    <a:p>
                      <a:pPr algn="l" fontAlgn="ctr"/>
                      <a:r>
                        <a:rPr lang="en-US" sz="1000" u="none" strike="noStrike">
                          <a:effectLst/>
                          <a:latin typeface="Cambria" panose="02040503050406030204" pitchFamily="18" charset="0"/>
                        </a:rPr>
                        <a:t>Prof.Dr. K. Can AKÇALI</a:t>
                      </a:r>
                      <a:endParaRPr lang="en-US" sz="10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000" u="none" strike="noStrike">
                          <a:effectLst/>
                          <a:latin typeface="Cambria" panose="02040503050406030204" pitchFamily="18" charset="0"/>
                        </a:rPr>
                        <a:t>Biofizik</a:t>
                      </a:r>
                      <a:endParaRPr lang="tr-TR" sz="10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000" u="none" strike="noStrike">
                          <a:effectLst/>
                          <a:latin typeface="Cambria" panose="02040503050406030204" pitchFamily="18" charset="0"/>
                        </a:rPr>
                        <a:t>18</a:t>
                      </a:r>
                      <a:endParaRPr lang="tr-TR" sz="10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000" u="none" strike="noStrike">
                          <a:effectLst/>
                          <a:latin typeface="Cambria" panose="02040503050406030204" pitchFamily="18" charset="0"/>
                        </a:rPr>
                        <a:t>₺748.041,88</a:t>
                      </a:r>
                      <a:endParaRPr lang="tr-TR" sz="10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000" u="none" strike="noStrike">
                          <a:effectLst/>
                          <a:latin typeface="Cambria" panose="02040503050406030204" pitchFamily="18" charset="0"/>
                        </a:rPr>
                        <a:t>Aşı Sağlık</a:t>
                      </a:r>
                      <a:endParaRPr lang="tr-TR" sz="10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000" u="none" strike="noStrike" dirty="0">
                          <a:effectLst/>
                          <a:latin typeface="Cambria" panose="02040503050406030204" pitchFamily="18" charset="0"/>
                        </a:rPr>
                        <a:t>Aşı </a:t>
                      </a:r>
                      <a:r>
                        <a:rPr lang="tr-TR" sz="1000" u="none" strike="noStrike" dirty="0" err="1">
                          <a:effectLst/>
                          <a:latin typeface="Cambria" panose="02040503050406030204" pitchFamily="18" charset="0"/>
                        </a:rPr>
                        <a:t>Tekonlojileri</a:t>
                      </a:r>
                      <a:r>
                        <a:rPr lang="tr-TR" sz="1000" u="none" strike="noStrike" dirty="0">
                          <a:effectLst/>
                          <a:latin typeface="Cambria" panose="02040503050406030204" pitchFamily="18" charset="0"/>
                        </a:rPr>
                        <a:t> </a:t>
                      </a:r>
                      <a:r>
                        <a:rPr lang="tr-TR" sz="1000" u="none" strike="noStrike" dirty="0" err="1">
                          <a:effectLst/>
                          <a:latin typeface="Cambria" panose="02040503050406030204" pitchFamily="18" charset="0"/>
                        </a:rPr>
                        <a:t>Biyotekonloji</a:t>
                      </a:r>
                      <a:endParaRPr lang="tr-TR" sz="1000" b="0" i="0" u="none" strike="noStrike" dirty="0">
                        <a:solidFill>
                          <a:srgbClr val="000000"/>
                        </a:solidFill>
                        <a:effectLst/>
                        <a:latin typeface="Cambria" panose="02040503050406030204" pitchFamily="18" charset="0"/>
                      </a:endParaRPr>
                    </a:p>
                  </a:txBody>
                  <a:tcPr marL="5064" marR="5064" marT="5064" marB="0" anchor="ctr"/>
                </a:tc>
                <a:extLst>
                  <a:ext uri="{0D108BD9-81ED-4DB2-BD59-A6C34878D82A}">
                    <a16:rowId xmlns:a16="http://schemas.microsoft.com/office/drawing/2014/main" val="3199692075"/>
                  </a:ext>
                </a:extLst>
              </a:tr>
              <a:tr h="466159">
                <a:tc>
                  <a:txBody>
                    <a:bodyPr/>
                    <a:lstStyle/>
                    <a:p>
                      <a:pPr algn="l" fontAlgn="ctr"/>
                      <a:r>
                        <a:rPr lang="tr-TR" sz="1000" u="none" strike="noStrike">
                          <a:effectLst/>
                          <a:latin typeface="Cambria" panose="02040503050406030204" pitchFamily="18" charset="0"/>
                        </a:rPr>
                        <a:t>Pestisitlerin Hassas Tayinine Yönelik Bimetal Katkılı Atık Temelli İvonotermal Karbon Modifiye Sensör Tasarımı ve Voltametrik Uygulamaları</a:t>
                      </a:r>
                      <a:endParaRPr lang="tr-TR" sz="1000" b="0" i="0" u="none" strike="noStrike">
                        <a:solidFill>
                          <a:srgbClr val="000000"/>
                        </a:solidFill>
                        <a:effectLst/>
                        <a:latin typeface="Cambria" panose="02040503050406030204" pitchFamily="18" charset="0"/>
                      </a:endParaRPr>
                    </a:p>
                  </a:txBody>
                  <a:tcPr marL="5064" marR="5064" marT="5064" marB="0" anchor="ctr"/>
                </a:tc>
                <a:tc>
                  <a:txBody>
                    <a:bodyPr/>
                    <a:lstStyle/>
                    <a:p>
                      <a:pPr algn="l" fontAlgn="ctr"/>
                      <a:r>
                        <a:rPr lang="tr-TR" sz="1000" u="none" strike="noStrike">
                          <a:effectLst/>
                          <a:latin typeface="Cambria" panose="02040503050406030204" pitchFamily="18" charset="0"/>
                        </a:rPr>
                        <a:t>Prof.Dr. Ali Sınağ</a:t>
                      </a:r>
                      <a:endParaRPr lang="tr-TR" sz="10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000" u="none" strike="noStrike">
                          <a:effectLst/>
                          <a:latin typeface="Cambria" panose="02040503050406030204" pitchFamily="18" charset="0"/>
                        </a:rPr>
                        <a:t>Kimya</a:t>
                      </a:r>
                      <a:endParaRPr lang="tr-TR" sz="10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000" u="none" strike="noStrike">
                          <a:effectLst/>
                          <a:latin typeface="Cambria" panose="02040503050406030204" pitchFamily="18" charset="0"/>
                        </a:rPr>
                        <a:t>32</a:t>
                      </a:r>
                      <a:endParaRPr lang="tr-TR" sz="10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000" u="none" strike="noStrike">
                          <a:effectLst/>
                          <a:latin typeface="Cambria" panose="02040503050406030204" pitchFamily="18" charset="0"/>
                        </a:rPr>
                        <a:t>₺749.720,23</a:t>
                      </a:r>
                      <a:endParaRPr lang="tr-TR" sz="10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000" u="none" strike="noStrike">
                          <a:effectLst/>
                          <a:latin typeface="Cambria" panose="02040503050406030204" pitchFamily="18" charset="0"/>
                        </a:rPr>
                        <a:t>Kimya</a:t>
                      </a:r>
                      <a:endParaRPr lang="tr-TR" sz="10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000" u="none" strike="noStrike" dirty="0">
                          <a:effectLst/>
                          <a:latin typeface="Cambria" panose="02040503050406030204" pitchFamily="18" charset="0"/>
                        </a:rPr>
                        <a:t>Analitik Kimya</a:t>
                      </a:r>
                      <a:endParaRPr lang="tr-TR" sz="1000" b="0" i="0" u="none" strike="noStrike" dirty="0">
                        <a:solidFill>
                          <a:srgbClr val="000000"/>
                        </a:solidFill>
                        <a:effectLst/>
                        <a:latin typeface="Cambria" panose="02040503050406030204" pitchFamily="18" charset="0"/>
                      </a:endParaRPr>
                    </a:p>
                  </a:txBody>
                  <a:tcPr marL="5064" marR="5064" marT="5064" marB="0" anchor="ctr"/>
                </a:tc>
                <a:extLst>
                  <a:ext uri="{0D108BD9-81ED-4DB2-BD59-A6C34878D82A}">
                    <a16:rowId xmlns:a16="http://schemas.microsoft.com/office/drawing/2014/main" val="1664555155"/>
                  </a:ext>
                </a:extLst>
              </a:tr>
              <a:tr h="513279">
                <a:tc>
                  <a:txBody>
                    <a:bodyPr/>
                    <a:lstStyle/>
                    <a:p>
                      <a:pPr algn="l" fontAlgn="ctr"/>
                      <a:r>
                        <a:rPr lang="tr-TR" sz="1000" u="none" strike="noStrike">
                          <a:effectLst/>
                          <a:latin typeface="Cambria" panose="02040503050406030204" pitchFamily="18" charset="0"/>
                        </a:rPr>
                        <a:t>Anestezi İlişkili Gelişen Postoperatif Kognitif Bozukluklarda Karşılaştırmalı Transkriptom Analizi ile Aday Biyobelirteçlerin Araştırılması</a:t>
                      </a:r>
                      <a:endParaRPr lang="tr-TR" sz="1000" b="0" i="0" u="none" strike="noStrike">
                        <a:solidFill>
                          <a:srgbClr val="000000"/>
                        </a:solidFill>
                        <a:effectLst/>
                        <a:latin typeface="Cambria" panose="02040503050406030204" pitchFamily="18" charset="0"/>
                      </a:endParaRPr>
                    </a:p>
                  </a:txBody>
                  <a:tcPr marL="5064" marR="5064" marT="5064" marB="0" anchor="ctr"/>
                </a:tc>
                <a:tc>
                  <a:txBody>
                    <a:bodyPr/>
                    <a:lstStyle/>
                    <a:p>
                      <a:pPr algn="l" fontAlgn="ctr"/>
                      <a:r>
                        <a:rPr lang="tr-TR" sz="1000" u="none" strike="noStrike">
                          <a:effectLst/>
                          <a:latin typeface="Cambria" panose="02040503050406030204" pitchFamily="18" charset="0"/>
                        </a:rPr>
                        <a:t>Prof.Dr. Güvem Gümüş AKAY</a:t>
                      </a:r>
                      <a:endParaRPr lang="tr-TR" sz="10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000" u="none" strike="noStrike">
                          <a:effectLst/>
                          <a:latin typeface="Cambria" panose="02040503050406030204" pitchFamily="18" charset="0"/>
                        </a:rPr>
                        <a:t>Fizyoloji</a:t>
                      </a:r>
                      <a:endParaRPr lang="tr-TR" sz="10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000" u="none" strike="noStrike">
                          <a:effectLst/>
                          <a:latin typeface="Cambria" panose="02040503050406030204" pitchFamily="18" charset="0"/>
                        </a:rPr>
                        <a:t>36</a:t>
                      </a:r>
                      <a:endParaRPr lang="tr-TR" sz="10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000" u="none" strike="noStrike">
                          <a:effectLst/>
                          <a:latin typeface="Cambria" panose="02040503050406030204" pitchFamily="18" charset="0"/>
                        </a:rPr>
                        <a:t>₺749.243,36</a:t>
                      </a:r>
                      <a:endParaRPr lang="tr-TR" sz="10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000" u="none" strike="noStrike">
                          <a:effectLst/>
                          <a:latin typeface="Cambria" panose="02040503050406030204" pitchFamily="18" charset="0"/>
                        </a:rPr>
                        <a:t>Sağlık</a:t>
                      </a:r>
                      <a:endParaRPr lang="tr-TR" sz="10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000" u="none" strike="noStrike" dirty="0">
                          <a:effectLst/>
                          <a:latin typeface="Cambria" panose="02040503050406030204" pitchFamily="18" charset="0"/>
                        </a:rPr>
                        <a:t>Klinik Araştırmalar (İmmünoloji, Sinir Bilimleri ve Beyin, Nadir Hastalıklar, Onkoloji</a:t>
                      </a:r>
                      <a:endParaRPr lang="tr-TR" sz="1000" b="0" i="0" u="none" strike="noStrike" dirty="0">
                        <a:solidFill>
                          <a:srgbClr val="000000"/>
                        </a:solidFill>
                        <a:effectLst/>
                        <a:latin typeface="Cambria" panose="02040503050406030204" pitchFamily="18" charset="0"/>
                      </a:endParaRPr>
                    </a:p>
                  </a:txBody>
                  <a:tcPr marL="5064" marR="5064" marT="5064" marB="0" anchor="ctr"/>
                </a:tc>
                <a:extLst>
                  <a:ext uri="{0D108BD9-81ED-4DB2-BD59-A6C34878D82A}">
                    <a16:rowId xmlns:a16="http://schemas.microsoft.com/office/drawing/2014/main" val="4197987324"/>
                  </a:ext>
                </a:extLst>
              </a:tr>
              <a:tr h="360174">
                <a:tc>
                  <a:txBody>
                    <a:bodyPr/>
                    <a:lstStyle/>
                    <a:p>
                      <a:pPr algn="l" fontAlgn="ctr"/>
                      <a:r>
                        <a:rPr lang="tr-TR" sz="1000" u="none" strike="noStrike">
                          <a:effectLst/>
                          <a:latin typeface="Cambria" panose="02040503050406030204" pitchFamily="18" charset="0"/>
                        </a:rPr>
                        <a:t>Yeni Nesil Soğutma Sistemlerine Yönelik Koordinasyon Bileşikleri Hazırlanması ve Barokalorik Özelliklerinin İncelenmesi</a:t>
                      </a:r>
                      <a:endParaRPr lang="tr-TR" sz="1000" b="0" i="0" u="none" strike="noStrike">
                        <a:solidFill>
                          <a:srgbClr val="000000"/>
                        </a:solidFill>
                        <a:effectLst/>
                        <a:latin typeface="Cambria" panose="02040503050406030204" pitchFamily="18" charset="0"/>
                      </a:endParaRPr>
                    </a:p>
                  </a:txBody>
                  <a:tcPr marL="5064" marR="5064" marT="5064" marB="0" anchor="ctr"/>
                </a:tc>
                <a:tc>
                  <a:txBody>
                    <a:bodyPr/>
                    <a:lstStyle/>
                    <a:p>
                      <a:pPr algn="l" fontAlgn="ctr"/>
                      <a:r>
                        <a:rPr lang="tr-TR" sz="1000" u="none" strike="noStrike">
                          <a:effectLst/>
                          <a:latin typeface="Cambria" panose="02040503050406030204" pitchFamily="18" charset="0"/>
                        </a:rPr>
                        <a:t>Prof.Dr. Orhan ATAKOL</a:t>
                      </a:r>
                      <a:endParaRPr lang="tr-TR" sz="10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000" u="none" strike="noStrike">
                          <a:effectLst/>
                          <a:latin typeface="Cambria" panose="02040503050406030204" pitchFamily="18" charset="0"/>
                        </a:rPr>
                        <a:t>Kimya</a:t>
                      </a:r>
                      <a:endParaRPr lang="tr-TR" sz="10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000" u="none" strike="noStrike">
                          <a:effectLst/>
                          <a:latin typeface="Cambria" panose="02040503050406030204" pitchFamily="18" charset="0"/>
                        </a:rPr>
                        <a:t>24</a:t>
                      </a:r>
                      <a:endParaRPr lang="tr-TR" sz="10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000" u="none" strike="noStrike">
                          <a:effectLst/>
                          <a:latin typeface="Cambria" panose="02040503050406030204" pitchFamily="18" charset="0"/>
                        </a:rPr>
                        <a:t>₺743.100,87</a:t>
                      </a:r>
                      <a:endParaRPr lang="tr-TR" sz="10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000" u="none" strike="noStrike">
                          <a:effectLst/>
                          <a:latin typeface="Cambria" panose="02040503050406030204" pitchFamily="18" charset="0"/>
                        </a:rPr>
                        <a:t>Kimya</a:t>
                      </a:r>
                      <a:endParaRPr lang="tr-TR" sz="10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000" u="none" strike="noStrike" dirty="0">
                          <a:effectLst/>
                          <a:latin typeface="Cambria" panose="02040503050406030204" pitchFamily="18" charset="0"/>
                        </a:rPr>
                        <a:t>Analitik Kimya</a:t>
                      </a:r>
                      <a:endParaRPr lang="tr-TR" sz="1000" b="0" i="0" u="none" strike="noStrike" dirty="0">
                        <a:solidFill>
                          <a:srgbClr val="000000"/>
                        </a:solidFill>
                        <a:effectLst/>
                        <a:latin typeface="Cambria" panose="02040503050406030204" pitchFamily="18" charset="0"/>
                      </a:endParaRPr>
                    </a:p>
                  </a:txBody>
                  <a:tcPr marL="5064" marR="5064" marT="5064" marB="0" anchor="ctr"/>
                </a:tc>
                <a:extLst>
                  <a:ext uri="{0D108BD9-81ED-4DB2-BD59-A6C34878D82A}">
                    <a16:rowId xmlns:a16="http://schemas.microsoft.com/office/drawing/2014/main" val="2985959655"/>
                  </a:ext>
                </a:extLst>
              </a:tr>
              <a:tr h="466159">
                <a:tc>
                  <a:txBody>
                    <a:bodyPr/>
                    <a:lstStyle/>
                    <a:p>
                      <a:pPr algn="l" fontAlgn="ctr"/>
                      <a:r>
                        <a:rPr lang="tr-TR" sz="1000" u="none" strike="noStrike" dirty="0">
                          <a:effectLst/>
                          <a:latin typeface="Cambria" panose="02040503050406030204" pitchFamily="18" charset="0"/>
                        </a:rPr>
                        <a:t>Su Altı Araştırmalarıyla Liman Tepe / </a:t>
                      </a:r>
                      <a:r>
                        <a:rPr lang="tr-TR" sz="1000" u="none" strike="noStrike" dirty="0" err="1">
                          <a:effectLst/>
                          <a:latin typeface="Cambria" panose="02040503050406030204" pitchFamily="18" charset="0"/>
                        </a:rPr>
                        <a:t>Klazomenal'ın</a:t>
                      </a:r>
                      <a:r>
                        <a:rPr lang="tr-TR" sz="1000" u="none" strike="noStrike" dirty="0">
                          <a:effectLst/>
                          <a:latin typeface="Cambria" panose="02040503050406030204" pitchFamily="18" charset="0"/>
                        </a:rPr>
                        <a:t> Denizel Peyzajının </a:t>
                      </a:r>
                      <a:r>
                        <a:rPr lang="tr-TR" sz="1000" u="none" strike="noStrike" dirty="0" err="1">
                          <a:effectLst/>
                          <a:latin typeface="Cambria" panose="02040503050406030204" pitchFamily="18" charset="0"/>
                        </a:rPr>
                        <a:t>Zmansal</a:t>
                      </a:r>
                      <a:r>
                        <a:rPr lang="tr-TR" sz="1000" u="none" strike="noStrike" dirty="0">
                          <a:effectLst/>
                          <a:latin typeface="Cambria" panose="02040503050406030204" pitchFamily="18" charset="0"/>
                        </a:rPr>
                        <a:t> </a:t>
                      </a:r>
                      <a:r>
                        <a:rPr lang="tr-TR" sz="1000" u="none" strike="noStrike" dirty="0" err="1">
                          <a:effectLst/>
                          <a:latin typeface="Cambria" panose="02040503050406030204" pitchFamily="18" charset="0"/>
                        </a:rPr>
                        <a:t>Geilişim</a:t>
                      </a:r>
                      <a:r>
                        <a:rPr lang="tr-TR" sz="1000" u="none" strike="noStrike" dirty="0">
                          <a:effectLst/>
                          <a:latin typeface="Cambria" panose="02040503050406030204" pitchFamily="18" charset="0"/>
                        </a:rPr>
                        <a:t> Süreci İçerisinde Değerlendirilmesi</a:t>
                      </a:r>
                      <a:endParaRPr lang="tr-TR" sz="10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l" fontAlgn="ctr"/>
                      <a:r>
                        <a:rPr lang="tr-TR" sz="1000" u="none" strike="noStrike" dirty="0" err="1">
                          <a:effectLst/>
                          <a:latin typeface="Cambria" panose="02040503050406030204" pitchFamily="18" charset="0"/>
                        </a:rPr>
                        <a:t>Prof.Dr</a:t>
                      </a:r>
                      <a:r>
                        <a:rPr lang="tr-TR" sz="1000" u="none" strike="noStrike" dirty="0">
                          <a:effectLst/>
                          <a:latin typeface="Cambria" panose="02040503050406030204" pitchFamily="18" charset="0"/>
                        </a:rPr>
                        <a:t>. Vasıf ŞAHOĞLU</a:t>
                      </a:r>
                      <a:endParaRPr lang="tr-TR" sz="10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000" u="none" strike="noStrike">
                          <a:effectLst/>
                          <a:latin typeface="Cambria" panose="02040503050406030204" pitchFamily="18" charset="0"/>
                        </a:rPr>
                        <a:t>Protohistorya ve Önasya Arkeolojisi</a:t>
                      </a:r>
                      <a:endParaRPr lang="tr-TR" sz="10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000" u="none" strike="noStrike">
                          <a:effectLst/>
                          <a:latin typeface="Cambria" panose="02040503050406030204" pitchFamily="18" charset="0"/>
                        </a:rPr>
                        <a:t>36</a:t>
                      </a:r>
                      <a:endParaRPr lang="tr-TR" sz="10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000" u="none" strike="noStrike">
                          <a:effectLst/>
                          <a:latin typeface="Cambria" panose="02040503050406030204" pitchFamily="18" charset="0"/>
                        </a:rPr>
                        <a:t>₺738.545,48</a:t>
                      </a:r>
                      <a:endParaRPr lang="tr-TR" sz="10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000" u="none" strike="noStrike">
                          <a:effectLst/>
                          <a:latin typeface="Cambria" panose="02040503050406030204" pitchFamily="18" charset="0"/>
                        </a:rPr>
                        <a:t>Sosyal</a:t>
                      </a:r>
                      <a:endParaRPr lang="tr-TR" sz="10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000" u="none" strike="noStrike" dirty="0">
                          <a:effectLst/>
                          <a:latin typeface="Cambria" panose="02040503050406030204" pitchFamily="18" charset="0"/>
                        </a:rPr>
                        <a:t>Arkeoloji</a:t>
                      </a:r>
                      <a:endParaRPr lang="tr-TR" sz="1000" b="0" i="0" u="none" strike="noStrike" dirty="0">
                        <a:solidFill>
                          <a:srgbClr val="000000"/>
                        </a:solidFill>
                        <a:effectLst/>
                        <a:latin typeface="Cambria" panose="02040503050406030204" pitchFamily="18" charset="0"/>
                      </a:endParaRPr>
                    </a:p>
                  </a:txBody>
                  <a:tcPr marL="5064" marR="5064" marT="5064" marB="0" anchor="ctr"/>
                </a:tc>
                <a:extLst>
                  <a:ext uri="{0D108BD9-81ED-4DB2-BD59-A6C34878D82A}">
                    <a16:rowId xmlns:a16="http://schemas.microsoft.com/office/drawing/2014/main" val="456498760"/>
                  </a:ext>
                </a:extLst>
              </a:tr>
            </a:tbl>
          </a:graphicData>
        </a:graphic>
      </p:graphicFrame>
      <p:sp>
        <p:nvSpPr>
          <p:cNvPr id="3" name="Unvan 2">
            <a:extLst>
              <a:ext uri="{FF2B5EF4-FFF2-40B4-BE49-F238E27FC236}">
                <a16:creationId xmlns:a16="http://schemas.microsoft.com/office/drawing/2014/main" id="{12677FC6-F9BD-4002-ABB2-D8C58965BDFA}"/>
              </a:ext>
            </a:extLst>
          </p:cNvPr>
          <p:cNvSpPr>
            <a:spLocks noGrp="1"/>
          </p:cNvSpPr>
          <p:nvPr>
            <p:ph type="title"/>
          </p:nvPr>
        </p:nvSpPr>
        <p:spPr>
          <a:xfrm>
            <a:off x="2399395" y="262550"/>
            <a:ext cx="8929509" cy="1176951"/>
          </a:xfrm>
        </p:spPr>
        <p:txBody>
          <a:bodyPr/>
          <a:lstStyle/>
          <a:p>
            <a:r>
              <a:rPr lang="tr-TR" sz="2800" b="1" dirty="0">
                <a:solidFill>
                  <a:schemeClr val="tx1"/>
                </a:solidFill>
                <a:latin typeface="Cambria" panose="02040503050406030204" pitchFamily="18" charset="0"/>
              </a:rPr>
              <a:t>	     </a:t>
            </a:r>
            <a:r>
              <a:rPr lang="tr-TR" sz="2400" b="1" dirty="0">
                <a:solidFill>
                  <a:schemeClr val="tx1"/>
                </a:solidFill>
                <a:latin typeface="Cambria" panose="02040503050406030204" pitchFamily="18" charset="0"/>
              </a:rPr>
              <a:t>ANKARA ÜNİVERSİTESİ (10 </a:t>
            </a:r>
            <a:r>
              <a:rPr lang="tr-TR" sz="2400" b="1" dirty="0" smtClean="0">
                <a:solidFill>
                  <a:schemeClr val="tx1"/>
                </a:solidFill>
                <a:latin typeface="Cambria" panose="02040503050406030204" pitchFamily="18" charset="0"/>
              </a:rPr>
              <a:t>proje)</a:t>
            </a:r>
            <a:br>
              <a:rPr lang="tr-TR" sz="2400" b="1" dirty="0" smtClean="0">
                <a:solidFill>
                  <a:schemeClr val="tx1"/>
                </a:solidFill>
                <a:latin typeface="Cambria" panose="02040503050406030204" pitchFamily="18" charset="0"/>
              </a:rPr>
            </a:br>
            <a:r>
              <a:rPr lang="tr-TR" sz="2400" b="1" dirty="0" smtClean="0">
                <a:solidFill>
                  <a:schemeClr val="tx1"/>
                </a:solidFill>
                <a:latin typeface="Cambria" panose="02040503050406030204" pitchFamily="18" charset="0"/>
              </a:rPr>
              <a:t>	      Aktarılan </a:t>
            </a:r>
            <a:r>
              <a:rPr lang="tr-TR" sz="2400" b="1" dirty="0">
                <a:solidFill>
                  <a:schemeClr val="tx1"/>
                </a:solidFill>
                <a:latin typeface="Cambria" panose="02040503050406030204" pitchFamily="18" charset="0"/>
              </a:rPr>
              <a:t>Bütçe:	₺5.974.397,03</a:t>
            </a:r>
            <a:r>
              <a:rPr lang="tr-TR" sz="2400" dirty="0">
                <a:latin typeface="Cambria" panose="02040503050406030204" pitchFamily="18" charset="0"/>
                <a:ea typeface="Calibri" panose="020F0502020204030204" pitchFamily="34" charset="0"/>
                <a:cs typeface="Times New Roman" panose="02020603050405020304" pitchFamily="18" charset="0"/>
              </a:rPr>
              <a:t/>
            </a:r>
            <a:br>
              <a:rPr lang="tr-TR" sz="2400" dirty="0">
                <a:latin typeface="Cambria" panose="02040503050406030204" pitchFamily="18" charset="0"/>
                <a:ea typeface="Calibri" panose="020F0502020204030204" pitchFamily="34" charset="0"/>
                <a:cs typeface="Times New Roman" panose="02020603050405020304" pitchFamily="18" charset="0"/>
              </a:rPr>
            </a:br>
            <a:r>
              <a:rPr lang="tr-TR" sz="2400" dirty="0">
                <a:latin typeface="Cambria" panose="02040503050406030204" pitchFamily="18" charset="0"/>
                <a:ea typeface="Calibri" panose="020F0502020204030204" pitchFamily="34" charset="0"/>
                <a:cs typeface="Times New Roman" panose="02020603050405020304" pitchFamily="18" charset="0"/>
              </a:rPr>
              <a:t>	      </a:t>
            </a:r>
            <a:r>
              <a:rPr lang="tr-TR" sz="2400" b="1" dirty="0" smtClean="0">
                <a:solidFill>
                  <a:schemeClr val="tx1"/>
                </a:solidFill>
                <a:latin typeface="Cambria" panose="02040503050406030204" pitchFamily="18" charset="0"/>
              </a:rPr>
              <a:t>Kullanılan </a:t>
            </a:r>
            <a:r>
              <a:rPr lang="tr-TR" sz="2400" b="1" dirty="0">
                <a:solidFill>
                  <a:schemeClr val="tx1"/>
                </a:solidFill>
                <a:latin typeface="Cambria" panose="02040503050406030204" pitchFamily="18" charset="0"/>
              </a:rPr>
              <a:t>Bütçe</a:t>
            </a:r>
            <a:r>
              <a:rPr lang="tr-TR" sz="2400" b="1" dirty="0" smtClean="0">
                <a:solidFill>
                  <a:schemeClr val="tx1"/>
                </a:solidFill>
                <a:latin typeface="Cambria" panose="02040503050406030204" pitchFamily="18" charset="0"/>
              </a:rPr>
              <a:t>:₺</a:t>
            </a:r>
            <a:r>
              <a:rPr lang="tr-TR" sz="2400" b="1" dirty="0">
                <a:solidFill>
                  <a:schemeClr val="tx1"/>
                </a:solidFill>
                <a:latin typeface="Cambria" panose="02040503050406030204" pitchFamily="18" charset="0"/>
              </a:rPr>
              <a:t>7.433.899,20</a:t>
            </a:r>
            <a:r>
              <a:rPr lang="tr-TR" sz="3200" dirty="0">
                <a:latin typeface="Cambria" panose="02040503050406030204" pitchFamily="18" charset="0"/>
                <a:ea typeface="Calibri" panose="020F0502020204030204" pitchFamily="34" charset="0"/>
                <a:cs typeface="Times New Roman" panose="02020603050405020304" pitchFamily="18" charset="0"/>
              </a:rPr>
              <a:t/>
            </a:r>
            <a:br>
              <a:rPr lang="tr-TR" sz="3200" dirty="0">
                <a:latin typeface="Cambria" panose="02040503050406030204" pitchFamily="18" charset="0"/>
                <a:ea typeface="Calibri" panose="020F0502020204030204" pitchFamily="34" charset="0"/>
                <a:cs typeface="Times New Roman" panose="02020603050405020304" pitchFamily="18" charset="0"/>
              </a:rPr>
            </a:br>
            <a:r>
              <a:rPr lang="tr-TR" dirty="0">
                <a:latin typeface="Cambria" panose="02040503050406030204" pitchFamily="18" charset="0"/>
              </a:rPr>
              <a:t> </a:t>
            </a:r>
          </a:p>
        </p:txBody>
      </p:sp>
    </p:spTree>
    <p:extLst>
      <p:ext uri="{BB962C8B-B14F-4D97-AF65-F5344CB8AC3E}">
        <p14:creationId xmlns:p14="http://schemas.microsoft.com/office/powerpoint/2010/main" val="3456053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a:extLst>
              <a:ext uri="{FF2B5EF4-FFF2-40B4-BE49-F238E27FC236}">
                <a16:creationId xmlns:a16="http://schemas.microsoft.com/office/drawing/2014/main" id="{12677FC6-F9BD-4002-ABB2-D8C58965BDFA}"/>
              </a:ext>
            </a:extLst>
          </p:cNvPr>
          <p:cNvSpPr>
            <a:spLocks noGrp="1"/>
          </p:cNvSpPr>
          <p:nvPr>
            <p:ph type="title"/>
          </p:nvPr>
        </p:nvSpPr>
        <p:spPr>
          <a:xfrm>
            <a:off x="2399395" y="262550"/>
            <a:ext cx="8929509" cy="1176951"/>
          </a:xfrm>
        </p:spPr>
        <p:txBody>
          <a:bodyPr/>
          <a:lstStyle/>
          <a:p>
            <a:r>
              <a:rPr lang="tr-TR" sz="2800" b="1" dirty="0">
                <a:solidFill>
                  <a:schemeClr val="tx1"/>
                </a:solidFill>
                <a:latin typeface="Cambria" panose="02040503050406030204" pitchFamily="18" charset="0"/>
              </a:rPr>
              <a:t>	     </a:t>
            </a:r>
            <a:r>
              <a:rPr lang="tr-TR" sz="2400" b="1" dirty="0" smtClean="0">
                <a:solidFill>
                  <a:schemeClr val="tx1"/>
                </a:solidFill>
                <a:latin typeface="Cambria" panose="02040503050406030204" pitchFamily="18" charset="0"/>
              </a:rPr>
              <a:t>ATATÜRK </a:t>
            </a:r>
            <a:r>
              <a:rPr lang="tr-TR" sz="2400" b="1" dirty="0">
                <a:solidFill>
                  <a:schemeClr val="tx1"/>
                </a:solidFill>
                <a:latin typeface="Cambria" panose="02040503050406030204" pitchFamily="18" charset="0"/>
              </a:rPr>
              <a:t>ÜNİVERSİTESİ (7 proje)</a:t>
            </a:r>
            <a:br>
              <a:rPr lang="tr-TR" sz="2400" b="1" dirty="0">
                <a:solidFill>
                  <a:schemeClr val="tx1"/>
                </a:solidFill>
                <a:latin typeface="Cambria" panose="02040503050406030204" pitchFamily="18" charset="0"/>
              </a:rPr>
            </a:br>
            <a:r>
              <a:rPr lang="tr-TR" sz="2400" b="1" dirty="0">
                <a:solidFill>
                  <a:schemeClr val="tx1"/>
                </a:solidFill>
                <a:latin typeface="Cambria" panose="02040503050406030204" pitchFamily="18" charset="0"/>
              </a:rPr>
              <a:t>	      Aktarılan Bütçe:	₺3.155.681,91</a:t>
            </a:r>
            <a: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t/>
            </a:r>
            <a:b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br>
            <a: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t>	      </a:t>
            </a:r>
            <a:r>
              <a:rPr lang="tr-TR" sz="2400" b="1" dirty="0" smtClean="0">
                <a:solidFill>
                  <a:schemeClr val="tx1"/>
                </a:solidFill>
                <a:latin typeface="Cambria" panose="02040503050406030204" pitchFamily="18" charset="0"/>
              </a:rPr>
              <a:t>Kullanılan </a:t>
            </a:r>
            <a:r>
              <a:rPr lang="tr-TR" sz="2400" b="1" dirty="0">
                <a:solidFill>
                  <a:schemeClr val="tx1"/>
                </a:solidFill>
                <a:latin typeface="Cambria" panose="02040503050406030204" pitchFamily="18" charset="0"/>
              </a:rPr>
              <a:t>Bütçe</a:t>
            </a:r>
            <a:r>
              <a:rPr lang="tr-TR" sz="2400" b="1" dirty="0" smtClean="0">
                <a:solidFill>
                  <a:schemeClr val="tx1"/>
                </a:solidFill>
                <a:latin typeface="Cambria" panose="02040503050406030204" pitchFamily="18" charset="0"/>
              </a:rPr>
              <a:t>: ₺</a:t>
            </a:r>
            <a:r>
              <a:rPr lang="tr-TR" sz="2400" b="1" dirty="0">
                <a:solidFill>
                  <a:schemeClr val="tx1"/>
                </a:solidFill>
                <a:latin typeface="Cambria" panose="02040503050406030204" pitchFamily="18" charset="0"/>
              </a:rPr>
              <a:t>3.650.764,80</a:t>
            </a:r>
            <a:r>
              <a:rPr lang="tr-TR" sz="2400" dirty="0">
                <a:latin typeface="Cambria" panose="02040503050406030204" pitchFamily="18" charset="0"/>
                <a:ea typeface="Calibri" panose="020F0502020204030204" pitchFamily="34" charset="0"/>
                <a:cs typeface="Times New Roman" panose="02020603050405020304" pitchFamily="18" charset="0"/>
              </a:rPr>
              <a:t/>
            </a:r>
            <a:br>
              <a:rPr lang="tr-TR" sz="2400" dirty="0">
                <a:latin typeface="Cambria" panose="02040503050406030204" pitchFamily="18" charset="0"/>
                <a:ea typeface="Calibri" panose="020F0502020204030204" pitchFamily="34" charset="0"/>
                <a:cs typeface="Times New Roman" panose="02020603050405020304" pitchFamily="18" charset="0"/>
              </a:rPr>
            </a:br>
            <a:r>
              <a:rPr lang="tr-TR" dirty="0">
                <a:latin typeface="Cambria" panose="02040503050406030204" pitchFamily="18" charset="0"/>
              </a:rPr>
              <a:t> </a:t>
            </a:r>
          </a:p>
        </p:txBody>
      </p:sp>
      <p:graphicFrame>
        <p:nvGraphicFramePr>
          <p:cNvPr id="6" name="Tablo 5">
            <a:extLst>
              <a:ext uri="{FF2B5EF4-FFF2-40B4-BE49-F238E27FC236}">
                <a16:creationId xmlns:a16="http://schemas.microsoft.com/office/drawing/2014/main" id="{1425EC57-7273-43CF-9DBA-52FAF972DF94}"/>
              </a:ext>
            </a:extLst>
          </p:cNvPr>
          <p:cNvGraphicFramePr>
            <a:graphicFrameLocks noGrp="1"/>
          </p:cNvGraphicFramePr>
          <p:nvPr>
            <p:extLst>
              <p:ext uri="{D42A27DB-BD31-4B8C-83A1-F6EECF244321}">
                <p14:modId xmlns:p14="http://schemas.microsoft.com/office/powerpoint/2010/main" val="3034220916"/>
              </p:ext>
            </p:extLst>
          </p:nvPr>
        </p:nvGraphicFramePr>
        <p:xfrm>
          <a:off x="271604" y="1439501"/>
          <a:ext cx="11651810" cy="5155949"/>
        </p:xfrm>
        <a:graphic>
          <a:graphicData uri="http://schemas.openxmlformats.org/drawingml/2006/table">
            <a:tbl>
              <a:tblPr>
                <a:tableStyleId>{5C22544A-7EE6-4342-B048-85BDC9FD1C3A}</a:tableStyleId>
              </a:tblPr>
              <a:tblGrid>
                <a:gridCol w="4508626">
                  <a:extLst>
                    <a:ext uri="{9D8B030D-6E8A-4147-A177-3AD203B41FA5}">
                      <a16:colId xmlns:a16="http://schemas.microsoft.com/office/drawing/2014/main" val="2580063463"/>
                    </a:ext>
                  </a:extLst>
                </a:gridCol>
                <a:gridCol w="1267485">
                  <a:extLst>
                    <a:ext uri="{9D8B030D-6E8A-4147-A177-3AD203B41FA5}">
                      <a16:colId xmlns:a16="http://schemas.microsoft.com/office/drawing/2014/main" val="1249551456"/>
                    </a:ext>
                  </a:extLst>
                </a:gridCol>
                <a:gridCol w="1303699">
                  <a:extLst>
                    <a:ext uri="{9D8B030D-6E8A-4147-A177-3AD203B41FA5}">
                      <a16:colId xmlns:a16="http://schemas.microsoft.com/office/drawing/2014/main" val="370586976"/>
                    </a:ext>
                  </a:extLst>
                </a:gridCol>
                <a:gridCol w="461727">
                  <a:extLst>
                    <a:ext uri="{9D8B030D-6E8A-4147-A177-3AD203B41FA5}">
                      <a16:colId xmlns:a16="http://schemas.microsoft.com/office/drawing/2014/main" val="1474286762"/>
                    </a:ext>
                  </a:extLst>
                </a:gridCol>
                <a:gridCol w="887239">
                  <a:extLst>
                    <a:ext uri="{9D8B030D-6E8A-4147-A177-3AD203B41FA5}">
                      <a16:colId xmlns:a16="http://schemas.microsoft.com/office/drawing/2014/main" val="1344156871"/>
                    </a:ext>
                  </a:extLst>
                </a:gridCol>
                <a:gridCol w="1566250">
                  <a:extLst>
                    <a:ext uri="{9D8B030D-6E8A-4147-A177-3AD203B41FA5}">
                      <a16:colId xmlns:a16="http://schemas.microsoft.com/office/drawing/2014/main" val="1310694510"/>
                    </a:ext>
                  </a:extLst>
                </a:gridCol>
                <a:gridCol w="1656784">
                  <a:extLst>
                    <a:ext uri="{9D8B030D-6E8A-4147-A177-3AD203B41FA5}">
                      <a16:colId xmlns:a16="http://schemas.microsoft.com/office/drawing/2014/main" val="3194080335"/>
                    </a:ext>
                  </a:extLst>
                </a:gridCol>
              </a:tblGrid>
              <a:tr h="640321">
                <a:tc>
                  <a:txBody>
                    <a:bodyPr/>
                    <a:lstStyle/>
                    <a:p>
                      <a:pPr algn="ctr" fontAlgn="ctr"/>
                      <a:r>
                        <a:rPr lang="tr-TR" sz="1200" b="1" u="none" strike="noStrike" dirty="0">
                          <a:effectLst/>
                          <a:latin typeface="Cambria" panose="02040503050406030204" pitchFamily="18" charset="0"/>
                        </a:rPr>
                        <a:t>Projenin Adı</a:t>
                      </a:r>
                      <a:endParaRPr lang="tr-TR" sz="1200" b="1"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200" b="1" u="none" strike="noStrike" dirty="0">
                          <a:effectLst/>
                          <a:latin typeface="Cambria" panose="02040503050406030204" pitchFamily="18" charset="0"/>
                        </a:rPr>
                        <a:t>Yürütücüsü</a:t>
                      </a:r>
                      <a:endParaRPr lang="tr-TR" sz="1200" b="1"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200" b="1" u="none" strike="noStrike" dirty="0">
                          <a:effectLst/>
                          <a:latin typeface="Cambria" panose="02040503050406030204" pitchFamily="18" charset="0"/>
                        </a:rPr>
                        <a:t>Bölüm/ABD</a:t>
                      </a:r>
                      <a:endParaRPr lang="tr-TR" sz="1200" b="1"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200" b="1" u="none" strike="noStrike" dirty="0">
                          <a:effectLst/>
                          <a:latin typeface="Cambria" panose="02040503050406030204" pitchFamily="18" charset="0"/>
                        </a:rPr>
                        <a:t>Proje Süresi</a:t>
                      </a:r>
                      <a:endParaRPr lang="tr-TR" sz="1200" b="1"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200" b="1" u="none" strike="noStrike" dirty="0">
                          <a:effectLst/>
                          <a:latin typeface="Cambria" panose="02040503050406030204" pitchFamily="18" charset="0"/>
                        </a:rPr>
                        <a:t>Proje Bütçesi</a:t>
                      </a:r>
                      <a:endParaRPr lang="tr-TR" sz="1200" b="1"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200" b="1" u="none" strike="noStrike" dirty="0">
                          <a:effectLst/>
                          <a:latin typeface="Cambria" panose="02040503050406030204" pitchFamily="18" charset="0"/>
                        </a:rPr>
                        <a:t>Sektör</a:t>
                      </a:r>
                      <a:endParaRPr lang="tr-TR" sz="1200" b="1"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200" b="1" u="none" strike="noStrike" dirty="0">
                          <a:effectLst/>
                          <a:latin typeface="Cambria" panose="02040503050406030204" pitchFamily="18" charset="0"/>
                        </a:rPr>
                        <a:t>Sektör Alt Alan</a:t>
                      </a:r>
                      <a:endParaRPr lang="tr-TR" sz="1200" b="1" i="0" u="none" strike="noStrike" dirty="0">
                        <a:solidFill>
                          <a:srgbClr val="000000"/>
                        </a:solidFill>
                        <a:effectLst/>
                        <a:latin typeface="Cambria" panose="02040503050406030204" pitchFamily="18" charset="0"/>
                      </a:endParaRPr>
                    </a:p>
                  </a:txBody>
                  <a:tcPr marL="5064" marR="5064" marT="5064" marB="0" anchor="ctr"/>
                </a:tc>
                <a:extLst>
                  <a:ext uri="{0D108BD9-81ED-4DB2-BD59-A6C34878D82A}">
                    <a16:rowId xmlns:a16="http://schemas.microsoft.com/office/drawing/2014/main" val="3398225493"/>
                  </a:ext>
                </a:extLst>
              </a:tr>
              <a:tr h="365584">
                <a:tc>
                  <a:txBody>
                    <a:bodyPr/>
                    <a:lstStyle/>
                    <a:p>
                      <a:pPr algn="l" fontAlgn="ctr"/>
                      <a:r>
                        <a:rPr lang="tr-TR" sz="1100" u="none" strike="noStrike" dirty="0">
                          <a:effectLst/>
                          <a:latin typeface="Cambria" panose="02040503050406030204" pitchFamily="18" charset="0"/>
                        </a:rPr>
                        <a:t>Alzheimer Hastalığına Karşı Aşı Geliştirme</a:t>
                      </a:r>
                      <a:endParaRPr lang="tr-TR" sz="11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l" fontAlgn="ctr"/>
                      <a:r>
                        <a:rPr lang="tr-TR" sz="1100" u="none" strike="noStrike">
                          <a:effectLst/>
                          <a:latin typeface="Cambria" panose="02040503050406030204" pitchFamily="18" charset="0"/>
                        </a:rPr>
                        <a:t>Prof. Dr. Ahmet HACIMÜFTÜOĞLU</a:t>
                      </a:r>
                      <a:endParaRPr lang="tr-TR" sz="11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100" u="none" strike="noStrike" dirty="0">
                          <a:effectLst/>
                          <a:latin typeface="Cambria" panose="02040503050406030204" pitchFamily="18" charset="0"/>
                        </a:rPr>
                        <a:t>Tıbbi Farmakoloji </a:t>
                      </a:r>
                      <a:endParaRPr lang="tr-TR" sz="11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100" u="none" strike="noStrike">
                          <a:effectLst/>
                          <a:latin typeface="Cambria" panose="02040503050406030204" pitchFamily="18" charset="0"/>
                        </a:rPr>
                        <a:t>18</a:t>
                      </a:r>
                      <a:endParaRPr lang="tr-TR" sz="11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100" u="none" strike="noStrike">
                          <a:effectLst/>
                          <a:latin typeface="Cambria" panose="02040503050406030204" pitchFamily="18" charset="0"/>
                        </a:rPr>
                        <a:t>₺1.988.418,00</a:t>
                      </a:r>
                      <a:endParaRPr lang="tr-TR" sz="11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100" u="none" strike="noStrike">
                          <a:effectLst/>
                          <a:latin typeface="Cambria" panose="02040503050406030204" pitchFamily="18" charset="0"/>
                        </a:rPr>
                        <a:t>Sağlık Bilimleri / Klinik Çalışmalar (Aşı) </a:t>
                      </a:r>
                      <a:endParaRPr lang="tr-TR" sz="11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100" u="none" strike="noStrike" dirty="0">
                          <a:effectLst/>
                          <a:latin typeface="Cambria" panose="02040503050406030204" pitchFamily="18" charset="0"/>
                        </a:rPr>
                        <a:t>Aşı Teknolojileri İlaç </a:t>
                      </a:r>
                      <a:r>
                        <a:rPr lang="tr-TR" sz="1100" u="none" strike="noStrike" dirty="0" err="1">
                          <a:effectLst/>
                          <a:latin typeface="Cambria" panose="02040503050406030204" pitchFamily="18" charset="0"/>
                        </a:rPr>
                        <a:t>Biyoteknoloji</a:t>
                      </a:r>
                      <a:endParaRPr lang="tr-TR" sz="1100" b="0" i="0" u="none" strike="noStrike" dirty="0">
                        <a:solidFill>
                          <a:srgbClr val="000000"/>
                        </a:solidFill>
                        <a:effectLst/>
                        <a:latin typeface="Cambria" panose="02040503050406030204" pitchFamily="18" charset="0"/>
                      </a:endParaRPr>
                    </a:p>
                  </a:txBody>
                  <a:tcPr marL="5064" marR="5064" marT="5064" marB="0" anchor="ctr"/>
                </a:tc>
                <a:extLst>
                  <a:ext uri="{0D108BD9-81ED-4DB2-BD59-A6C34878D82A}">
                    <a16:rowId xmlns:a16="http://schemas.microsoft.com/office/drawing/2014/main" val="302024260"/>
                  </a:ext>
                </a:extLst>
              </a:tr>
              <a:tr h="899185">
                <a:tc>
                  <a:txBody>
                    <a:bodyPr/>
                    <a:lstStyle/>
                    <a:p>
                      <a:pPr algn="l" fontAlgn="ctr"/>
                      <a:r>
                        <a:rPr lang="tr-TR" sz="1100" u="none" strike="noStrike" dirty="0">
                          <a:effectLst/>
                          <a:latin typeface="Cambria" panose="02040503050406030204" pitchFamily="18" charset="0"/>
                        </a:rPr>
                        <a:t>Göçün Ev Sahibi Ülke Vatandaşları Üzerindeki Etkilerinin Gıda Güvenliği ve Güvencesi Perspektifinden İncelenmesi Türkiye Örneği</a:t>
                      </a:r>
                      <a:endParaRPr lang="tr-TR" sz="11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l" fontAlgn="ctr"/>
                      <a:r>
                        <a:rPr lang="sv-SE" sz="1100" u="none" strike="noStrike" dirty="0">
                          <a:effectLst/>
                          <a:latin typeface="Cambria" panose="02040503050406030204" pitchFamily="18" charset="0"/>
                        </a:rPr>
                        <a:t>Dr. Öğr. Üyesi Gökhan ERKAL</a:t>
                      </a:r>
                      <a:endParaRPr lang="sv-SE" sz="11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100" u="none" strike="noStrike" dirty="0">
                          <a:effectLst/>
                          <a:latin typeface="Cambria" panose="02040503050406030204" pitchFamily="18" charset="0"/>
                        </a:rPr>
                        <a:t>Ekonometri</a:t>
                      </a:r>
                      <a:endParaRPr lang="tr-TR" sz="11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100" u="none" strike="noStrike" dirty="0">
                          <a:effectLst/>
                          <a:latin typeface="Cambria" panose="02040503050406030204" pitchFamily="18" charset="0"/>
                        </a:rPr>
                        <a:t>12</a:t>
                      </a:r>
                      <a:endParaRPr lang="tr-TR" sz="11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100" u="none" strike="noStrike" dirty="0">
                          <a:effectLst/>
                          <a:latin typeface="Cambria" panose="02040503050406030204" pitchFamily="18" charset="0"/>
                        </a:rPr>
                        <a:t>₺99.134,85</a:t>
                      </a:r>
                      <a:endParaRPr lang="tr-TR" sz="11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100" u="none" strike="noStrike" dirty="0">
                          <a:effectLst/>
                          <a:latin typeface="Cambria" panose="02040503050406030204" pitchFamily="18" charset="0"/>
                        </a:rPr>
                        <a:t>Sosyal Bilimler / İktisat</a:t>
                      </a:r>
                      <a:endParaRPr lang="tr-TR" sz="11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100" u="none" strike="noStrike" dirty="0">
                          <a:effectLst/>
                          <a:latin typeface="Cambria" panose="02040503050406030204" pitchFamily="18" charset="0"/>
                        </a:rPr>
                        <a:t>Gıda Güvenliği Göç</a:t>
                      </a:r>
                      <a:endParaRPr lang="tr-TR" sz="1100" b="0" i="0" u="none" strike="noStrike" dirty="0">
                        <a:solidFill>
                          <a:srgbClr val="000000"/>
                        </a:solidFill>
                        <a:effectLst/>
                        <a:latin typeface="Cambria" panose="02040503050406030204" pitchFamily="18" charset="0"/>
                      </a:endParaRPr>
                    </a:p>
                  </a:txBody>
                  <a:tcPr marL="5064" marR="5064" marT="5064" marB="0" anchor="ctr"/>
                </a:tc>
                <a:extLst>
                  <a:ext uri="{0D108BD9-81ED-4DB2-BD59-A6C34878D82A}">
                    <a16:rowId xmlns:a16="http://schemas.microsoft.com/office/drawing/2014/main" val="1060314144"/>
                  </a:ext>
                </a:extLst>
              </a:tr>
              <a:tr h="543452">
                <a:tc>
                  <a:txBody>
                    <a:bodyPr/>
                    <a:lstStyle/>
                    <a:p>
                      <a:pPr algn="l" fontAlgn="ctr"/>
                      <a:r>
                        <a:rPr lang="tr-TR" sz="1100" u="none" strike="noStrike">
                          <a:effectLst/>
                          <a:latin typeface="Cambria" panose="02040503050406030204" pitchFamily="18" charset="0"/>
                        </a:rPr>
                        <a:t>Gerçek Zamanlı Yapay Zekâ Tabanlı Beyin Bilgisayar Arayüzü Sistem Prototipinin Geliştirilmesi</a:t>
                      </a:r>
                      <a:endParaRPr lang="tr-TR" sz="1100" b="0" i="0" u="none" strike="noStrike">
                        <a:solidFill>
                          <a:srgbClr val="000000"/>
                        </a:solidFill>
                        <a:effectLst/>
                        <a:latin typeface="Cambria" panose="02040503050406030204" pitchFamily="18" charset="0"/>
                      </a:endParaRPr>
                    </a:p>
                  </a:txBody>
                  <a:tcPr marL="5064" marR="5064" marT="5064" marB="0" anchor="ctr"/>
                </a:tc>
                <a:tc>
                  <a:txBody>
                    <a:bodyPr/>
                    <a:lstStyle/>
                    <a:p>
                      <a:pPr algn="l" fontAlgn="ctr"/>
                      <a:r>
                        <a:rPr lang="tr-TR" sz="1100" u="none" strike="noStrike">
                          <a:effectLst/>
                          <a:latin typeface="Cambria" panose="02040503050406030204" pitchFamily="18" charset="0"/>
                        </a:rPr>
                        <a:t>Prof. Dr. İbrahim Yücel ÖZBEK</a:t>
                      </a:r>
                      <a:endParaRPr lang="tr-TR" sz="11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100" u="none" strike="noStrike">
                          <a:effectLst/>
                          <a:latin typeface="Cambria" panose="02040503050406030204" pitchFamily="18" charset="0"/>
                        </a:rPr>
                        <a:t>Elektrik-Elektronik Mühendisliği Haberleşme </a:t>
                      </a:r>
                      <a:endParaRPr lang="tr-TR" sz="11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100" u="none" strike="noStrike">
                          <a:effectLst/>
                          <a:latin typeface="Cambria" panose="02040503050406030204" pitchFamily="18" charset="0"/>
                        </a:rPr>
                        <a:t>24</a:t>
                      </a:r>
                      <a:endParaRPr lang="tr-TR" sz="11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100" u="none" strike="noStrike" dirty="0">
                          <a:effectLst/>
                          <a:latin typeface="Cambria" panose="02040503050406030204" pitchFamily="18" charset="0"/>
                        </a:rPr>
                        <a:t>₺155.419,15</a:t>
                      </a:r>
                      <a:endParaRPr lang="tr-TR" sz="11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100" u="none" strike="noStrike" dirty="0">
                          <a:effectLst/>
                          <a:latin typeface="Cambria" panose="02040503050406030204" pitchFamily="18" charset="0"/>
                        </a:rPr>
                        <a:t>Fen/Mühendislik Bilimleri / Yapay Zekâ Teknolojileri </a:t>
                      </a:r>
                      <a:endParaRPr lang="tr-TR" sz="11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100" u="none" strike="noStrike" dirty="0">
                          <a:effectLst/>
                          <a:latin typeface="Cambria" panose="02040503050406030204" pitchFamily="18" charset="0"/>
                        </a:rPr>
                        <a:t>Tıbbi Cihaz Sinir Bilimleri ve Beyin</a:t>
                      </a:r>
                      <a:endParaRPr lang="tr-TR" sz="1100" b="0" i="0" u="none" strike="noStrike" dirty="0">
                        <a:solidFill>
                          <a:srgbClr val="000000"/>
                        </a:solidFill>
                        <a:effectLst/>
                        <a:latin typeface="Cambria" panose="02040503050406030204" pitchFamily="18" charset="0"/>
                      </a:endParaRPr>
                    </a:p>
                  </a:txBody>
                  <a:tcPr marL="5064" marR="5064" marT="5064" marB="0" anchor="ctr"/>
                </a:tc>
                <a:extLst>
                  <a:ext uri="{0D108BD9-81ED-4DB2-BD59-A6C34878D82A}">
                    <a16:rowId xmlns:a16="http://schemas.microsoft.com/office/drawing/2014/main" val="3452694460"/>
                  </a:ext>
                </a:extLst>
              </a:tr>
              <a:tr h="721318">
                <a:tc>
                  <a:txBody>
                    <a:bodyPr/>
                    <a:lstStyle/>
                    <a:p>
                      <a:pPr algn="l" fontAlgn="ctr"/>
                      <a:r>
                        <a:rPr lang="tr-TR" sz="1100" u="none" strike="noStrike">
                          <a:effectLst/>
                          <a:latin typeface="Cambria" panose="02040503050406030204" pitchFamily="18" charset="0"/>
                        </a:rPr>
                        <a:t>Turbo Jet Uçak Motorun Sızdırmazlık Elemanları için Yüksek Sıcaklık Fonksiyonel Kaplamaların Geliştirilmesi</a:t>
                      </a:r>
                      <a:endParaRPr lang="tr-TR" sz="1100" b="0" i="0" u="none" strike="noStrike">
                        <a:solidFill>
                          <a:srgbClr val="000000"/>
                        </a:solidFill>
                        <a:effectLst/>
                        <a:latin typeface="Cambria" panose="02040503050406030204" pitchFamily="18" charset="0"/>
                      </a:endParaRPr>
                    </a:p>
                  </a:txBody>
                  <a:tcPr marL="5064" marR="5064" marT="5064" marB="0" anchor="ctr"/>
                </a:tc>
                <a:tc>
                  <a:txBody>
                    <a:bodyPr/>
                    <a:lstStyle/>
                    <a:p>
                      <a:pPr algn="l" fontAlgn="ctr"/>
                      <a:r>
                        <a:rPr lang="tr-TR" sz="1100" u="none" strike="noStrike" dirty="0">
                          <a:effectLst/>
                          <a:latin typeface="Cambria" panose="02040503050406030204" pitchFamily="18" charset="0"/>
                        </a:rPr>
                        <a:t>Prof. Dr. İhsan EFEOĞLU</a:t>
                      </a:r>
                      <a:endParaRPr lang="tr-TR" sz="11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100" u="none" strike="noStrike" dirty="0">
                          <a:effectLst/>
                          <a:latin typeface="Cambria" panose="02040503050406030204" pitchFamily="18" charset="0"/>
                        </a:rPr>
                        <a:t>Konstrüksiyon ve İmalat </a:t>
                      </a:r>
                      <a:endParaRPr lang="tr-TR" sz="11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100" u="none" strike="noStrike">
                          <a:effectLst/>
                          <a:latin typeface="Cambria" panose="02040503050406030204" pitchFamily="18" charset="0"/>
                        </a:rPr>
                        <a:t>30</a:t>
                      </a:r>
                      <a:endParaRPr lang="tr-TR" sz="11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100" u="none" strike="noStrike">
                          <a:effectLst/>
                          <a:latin typeface="Cambria" panose="02040503050406030204" pitchFamily="18" charset="0"/>
                        </a:rPr>
                        <a:t>₺163.013,98</a:t>
                      </a:r>
                      <a:endParaRPr lang="tr-TR" sz="11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100" u="none" strike="noStrike" dirty="0">
                          <a:effectLst/>
                          <a:latin typeface="Cambria" panose="02040503050406030204" pitchFamily="18" charset="0"/>
                        </a:rPr>
                        <a:t>Fen/Mühendislik Bilimleri / Akıllı Yenilikçi Malzeme</a:t>
                      </a:r>
                      <a:endParaRPr lang="tr-TR" sz="11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100" u="none" strike="noStrike" dirty="0">
                          <a:effectLst/>
                          <a:latin typeface="Cambria" panose="02040503050406030204" pitchFamily="18" charset="0"/>
                        </a:rPr>
                        <a:t>İleri Malzemeler </a:t>
                      </a:r>
                      <a:r>
                        <a:rPr lang="tr-TR" sz="1100" u="none" strike="noStrike" dirty="0" smtClean="0">
                          <a:effectLst/>
                          <a:latin typeface="Cambria" panose="02040503050406030204" pitchFamily="18" charset="0"/>
                        </a:rPr>
                        <a:t>Teknolojileri </a:t>
                      </a:r>
                      <a:r>
                        <a:rPr lang="tr-TR" sz="1100" u="none" strike="noStrike" dirty="0">
                          <a:effectLst/>
                          <a:latin typeface="Cambria" panose="02040503050406030204" pitchFamily="18" charset="0"/>
                        </a:rPr>
                        <a:t>Mikro ve </a:t>
                      </a:r>
                      <a:r>
                        <a:rPr lang="tr-TR" sz="1100" u="none" strike="noStrike" dirty="0" err="1">
                          <a:effectLst/>
                          <a:latin typeface="Cambria" panose="02040503050406030204" pitchFamily="18" charset="0"/>
                        </a:rPr>
                        <a:t>Nano</a:t>
                      </a:r>
                      <a:r>
                        <a:rPr lang="tr-TR" sz="1100" u="none" strike="noStrike" dirty="0">
                          <a:effectLst/>
                          <a:latin typeface="Cambria" panose="02040503050406030204" pitchFamily="18" charset="0"/>
                        </a:rPr>
                        <a:t> Teknoloji</a:t>
                      </a:r>
                      <a:endParaRPr lang="tr-TR" sz="1100" b="0" i="0" u="none" strike="noStrike" dirty="0">
                        <a:solidFill>
                          <a:srgbClr val="000000"/>
                        </a:solidFill>
                        <a:effectLst/>
                        <a:latin typeface="Cambria" panose="02040503050406030204" pitchFamily="18" charset="0"/>
                      </a:endParaRPr>
                    </a:p>
                  </a:txBody>
                  <a:tcPr marL="5064" marR="5064" marT="5064" marB="0" anchor="ctr"/>
                </a:tc>
                <a:extLst>
                  <a:ext uri="{0D108BD9-81ED-4DB2-BD59-A6C34878D82A}">
                    <a16:rowId xmlns:a16="http://schemas.microsoft.com/office/drawing/2014/main" val="2065914831"/>
                  </a:ext>
                </a:extLst>
              </a:tr>
              <a:tr h="543452">
                <a:tc>
                  <a:txBody>
                    <a:bodyPr/>
                    <a:lstStyle/>
                    <a:p>
                      <a:pPr algn="l" fontAlgn="ctr"/>
                      <a:r>
                        <a:rPr lang="tr-TR" sz="1100" u="none" strike="noStrike">
                          <a:effectLst/>
                          <a:latin typeface="Cambria" panose="02040503050406030204" pitchFamily="18" charset="0"/>
                        </a:rPr>
                        <a:t>Atatürk Üniversitesi Yıldız ve Ötegezegen Sistemleri Araştırma Programı</a:t>
                      </a:r>
                      <a:endParaRPr lang="tr-TR" sz="1100" b="0" i="0" u="none" strike="noStrike">
                        <a:solidFill>
                          <a:srgbClr val="000000"/>
                        </a:solidFill>
                        <a:effectLst/>
                        <a:latin typeface="Cambria" panose="02040503050406030204" pitchFamily="18" charset="0"/>
                      </a:endParaRPr>
                    </a:p>
                  </a:txBody>
                  <a:tcPr marL="5064" marR="5064" marT="5064" marB="0" anchor="ctr"/>
                </a:tc>
                <a:tc>
                  <a:txBody>
                    <a:bodyPr/>
                    <a:lstStyle/>
                    <a:p>
                      <a:pPr algn="l" fontAlgn="ctr"/>
                      <a:r>
                        <a:rPr lang="tr-TR" sz="1100" u="none" strike="noStrike">
                          <a:effectLst/>
                          <a:latin typeface="Cambria" panose="02040503050406030204" pitchFamily="18" charset="0"/>
                        </a:rPr>
                        <a:t>Dr. Öğr. Üyesi İlham NASIROĞLU</a:t>
                      </a:r>
                      <a:endParaRPr lang="tr-TR" sz="11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100" u="none" strike="noStrike">
                          <a:effectLst/>
                          <a:latin typeface="Cambria" panose="02040503050406030204" pitchFamily="18" charset="0"/>
                        </a:rPr>
                        <a:t>Astronomi ve Uzay Bilimleri</a:t>
                      </a:r>
                      <a:endParaRPr lang="tr-TR" sz="11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100" u="none" strike="noStrike">
                          <a:effectLst/>
                          <a:latin typeface="Cambria" panose="02040503050406030204" pitchFamily="18" charset="0"/>
                        </a:rPr>
                        <a:t>12</a:t>
                      </a:r>
                      <a:endParaRPr lang="tr-TR" sz="11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100" u="none" strike="noStrike">
                          <a:effectLst/>
                          <a:latin typeface="Cambria" panose="02040503050406030204" pitchFamily="18" charset="0"/>
                        </a:rPr>
                        <a:t>₺149.999,24</a:t>
                      </a:r>
                      <a:endParaRPr lang="tr-TR" sz="11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100" u="none" strike="noStrike">
                          <a:effectLst/>
                          <a:latin typeface="Cambria" panose="02040503050406030204" pitchFamily="18" charset="0"/>
                        </a:rPr>
                        <a:t>Fen/Mühendislik Bilimleri / Uzay Bilimleri ve Uydu Teknolojileri </a:t>
                      </a:r>
                      <a:endParaRPr lang="tr-TR" sz="11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100" u="none" strike="noStrike" dirty="0">
                          <a:effectLst/>
                          <a:latin typeface="Cambria" panose="02040503050406030204" pitchFamily="18" charset="0"/>
                        </a:rPr>
                        <a:t>Yıldız ve </a:t>
                      </a:r>
                      <a:r>
                        <a:rPr lang="tr-TR" sz="1100" u="none" strike="noStrike" dirty="0" err="1">
                          <a:effectLst/>
                          <a:latin typeface="Cambria" panose="02040503050406030204" pitchFamily="18" charset="0"/>
                        </a:rPr>
                        <a:t>Ötegezegen</a:t>
                      </a:r>
                      <a:r>
                        <a:rPr lang="tr-TR" sz="1100" u="none" strike="noStrike" dirty="0">
                          <a:effectLst/>
                          <a:latin typeface="Cambria" panose="02040503050406030204" pitchFamily="18" charset="0"/>
                        </a:rPr>
                        <a:t> Sistemleri</a:t>
                      </a:r>
                      <a:endParaRPr lang="tr-TR" sz="1100" b="0" i="0" u="none" strike="noStrike" dirty="0">
                        <a:solidFill>
                          <a:srgbClr val="000000"/>
                        </a:solidFill>
                        <a:effectLst/>
                        <a:latin typeface="Cambria" panose="02040503050406030204" pitchFamily="18" charset="0"/>
                      </a:endParaRPr>
                    </a:p>
                  </a:txBody>
                  <a:tcPr marL="5064" marR="5064" marT="5064" marB="0" anchor="ctr"/>
                </a:tc>
                <a:extLst>
                  <a:ext uri="{0D108BD9-81ED-4DB2-BD59-A6C34878D82A}">
                    <a16:rowId xmlns:a16="http://schemas.microsoft.com/office/drawing/2014/main" val="1948647579"/>
                  </a:ext>
                </a:extLst>
              </a:tr>
              <a:tr h="365584">
                <a:tc>
                  <a:txBody>
                    <a:bodyPr/>
                    <a:lstStyle/>
                    <a:p>
                      <a:pPr algn="l" fontAlgn="ctr"/>
                      <a:r>
                        <a:rPr lang="tr-TR" sz="1100" u="none" strike="noStrike">
                          <a:effectLst/>
                          <a:latin typeface="Cambria" panose="02040503050406030204" pitchFamily="18" charset="0"/>
                        </a:rPr>
                        <a:t>Ribosiklib bileşiğinin yeni bir yöntemle sentezi</a:t>
                      </a:r>
                      <a:endParaRPr lang="tr-TR" sz="1100" b="0" i="0" u="none" strike="noStrike">
                        <a:solidFill>
                          <a:srgbClr val="000000"/>
                        </a:solidFill>
                        <a:effectLst/>
                        <a:latin typeface="Cambria" panose="02040503050406030204" pitchFamily="18" charset="0"/>
                      </a:endParaRPr>
                    </a:p>
                  </a:txBody>
                  <a:tcPr marL="5064" marR="5064" marT="5064" marB="0" anchor="ctr"/>
                </a:tc>
                <a:tc>
                  <a:txBody>
                    <a:bodyPr/>
                    <a:lstStyle/>
                    <a:p>
                      <a:pPr algn="l" fontAlgn="ctr"/>
                      <a:r>
                        <a:rPr lang="tr-TR" sz="1100" u="none" strike="noStrike">
                          <a:effectLst/>
                          <a:latin typeface="Cambria" panose="02040503050406030204" pitchFamily="18" charset="0"/>
                        </a:rPr>
                        <a:t>Doç. Dr. Serdar BURMAOĞLU</a:t>
                      </a:r>
                      <a:endParaRPr lang="tr-TR" sz="11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100" u="none" strike="noStrike">
                          <a:effectLst/>
                          <a:latin typeface="Cambria" panose="02040503050406030204" pitchFamily="18" charset="0"/>
                        </a:rPr>
                        <a:t>Anorganik Kimya</a:t>
                      </a:r>
                      <a:endParaRPr lang="tr-TR" sz="11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100" u="none" strike="noStrike">
                          <a:effectLst/>
                          <a:latin typeface="Cambria" panose="02040503050406030204" pitchFamily="18" charset="0"/>
                        </a:rPr>
                        <a:t>36</a:t>
                      </a:r>
                      <a:endParaRPr lang="tr-TR" sz="11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100" u="none" strike="noStrike">
                          <a:effectLst/>
                          <a:latin typeface="Cambria" panose="02040503050406030204" pitchFamily="18" charset="0"/>
                        </a:rPr>
                        <a:t>₺1.000.000,30</a:t>
                      </a:r>
                      <a:endParaRPr lang="tr-TR" sz="11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100" u="none" strike="noStrike">
                          <a:effectLst/>
                          <a:latin typeface="Cambria" panose="02040503050406030204" pitchFamily="18" charset="0"/>
                        </a:rPr>
                        <a:t>Kimya</a:t>
                      </a:r>
                      <a:endParaRPr lang="tr-TR" sz="11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100" u="none" strike="noStrike" dirty="0">
                          <a:effectLst/>
                          <a:latin typeface="Cambria" panose="02040503050406030204" pitchFamily="18" charset="0"/>
                        </a:rPr>
                        <a:t>Organik Kimya İlaç Sentezi</a:t>
                      </a:r>
                      <a:endParaRPr lang="tr-TR" sz="1100" b="0" i="0" u="none" strike="noStrike" dirty="0">
                        <a:solidFill>
                          <a:srgbClr val="000000"/>
                        </a:solidFill>
                        <a:effectLst/>
                        <a:latin typeface="Cambria" panose="02040503050406030204" pitchFamily="18" charset="0"/>
                      </a:endParaRPr>
                    </a:p>
                  </a:txBody>
                  <a:tcPr marL="5064" marR="5064" marT="5064" marB="0" anchor="ctr"/>
                </a:tc>
                <a:extLst>
                  <a:ext uri="{0D108BD9-81ED-4DB2-BD59-A6C34878D82A}">
                    <a16:rowId xmlns:a16="http://schemas.microsoft.com/office/drawing/2014/main" val="2170021023"/>
                  </a:ext>
                </a:extLst>
              </a:tr>
              <a:tr h="1077053">
                <a:tc>
                  <a:txBody>
                    <a:bodyPr/>
                    <a:lstStyle/>
                    <a:p>
                      <a:pPr algn="l" fontAlgn="ctr"/>
                      <a:r>
                        <a:rPr lang="tr-TR" sz="1100" u="none" strike="noStrike" dirty="0">
                          <a:effectLst/>
                          <a:latin typeface="Cambria" panose="02040503050406030204" pitchFamily="18" charset="0"/>
                        </a:rPr>
                        <a:t>OSB’lerin Döngüsel Ekonomi Tabanlı Dönüşümlerinin Sosyoekonomik Dinamiklerinin Belirlenmesi Erzurum ile Kayseri Üzerinden Karşılaştırmalı Bir Vaka Çalışması</a:t>
                      </a:r>
                      <a:endParaRPr lang="tr-TR" sz="11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l" fontAlgn="ctr"/>
                      <a:r>
                        <a:rPr lang="tr-TR" sz="1100" u="none" strike="noStrike">
                          <a:effectLst/>
                          <a:latin typeface="Cambria" panose="02040503050406030204" pitchFamily="18" charset="0"/>
                        </a:rPr>
                        <a:t>Prof. Dr. Vedat KAYA</a:t>
                      </a:r>
                      <a:endParaRPr lang="tr-TR" sz="11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100" u="none" strike="noStrike">
                          <a:effectLst/>
                          <a:latin typeface="Cambria" panose="02040503050406030204" pitchFamily="18" charset="0"/>
                        </a:rPr>
                        <a:t>İktisat Politikası</a:t>
                      </a:r>
                      <a:endParaRPr lang="tr-TR" sz="11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100" u="none" strike="noStrike">
                          <a:effectLst/>
                          <a:latin typeface="Cambria" panose="02040503050406030204" pitchFamily="18" charset="0"/>
                        </a:rPr>
                        <a:t>18</a:t>
                      </a:r>
                      <a:endParaRPr lang="tr-TR" sz="11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100" u="none" strike="noStrike">
                          <a:effectLst/>
                          <a:latin typeface="Cambria" panose="02040503050406030204" pitchFamily="18" charset="0"/>
                        </a:rPr>
                        <a:t>₺94.779,28</a:t>
                      </a:r>
                      <a:endParaRPr lang="tr-TR" sz="11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100" u="none" strike="noStrike">
                          <a:effectLst/>
                          <a:latin typeface="Cambria" panose="02040503050406030204" pitchFamily="18" charset="0"/>
                        </a:rPr>
                        <a:t>Sosyal Bilimler / İktisat</a:t>
                      </a:r>
                      <a:endParaRPr lang="tr-TR" sz="11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100" u="none" strike="noStrike" dirty="0">
                          <a:effectLst/>
                          <a:latin typeface="Cambria" panose="02040503050406030204" pitchFamily="18" charset="0"/>
                        </a:rPr>
                        <a:t>Döngüsel Ekonomi</a:t>
                      </a:r>
                      <a:endParaRPr lang="tr-TR" sz="1100" b="0" i="0" u="none" strike="noStrike" dirty="0">
                        <a:solidFill>
                          <a:srgbClr val="000000"/>
                        </a:solidFill>
                        <a:effectLst/>
                        <a:latin typeface="Cambria" panose="02040503050406030204" pitchFamily="18" charset="0"/>
                      </a:endParaRPr>
                    </a:p>
                  </a:txBody>
                  <a:tcPr marL="5064" marR="5064" marT="5064" marB="0" anchor="ctr"/>
                </a:tc>
                <a:extLst>
                  <a:ext uri="{0D108BD9-81ED-4DB2-BD59-A6C34878D82A}">
                    <a16:rowId xmlns:a16="http://schemas.microsoft.com/office/drawing/2014/main" val="1957859784"/>
                  </a:ext>
                </a:extLst>
              </a:tr>
            </a:tbl>
          </a:graphicData>
        </a:graphic>
      </p:graphicFrame>
    </p:spTree>
    <p:extLst>
      <p:ext uri="{BB962C8B-B14F-4D97-AF65-F5344CB8AC3E}">
        <p14:creationId xmlns:p14="http://schemas.microsoft.com/office/powerpoint/2010/main" val="3566584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a:extLst>
              <a:ext uri="{FF2B5EF4-FFF2-40B4-BE49-F238E27FC236}">
                <a16:creationId xmlns:a16="http://schemas.microsoft.com/office/drawing/2014/main" id="{12677FC6-F9BD-4002-ABB2-D8C58965BDFA}"/>
              </a:ext>
            </a:extLst>
          </p:cNvPr>
          <p:cNvSpPr>
            <a:spLocks noGrp="1"/>
          </p:cNvSpPr>
          <p:nvPr>
            <p:ph type="title"/>
          </p:nvPr>
        </p:nvSpPr>
        <p:spPr>
          <a:xfrm>
            <a:off x="2399395" y="262550"/>
            <a:ext cx="8929509" cy="1176951"/>
          </a:xfrm>
        </p:spPr>
        <p:txBody>
          <a:bodyPr/>
          <a:lstStyle/>
          <a:p>
            <a:r>
              <a:rPr lang="tr-TR" sz="2400" b="1" dirty="0">
                <a:solidFill>
                  <a:schemeClr val="tx1"/>
                </a:solidFill>
                <a:latin typeface="Cambria" panose="02040503050406030204" pitchFamily="18" charset="0"/>
              </a:rPr>
              <a:t>               BOĞAZİÇİ ÜNİVERSİTESİ (4 proje)</a:t>
            </a:r>
            <a:br>
              <a:rPr lang="tr-TR" sz="2400" b="1" dirty="0">
                <a:solidFill>
                  <a:schemeClr val="tx1"/>
                </a:solidFill>
                <a:latin typeface="Cambria" panose="02040503050406030204" pitchFamily="18" charset="0"/>
              </a:rPr>
            </a:br>
            <a:r>
              <a:rPr lang="tr-TR" sz="2400" b="1" dirty="0">
                <a:solidFill>
                  <a:schemeClr val="tx1"/>
                </a:solidFill>
                <a:latin typeface="Cambria" panose="02040503050406030204" pitchFamily="18" charset="0"/>
              </a:rPr>
              <a:t>	 </a:t>
            </a:r>
            <a:r>
              <a:rPr lang="tr-TR" sz="2400" b="1" dirty="0" smtClean="0">
                <a:solidFill>
                  <a:schemeClr val="tx1"/>
                </a:solidFill>
                <a:latin typeface="Cambria" panose="02040503050406030204" pitchFamily="18" charset="0"/>
              </a:rPr>
              <a:t>Aktarılan </a:t>
            </a:r>
            <a:r>
              <a:rPr lang="tr-TR" sz="2400" b="1" dirty="0">
                <a:solidFill>
                  <a:schemeClr val="tx1"/>
                </a:solidFill>
                <a:latin typeface="Cambria" panose="02040503050406030204" pitchFamily="18" charset="0"/>
              </a:rPr>
              <a:t>Bütçe</a:t>
            </a:r>
            <a:r>
              <a:rPr lang="tr-TR" sz="2400" b="1" dirty="0" smtClean="0">
                <a:solidFill>
                  <a:schemeClr val="tx1"/>
                </a:solidFill>
                <a:latin typeface="Cambria" panose="02040503050406030204" pitchFamily="18" charset="0"/>
              </a:rPr>
              <a:t>:₺</a:t>
            </a:r>
            <a:r>
              <a:rPr lang="tr-TR" sz="2400" b="1" dirty="0">
                <a:solidFill>
                  <a:schemeClr val="tx1"/>
                </a:solidFill>
                <a:latin typeface="Cambria" panose="02040503050406030204" pitchFamily="18" charset="0"/>
              </a:rPr>
              <a:t>7.918.304,09</a:t>
            </a:r>
            <a: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t/>
            </a:r>
            <a:b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br>
            <a: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t>	 </a:t>
            </a:r>
            <a:r>
              <a:rPr lang="tr-TR" sz="2400" b="1" dirty="0" smtClean="0">
                <a:solidFill>
                  <a:schemeClr val="tx1"/>
                </a:solidFill>
                <a:latin typeface="Cambria" panose="02040503050406030204" pitchFamily="18" charset="0"/>
              </a:rPr>
              <a:t>Kullanılan </a:t>
            </a:r>
            <a:r>
              <a:rPr lang="tr-TR" sz="2400" b="1" dirty="0">
                <a:solidFill>
                  <a:schemeClr val="tx1"/>
                </a:solidFill>
                <a:latin typeface="Cambria" panose="02040503050406030204" pitchFamily="18" charset="0"/>
              </a:rPr>
              <a:t>Bütçe</a:t>
            </a:r>
            <a:r>
              <a:rPr lang="tr-TR" sz="2400" b="1" dirty="0" smtClean="0">
                <a:solidFill>
                  <a:schemeClr val="tx1"/>
                </a:solidFill>
                <a:latin typeface="Cambria" panose="02040503050406030204" pitchFamily="18" charset="0"/>
              </a:rPr>
              <a:t>:₺</a:t>
            </a:r>
            <a:r>
              <a:rPr lang="tr-TR" sz="2400" b="1" dirty="0">
                <a:solidFill>
                  <a:schemeClr val="tx1"/>
                </a:solidFill>
                <a:latin typeface="Cambria" panose="02040503050406030204" pitchFamily="18" charset="0"/>
              </a:rPr>
              <a:t>7.783.888,54</a:t>
            </a:r>
            <a:r>
              <a:rPr lang="tr-TR" sz="2400" dirty="0">
                <a:latin typeface="Cambria" panose="02040503050406030204" pitchFamily="18" charset="0"/>
                <a:ea typeface="Calibri" panose="020F0502020204030204" pitchFamily="34" charset="0"/>
                <a:cs typeface="Times New Roman" panose="02020603050405020304" pitchFamily="18" charset="0"/>
              </a:rPr>
              <a:t/>
            </a:r>
            <a:br>
              <a:rPr lang="tr-TR" sz="2400" dirty="0">
                <a:latin typeface="Cambria" panose="02040503050406030204" pitchFamily="18" charset="0"/>
                <a:ea typeface="Calibri" panose="020F0502020204030204" pitchFamily="34" charset="0"/>
                <a:cs typeface="Times New Roman" panose="02020603050405020304" pitchFamily="18" charset="0"/>
              </a:rPr>
            </a:br>
            <a:r>
              <a:rPr lang="tr-TR" sz="2400" dirty="0">
                <a:latin typeface="Cambria" panose="02040503050406030204" pitchFamily="18" charset="0"/>
              </a:rPr>
              <a:t> </a:t>
            </a:r>
          </a:p>
        </p:txBody>
      </p:sp>
      <p:graphicFrame>
        <p:nvGraphicFramePr>
          <p:cNvPr id="2" name="Tablo 1">
            <a:extLst>
              <a:ext uri="{FF2B5EF4-FFF2-40B4-BE49-F238E27FC236}">
                <a16:creationId xmlns:a16="http://schemas.microsoft.com/office/drawing/2014/main" id="{A2FC75DC-0D66-4B6C-B6C2-4E41A8439867}"/>
              </a:ext>
            </a:extLst>
          </p:cNvPr>
          <p:cNvGraphicFramePr>
            <a:graphicFrameLocks noGrp="1"/>
          </p:cNvGraphicFramePr>
          <p:nvPr>
            <p:extLst>
              <p:ext uri="{D42A27DB-BD31-4B8C-83A1-F6EECF244321}">
                <p14:modId xmlns:p14="http://schemas.microsoft.com/office/powerpoint/2010/main" val="164220749"/>
              </p:ext>
            </p:extLst>
          </p:nvPr>
        </p:nvGraphicFramePr>
        <p:xfrm>
          <a:off x="298764" y="1805261"/>
          <a:ext cx="11579382" cy="4369777"/>
        </p:xfrm>
        <a:graphic>
          <a:graphicData uri="http://schemas.openxmlformats.org/drawingml/2006/table">
            <a:tbl>
              <a:tblPr>
                <a:tableStyleId>{5C22544A-7EE6-4342-B048-85BDC9FD1C3A}</a:tableStyleId>
              </a:tblPr>
              <a:tblGrid>
                <a:gridCol w="2480650">
                  <a:extLst>
                    <a:ext uri="{9D8B030D-6E8A-4147-A177-3AD203B41FA5}">
                      <a16:colId xmlns:a16="http://schemas.microsoft.com/office/drawing/2014/main" val="1929317554"/>
                    </a:ext>
                  </a:extLst>
                </a:gridCol>
                <a:gridCol w="1872596">
                  <a:extLst>
                    <a:ext uri="{9D8B030D-6E8A-4147-A177-3AD203B41FA5}">
                      <a16:colId xmlns:a16="http://schemas.microsoft.com/office/drawing/2014/main" val="1708554483"/>
                    </a:ext>
                  </a:extLst>
                </a:gridCol>
                <a:gridCol w="1474470">
                  <a:extLst>
                    <a:ext uri="{9D8B030D-6E8A-4147-A177-3AD203B41FA5}">
                      <a16:colId xmlns:a16="http://schemas.microsoft.com/office/drawing/2014/main" val="1941306038"/>
                    </a:ext>
                  </a:extLst>
                </a:gridCol>
                <a:gridCol w="817753">
                  <a:extLst>
                    <a:ext uri="{9D8B030D-6E8A-4147-A177-3AD203B41FA5}">
                      <a16:colId xmlns:a16="http://schemas.microsoft.com/office/drawing/2014/main" val="1987449300"/>
                    </a:ext>
                  </a:extLst>
                </a:gridCol>
                <a:gridCol w="1182497">
                  <a:extLst>
                    <a:ext uri="{9D8B030D-6E8A-4147-A177-3AD203B41FA5}">
                      <a16:colId xmlns:a16="http://schemas.microsoft.com/office/drawing/2014/main" val="3887341262"/>
                    </a:ext>
                  </a:extLst>
                </a:gridCol>
                <a:gridCol w="1634490">
                  <a:extLst>
                    <a:ext uri="{9D8B030D-6E8A-4147-A177-3AD203B41FA5}">
                      <a16:colId xmlns:a16="http://schemas.microsoft.com/office/drawing/2014/main" val="652483147"/>
                    </a:ext>
                  </a:extLst>
                </a:gridCol>
                <a:gridCol w="2116926">
                  <a:extLst>
                    <a:ext uri="{9D8B030D-6E8A-4147-A177-3AD203B41FA5}">
                      <a16:colId xmlns:a16="http://schemas.microsoft.com/office/drawing/2014/main" val="4000879115"/>
                    </a:ext>
                  </a:extLst>
                </a:gridCol>
              </a:tblGrid>
              <a:tr h="446449">
                <a:tc>
                  <a:txBody>
                    <a:bodyPr/>
                    <a:lstStyle/>
                    <a:p>
                      <a:pPr algn="ctr" fontAlgn="ctr"/>
                      <a:r>
                        <a:rPr lang="tr-TR" sz="1200" b="1" u="none" strike="noStrike" dirty="0">
                          <a:solidFill>
                            <a:schemeClr val="tx1"/>
                          </a:solidFill>
                          <a:effectLst/>
                          <a:latin typeface="Cambria" panose="02040503050406030204" pitchFamily="18" charset="0"/>
                        </a:rPr>
                        <a:t>Projenin Adı</a:t>
                      </a:r>
                      <a:endParaRPr lang="tr-TR" sz="1200" b="1" i="0" u="none" strike="noStrike" dirty="0">
                        <a:solidFill>
                          <a:schemeClr val="tx1"/>
                        </a:solidFill>
                        <a:effectLst/>
                        <a:latin typeface="Cambria" panose="02040503050406030204" pitchFamily="18" charset="0"/>
                      </a:endParaRPr>
                    </a:p>
                  </a:txBody>
                  <a:tcPr marL="5064" marR="5064" marT="5064" marB="0" anchor="ctr"/>
                </a:tc>
                <a:tc>
                  <a:txBody>
                    <a:bodyPr/>
                    <a:lstStyle/>
                    <a:p>
                      <a:pPr algn="ctr" fontAlgn="ctr"/>
                      <a:r>
                        <a:rPr lang="tr-TR" sz="1200" b="1" u="none" strike="noStrike" dirty="0">
                          <a:solidFill>
                            <a:schemeClr val="tx1"/>
                          </a:solidFill>
                          <a:effectLst/>
                          <a:latin typeface="Cambria" panose="02040503050406030204" pitchFamily="18" charset="0"/>
                        </a:rPr>
                        <a:t>Yürütücüsü</a:t>
                      </a:r>
                      <a:endParaRPr lang="tr-TR" sz="1200" b="1" i="0" u="none" strike="noStrike" dirty="0">
                        <a:solidFill>
                          <a:schemeClr val="tx1"/>
                        </a:solidFill>
                        <a:effectLst/>
                        <a:latin typeface="Cambria" panose="02040503050406030204" pitchFamily="18" charset="0"/>
                      </a:endParaRPr>
                    </a:p>
                  </a:txBody>
                  <a:tcPr marL="5064" marR="5064" marT="5064" marB="0" anchor="ctr"/>
                </a:tc>
                <a:tc>
                  <a:txBody>
                    <a:bodyPr/>
                    <a:lstStyle/>
                    <a:p>
                      <a:pPr algn="ctr" fontAlgn="ctr"/>
                      <a:r>
                        <a:rPr lang="tr-TR" sz="1200" b="1" u="none" strike="noStrike" dirty="0">
                          <a:solidFill>
                            <a:schemeClr val="tx1"/>
                          </a:solidFill>
                          <a:effectLst/>
                          <a:latin typeface="Cambria" panose="02040503050406030204" pitchFamily="18" charset="0"/>
                        </a:rPr>
                        <a:t>Bölüm/ABD</a:t>
                      </a:r>
                      <a:endParaRPr lang="tr-TR" sz="1200" b="1" i="0" u="none" strike="noStrike" dirty="0">
                        <a:solidFill>
                          <a:schemeClr val="tx1"/>
                        </a:solidFill>
                        <a:effectLst/>
                        <a:latin typeface="Cambria" panose="02040503050406030204" pitchFamily="18" charset="0"/>
                      </a:endParaRPr>
                    </a:p>
                  </a:txBody>
                  <a:tcPr marL="5064" marR="5064" marT="5064" marB="0" anchor="ctr"/>
                </a:tc>
                <a:tc>
                  <a:txBody>
                    <a:bodyPr/>
                    <a:lstStyle/>
                    <a:p>
                      <a:pPr algn="ctr" fontAlgn="ctr"/>
                      <a:r>
                        <a:rPr lang="tr-TR" sz="1200" b="1" u="none" strike="noStrike" dirty="0">
                          <a:solidFill>
                            <a:schemeClr val="tx1"/>
                          </a:solidFill>
                          <a:effectLst/>
                          <a:latin typeface="Cambria" panose="02040503050406030204" pitchFamily="18" charset="0"/>
                        </a:rPr>
                        <a:t>Proje Süresi</a:t>
                      </a:r>
                      <a:endParaRPr lang="tr-TR" sz="1200" b="1" i="0" u="none" strike="noStrike" dirty="0">
                        <a:solidFill>
                          <a:schemeClr val="tx1"/>
                        </a:solidFill>
                        <a:effectLst/>
                        <a:latin typeface="Cambria" panose="02040503050406030204" pitchFamily="18" charset="0"/>
                      </a:endParaRPr>
                    </a:p>
                  </a:txBody>
                  <a:tcPr marL="5064" marR="5064" marT="5064" marB="0" anchor="ctr"/>
                </a:tc>
                <a:tc>
                  <a:txBody>
                    <a:bodyPr/>
                    <a:lstStyle/>
                    <a:p>
                      <a:pPr algn="ctr" fontAlgn="ctr"/>
                      <a:r>
                        <a:rPr lang="tr-TR" sz="1200" b="1" u="none" strike="noStrike" dirty="0">
                          <a:solidFill>
                            <a:schemeClr val="tx1"/>
                          </a:solidFill>
                          <a:effectLst/>
                          <a:latin typeface="Cambria" panose="02040503050406030204" pitchFamily="18" charset="0"/>
                        </a:rPr>
                        <a:t>Proje Bütçesi</a:t>
                      </a:r>
                      <a:endParaRPr lang="tr-TR" sz="1200" b="1" i="0" u="none" strike="noStrike" dirty="0">
                        <a:solidFill>
                          <a:schemeClr val="tx1"/>
                        </a:solidFill>
                        <a:effectLst/>
                        <a:latin typeface="Cambria" panose="02040503050406030204" pitchFamily="18" charset="0"/>
                      </a:endParaRPr>
                    </a:p>
                  </a:txBody>
                  <a:tcPr marL="5064" marR="5064" marT="5064" marB="0" anchor="ctr"/>
                </a:tc>
                <a:tc>
                  <a:txBody>
                    <a:bodyPr/>
                    <a:lstStyle/>
                    <a:p>
                      <a:pPr algn="ctr" fontAlgn="ctr"/>
                      <a:r>
                        <a:rPr lang="tr-TR" sz="1200" b="1" u="none" strike="noStrike" dirty="0">
                          <a:solidFill>
                            <a:schemeClr val="tx1"/>
                          </a:solidFill>
                          <a:effectLst/>
                          <a:latin typeface="Cambria" panose="02040503050406030204" pitchFamily="18" charset="0"/>
                        </a:rPr>
                        <a:t>Sektör</a:t>
                      </a:r>
                      <a:endParaRPr lang="tr-TR" sz="1200" b="1" i="0" u="none" strike="noStrike" dirty="0">
                        <a:solidFill>
                          <a:schemeClr val="tx1"/>
                        </a:solidFill>
                        <a:effectLst/>
                        <a:latin typeface="Cambria" panose="02040503050406030204" pitchFamily="18" charset="0"/>
                      </a:endParaRPr>
                    </a:p>
                  </a:txBody>
                  <a:tcPr marL="5064" marR="5064" marT="5064" marB="0" anchor="ctr"/>
                </a:tc>
                <a:tc>
                  <a:txBody>
                    <a:bodyPr/>
                    <a:lstStyle/>
                    <a:p>
                      <a:pPr algn="ctr" fontAlgn="ctr"/>
                      <a:r>
                        <a:rPr lang="tr-TR" sz="1200" b="1" u="none" strike="noStrike" dirty="0">
                          <a:solidFill>
                            <a:schemeClr val="tx1"/>
                          </a:solidFill>
                          <a:effectLst/>
                          <a:latin typeface="Cambria" panose="02040503050406030204" pitchFamily="18" charset="0"/>
                        </a:rPr>
                        <a:t>Sektör Alt Alan</a:t>
                      </a:r>
                      <a:endParaRPr lang="tr-TR" sz="1200" b="1" i="0" u="none" strike="noStrike" dirty="0">
                        <a:solidFill>
                          <a:schemeClr val="tx1"/>
                        </a:solidFill>
                        <a:effectLst/>
                        <a:latin typeface="Cambria" panose="02040503050406030204" pitchFamily="18" charset="0"/>
                      </a:endParaRPr>
                    </a:p>
                  </a:txBody>
                  <a:tcPr marL="5064" marR="5064" marT="5064" marB="0" anchor="ctr"/>
                </a:tc>
                <a:extLst>
                  <a:ext uri="{0D108BD9-81ED-4DB2-BD59-A6C34878D82A}">
                    <a16:rowId xmlns:a16="http://schemas.microsoft.com/office/drawing/2014/main" val="3240537680"/>
                  </a:ext>
                </a:extLst>
              </a:tr>
              <a:tr h="980832">
                <a:tc>
                  <a:txBody>
                    <a:bodyPr/>
                    <a:lstStyle/>
                    <a:p>
                      <a:pPr algn="l" fontAlgn="b"/>
                      <a:r>
                        <a:rPr lang="tr-TR" sz="1100" u="none" strike="noStrike" dirty="0">
                          <a:effectLst/>
                          <a:latin typeface="Cambria" panose="02040503050406030204" pitchFamily="18" charset="0"/>
                        </a:rPr>
                        <a:t>Yapay Zeka Destekli İnsansız Hava Araçları için Araştırma Projesi</a:t>
                      </a:r>
                      <a:endParaRPr lang="tr-TR" sz="1100" b="0" i="0" u="none" strike="noStrike" dirty="0">
                        <a:solidFill>
                          <a:srgbClr val="000000"/>
                        </a:solidFill>
                        <a:effectLst/>
                        <a:latin typeface="Cambria" panose="02040503050406030204" pitchFamily="18" charset="0"/>
                      </a:endParaRPr>
                    </a:p>
                  </a:txBody>
                  <a:tcPr marL="5064" marR="5064" marT="5064" marB="0" anchor="b"/>
                </a:tc>
                <a:tc>
                  <a:txBody>
                    <a:bodyPr/>
                    <a:lstStyle/>
                    <a:p>
                      <a:pPr algn="l" fontAlgn="b"/>
                      <a:r>
                        <a:rPr lang="tr-TR" sz="1100" u="none" strike="noStrike" dirty="0">
                          <a:effectLst/>
                          <a:latin typeface="Cambria" panose="02040503050406030204" pitchFamily="18" charset="0"/>
                        </a:rPr>
                        <a:t>Doç. Dr. Ahmet Öncü</a:t>
                      </a:r>
                      <a:endParaRPr lang="tr-TR" sz="1100" b="0" i="0" u="none" strike="noStrike" dirty="0">
                        <a:solidFill>
                          <a:srgbClr val="000000"/>
                        </a:solidFill>
                        <a:effectLst/>
                        <a:latin typeface="Cambria" panose="02040503050406030204" pitchFamily="18" charset="0"/>
                      </a:endParaRPr>
                    </a:p>
                  </a:txBody>
                  <a:tcPr marL="5064" marR="5064" marT="5064" marB="0" anchor="b"/>
                </a:tc>
                <a:tc>
                  <a:txBody>
                    <a:bodyPr/>
                    <a:lstStyle/>
                    <a:p>
                      <a:pPr algn="ctr" fontAlgn="b"/>
                      <a:r>
                        <a:rPr lang="tr-TR" sz="1100" u="none" strike="noStrike" dirty="0">
                          <a:effectLst/>
                          <a:latin typeface="Cambria" panose="02040503050406030204" pitchFamily="18" charset="0"/>
                        </a:rPr>
                        <a:t>Elektrik ve Elektronik Mühendisliği</a:t>
                      </a:r>
                      <a:endParaRPr lang="tr-TR" sz="1100" b="0" i="0" u="none" strike="noStrike" dirty="0">
                        <a:solidFill>
                          <a:srgbClr val="000000"/>
                        </a:solidFill>
                        <a:effectLst/>
                        <a:latin typeface="Cambria" panose="02040503050406030204" pitchFamily="18" charset="0"/>
                      </a:endParaRPr>
                    </a:p>
                  </a:txBody>
                  <a:tcPr marL="5064" marR="5064" marT="5064" marB="0" anchor="b"/>
                </a:tc>
                <a:tc>
                  <a:txBody>
                    <a:bodyPr/>
                    <a:lstStyle/>
                    <a:p>
                      <a:pPr algn="ctr" fontAlgn="ctr"/>
                      <a:r>
                        <a:rPr lang="tr-TR" sz="1100" u="none" strike="noStrike" dirty="0">
                          <a:effectLst/>
                          <a:latin typeface="Cambria" panose="02040503050406030204" pitchFamily="18" charset="0"/>
                        </a:rPr>
                        <a:t>24</a:t>
                      </a:r>
                      <a:endParaRPr lang="tr-TR" sz="11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100" u="none" strike="noStrike" dirty="0">
                          <a:effectLst/>
                          <a:latin typeface="Cambria" panose="02040503050406030204" pitchFamily="18" charset="0"/>
                        </a:rPr>
                        <a:t>₺2.000.000,00</a:t>
                      </a:r>
                      <a:endParaRPr lang="tr-TR" sz="11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100" u="none" strike="noStrike" dirty="0">
                          <a:effectLst/>
                          <a:latin typeface="Cambria" panose="02040503050406030204" pitchFamily="18" charset="0"/>
                        </a:rPr>
                        <a:t>Yapay Zeka Teknolojileri Elektronik Makine-Elektrikli Teçhizat Büyük Veri Teknolojileri</a:t>
                      </a:r>
                      <a:endParaRPr lang="tr-TR" sz="11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100" u="none" strike="noStrike" dirty="0">
                          <a:effectLst/>
                          <a:latin typeface="Cambria" panose="02040503050406030204" pitchFamily="18" charset="0"/>
                        </a:rPr>
                        <a:t>Otonom İHA Uçuş, Veri Toplama, Veri Anlamlandırma, </a:t>
                      </a:r>
                      <a:r>
                        <a:rPr lang="tr-TR" sz="1100" u="none" strike="noStrike" dirty="0" err="1">
                          <a:effectLst/>
                          <a:latin typeface="Cambria" panose="02040503050406030204" pitchFamily="18" charset="0"/>
                        </a:rPr>
                        <a:t>İHA'lar</a:t>
                      </a:r>
                      <a:r>
                        <a:rPr lang="tr-TR" sz="1100" u="none" strike="noStrike" dirty="0">
                          <a:effectLst/>
                          <a:latin typeface="Cambria" panose="02040503050406030204" pitchFamily="18" charset="0"/>
                        </a:rPr>
                        <a:t> için Elektronik Alt Birimler, Uçan Robotlar, Veri Anlamlandırma</a:t>
                      </a:r>
                      <a:endParaRPr lang="tr-TR" sz="1100" b="0" i="0" u="none" strike="noStrike" dirty="0">
                        <a:solidFill>
                          <a:srgbClr val="000000"/>
                        </a:solidFill>
                        <a:effectLst/>
                        <a:latin typeface="Cambria" panose="02040503050406030204" pitchFamily="18" charset="0"/>
                      </a:endParaRPr>
                    </a:p>
                  </a:txBody>
                  <a:tcPr marL="5064" marR="5064" marT="5064" marB="0" anchor="ctr"/>
                </a:tc>
                <a:extLst>
                  <a:ext uri="{0D108BD9-81ED-4DB2-BD59-A6C34878D82A}">
                    <a16:rowId xmlns:a16="http://schemas.microsoft.com/office/drawing/2014/main" val="3956899856"/>
                  </a:ext>
                </a:extLst>
              </a:tr>
              <a:tr h="980832">
                <a:tc>
                  <a:txBody>
                    <a:bodyPr/>
                    <a:lstStyle/>
                    <a:p>
                      <a:pPr algn="l" fontAlgn="b"/>
                      <a:r>
                        <a:rPr lang="tr-TR" sz="1100" u="none" strike="noStrike" dirty="0">
                          <a:effectLst/>
                          <a:latin typeface="Cambria" panose="02040503050406030204" pitchFamily="18" charset="0"/>
                        </a:rPr>
                        <a:t>SARS-CoV-2 Virüsüne Karşı Alg Tabanlı İnhibitör Madde Geliştirilmesi (</a:t>
                      </a:r>
                      <a:r>
                        <a:rPr lang="tr-TR" sz="1100" u="none" strike="noStrike" dirty="0" err="1">
                          <a:effectLst/>
                          <a:latin typeface="Cambria" panose="02040503050406030204" pitchFamily="18" charset="0"/>
                        </a:rPr>
                        <a:t>VirAlgİn</a:t>
                      </a:r>
                      <a:r>
                        <a:rPr lang="tr-TR" sz="1100" u="none" strike="noStrike" dirty="0">
                          <a:effectLst/>
                          <a:latin typeface="Cambria" panose="02040503050406030204" pitchFamily="18" charset="0"/>
                        </a:rPr>
                        <a:t>)</a:t>
                      </a:r>
                      <a:endParaRPr lang="tr-TR" sz="1100" b="0" i="0" u="none" strike="noStrike" dirty="0">
                        <a:solidFill>
                          <a:srgbClr val="000000"/>
                        </a:solidFill>
                        <a:effectLst/>
                        <a:latin typeface="Cambria" panose="02040503050406030204" pitchFamily="18" charset="0"/>
                      </a:endParaRPr>
                    </a:p>
                  </a:txBody>
                  <a:tcPr marL="5064" marR="5064" marT="5064" marB="0" anchor="b"/>
                </a:tc>
                <a:tc>
                  <a:txBody>
                    <a:bodyPr/>
                    <a:lstStyle/>
                    <a:p>
                      <a:pPr algn="l" fontAlgn="b"/>
                      <a:r>
                        <a:rPr lang="tr-TR" sz="1100" u="none" strike="noStrike">
                          <a:effectLst/>
                          <a:latin typeface="Cambria" panose="02040503050406030204" pitchFamily="18" charset="0"/>
                        </a:rPr>
                        <a:t>Dr. Öğretim Üyesi Berat Zeki Haznedaroğlu</a:t>
                      </a:r>
                      <a:endParaRPr lang="tr-TR" sz="1100" b="0" i="0" u="none" strike="noStrike">
                        <a:solidFill>
                          <a:srgbClr val="000000"/>
                        </a:solidFill>
                        <a:effectLst/>
                        <a:latin typeface="Cambria" panose="02040503050406030204" pitchFamily="18" charset="0"/>
                      </a:endParaRPr>
                    </a:p>
                  </a:txBody>
                  <a:tcPr marL="5064" marR="5064" marT="5064" marB="0" anchor="b"/>
                </a:tc>
                <a:tc>
                  <a:txBody>
                    <a:bodyPr/>
                    <a:lstStyle/>
                    <a:p>
                      <a:pPr algn="ctr" fontAlgn="b"/>
                      <a:r>
                        <a:rPr lang="tr-TR" sz="1100" u="none" strike="noStrike" dirty="0">
                          <a:effectLst/>
                          <a:latin typeface="Cambria" panose="02040503050406030204" pitchFamily="18" charset="0"/>
                        </a:rPr>
                        <a:t>Çevre Bilimleri Enstitüsü</a:t>
                      </a:r>
                      <a:endParaRPr lang="tr-TR" sz="1100" b="0" i="0" u="none" strike="noStrike" dirty="0">
                        <a:solidFill>
                          <a:srgbClr val="000000"/>
                        </a:solidFill>
                        <a:effectLst/>
                        <a:latin typeface="Cambria" panose="02040503050406030204" pitchFamily="18" charset="0"/>
                      </a:endParaRPr>
                    </a:p>
                  </a:txBody>
                  <a:tcPr marL="5064" marR="5064" marT="5064" marB="0" anchor="b"/>
                </a:tc>
                <a:tc>
                  <a:txBody>
                    <a:bodyPr/>
                    <a:lstStyle/>
                    <a:p>
                      <a:pPr algn="ctr" fontAlgn="ctr"/>
                      <a:r>
                        <a:rPr lang="tr-TR" sz="1100" u="none" strike="noStrike">
                          <a:effectLst/>
                          <a:latin typeface="Cambria" panose="02040503050406030204" pitchFamily="18" charset="0"/>
                        </a:rPr>
                        <a:t>24</a:t>
                      </a:r>
                      <a:endParaRPr lang="tr-TR" sz="11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100" u="none" strike="noStrike" dirty="0">
                          <a:effectLst/>
                          <a:latin typeface="Cambria" panose="02040503050406030204" pitchFamily="18" charset="0"/>
                        </a:rPr>
                        <a:t>₺1.820.048,00</a:t>
                      </a:r>
                      <a:endParaRPr lang="tr-TR" sz="11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100" u="none" strike="noStrike" dirty="0">
                          <a:effectLst/>
                          <a:latin typeface="Cambria" panose="02040503050406030204" pitchFamily="18" charset="0"/>
                        </a:rPr>
                        <a:t>Sistem Biyolojisi</a:t>
                      </a:r>
                      <a:endParaRPr lang="tr-TR" sz="11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100" u="none" strike="noStrike" dirty="0">
                          <a:effectLst/>
                          <a:latin typeface="Cambria" panose="02040503050406030204" pitchFamily="18" charset="0"/>
                        </a:rPr>
                        <a:t> </a:t>
                      </a:r>
                      <a:endParaRPr lang="tr-TR" sz="1100" b="0" i="0" u="none" strike="noStrike" dirty="0">
                        <a:solidFill>
                          <a:srgbClr val="000000"/>
                        </a:solidFill>
                        <a:effectLst/>
                        <a:latin typeface="Cambria" panose="02040503050406030204" pitchFamily="18" charset="0"/>
                      </a:endParaRPr>
                    </a:p>
                  </a:txBody>
                  <a:tcPr marL="5064" marR="5064" marT="5064" marB="0" anchor="ctr"/>
                </a:tc>
                <a:extLst>
                  <a:ext uri="{0D108BD9-81ED-4DB2-BD59-A6C34878D82A}">
                    <a16:rowId xmlns:a16="http://schemas.microsoft.com/office/drawing/2014/main" val="348041207"/>
                  </a:ext>
                </a:extLst>
              </a:tr>
              <a:tr h="980832">
                <a:tc>
                  <a:txBody>
                    <a:bodyPr/>
                    <a:lstStyle/>
                    <a:p>
                      <a:pPr algn="l" fontAlgn="b"/>
                      <a:r>
                        <a:rPr lang="tr-TR" sz="1100" u="none" strike="noStrike" dirty="0">
                          <a:effectLst/>
                          <a:latin typeface="Cambria" panose="02040503050406030204" pitchFamily="18" charset="0"/>
                        </a:rPr>
                        <a:t>A </a:t>
                      </a:r>
                      <a:r>
                        <a:rPr lang="tr-TR" sz="1100" u="none" strike="noStrike" dirty="0" err="1">
                          <a:effectLst/>
                          <a:latin typeface="Cambria" panose="02040503050406030204" pitchFamily="18" charset="0"/>
                        </a:rPr>
                        <a:t>hybrid</a:t>
                      </a:r>
                      <a:r>
                        <a:rPr lang="tr-TR" sz="1100" u="none" strike="noStrike" dirty="0">
                          <a:effectLst/>
                          <a:latin typeface="Cambria" panose="02040503050406030204" pitchFamily="18" charset="0"/>
                        </a:rPr>
                        <a:t> </a:t>
                      </a:r>
                      <a:r>
                        <a:rPr lang="tr-TR" sz="1100" u="none" strike="noStrike" dirty="0" err="1">
                          <a:effectLst/>
                          <a:latin typeface="Cambria" panose="02040503050406030204" pitchFamily="18" charset="0"/>
                        </a:rPr>
                        <a:t>high</a:t>
                      </a:r>
                      <a:r>
                        <a:rPr lang="tr-TR" sz="1100" u="none" strike="noStrike" dirty="0">
                          <a:effectLst/>
                          <a:latin typeface="Cambria" panose="02040503050406030204" pitchFamily="18" charset="0"/>
                        </a:rPr>
                        <a:t> </a:t>
                      </a:r>
                      <a:r>
                        <a:rPr lang="tr-TR" sz="1100" u="none" strike="noStrike" dirty="0" err="1">
                          <a:effectLst/>
                          <a:latin typeface="Cambria" panose="02040503050406030204" pitchFamily="18" charset="0"/>
                        </a:rPr>
                        <a:t>power</a:t>
                      </a:r>
                      <a:r>
                        <a:rPr lang="tr-TR" sz="1100" u="none" strike="noStrike" dirty="0">
                          <a:effectLst/>
                          <a:latin typeface="Cambria" panose="02040503050406030204" pitchFamily="18" charset="0"/>
                        </a:rPr>
                        <a:t> GHz Er-</a:t>
                      </a:r>
                      <a:r>
                        <a:rPr lang="tr-TR" sz="1100" u="none" strike="noStrike" dirty="0" err="1">
                          <a:effectLst/>
                          <a:latin typeface="Cambria" panose="02040503050406030204" pitchFamily="18" charset="0"/>
                        </a:rPr>
                        <a:t>doped</a:t>
                      </a:r>
                      <a:r>
                        <a:rPr lang="tr-TR" sz="1100" u="none" strike="noStrike" dirty="0">
                          <a:effectLst/>
                          <a:latin typeface="Cambria" panose="02040503050406030204" pitchFamily="18" charset="0"/>
                        </a:rPr>
                        <a:t> fiber laser-3D </a:t>
                      </a:r>
                      <a:r>
                        <a:rPr lang="tr-TR" sz="1100" u="none" strike="noStrike" dirty="0" err="1">
                          <a:effectLst/>
                          <a:latin typeface="Cambria" panose="02040503050406030204" pitchFamily="18" charset="0"/>
                        </a:rPr>
                        <a:t>digital</a:t>
                      </a:r>
                      <a:r>
                        <a:rPr lang="tr-TR" sz="1100" u="none" strike="noStrike" dirty="0">
                          <a:effectLst/>
                          <a:latin typeface="Cambria" panose="02040503050406030204" pitchFamily="18" charset="0"/>
                        </a:rPr>
                        <a:t> </a:t>
                      </a:r>
                      <a:r>
                        <a:rPr lang="tr-TR" sz="1100" u="none" strike="noStrike" dirty="0" err="1">
                          <a:effectLst/>
                          <a:latin typeface="Cambria" panose="02040503050406030204" pitchFamily="18" charset="0"/>
                        </a:rPr>
                        <a:t>holographic</a:t>
                      </a:r>
                      <a:r>
                        <a:rPr lang="tr-TR" sz="1100" u="none" strike="noStrike" dirty="0">
                          <a:effectLst/>
                          <a:latin typeface="Cambria" panose="02040503050406030204" pitchFamily="18" charset="0"/>
                        </a:rPr>
                        <a:t> </a:t>
                      </a:r>
                      <a:r>
                        <a:rPr lang="tr-TR" sz="1100" u="none" strike="noStrike" dirty="0" err="1">
                          <a:effectLst/>
                          <a:latin typeface="Cambria" panose="02040503050406030204" pitchFamily="18" charset="0"/>
                        </a:rPr>
                        <a:t>microscopy</a:t>
                      </a:r>
                      <a:endParaRPr lang="tr-TR" sz="1100" b="0" i="0" u="none" strike="noStrike" dirty="0">
                        <a:solidFill>
                          <a:srgbClr val="000000"/>
                        </a:solidFill>
                        <a:effectLst/>
                        <a:latin typeface="Cambria" panose="02040503050406030204" pitchFamily="18" charset="0"/>
                      </a:endParaRPr>
                    </a:p>
                  </a:txBody>
                  <a:tcPr marL="5064" marR="5064" marT="5064" marB="0" anchor="b"/>
                </a:tc>
                <a:tc>
                  <a:txBody>
                    <a:bodyPr/>
                    <a:lstStyle/>
                    <a:p>
                      <a:pPr algn="l" fontAlgn="b"/>
                      <a:r>
                        <a:rPr lang="tr-TR" sz="1100" u="none" strike="noStrike" dirty="0">
                          <a:effectLst/>
                          <a:latin typeface="Cambria" panose="02040503050406030204" pitchFamily="18" charset="0"/>
                        </a:rPr>
                        <a:t>Dr. </a:t>
                      </a:r>
                      <a:r>
                        <a:rPr lang="tr-TR" sz="1100" u="none" strike="noStrike" dirty="0" err="1">
                          <a:effectLst/>
                          <a:latin typeface="Cambria" panose="02040503050406030204" pitchFamily="18" charset="0"/>
                        </a:rPr>
                        <a:t>Öğr</a:t>
                      </a:r>
                      <a:r>
                        <a:rPr lang="tr-TR" sz="1100" u="none" strike="noStrike" dirty="0">
                          <a:effectLst/>
                          <a:latin typeface="Cambria" panose="02040503050406030204" pitchFamily="18" charset="0"/>
                        </a:rPr>
                        <a:t>. Üyesi </a:t>
                      </a:r>
                      <a:r>
                        <a:rPr lang="tr-TR" sz="1100" u="none" strike="noStrike" dirty="0" err="1">
                          <a:effectLst/>
                          <a:latin typeface="Cambria" panose="02040503050406030204" pitchFamily="18" charset="0"/>
                        </a:rPr>
                        <a:t>Parviz</a:t>
                      </a:r>
                      <a:r>
                        <a:rPr lang="tr-TR" sz="1100" u="none" strike="noStrike" dirty="0">
                          <a:effectLst/>
                          <a:latin typeface="Cambria" panose="02040503050406030204" pitchFamily="18" charset="0"/>
                        </a:rPr>
                        <a:t> </a:t>
                      </a:r>
                      <a:r>
                        <a:rPr lang="tr-TR" sz="1100" u="none" strike="noStrike" dirty="0" err="1">
                          <a:effectLst/>
                          <a:latin typeface="Cambria" panose="02040503050406030204" pitchFamily="18" charset="0"/>
                        </a:rPr>
                        <a:t>Elahi</a:t>
                      </a:r>
                      <a:endParaRPr lang="tr-TR" sz="1100" b="0" i="0" u="none" strike="noStrike" dirty="0">
                        <a:solidFill>
                          <a:srgbClr val="000000"/>
                        </a:solidFill>
                        <a:effectLst/>
                        <a:latin typeface="Cambria" panose="02040503050406030204" pitchFamily="18" charset="0"/>
                      </a:endParaRPr>
                    </a:p>
                  </a:txBody>
                  <a:tcPr marL="5064" marR="5064" marT="5064" marB="0" anchor="b"/>
                </a:tc>
                <a:tc>
                  <a:txBody>
                    <a:bodyPr/>
                    <a:lstStyle/>
                    <a:p>
                      <a:pPr algn="ctr" fontAlgn="ctr"/>
                      <a:r>
                        <a:rPr lang="tr-TR" sz="1100" u="none" strike="noStrike">
                          <a:effectLst/>
                          <a:latin typeface="Cambria" panose="02040503050406030204" pitchFamily="18" charset="0"/>
                        </a:rPr>
                        <a:t>Fizik  </a:t>
                      </a:r>
                      <a:endParaRPr lang="tr-TR" sz="11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100" u="none" strike="noStrike">
                          <a:effectLst/>
                          <a:latin typeface="Cambria" panose="02040503050406030204" pitchFamily="18" charset="0"/>
                        </a:rPr>
                        <a:t>24</a:t>
                      </a:r>
                      <a:endParaRPr lang="tr-TR" sz="11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100" u="none" strike="noStrike">
                          <a:effectLst/>
                          <a:latin typeface="Cambria" panose="02040503050406030204" pitchFamily="18" charset="0"/>
                        </a:rPr>
                        <a:t>₺1.973.480,00</a:t>
                      </a:r>
                      <a:endParaRPr lang="tr-TR" sz="11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100" u="none" strike="noStrike" dirty="0">
                          <a:effectLst/>
                          <a:latin typeface="Cambria" panose="02040503050406030204" pitchFamily="18" charset="0"/>
                        </a:rPr>
                        <a:t>Makine-Elektrikli Teçhizat</a:t>
                      </a:r>
                      <a:endParaRPr lang="tr-TR" sz="1100" b="0" i="0" u="none" strike="noStrike" dirty="0">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100" u="none" strike="noStrike" dirty="0">
                          <a:effectLst/>
                          <a:latin typeface="Cambria" panose="02040503050406030204" pitchFamily="18" charset="0"/>
                        </a:rPr>
                        <a:t> </a:t>
                      </a:r>
                      <a:endParaRPr lang="tr-TR" sz="1100" b="0" i="0" u="none" strike="noStrike" dirty="0">
                        <a:solidFill>
                          <a:srgbClr val="000000"/>
                        </a:solidFill>
                        <a:effectLst/>
                        <a:latin typeface="Cambria" panose="02040503050406030204" pitchFamily="18" charset="0"/>
                      </a:endParaRPr>
                    </a:p>
                  </a:txBody>
                  <a:tcPr marL="5064" marR="5064" marT="5064" marB="0" anchor="ctr"/>
                </a:tc>
                <a:extLst>
                  <a:ext uri="{0D108BD9-81ED-4DB2-BD59-A6C34878D82A}">
                    <a16:rowId xmlns:a16="http://schemas.microsoft.com/office/drawing/2014/main" val="865902346"/>
                  </a:ext>
                </a:extLst>
              </a:tr>
              <a:tr h="980832">
                <a:tc>
                  <a:txBody>
                    <a:bodyPr/>
                    <a:lstStyle/>
                    <a:p>
                      <a:pPr algn="l" fontAlgn="b"/>
                      <a:r>
                        <a:rPr lang="tr-TR" sz="1100" u="none" strike="noStrike" dirty="0">
                          <a:effectLst/>
                          <a:latin typeface="Cambria" panose="02040503050406030204" pitchFamily="18" charset="0"/>
                        </a:rPr>
                        <a:t>Moleküler Düzeyde Gerçek Zamanlı Kablosuz Beden-içi Algılama</a:t>
                      </a:r>
                      <a:endParaRPr lang="tr-TR" sz="1100" b="0" i="0" u="none" strike="noStrike" dirty="0">
                        <a:solidFill>
                          <a:srgbClr val="000000"/>
                        </a:solidFill>
                        <a:effectLst/>
                        <a:latin typeface="Cambria" panose="02040503050406030204" pitchFamily="18" charset="0"/>
                      </a:endParaRPr>
                    </a:p>
                  </a:txBody>
                  <a:tcPr marL="5064" marR="5064" marT="5064" marB="0" anchor="b"/>
                </a:tc>
                <a:tc>
                  <a:txBody>
                    <a:bodyPr/>
                    <a:lstStyle/>
                    <a:p>
                      <a:pPr algn="l" fontAlgn="b"/>
                      <a:r>
                        <a:rPr lang="tr-TR" sz="1100" u="none" strike="noStrike" dirty="0">
                          <a:effectLst/>
                          <a:latin typeface="Cambria" panose="02040503050406030204" pitchFamily="18" charset="0"/>
                        </a:rPr>
                        <a:t>Doç. Dr. Sema Dumanlı Oktar</a:t>
                      </a:r>
                      <a:endParaRPr lang="tr-TR" sz="1100" b="0" i="0" u="none" strike="noStrike" dirty="0">
                        <a:solidFill>
                          <a:srgbClr val="000000"/>
                        </a:solidFill>
                        <a:effectLst/>
                        <a:latin typeface="Cambria" panose="02040503050406030204" pitchFamily="18" charset="0"/>
                      </a:endParaRPr>
                    </a:p>
                  </a:txBody>
                  <a:tcPr marL="5064" marR="5064" marT="5064" marB="0" anchor="b"/>
                </a:tc>
                <a:tc>
                  <a:txBody>
                    <a:bodyPr/>
                    <a:lstStyle/>
                    <a:p>
                      <a:pPr algn="ctr" fontAlgn="b"/>
                      <a:r>
                        <a:rPr lang="tr-TR" sz="1100" u="none" strike="noStrike">
                          <a:effectLst/>
                          <a:latin typeface="Cambria" panose="02040503050406030204" pitchFamily="18" charset="0"/>
                        </a:rPr>
                        <a:t>Elektrik Elektronik Mühendisliği</a:t>
                      </a:r>
                      <a:endParaRPr lang="tr-TR" sz="1100" b="0" i="0" u="none" strike="noStrike">
                        <a:solidFill>
                          <a:srgbClr val="000000"/>
                        </a:solidFill>
                        <a:effectLst/>
                        <a:latin typeface="Cambria" panose="02040503050406030204" pitchFamily="18" charset="0"/>
                      </a:endParaRPr>
                    </a:p>
                  </a:txBody>
                  <a:tcPr marL="5064" marR="5064" marT="5064" marB="0" anchor="b"/>
                </a:tc>
                <a:tc>
                  <a:txBody>
                    <a:bodyPr/>
                    <a:lstStyle/>
                    <a:p>
                      <a:pPr algn="ctr" fontAlgn="ctr"/>
                      <a:r>
                        <a:rPr lang="tr-TR" sz="1100" u="none" strike="noStrike">
                          <a:effectLst/>
                          <a:latin typeface="Cambria" panose="02040503050406030204" pitchFamily="18" charset="0"/>
                        </a:rPr>
                        <a:t>24</a:t>
                      </a:r>
                      <a:endParaRPr lang="tr-TR" sz="11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100" u="none" strike="noStrike">
                          <a:effectLst/>
                          <a:latin typeface="Cambria" panose="02040503050406030204" pitchFamily="18" charset="0"/>
                        </a:rPr>
                        <a:t>₺1.990.360,54</a:t>
                      </a:r>
                      <a:endParaRPr lang="tr-TR" sz="11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100" u="none" strike="noStrike">
                          <a:effectLst/>
                          <a:latin typeface="Cambria" panose="02040503050406030204" pitchFamily="18" charset="0"/>
                        </a:rPr>
                        <a:t>Tıbbi Cihaz Elektronik Ağ Teknolojileri</a:t>
                      </a:r>
                      <a:endParaRPr lang="tr-TR" sz="1100" b="0" i="0" u="none" strike="noStrike">
                        <a:solidFill>
                          <a:srgbClr val="000000"/>
                        </a:solidFill>
                        <a:effectLst/>
                        <a:latin typeface="Cambria" panose="02040503050406030204" pitchFamily="18" charset="0"/>
                      </a:endParaRPr>
                    </a:p>
                  </a:txBody>
                  <a:tcPr marL="5064" marR="5064" marT="5064" marB="0" anchor="ctr"/>
                </a:tc>
                <a:tc>
                  <a:txBody>
                    <a:bodyPr/>
                    <a:lstStyle/>
                    <a:p>
                      <a:pPr algn="ctr" fontAlgn="ctr"/>
                      <a:r>
                        <a:rPr lang="tr-TR" sz="1100" u="none" strike="noStrike" dirty="0" err="1">
                          <a:effectLst/>
                          <a:latin typeface="Cambria" panose="02040503050406030204" pitchFamily="18" charset="0"/>
                        </a:rPr>
                        <a:t>Biyomalzeme</a:t>
                      </a:r>
                      <a:r>
                        <a:rPr lang="tr-TR" sz="1100" u="none" strike="noStrike" dirty="0">
                          <a:effectLst/>
                          <a:latin typeface="Cambria" panose="02040503050406030204" pitchFamily="18" charset="0"/>
                        </a:rPr>
                        <a:t>, Biyomedikal Ekipman Teknolojileri Elektronik Donanım </a:t>
                      </a:r>
                      <a:r>
                        <a:rPr lang="tr-TR" sz="1100" u="none" strike="noStrike" dirty="0" err="1">
                          <a:effectLst/>
                          <a:latin typeface="Cambria" panose="02040503050406030204" pitchFamily="18" charset="0"/>
                        </a:rPr>
                        <a:t>Telnolojileri</a:t>
                      </a:r>
                      <a:r>
                        <a:rPr lang="tr-TR" sz="1100" u="none" strike="noStrike" dirty="0">
                          <a:effectLst/>
                          <a:latin typeface="Cambria" panose="02040503050406030204" pitchFamily="18" charset="0"/>
                        </a:rPr>
                        <a:t>, MEMS/NEMS/MOEMS, </a:t>
                      </a:r>
                      <a:r>
                        <a:rPr lang="tr-TR" sz="1100" u="none" strike="noStrike" dirty="0" err="1">
                          <a:effectLst/>
                          <a:latin typeface="Cambria" panose="02040503050406030204" pitchFamily="18" charset="0"/>
                        </a:rPr>
                        <a:t>Neslerin</a:t>
                      </a:r>
                      <a:r>
                        <a:rPr lang="tr-TR" sz="1100" u="none" strike="noStrike" dirty="0">
                          <a:effectLst/>
                          <a:latin typeface="Cambria" panose="02040503050406030204" pitchFamily="18" charset="0"/>
                        </a:rPr>
                        <a:t> İnterneti, Robotik ve </a:t>
                      </a:r>
                      <a:r>
                        <a:rPr lang="tr-TR" sz="1100" u="none" strike="noStrike" dirty="0" err="1">
                          <a:effectLst/>
                          <a:latin typeface="Cambria" panose="02040503050406030204" pitchFamily="18" charset="0"/>
                        </a:rPr>
                        <a:t>Mekatronik</a:t>
                      </a:r>
                      <a:endParaRPr lang="tr-TR" sz="1100" b="0" i="0" u="none" strike="noStrike" dirty="0">
                        <a:solidFill>
                          <a:srgbClr val="000000"/>
                        </a:solidFill>
                        <a:effectLst/>
                        <a:latin typeface="Cambria" panose="02040503050406030204" pitchFamily="18" charset="0"/>
                      </a:endParaRPr>
                    </a:p>
                  </a:txBody>
                  <a:tcPr marL="5064" marR="5064" marT="5064" marB="0" anchor="ctr"/>
                </a:tc>
                <a:extLst>
                  <a:ext uri="{0D108BD9-81ED-4DB2-BD59-A6C34878D82A}">
                    <a16:rowId xmlns:a16="http://schemas.microsoft.com/office/drawing/2014/main" val="654198291"/>
                  </a:ext>
                </a:extLst>
              </a:tr>
            </a:tbl>
          </a:graphicData>
        </a:graphic>
      </p:graphicFrame>
    </p:spTree>
    <p:extLst>
      <p:ext uri="{BB962C8B-B14F-4D97-AF65-F5344CB8AC3E}">
        <p14:creationId xmlns:p14="http://schemas.microsoft.com/office/powerpoint/2010/main" val="3379427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a:extLst>
              <a:ext uri="{FF2B5EF4-FFF2-40B4-BE49-F238E27FC236}">
                <a16:creationId xmlns:a16="http://schemas.microsoft.com/office/drawing/2014/main" id="{12677FC6-F9BD-4002-ABB2-D8C58965BDFA}"/>
              </a:ext>
            </a:extLst>
          </p:cNvPr>
          <p:cNvSpPr>
            <a:spLocks noGrp="1"/>
          </p:cNvSpPr>
          <p:nvPr>
            <p:ph type="title"/>
          </p:nvPr>
        </p:nvSpPr>
        <p:spPr>
          <a:xfrm>
            <a:off x="1907905" y="205400"/>
            <a:ext cx="8929509" cy="1176951"/>
          </a:xfrm>
        </p:spPr>
        <p:txBody>
          <a:bodyPr/>
          <a:lstStyle/>
          <a:p>
            <a:r>
              <a:rPr lang="tr-TR" sz="2400" b="1" dirty="0">
                <a:solidFill>
                  <a:schemeClr val="tx1"/>
                </a:solidFill>
                <a:latin typeface="Cambria" panose="02040503050406030204" pitchFamily="18" charset="0"/>
              </a:rPr>
              <a:t>          </a:t>
            </a:r>
            <a:r>
              <a:rPr lang="tr-TR" sz="2400" b="1" dirty="0" smtClean="0">
                <a:solidFill>
                  <a:schemeClr val="tx1"/>
                </a:solidFill>
                <a:latin typeface="Cambria" panose="02040503050406030204" pitchFamily="18" charset="0"/>
              </a:rPr>
              <a:t>          BURSA </a:t>
            </a:r>
            <a:r>
              <a:rPr lang="tr-TR" sz="2400" b="1" dirty="0">
                <a:solidFill>
                  <a:schemeClr val="tx1"/>
                </a:solidFill>
                <a:latin typeface="Cambria" panose="02040503050406030204" pitchFamily="18" charset="0"/>
              </a:rPr>
              <a:t>ULUDAĞ ÜNİVERSİTESİ (9 </a:t>
            </a:r>
            <a:r>
              <a:rPr lang="tr-TR" sz="2400" b="1" dirty="0" smtClean="0">
                <a:solidFill>
                  <a:schemeClr val="tx1"/>
                </a:solidFill>
                <a:latin typeface="Cambria" panose="02040503050406030204" pitchFamily="18" charset="0"/>
              </a:rPr>
              <a:t>proje)</a:t>
            </a:r>
            <a:br>
              <a:rPr lang="tr-TR" sz="2400" b="1" dirty="0" smtClean="0">
                <a:solidFill>
                  <a:schemeClr val="tx1"/>
                </a:solidFill>
                <a:latin typeface="Cambria" panose="02040503050406030204" pitchFamily="18" charset="0"/>
              </a:rPr>
            </a:br>
            <a:r>
              <a:rPr lang="tr-TR" sz="2400" b="1" dirty="0" smtClean="0">
                <a:solidFill>
                  <a:schemeClr val="tx1"/>
                </a:solidFill>
                <a:latin typeface="Cambria" panose="02040503050406030204" pitchFamily="18" charset="0"/>
              </a:rPr>
              <a:t>	      Aktarılan </a:t>
            </a:r>
            <a:r>
              <a:rPr lang="tr-TR" sz="2400" b="1" dirty="0">
                <a:solidFill>
                  <a:schemeClr val="tx1"/>
                </a:solidFill>
                <a:latin typeface="Cambria" panose="02040503050406030204" pitchFamily="18" charset="0"/>
              </a:rPr>
              <a:t>Bütçe:	₺3.633.029,47</a:t>
            </a:r>
            <a: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t/>
            </a:r>
            <a:b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br>
            <a: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t>	      </a:t>
            </a:r>
            <a:r>
              <a:rPr lang="tr-TR" sz="2400" b="1" dirty="0" smtClean="0">
                <a:solidFill>
                  <a:schemeClr val="tx1"/>
                </a:solidFill>
                <a:latin typeface="Cambria" panose="02040503050406030204" pitchFamily="18" charset="0"/>
              </a:rPr>
              <a:t>Kullanılan </a:t>
            </a:r>
            <a:r>
              <a:rPr lang="tr-TR" sz="2400" b="1" dirty="0">
                <a:solidFill>
                  <a:schemeClr val="tx1"/>
                </a:solidFill>
                <a:latin typeface="Cambria" panose="02040503050406030204" pitchFamily="18" charset="0"/>
              </a:rPr>
              <a:t>Bütçe</a:t>
            </a:r>
            <a:r>
              <a:rPr lang="tr-TR" sz="2400" b="1" dirty="0" smtClean="0">
                <a:solidFill>
                  <a:schemeClr val="tx1"/>
                </a:solidFill>
                <a:latin typeface="Cambria" panose="02040503050406030204" pitchFamily="18" charset="0"/>
              </a:rPr>
              <a:t>:₺</a:t>
            </a:r>
            <a:r>
              <a:rPr lang="tr-TR" sz="2400" b="1" dirty="0">
                <a:solidFill>
                  <a:schemeClr val="tx1"/>
                </a:solidFill>
                <a:latin typeface="Cambria" panose="02040503050406030204" pitchFamily="18" charset="0"/>
              </a:rPr>
              <a:t>3.573.658,06</a:t>
            </a:r>
            <a:r>
              <a:rPr lang="tr-TR" sz="2400" dirty="0">
                <a:latin typeface="Cambria" panose="02040503050406030204" pitchFamily="18" charset="0"/>
                <a:ea typeface="Calibri" panose="020F0502020204030204" pitchFamily="34" charset="0"/>
                <a:cs typeface="Times New Roman" panose="02020603050405020304" pitchFamily="18" charset="0"/>
              </a:rPr>
              <a:t/>
            </a:r>
            <a:br>
              <a:rPr lang="tr-TR" sz="2400" dirty="0">
                <a:latin typeface="Cambria" panose="02040503050406030204" pitchFamily="18" charset="0"/>
                <a:ea typeface="Calibri" panose="020F0502020204030204" pitchFamily="34" charset="0"/>
                <a:cs typeface="Times New Roman" panose="02020603050405020304" pitchFamily="18" charset="0"/>
              </a:rPr>
            </a:br>
            <a:r>
              <a:rPr lang="tr-TR" sz="2400" dirty="0">
                <a:latin typeface="Cambria" panose="02040503050406030204" pitchFamily="18" charset="0"/>
              </a:rPr>
              <a:t> </a:t>
            </a:r>
          </a:p>
        </p:txBody>
      </p:sp>
      <p:graphicFrame>
        <p:nvGraphicFramePr>
          <p:cNvPr id="4" name="Tablo 3">
            <a:extLst>
              <a:ext uri="{FF2B5EF4-FFF2-40B4-BE49-F238E27FC236}">
                <a16:creationId xmlns:a16="http://schemas.microsoft.com/office/drawing/2014/main" id="{CEB0C2DA-E768-4435-968B-4821248FD0F8}"/>
              </a:ext>
            </a:extLst>
          </p:cNvPr>
          <p:cNvGraphicFramePr>
            <a:graphicFrameLocks noGrp="1"/>
          </p:cNvGraphicFramePr>
          <p:nvPr>
            <p:extLst>
              <p:ext uri="{D42A27DB-BD31-4B8C-83A1-F6EECF244321}">
                <p14:modId xmlns:p14="http://schemas.microsoft.com/office/powerpoint/2010/main" val="1616856410"/>
              </p:ext>
            </p:extLst>
          </p:nvPr>
        </p:nvGraphicFramePr>
        <p:xfrm>
          <a:off x="362140" y="1258433"/>
          <a:ext cx="11724235" cy="5228830"/>
        </p:xfrm>
        <a:graphic>
          <a:graphicData uri="http://schemas.openxmlformats.org/drawingml/2006/table">
            <a:tbl>
              <a:tblPr>
                <a:tableStyleId>{5C22544A-7EE6-4342-B048-85BDC9FD1C3A}</a:tableStyleId>
              </a:tblPr>
              <a:tblGrid>
                <a:gridCol w="5238560">
                  <a:extLst>
                    <a:ext uri="{9D8B030D-6E8A-4147-A177-3AD203B41FA5}">
                      <a16:colId xmlns:a16="http://schemas.microsoft.com/office/drawing/2014/main" val="4159282162"/>
                    </a:ext>
                  </a:extLst>
                </a:gridCol>
                <a:gridCol w="1348740">
                  <a:extLst>
                    <a:ext uri="{9D8B030D-6E8A-4147-A177-3AD203B41FA5}">
                      <a16:colId xmlns:a16="http://schemas.microsoft.com/office/drawing/2014/main" val="235577015"/>
                    </a:ext>
                  </a:extLst>
                </a:gridCol>
                <a:gridCol w="1337310">
                  <a:extLst>
                    <a:ext uri="{9D8B030D-6E8A-4147-A177-3AD203B41FA5}">
                      <a16:colId xmlns:a16="http://schemas.microsoft.com/office/drawing/2014/main" val="1912808646"/>
                    </a:ext>
                  </a:extLst>
                </a:gridCol>
                <a:gridCol w="640080">
                  <a:extLst>
                    <a:ext uri="{9D8B030D-6E8A-4147-A177-3AD203B41FA5}">
                      <a16:colId xmlns:a16="http://schemas.microsoft.com/office/drawing/2014/main" val="5057702"/>
                    </a:ext>
                  </a:extLst>
                </a:gridCol>
                <a:gridCol w="1095356">
                  <a:extLst>
                    <a:ext uri="{9D8B030D-6E8A-4147-A177-3AD203B41FA5}">
                      <a16:colId xmlns:a16="http://schemas.microsoft.com/office/drawing/2014/main" val="2969774744"/>
                    </a:ext>
                  </a:extLst>
                </a:gridCol>
                <a:gridCol w="995881">
                  <a:extLst>
                    <a:ext uri="{9D8B030D-6E8A-4147-A177-3AD203B41FA5}">
                      <a16:colId xmlns:a16="http://schemas.microsoft.com/office/drawing/2014/main" val="30784724"/>
                    </a:ext>
                  </a:extLst>
                </a:gridCol>
                <a:gridCol w="1068308">
                  <a:extLst>
                    <a:ext uri="{9D8B030D-6E8A-4147-A177-3AD203B41FA5}">
                      <a16:colId xmlns:a16="http://schemas.microsoft.com/office/drawing/2014/main" val="161728660"/>
                    </a:ext>
                  </a:extLst>
                </a:gridCol>
              </a:tblGrid>
              <a:tr h="419865">
                <a:tc>
                  <a:txBody>
                    <a:bodyPr/>
                    <a:lstStyle/>
                    <a:p>
                      <a:pPr algn="ctr" fontAlgn="ctr"/>
                      <a:r>
                        <a:rPr lang="tr-TR" sz="1200" b="1" u="none" strike="noStrike" dirty="0">
                          <a:effectLst/>
                          <a:latin typeface="Cambria" panose="02040503050406030204" pitchFamily="18" charset="0"/>
                        </a:rPr>
                        <a:t>Projenin Adı</a:t>
                      </a:r>
                      <a:endParaRPr lang="tr-TR" sz="1200" b="1"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effectLst/>
                          <a:latin typeface="Cambria" panose="02040503050406030204" pitchFamily="18" charset="0"/>
                        </a:rPr>
                        <a:t>Yürütücüsü</a:t>
                      </a:r>
                      <a:endParaRPr lang="tr-TR" sz="1200" b="1"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effectLst/>
                          <a:latin typeface="Cambria" panose="02040503050406030204" pitchFamily="18" charset="0"/>
                        </a:rPr>
                        <a:t>Bölüm/ABD</a:t>
                      </a:r>
                      <a:endParaRPr lang="tr-TR" sz="1200" b="1"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effectLst/>
                          <a:latin typeface="Cambria" panose="02040503050406030204" pitchFamily="18" charset="0"/>
                        </a:rPr>
                        <a:t>Proje Süresi</a:t>
                      </a:r>
                      <a:endParaRPr lang="tr-TR" sz="1200" b="1"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effectLst/>
                          <a:latin typeface="Cambria" panose="02040503050406030204" pitchFamily="18" charset="0"/>
                        </a:rPr>
                        <a:t>Proje Bütçesi</a:t>
                      </a:r>
                      <a:endParaRPr lang="tr-TR" sz="1200" b="1"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effectLst/>
                          <a:latin typeface="Cambria" panose="02040503050406030204" pitchFamily="18" charset="0"/>
                        </a:rPr>
                        <a:t>Sektör</a:t>
                      </a:r>
                      <a:endParaRPr lang="tr-TR" sz="1200" b="1"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effectLst/>
                          <a:latin typeface="Cambria" panose="02040503050406030204" pitchFamily="18" charset="0"/>
                        </a:rPr>
                        <a:t>Sektör Alt Alan</a:t>
                      </a:r>
                      <a:endParaRPr lang="tr-TR" sz="1200" b="1"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3837992473"/>
                  </a:ext>
                </a:extLst>
              </a:tr>
              <a:tr h="859289">
                <a:tc>
                  <a:txBody>
                    <a:bodyPr/>
                    <a:lstStyle/>
                    <a:p>
                      <a:pPr algn="l" fontAlgn="ctr"/>
                      <a:r>
                        <a:rPr lang="tr-TR" sz="1100" u="none" strike="noStrike" dirty="0">
                          <a:effectLst/>
                          <a:latin typeface="Cambria" panose="02040503050406030204" pitchFamily="18" charset="0"/>
                        </a:rPr>
                        <a:t>Farklı Hammaddeler Kullanılarak Üretilen Tarhanaların ve </a:t>
                      </a:r>
                      <a:r>
                        <a:rPr lang="tr-TR" sz="1100" u="none" strike="noStrike" dirty="0" err="1">
                          <a:effectLst/>
                          <a:latin typeface="Cambria" panose="02040503050406030204" pitchFamily="18" charset="0"/>
                        </a:rPr>
                        <a:t>Mikrobiyotasındaki</a:t>
                      </a:r>
                      <a:r>
                        <a:rPr lang="tr-TR" sz="1100" u="none" strike="noStrike" dirty="0">
                          <a:effectLst/>
                          <a:latin typeface="Cambria" panose="02040503050406030204" pitchFamily="18" charset="0"/>
                        </a:rPr>
                        <a:t> Laktik Asit Bakteri </a:t>
                      </a:r>
                      <a:r>
                        <a:rPr lang="tr-TR" sz="1100" u="none" strike="noStrike" dirty="0" err="1">
                          <a:effectLst/>
                          <a:latin typeface="Cambria" panose="02040503050406030204" pitchFamily="18" charset="0"/>
                        </a:rPr>
                        <a:t>İzolatlarının</a:t>
                      </a:r>
                      <a:r>
                        <a:rPr lang="tr-TR" sz="1100" u="none" strike="noStrike" dirty="0">
                          <a:effectLst/>
                          <a:latin typeface="Cambria" panose="02040503050406030204" pitchFamily="18" charset="0"/>
                        </a:rPr>
                        <a:t> Gıda Endüstrisi ve İnsan Sağlığı Açısından Fonksiyonel Özelliklerinin Araştırılması</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l" fontAlgn="ctr"/>
                      <a:r>
                        <a:rPr lang="tr-TR" sz="1100" u="none" strike="noStrike" dirty="0">
                          <a:effectLst/>
                          <a:latin typeface="Cambria" panose="02040503050406030204" pitchFamily="18" charset="0"/>
                        </a:rPr>
                        <a:t>Doç. Dr. SİNE ÖZMEN TOĞAY</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Gıda Bilimleri</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36</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₺399.902,90</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Gıda Arzı Güvenliği</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Gıda </a:t>
                      </a:r>
                      <a:r>
                        <a:rPr lang="tr-TR" sz="1100" u="none" strike="noStrike" dirty="0" err="1">
                          <a:effectLst/>
                          <a:latin typeface="Cambria" panose="02040503050406030204" pitchFamily="18" charset="0"/>
                        </a:rPr>
                        <a:t>Biyoteknolojisi</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1570193671"/>
                  </a:ext>
                </a:extLst>
              </a:tr>
              <a:tr h="493790">
                <a:tc>
                  <a:txBody>
                    <a:bodyPr/>
                    <a:lstStyle/>
                    <a:p>
                      <a:pPr algn="l" fontAlgn="ctr"/>
                      <a:r>
                        <a:rPr lang="tr-TR" sz="1100" u="none" strike="noStrike" dirty="0">
                          <a:effectLst/>
                          <a:latin typeface="Cambria" panose="02040503050406030204" pitchFamily="18" charset="0"/>
                        </a:rPr>
                        <a:t>İnsan, </a:t>
                      </a:r>
                      <a:r>
                        <a:rPr lang="tr-TR" sz="1100" u="none" strike="noStrike" dirty="0" err="1">
                          <a:effectLst/>
                          <a:latin typeface="Cambria" panose="02040503050406030204" pitchFamily="18" charset="0"/>
                        </a:rPr>
                        <a:t>broyler</a:t>
                      </a:r>
                      <a:r>
                        <a:rPr lang="tr-TR" sz="1100" u="none" strike="noStrike" dirty="0">
                          <a:effectLst/>
                          <a:latin typeface="Cambria" panose="02040503050406030204" pitchFamily="18" charset="0"/>
                        </a:rPr>
                        <a:t> ve sığır kaynaklı </a:t>
                      </a:r>
                      <a:r>
                        <a:rPr lang="tr-TR" sz="1100" u="none" strike="noStrike" dirty="0" err="1">
                          <a:effectLst/>
                          <a:latin typeface="Cambria" panose="02040503050406030204" pitchFamily="18" charset="0"/>
                        </a:rPr>
                        <a:t>Campylobacter</a:t>
                      </a:r>
                      <a:r>
                        <a:rPr lang="tr-TR" sz="1100" u="none" strike="noStrike" dirty="0">
                          <a:effectLst/>
                          <a:latin typeface="Cambria" panose="02040503050406030204" pitchFamily="18" charset="0"/>
                        </a:rPr>
                        <a:t> </a:t>
                      </a:r>
                      <a:r>
                        <a:rPr lang="tr-TR" sz="1100" u="none" strike="noStrike" dirty="0" err="1">
                          <a:effectLst/>
                          <a:latin typeface="Cambria" panose="02040503050406030204" pitchFamily="18" charset="0"/>
                        </a:rPr>
                        <a:t>izolatlarında</a:t>
                      </a:r>
                      <a:r>
                        <a:rPr lang="tr-TR" sz="1100" u="none" strike="noStrike" dirty="0">
                          <a:effectLst/>
                          <a:latin typeface="Cambria" panose="02040503050406030204" pitchFamily="18" charset="0"/>
                        </a:rPr>
                        <a:t> </a:t>
                      </a:r>
                      <a:r>
                        <a:rPr lang="tr-TR" sz="1100" u="none" strike="noStrike" dirty="0" err="1">
                          <a:effectLst/>
                          <a:latin typeface="Cambria" panose="02040503050406030204" pitchFamily="18" charset="0"/>
                        </a:rPr>
                        <a:t>virulans</a:t>
                      </a:r>
                      <a:r>
                        <a:rPr lang="tr-TR" sz="1100" u="none" strike="noStrike" dirty="0">
                          <a:effectLst/>
                          <a:latin typeface="Cambria" panose="02040503050406030204" pitchFamily="18" charset="0"/>
                        </a:rPr>
                        <a:t> gen </a:t>
                      </a:r>
                      <a:br>
                        <a:rPr lang="tr-TR" sz="1100" u="none" strike="noStrike" dirty="0">
                          <a:effectLst/>
                          <a:latin typeface="Cambria" panose="02040503050406030204" pitchFamily="18" charset="0"/>
                        </a:rPr>
                      </a:br>
                      <a:r>
                        <a:rPr lang="tr-TR" sz="1100" u="none" strike="noStrike" dirty="0">
                          <a:effectLst/>
                          <a:latin typeface="Cambria" panose="02040503050406030204" pitchFamily="18" charset="0"/>
                        </a:rPr>
                        <a:t>profillerinin karşılaştırılması</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l" fontAlgn="ctr"/>
                      <a:r>
                        <a:rPr lang="tr-TR" sz="1100" u="none" strike="noStrike" dirty="0">
                          <a:effectLst/>
                          <a:latin typeface="Cambria" panose="02040503050406030204" pitchFamily="18" charset="0"/>
                        </a:rPr>
                        <a:t>Prof. Dr. AYŞE GÜL EYİGÖR</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Veterinerlik Besin </a:t>
                      </a:r>
                      <a:br>
                        <a:rPr lang="tr-TR" sz="1100" u="none" strike="noStrike" dirty="0">
                          <a:effectLst/>
                          <a:latin typeface="Cambria" panose="02040503050406030204" pitchFamily="18" charset="0"/>
                        </a:rPr>
                      </a:br>
                      <a:r>
                        <a:rPr lang="tr-TR" sz="1100" u="none" strike="noStrike" dirty="0">
                          <a:effectLst/>
                          <a:latin typeface="Cambria" panose="02040503050406030204" pitchFamily="18" charset="0"/>
                        </a:rPr>
                        <a:t>Hijyeni ve Teknolojisi</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36</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₺399.780,46</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Gıda Arzı Güvenliği</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Gıda Biyoteknolojisi</a:t>
                      </a:r>
                      <a:endParaRPr lang="tr-TR" sz="1100" b="0" i="0" u="none" strike="noStrike">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2035017118"/>
                  </a:ext>
                </a:extLst>
              </a:tr>
              <a:tr h="493790">
                <a:tc>
                  <a:txBody>
                    <a:bodyPr/>
                    <a:lstStyle/>
                    <a:p>
                      <a:pPr algn="l" fontAlgn="ctr"/>
                      <a:r>
                        <a:rPr lang="tr-TR" sz="1100" u="none" strike="noStrike">
                          <a:effectLst/>
                          <a:latin typeface="Cambria" panose="02040503050406030204" pitchFamily="18" charset="0"/>
                        </a:rPr>
                        <a:t>Yumurtacı Tavukların Beslenmesinde Bitkisel Ekstraktların Kullanım Olanaklarının Araştırılması</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l" fontAlgn="ctr"/>
                      <a:r>
                        <a:rPr lang="tr-TR" sz="1100" u="none" strike="noStrike">
                          <a:effectLst/>
                          <a:latin typeface="Cambria" panose="02040503050406030204" pitchFamily="18" charset="0"/>
                        </a:rPr>
                        <a:t>Prof. Dr. İBRAHİM AK</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Yemler Ve Hayvan Besleme</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24</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₺376.210,53</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Gıda Arzı Güvenliği</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Hayvan Besleme</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1267357487"/>
                  </a:ext>
                </a:extLst>
              </a:tr>
              <a:tr h="615623">
                <a:tc>
                  <a:txBody>
                    <a:bodyPr/>
                    <a:lstStyle/>
                    <a:p>
                      <a:pPr algn="l" fontAlgn="ctr"/>
                      <a:r>
                        <a:rPr lang="tr-TR" sz="1100" u="none" strike="noStrike">
                          <a:effectLst/>
                          <a:latin typeface="Cambria" panose="02040503050406030204" pitchFamily="18" charset="0"/>
                        </a:rPr>
                        <a:t>Elektrikli Araçlarda Yüksek Performanslı Enerji Depolama Sistemleri için Multifonksiyonel Elektrolitlerin Geliştirilmesi ve Özelliklerinin İncelenmesi</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l" fontAlgn="ctr"/>
                      <a:r>
                        <a:rPr lang="tr-TR" sz="1100" u="none" strike="noStrike">
                          <a:effectLst/>
                          <a:latin typeface="Cambria" panose="02040503050406030204" pitchFamily="18" charset="0"/>
                        </a:rPr>
                        <a:t>Dr. Öğr. Üyesi BEHİYE KORKMAZ</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Mekanik</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18</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₺399.733,05</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Otomotiv</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Otomotiv Sektöründe Malzeme Teknolojileri</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3181068483"/>
                  </a:ext>
                </a:extLst>
              </a:tr>
              <a:tr h="371958">
                <a:tc>
                  <a:txBody>
                    <a:bodyPr/>
                    <a:lstStyle/>
                    <a:p>
                      <a:pPr algn="l" fontAlgn="ctr"/>
                      <a:r>
                        <a:rPr lang="tr-TR" sz="1100" u="none" strike="noStrike">
                          <a:effectLst/>
                          <a:latin typeface="Cambria" panose="02040503050406030204" pitchFamily="18" charset="0"/>
                        </a:rPr>
                        <a:t>Katyonik steroid antibiyotik yüklü üç katmanlı sentetik deri ikamesinin geliştirilmesi</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l" fontAlgn="ctr"/>
                      <a:r>
                        <a:rPr lang="tr-TR" sz="1100" u="none" strike="noStrike">
                          <a:effectLst/>
                          <a:latin typeface="Cambria" panose="02040503050406030204" pitchFamily="18" charset="0"/>
                        </a:rPr>
                        <a:t>Prof. Dr. BİLGEN OSMAN</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Biyokimya</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36</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₺399.993,44</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 </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Akıllı ve Yenilikçi Malzeme</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1896265248"/>
                  </a:ext>
                </a:extLst>
              </a:tr>
              <a:tr h="615623">
                <a:tc>
                  <a:txBody>
                    <a:bodyPr/>
                    <a:lstStyle/>
                    <a:p>
                      <a:pPr algn="l" fontAlgn="ctr"/>
                      <a:r>
                        <a:rPr lang="tr-TR" sz="1100" u="none" strike="noStrike">
                          <a:effectLst/>
                          <a:latin typeface="Cambria" panose="02040503050406030204" pitchFamily="18" charset="0"/>
                        </a:rPr>
                        <a:t>Küçük Hücreli Dışı Akciğer Karsinomalı KHDAK Hastaların Tedavisinde Eksozomal Kodlama Yapmayan RNA Temelli Yenilikçi Yaklaşımlar</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l" fontAlgn="ctr"/>
                      <a:r>
                        <a:rPr lang="tr-TR" sz="1100" u="none" strike="noStrike">
                          <a:effectLst/>
                          <a:latin typeface="Cambria" panose="02040503050406030204" pitchFamily="18" charset="0"/>
                        </a:rPr>
                        <a:t>Prof. Dr. GÜLŞAH ÇEÇENER</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Tıbbi Biyoloji</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24</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₺399.779,22</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 </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Klinik Araştırmalar: Akciğer ve Solunum</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3537725153"/>
                  </a:ext>
                </a:extLst>
              </a:tr>
              <a:tr h="371958">
                <a:tc>
                  <a:txBody>
                    <a:bodyPr/>
                    <a:lstStyle/>
                    <a:p>
                      <a:pPr algn="l" fontAlgn="ctr"/>
                      <a:r>
                        <a:rPr lang="tr-TR" sz="1100" u="none" strike="noStrike">
                          <a:effectLst/>
                          <a:latin typeface="Cambria" panose="02040503050406030204" pitchFamily="18" charset="0"/>
                        </a:rPr>
                        <a:t>Antik Kentlerin Kurulmasında İnancın Rolü: Apollonia A.R. Örneğ</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l" fontAlgn="ctr"/>
                      <a:r>
                        <a:rPr lang="tr-TR" sz="1100" u="none" strike="noStrike">
                          <a:effectLst/>
                          <a:latin typeface="Cambria" panose="02040503050406030204" pitchFamily="18" charset="0"/>
                        </a:rPr>
                        <a:t>Prof. Dr. DERYA ŞAHİN</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Ortaçağ Arkeolojisi</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36</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₺399.997,04</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 </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Arkeoloji</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913051581"/>
                  </a:ext>
                </a:extLst>
              </a:tr>
              <a:tr h="493790">
                <a:tc>
                  <a:txBody>
                    <a:bodyPr/>
                    <a:lstStyle/>
                    <a:p>
                      <a:pPr algn="l" fontAlgn="ctr"/>
                      <a:r>
                        <a:rPr lang="tr-TR" sz="1100" u="none" strike="noStrike">
                          <a:effectLst/>
                          <a:latin typeface="Cambria" panose="02040503050406030204" pitchFamily="18" charset="0"/>
                        </a:rPr>
                        <a:t>Modern Formel Mantık Bakımından Aristoteles'in Kıyas Teorisi ve Din Bilimlerinde Kullanılmasının İmkanı</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l" fontAlgn="ctr"/>
                      <a:r>
                        <a:rPr lang="tr-TR" sz="1100" u="none" strike="noStrike">
                          <a:effectLst/>
                          <a:latin typeface="Cambria" panose="02040503050406030204" pitchFamily="18" charset="0"/>
                        </a:rPr>
                        <a:t>Prof. Dr. AYTEKİN ÖZEL</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Mantık</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36</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₺399.407,83</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 </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Din Bilimleri</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4096572385"/>
                  </a:ext>
                </a:extLst>
              </a:tr>
              <a:tr h="371958">
                <a:tc>
                  <a:txBody>
                    <a:bodyPr/>
                    <a:lstStyle/>
                    <a:p>
                      <a:pPr algn="l" fontAlgn="ctr"/>
                      <a:r>
                        <a:rPr lang="tr-TR" sz="1100" u="none" strike="noStrike" dirty="0">
                          <a:effectLst/>
                          <a:latin typeface="Cambria" panose="02040503050406030204" pitchFamily="18" charset="0"/>
                        </a:rPr>
                        <a:t>Online Meslek Tanıtım Modelinin Geliştirilmesi Uygulanması ve Değerlendirilmesi</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l" fontAlgn="ctr"/>
                      <a:r>
                        <a:rPr lang="tr-TR" sz="1100" u="none" strike="noStrike">
                          <a:effectLst/>
                          <a:latin typeface="Cambria" panose="02040503050406030204" pitchFamily="18" charset="0"/>
                        </a:rPr>
                        <a:t>Doç. Dr. ÜMMÜHAN ORMANCI</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Eğitimde Ölçme ve Değerlendirme</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36</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₺398.853,59</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 </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Eğitim</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611782326"/>
                  </a:ext>
                </a:extLst>
              </a:tr>
            </a:tbl>
          </a:graphicData>
        </a:graphic>
      </p:graphicFrame>
    </p:spTree>
    <p:extLst>
      <p:ext uri="{BB962C8B-B14F-4D97-AF65-F5344CB8AC3E}">
        <p14:creationId xmlns:p14="http://schemas.microsoft.com/office/powerpoint/2010/main" val="2426762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a:extLst>
              <a:ext uri="{FF2B5EF4-FFF2-40B4-BE49-F238E27FC236}">
                <a16:creationId xmlns:a16="http://schemas.microsoft.com/office/drawing/2014/main" id="{12677FC6-F9BD-4002-ABB2-D8C58965BDFA}"/>
              </a:ext>
            </a:extLst>
          </p:cNvPr>
          <p:cNvSpPr>
            <a:spLocks noGrp="1"/>
          </p:cNvSpPr>
          <p:nvPr>
            <p:ph type="title"/>
          </p:nvPr>
        </p:nvSpPr>
        <p:spPr>
          <a:xfrm>
            <a:off x="2079355" y="251120"/>
            <a:ext cx="8929509" cy="1176951"/>
          </a:xfrm>
        </p:spPr>
        <p:txBody>
          <a:bodyPr/>
          <a:lstStyle/>
          <a:p>
            <a:r>
              <a:rPr lang="tr-TR" sz="2800" b="1" dirty="0">
                <a:solidFill>
                  <a:schemeClr val="tx1"/>
                </a:solidFill>
              </a:rPr>
              <a:t>	    </a:t>
            </a:r>
            <a:r>
              <a:rPr lang="tr-TR" sz="2400" b="1" dirty="0">
                <a:solidFill>
                  <a:schemeClr val="tx1"/>
                </a:solidFill>
                <a:latin typeface="Cambria" panose="02040503050406030204" pitchFamily="18" charset="0"/>
              </a:rPr>
              <a:t>ÇUKUROVA ÜNİVERSİTESİ (6 proje)</a:t>
            </a:r>
            <a:br>
              <a:rPr lang="tr-TR" sz="2400" b="1" dirty="0">
                <a:solidFill>
                  <a:schemeClr val="tx1"/>
                </a:solidFill>
                <a:latin typeface="Cambria" panose="02040503050406030204" pitchFamily="18" charset="0"/>
              </a:rPr>
            </a:br>
            <a:r>
              <a:rPr lang="tr-TR" sz="2400" b="1" dirty="0">
                <a:solidFill>
                  <a:schemeClr val="tx1"/>
                </a:solidFill>
                <a:latin typeface="Cambria" panose="02040503050406030204" pitchFamily="18" charset="0"/>
              </a:rPr>
              <a:t>	      Aktarılan Bütçe:	₺3.110.343,48</a:t>
            </a:r>
            <a: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t/>
            </a:r>
            <a:b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br>
            <a:r>
              <a:rPr lang="tr-TR"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t>	      </a:t>
            </a:r>
            <a:r>
              <a:rPr lang="tr-TR" sz="2400" b="1" dirty="0" smtClean="0">
                <a:solidFill>
                  <a:schemeClr val="tx1"/>
                </a:solidFill>
                <a:latin typeface="Cambria" panose="02040503050406030204" pitchFamily="18" charset="0"/>
              </a:rPr>
              <a:t>Kullanılan Bütçe: Belirtilmemiş</a:t>
            </a:r>
            <a:r>
              <a:rPr lang="tr-TR" sz="2400" dirty="0">
                <a:latin typeface="Cambria" panose="02040503050406030204" pitchFamily="18" charset="0"/>
                <a:ea typeface="Calibri" panose="020F0502020204030204" pitchFamily="34" charset="0"/>
                <a:cs typeface="Times New Roman" panose="02020603050405020304" pitchFamily="18" charset="0"/>
              </a:rPr>
              <a:t/>
            </a:r>
            <a:br>
              <a:rPr lang="tr-TR" sz="2400" dirty="0">
                <a:latin typeface="Cambria" panose="02040503050406030204" pitchFamily="18" charset="0"/>
                <a:ea typeface="Calibri" panose="020F0502020204030204" pitchFamily="34" charset="0"/>
                <a:cs typeface="Times New Roman" panose="02020603050405020304" pitchFamily="18" charset="0"/>
              </a:rPr>
            </a:br>
            <a:r>
              <a:rPr lang="tr-TR" dirty="0"/>
              <a:t> </a:t>
            </a:r>
          </a:p>
        </p:txBody>
      </p:sp>
      <p:graphicFrame>
        <p:nvGraphicFramePr>
          <p:cNvPr id="2" name="Tablo 1">
            <a:extLst>
              <a:ext uri="{FF2B5EF4-FFF2-40B4-BE49-F238E27FC236}">
                <a16:creationId xmlns:a16="http://schemas.microsoft.com/office/drawing/2014/main" id="{6E24B9E9-6B1B-46CB-B385-BF1DF045E452}"/>
              </a:ext>
            </a:extLst>
          </p:cNvPr>
          <p:cNvGraphicFramePr>
            <a:graphicFrameLocks noGrp="1"/>
          </p:cNvGraphicFramePr>
          <p:nvPr>
            <p:extLst>
              <p:ext uri="{D42A27DB-BD31-4B8C-83A1-F6EECF244321}">
                <p14:modId xmlns:p14="http://schemas.microsoft.com/office/powerpoint/2010/main" val="2498884297"/>
              </p:ext>
            </p:extLst>
          </p:nvPr>
        </p:nvGraphicFramePr>
        <p:xfrm>
          <a:off x="190124" y="1348967"/>
          <a:ext cx="11860038" cy="3930430"/>
        </p:xfrm>
        <a:graphic>
          <a:graphicData uri="http://schemas.openxmlformats.org/drawingml/2006/table">
            <a:tbl>
              <a:tblPr>
                <a:tableStyleId>{5C22544A-7EE6-4342-B048-85BDC9FD1C3A}</a:tableStyleId>
              </a:tblPr>
              <a:tblGrid>
                <a:gridCol w="5142367">
                  <a:extLst>
                    <a:ext uri="{9D8B030D-6E8A-4147-A177-3AD203B41FA5}">
                      <a16:colId xmlns:a16="http://schemas.microsoft.com/office/drawing/2014/main" val="1581927198"/>
                    </a:ext>
                  </a:extLst>
                </a:gridCol>
                <a:gridCol w="1050202">
                  <a:extLst>
                    <a:ext uri="{9D8B030D-6E8A-4147-A177-3AD203B41FA5}">
                      <a16:colId xmlns:a16="http://schemas.microsoft.com/office/drawing/2014/main" val="3310489308"/>
                    </a:ext>
                  </a:extLst>
                </a:gridCol>
                <a:gridCol w="1448555">
                  <a:extLst>
                    <a:ext uri="{9D8B030D-6E8A-4147-A177-3AD203B41FA5}">
                      <a16:colId xmlns:a16="http://schemas.microsoft.com/office/drawing/2014/main" val="1609102638"/>
                    </a:ext>
                  </a:extLst>
                </a:gridCol>
                <a:gridCol w="724277">
                  <a:extLst>
                    <a:ext uri="{9D8B030D-6E8A-4147-A177-3AD203B41FA5}">
                      <a16:colId xmlns:a16="http://schemas.microsoft.com/office/drawing/2014/main" val="2884082249"/>
                    </a:ext>
                  </a:extLst>
                </a:gridCol>
                <a:gridCol w="660903">
                  <a:extLst>
                    <a:ext uri="{9D8B030D-6E8A-4147-A177-3AD203B41FA5}">
                      <a16:colId xmlns:a16="http://schemas.microsoft.com/office/drawing/2014/main" val="824655145"/>
                    </a:ext>
                  </a:extLst>
                </a:gridCol>
                <a:gridCol w="1059255">
                  <a:extLst>
                    <a:ext uri="{9D8B030D-6E8A-4147-A177-3AD203B41FA5}">
                      <a16:colId xmlns:a16="http://schemas.microsoft.com/office/drawing/2014/main" val="987592095"/>
                    </a:ext>
                  </a:extLst>
                </a:gridCol>
                <a:gridCol w="1774479">
                  <a:extLst>
                    <a:ext uri="{9D8B030D-6E8A-4147-A177-3AD203B41FA5}">
                      <a16:colId xmlns:a16="http://schemas.microsoft.com/office/drawing/2014/main" val="2022099863"/>
                    </a:ext>
                  </a:extLst>
                </a:gridCol>
              </a:tblGrid>
              <a:tr h="730108">
                <a:tc>
                  <a:txBody>
                    <a:bodyPr/>
                    <a:lstStyle/>
                    <a:p>
                      <a:pPr algn="ctr" fontAlgn="ctr"/>
                      <a:r>
                        <a:rPr lang="tr-TR" sz="1200" b="1" u="none" strike="noStrike" dirty="0">
                          <a:effectLst/>
                          <a:latin typeface="Cambria" panose="02040503050406030204" pitchFamily="18" charset="0"/>
                        </a:rPr>
                        <a:t>Projenin Adı</a:t>
                      </a:r>
                      <a:endParaRPr lang="tr-TR" sz="1200" b="1"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effectLst/>
                          <a:latin typeface="Cambria" panose="02040503050406030204" pitchFamily="18" charset="0"/>
                        </a:rPr>
                        <a:t>Yürütücüsü</a:t>
                      </a:r>
                      <a:endParaRPr lang="tr-TR" sz="1200" b="1"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effectLst/>
                          <a:latin typeface="Cambria" panose="02040503050406030204" pitchFamily="18" charset="0"/>
                        </a:rPr>
                        <a:t>Bölüm/ABD</a:t>
                      </a:r>
                      <a:endParaRPr lang="tr-TR" sz="1200" b="1"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effectLst/>
                          <a:latin typeface="Cambria" panose="02040503050406030204" pitchFamily="18" charset="0"/>
                        </a:rPr>
                        <a:t>Proje Süresi</a:t>
                      </a:r>
                      <a:endParaRPr lang="tr-TR" sz="1200" b="1"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effectLst/>
                          <a:latin typeface="Cambria" panose="02040503050406030204" pitchFamily="18" charset="0"/>
                        </a:rPr>
                        <a:t>Proje Bütçesi</a:t>
                      </a:r>
                      <a:endParaRPr lang="tr-TR" sz="1200" b="1"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effectLst/>
                          <a:latin typeface="Cambria" panose="02040503050406030204" pitchFamily="18" charset="0"/>
                        </a:rPr>
                        <a:t>Sektör</a:t>
                      </a:r>
                      <a:endParaRPr lang="tr-TR" sz="1200" b="1"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200" b="1" u="none" strike="noStrike" dirty="0">
                          <a:effectLst/>
                          <a:latin typeface="Cambria" panose="02040503050406030204" pitchFamily="18" charset="0"/>
                        </a:rPr>
                        <a:t>Sektör Alt Alan</a:t>
                      </a:r>
                      <a:endParaRPr lang="tr-TR" sz="1200" b="1"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2409273385"/>
                  </a:ext>
                </a:extLst>
              </a:tr>
              <a:tr h="561255">
                <a:tc>
                  <a:txBody>
                    <a:bodyPr/>
                    <a:lstStyle/>
                    <a:p>
                      <a:pPr algn="l" fontAlgn="b"/>
                      <a:r>
                        <a:rPr lang="tr-TR" sz="1100" u="none" strike="noStrike" dirty="0" err="1">
                          <a:effectLst/>
                          <a:latin typeface="Cambria" panose="02040503050406030204" pitchFamily="18" charset="0"/>
                        </a:rPr>
                        <a:t>Süperkritik</a:t>
                      </a:r>
                      <a:r>
                        <a:rPr lang="tr-TR" sz="1100" u="none" strike="noStrike" dirty="0">
                          <a:effectLst/>
                          <a:latin typeface="Cambria" panose="02040503050406030204" pitchFamily="18" charset="0"/>
                        </a:rPr>
                        <a:t> Karbondioksit </a:t>
                      </a:r>
                      <a:r>
                        <a:rPr lang="tr-TR" sz="1100" u="none" strike="noStrike" dirty="0" err="1">
                          <a:effectLst/>
                          <a:latin typeface="Cambria" panose="02040503050406030204" pitchFamily="18" charset="0"/>
                        </a:rPr>
                        <a:t>Ekstraksiyonu</a:t>
                      </a:r>
                      <a:r>
                        <a:rPr lang="tr-TR" sz="1100" u="none" strike="noStrike" dirty="0">
                          <a:effectLst/>
                          <a:latin typeface="Cambria" panose="02040503050406030204" pitchFamily="18" charset="0"/>
                        </a:rPr>
                        <a:t> İle Siyah Havuç Atıklardan Pigmentlerin </a:t>
                      </a:r>
                      <a:r>
                        <a:rPr lang="tr-TR" sz="1100" u="none" strike="noStrike" dirty="0" err="1">
                          <a:effectLst/>
                          <a:latin typeface="Cambria" panose="02040503050406030204" pitchFamily="18" charset="0"/>
                        </a:rPr>
                        <a:t>Ektraksiyonu</a:t>
                      </a:r>
                      <a:r>
                        <a:rPr lang="tr-TR" sz="1100" u="none" strike="noStrike" dirty="0">
                          <a:effectLst/>
                          <a:latin typeface="Cambria" panose="02040503050406030204" pitchFamily="18" charset="0"/>
                        </a:rPr>
                        <a:t>, </a:t>
                      </a:r>
                      <a:r>
                        <a:rPr lang="tr-TR" sz="1100" u="none" strike="noStrike" dirty="0" err="1">
                          <a:effectLst/>
                          <a:latin typeface="Cambria" panose="02040503050406030204" pitchFamily="18" charset="0"/>
                        </a:rPr>
                        <a:t>Enkapsülasyonu</a:t>
                      </a:r>
                      <a:r>
                        <a:rPr lang="tr-TR" sz="1100" u="none" strike="noStrike" dirty="0">
                          <a:effectLst/>
                          <a:latin typeface="Cambria" panose="02040503050406030204" pitchFamily="18" charset="0"/>
                        </a:rPr>
                        <a:t> ve Model Gıdalarda Kullanımı</a:t>
                      </a:r>
                      <a:endParaRPr lang="tr-TR" sz="1100" b="0" i="0" u="none" strike="noStrike" dirty="0">
                        <a:solidFill>
                          <a:srgbClr val="000000"/>
                        </a:solidFill>
                        <a:effectLst/>
                        <a:latin typeface="Cambria" panose="02040503050406030204" pitchFamily="18" charset="0"/>
                      </a:endParaRPr>
                    </a:p>
                  </a:txBody>
                  <a:tcPr marL="5656" marR="5656" marT="5656" marB="0" anchor="b"/>
                </a:tc>
                <a:tc>
                  <a:txBody>
                    <a:bodyPr/>
                    <a:lstStyle/>
                    <a:p>
                      <a:pPr algn="l" fontAlgn="b"/>
                      <a:r>
                        <a:rPr lang="tr-TR" sz="1100" u="none" strike="noStrike" dirty="0" err="1">
                          <a:effectLst/>
                          <a:latin typeface="Cambria" panose="02040503050406030204" pitchFamily="18" charset="0"/>
                        </a:rPr>
                        <a:t>Prof.Dr</a:t>
                      </a:r>
                      <a:r>
                        <a:rPr lang="tr-TR" sz="1100" u="none" strike="noStrike" dirty="0">
                          <a:effectLst/>
                          <a:latin typeface="Cambria" panose="02040503050406030204" pitchFamily="18" charset="0"/>
                        </a:rPr>
                        <a:t>. Serkan Selli</a:t>
                      </a:r>
                      <a:endParaRPr lang="tr-TR" sz="1100" b="0" i="0" u="none" strike="noStrike" dirty="0">
                        <a:solidFill>
                          <a:srgbClr val="000000"/>
                        </a:solidFill>
                        <a:effectLst/>
                        <a:latin typeface="Cambria" panose="02040503050406030204" pitchFamily="18" charset="0"/>
                      </a:endParaRPr>
                    </a:p>
                  </a:txBody>
                  <a:tcPr marL="5656" marR="5656" marT="5656" marB="0" anchor="b"/>
                </a:tc>
                <a:tc>
                  <a:txBody>
                    <a:bodyPr/>
                    <a:lstStyle/>
                    <a:p>
                      <a:pPr algn="ctr" fontAlgn="b"/>
                      <a:r>
                        <a:rPr lang="tr-TR" sz="1100" u="none" strike="noStrike" dirty="0">
                          <a:effectLst/>
                          <a:latin typeface="Cambria" panose="02040503050406030204" pitchFamily="18" charset="0"/>
                        </a:rPr>
                        <a:t>Gıda Mühendisliği</a:t>
                      </a:r>
                      <a:endParaRPr lang="tr-TR" sz="1100" b="0" i="0" u="none" strike="noStrike" dirty="0">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dirty="0">
                          <a:effectLst/>
                          <a:latin typeface="Cambria" panose="02040503050406030204" pitchFamily="18" charset="0"/>
                        </a:rPr>
                        <a:t>24</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 </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Fen/Mühendislik</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Gıda Mühendisliği-Gıda Güvenliği</a:t>
                      </a:r>
                      <a:endParaRPr lang="tr-TR" sz="1100" b="0" i="0" u="none" strike="noStrike">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2257084444"/>
                  </a:ext>
                </a:extLst>
              </a:tr>
              <a:tr h="697230">
                <a:tc>
                  <a:txBody>
                    <a:bodyPr/>
                    <a:lstStyle/>
                    <a:p>
                      <a:pPr algn="l" fontAlgn="b"/>
                      <a:r>
                        <a:rPr lang="tr-TR" sz="1100" u="none" strike="noStrike">
                          <a:effectLst/>
                          <a:latin typeface="Cambria" panose="02040503050406030204" pitchFamily="18" charset="0"/>
                        </a:rPr>
                        <a:t>Cerrahide Kullanılmak Üzere Yeni Hemostatik Biyoyapışkan Hidrojel Üretilmesi ve Modifiye Edilecek 6 Eksenli Biyoyazıcı ile İntraoperatif Basılması</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l" fontAlgn="b"/>
                      <a:r>
                        <a:rPr lang="tr-TR" sz="1100" u="none" strike="noStrike">
                          <a:effectLst/>
                          <a:latin typeface="Cambria" panose="02040503050406030204" pitchFamily="18" charset="0"/>
                        </a:rPr>
                        <a:t>Dr. Öğr. Üyesi Veli Özbolat</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b"/>
                      <a:r>
                        <a:rPr lang="tr-TR" sz="1100" u="none" strike="noStrike" dirty="0">
                          <a:effectLst/>
                          <a:latin typeface="Cambria" panose="02040503050406030204" pitchFamily="18" charset="0"/>
                        </a:rPr>
                        <a:t>Makine Teorisi ve Dinamiği </a:t>
                      </a:r>
                      <a:endParaRPr lang="tr-TR" sz="1100" b="0" i="0" u="none" strike="noStrike" dirty="0">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dirty="0">
                          <a:effectLst/>
                          <a:latin typeface="Cambria" panose="02040503050406030204" pitchFamily="18" charset="0"/>
                        </a:rPr>
                        <a:t>36</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 </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Sağlık Makine-Elektrikli Teçhizat Doku Mühendisliği</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err="1">
                          <a:effectLst/>
                          <a:latin typeface="Cambria" panose="02040503050406030204" pitchFamily="18" charset="0"/>
                        </a:rPr>
                        <a:t>Translasyonel</a:t>
                      </a:r>
                      <a:r>
                        <a:rPr lang="tr-TR" sz="1100" u="none" strike="noStrike" dirty="0">
                          <a:effectLst/>
                          <a:latin typeface="Cambria" panose="02040503050406030204" pitchFamily="18" charset="0"/>
                        </a:rPr>
                        <a:t> Tıp Eklemeli İmalat </a:t>
                      </a:r>
                      <a:r>
                        <a:rPr lang="tr-TR" sz="1100" u="none" strike="noStrike" dirty="0" err="1">
                          <a:effectLst/>
                          <a:latin typeface="Cambria" panose="02040503050406030204" pitchFamily="18" charset="0"/>
                        </a:rPr>
                        <a:t>Biyomalzeme</a:t>
                      </a:r>
                      <a:r>
                        <a:rPr lang="tr-TR" sz="1100" u="none" strike="noStrike" dirty="0">
                          <a:effectLst/>
                          <a:latin typeface="Cambria" panose="02040503050406030204" pitchFamily="18" charset="0"/>
                        </a:rPr>
                        <a:t> </a:t>
                      </a:r>
                      <a:r>
                        <a:rPr lang="tr-TR" sz="1100" u="none" strike="noStrike" dirty="0" err="1">
                          <a:effectLst/>
                          <a:latin typeface="Cambria" panose="02040503050406030204" pitchFamily="18" charset="0"/>
                        </a:rPr>
                        <a:t>Biyobasım</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2945698954"/>
                  </a:ext>
                </a:extLst>
              </a:tr>
              <a:tr h="434945">
                <a:tc>
                  <a:txBody>
                    <a:bodyPr/>
                    <a:lstStyle/>
                    <a:p>
                      <a:pPr algn="l" fontAlgn="b"/>
                      <a:r>
                        <a:rPr lang="tr-TR" sz="1100" u="none" strike="noStrike">
                          <a:effectLst/>
                          <a:latin typeface="Cambria" panose="02040503050406030204" pitchFamily="18" charset="0"/>
                        </a:rPr>
                        <a:t>Bataryalar İçin Termal Yönetim Sistemi Tasarımı</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l" fontAlgn="b"/>
                      <a:r>
                        <a:rPr lang="it-IT" sz="1100" u="none" strike="noStrike">
                          <a:effectLst/>
                          <a:latin typeface="Cambria" panose="02040503050406030204" pitchFamily="18" charset="0"/>
                        </a:rPr>
                        <a:t>Dr. Öğr. Üyesi Erdi TOSUN</a:t>
                      </a:r>
                      <a:endParaRPr lang="it-IT"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b"/>
                      <a:r>
                        <a:rPr lang="tr-TR" sz="1100" u="none" strike="noStrike">
                          <a:effectLst/>
                          <a:latin typeface="Cambria" panose="02040503050406030204" pitchFamily="18" charset="0"/>
                        </a:rPr>
                        <a:t>Otomotiv Mühendisliği </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a:effectLst/>
                          <a:latin typeface="Cambria" panose="02040503050406030204" pitchFamily="18" charset="0"/>
                        </a:rPr>
                        <a:t>24</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 </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Otomotiv </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Enerji Depolama</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1384153927"/>
                  </a:ext>
                </a:extLst>
              </a:tr>
              <a:tr h="563371">
                <a:tc>
                  <a:txBody>
                    <a:bodyPr/>
                    <a:lstStyle/>
                    <a:p>
                      <a:pPr algn="l" fontAlgn="b"/>
                      <a:r>
                        <a:rPr lang="tr-TR" sz="1100" u="none" strike="noStrike">
                          <a:effectLst/>
                          <a:latin typeface="Cambria" panose="02040503050406030204" pitchFamily="18" charset="0"/>
                        </a:rPr>
                        <a:t>Denizel ve tarımsal kaynaklardan elde edilen biyo-aktif bileşenlerin gıda arzı güvenliği açısından değerlendirilmesi ve farklı gıda matrislerine uygulaması</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l" fontAlgn="b"/>
                      <a:r>
                        <a:rPr lang="tr-TR" sz="1100" u="none" strike="noStrike">
                          <a:effectLst/>
                          <a:latin typeface="Cambria" panose="02040503050406030204" pitchFamily="18" charset="0"/>
                        </a:rPr>
                        <a:t>Prof. Dr. Fatih ÖZOĞUL</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b"/>
                      <a:r>
                        <a:rPr lang="tr-TR" sz="1100" u="none" strike="noStrike">
                          <a:effectLst/>
                          <a:latin typeface="Cambria" panose="02040503050406030204" pitchFamily="18" charset="0"/>
                        </a:rPr>
                        <a:t>Su Ürünleri Avlama ve İşleme Teknolojisi </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a:effectLst/>
                          <a:latin typeface="Cambria" panose="02040503050406030204" pitchFamily="18" charset="0"/>
                        </a:rPr>
                        <a:t>36</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 </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Fen / Mühendislik</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Gıda Su Ürünleri</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754559191"/>
                  </a:ext>
                </a:extLst>
              </a:tr>
              <a:tr h="434945">
                <a:tc>
                  <a:txBody>
                    <a:bodyPr/>
                    <a:lstStyle/>
                    <a:p>
                      <a:pPr algn="l" fontAlgn="b"/>
                      <a:r>
                        <a:rPr lang="tr-TR" sz="1100" u="none" strike="noStrike">
                          <a:effectLst/>
                          <a:latin typeface="Cambria" panose="02040503050406030204" pitchFamily="18" charset="0"/>
                        </a:rPr>
                        <a:t>Orta Asya’dan Anadolu’ya Türk Atasözleri</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l" fontAlgn="b"/>
                      <a:r>
                        <a:rPr lang="tr-TR" sz="1100" u="none" strike="noStrike">
                          <a:effectLst/>
                          <a:latin typeface="Cambria" panose="02040503050406030204" pitchFamily="18" charset="0"/>
                        </a:rPr>
                        <a:t>Prof. Dr. Engin ÇETİN</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b"/>
                      <a:r>
                        <a:rPr lang="tr-TR" sz="1100" u="none" strike="noStrike">
                          <a:effectLst/>
                          <a:latin typeface="Cambria" panose="02040503050406030204" pitchFamily="18" charset="0"/>
                        </a:rPr>
                        <a:t>Eski Türk Dili </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a:effectLst/>
                          <a:latin typeface="Cambria" panose="02040503050406030204" pitchFamily="18" charset="0"/>
                        </a:rPr>
                        <a:t>36</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 </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Dil ve Edebiyat</a:t>
                      </a:r>
                      <a:endParaRPr lang="tr-TR" sz="1100" b="0" i="0" u="none" strike="noStrike" dirty="0">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dirty="0">
                          <a:effectLst/>
                          <a:latin typeface="Cambria" panose="02040503050406030204" pitchFamily="18" charset="0"/>
                        </a:rPr>
                        <a:t>Türk Dili</a:t>
                      </a:r>
                      <a:endParaRPr lang="tr-TR" sz="1100" b="0" i="0" u="none" strike="noStrike" dirty="0">
                        <a:solidFill>
                          <a:srgbClr val="000000"/>
                        </a:solidFill>
                        <a:effectLst/>
                        <a:latin typeface="Cambria" panose="02040503050406030204" pitchFamily="18" charset="0"/>
                      </a:endParaRPr>
                    </a:p>
                  </a:txBody>
                  <a:tcPr marL="5656" marR="5656" marT="5656" marB="0" anchor="ctr"/>
                </a:tc>
                <a:extLst>
                  <a:ext uri="{0D108BD9-81ED-4DB2-BD59-A6C34878D82A}">
                    <a16:rowId xmlns:a16="http://schemas.microsoft.com/office/drawing/2014/main" val="2712606607"/>
                  </a:ext>
                </a:extLst>
              </a:tr>
              <a:tr h="434945">
                <a:tc>
                  <a:txBody>
                    <a:bodyPr/>
                    <a:lstStyle/>
                    <a:p>
                      <a:pPr algn="l" fontAlgn="ctr"/>
                      <a:r>
                        <a:rPr lang="tr-TR" sz="1100" u="none" strike="noStrike">
                          <a:effectLst/>
                          <a:latin typeface="Cambria" panose="02040503050406030204" pitchFamily="18" charset="0"/>
                        </a:rPr>
                        <a:t> </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l" fontAlgn="b"/>
                      <a:r>
                        <a:rPr lang="tr-TR" sz="1100" u="none" strike="noStrike">
                          <a:effectLst/>
                          <a:latin typeface="Cambria" panose="02040503050406030204" pitchFamily="18" charset="0"/>
                        </a:rPr>
                        <a:t>Prof.Dr. Mehmet KARAKILÇIK</a:t>
                      </a:r>
                      <a:endParaRPr lang="tr-TR" sz="1100" b="0" i="0" u="none" strike="noStrike">
                        <a:solidFill>
                          <a:srgbClr val="000000"/>
                        </a:solidFill>
                        <a:effectLst/>
                        <a:latin typeface="Cambria" panose="02040503050406030204" pitchFamily="18" charset="0"/>
                      </a:endParaRPr>
                    </a:p>
                  </a:txBody>
                  <a:tcPr marL="5656" marR="5656" marT="5656" marB="0" anchor="b"/>
                </a:tc>
                <a:tc>
                  <a:txBody>
                    <a:bodyPr/>
                    <a:lstStyle/>
                    <a:p>
                      <a:pPr algn="ctr" fontAlgn="ctr"/>
                      <a:r>
                        <a:rPr lang="tr-TR" sz="1100" u="none" strike="noStrike">
                          <a:effectLst/>
                          <a:latin typeface="Cambria" panose="02040503050406030204" pitchFamily="18" charset="0"/>
                        </a:rPr>
                        <a:t>Fizik</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24</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 </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ctr"/>
                      <a:r>
                        <a:rPr lang="tr-TR" sz="1100" u="none" strike="noStrike">
                          <a:effectLst/>
                          <a:latin typeface="Cambria" panose="02040503050406030204" pitchFamily="18" charset="0"/>
                        </a:rPr>
                        <a:t>Otomotiv</a:t>
                      </a:r>
                      <a:endParaRPr lang="tr-TR" sz="1100" b="0" i="0" u="none" strike="noStrike">
                        <a:solidFill>
                          <a:srgbClr val="000000"/>
                        </a:solidFill>
                        <a:effectLst/>
                        <a:latin typeface="Cambria" panose="02040503050406030204" pitchFamily="18" charset="0"/>
                      </a:endParaRPr>
                    </a:p>
                  </a:txBody>
                  <a:tcPr marL="5656" marR="5656" marT="5656" marB="0" anchor="ctr"/>
                </a:tc>
                <a:tc>
                  <a:txBody>
                    <a:bodyPr/>
                    <a:lstStyle/>
                    <a:p>
                      <a:pPr algn="ctr" fontAlgn="b"/>
                      <a:r>
                        <a:rPr lang="tr-TR" sz="1100" u="none" strike="noStrike" dirty="0">
                          <a:effectLst/>
                          <a:latin typeface="Cambria" panose="02040503050406030204" pitchFamily="18" charset="0"/>
                        </a:rPr>
                        <a:t>Enerji Depolama, İçten Yanmalı Motor ve Motor Aktarma organları</a:t>
                      </a:r>
                      <a:endParaRPr lang="tr-TR" sz="1100" b="0" i="0" u="none" strike="noStrike" dirty="0">
                        <a:solidFill>
                          <a:srgbClr val="000000"/>
                        </a:solidFill>
                        <a:effectLst/>
                        <a:latin typeface="Cambria" panose="02040503050406030204" pitchFamily="18" charset="0"/>
                      </a:endParaRPr>
                    </a:p>
                  </a:txBody>
                  <a:tcPr marL="5656" marR="5656" marT="5656" marB="0" anchor="b"/>
                </a:tc>
                <a:extLst>
                  <a:ext uri="{0D108BD9-81ED-4DB2-BD59-A6C34878D82A}">
                    <a16:rowId xmlns:a16="http://schemas.microsoft.com/office/drawing/2014/main" val="3744416014"/>
                  </a:ext>
                </a:extLst>
              </a:tr>
            </a:tbl>
          </a:graphicData>
        </a:graphic>
      </p:graphicFrame>
    </p:spTree>
    <p:extLst>
      <p:ext uri="{BB962C8B-B14F-4D97-AF65-F5344CB8AC3E}">
        <p14:creationId xmlns:p14="http://schemas.microsoft.com/office/powerpoint/2010/main" val="328208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7_Ofis Teması">
  <a:themeElements>
    <a:clrScheme name="Karm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kadirTEMA">
      <a:majorFont>
        <a:latin typeface="Century Gothic"/>
        <a:ea typeface=""/>
        <a:cs typeface=""/>
      </a:majorFont>
      <a:minorFont>
        <a:latin typeface="Century Gothic"/>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91440" tIns="45720" rIns="91440" bIns="45720" numCol="1" anchor="t" anchorCtr="0" compatLnSpc="1">
        <a:prstTxWarp prst="textNoShape">
          <a:avLst/>
        </a:prstTxWarp>
      </a:bodyPr>
      <a:lstStyle>
        <a:defPPr>
          <a:defRPr dirty="0" smtClean="0">
            <a:solidFill>
              <a:schemeClr val="tx1">
                <a:lumMod val="75000"/>
                <a:lumOff val="25000"/>
              </a:schemeClr>
            </a:solidFill>
          </a:defRPr>
        </a:defPPr>
      </a:lstStyle>
    </a:txDef>
  </a:objectDefaults>
  <a:extraClrSchemeLst/>
</a:theme>
</file>

<file path=ppt/theme/theme2.xml><?xml version="1.0" encoding="utf-8"?>
<a:theme xmlns:a="http://schemas.openxmlformats.org/drawingml/2006/main" name="2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20220</TotalTime>
  <Words>9205</Words>
  <Application>Microsoft Office PowerPoint</Application>
  <PresentationFormat>Geniş ekran</PresentationFormat>
  <Paragraphs>1992</Paragraphs>
  <Slides>37</Slides>
  <Notes>5</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37</vt:i4>
      </vt:variant>
    </vt:vector>
  </HeadingPairs>
  <TitlesOfParts>
    <vt:vector size="46" baseType="lpstr">
      <vt:lpstr>Arial</vt:lpstr>
      <vt:lpstr>Calibri</vt:lpstr>
      <vt:lpstr>Calibri Light</vt:lpstr>
      <vt:lpstr>Cambria</vt:lpstr>
      <vt:lpstr>Century Gothic</vt:lpstr>
      <vt:lpstr>Times New Roman</vt:lpstr>
      <vt:lpstr>Wingdings</vt:lpstr>
      <vt:lpstr>7_Ofis Teması</vt:lpstr>
      <vt:lpstr>2_Office Teması</vt:lpstr>
      <vt:lpstr>PowerPoint Sunusu</vt:lpstr>
      <vt:lpstr>PROGRAM KAPSAMINDAKİ ÜNİVERSİTELER  (alfabetik sırayla)</vt:lpstr>
      <vt:lpstr>ARAŞTIRMA ÜNİVERSİTELERİ DESTEK PROGRAMI</vt:lpstr>
      <vt:lpstr>2022 YILI PROJELERİ (GENEL TABLO)</vt:lpstr>
      <vt:lpstr>      ANKARA ÜNİVERSİTESİ (10 proje)        Aktarılan Bütçe: ₺5.974.397,03        Kullanılan Bütçe:₺7.433.899,20  </vt:lpstr>
      <vt:lpstr>      ATATÜRK ÜNİVERSİTESİ (7 proje)        Aktarılan Bütçe: ₺3.155.681,91        Kullanılan Bütçe: ₺3.650.764,80  </vt:lpstr>
      <vt:lpstr>               BOĞAZİÇİ ÜNİVERSİTESİ (4 proje)   Aktarılan Bütçe:₺7.918.304,09   Kullanılan Bütçe:₺7.783.888,54  </vt:lpstr>
      <vt:lpstr>                    BURSA ULUDAĞ ÜNİVERSİTESİ (9 proje)        Aktarılan Bütçe: ₺3.633.029,47        Kullanılan Bütçe:₺3.573.658,06  </vt:lpstr>
      <vt:lpstr>     ÇUKUROVA ÜNİVERSİTESİ (6 proje)        Aktarılan Bütçe: ₺3.110.343,48        Kullanılan Bütçe: Belirtilmemiş  </vt:lpstr>
      <vt:lpstr>     DOKUZ EYLÜL ÜNİVERSİTESİ (5 proje)        Aktarılan Bütçe: ₺3.242.353,93        Kullanılan Bütçe:₺3.800.574,78  </vt:lpstr>
      <vt:lpstr>       EGE ÜNİVERSİTESİ (4 proje)        Aktarılan Bütçe: ₺4.372.959,79        Kullanılan Bütçe:₺4.325.852,57  </vt:lpstr>
      <vt:lpstr>     ERCİYES ÜNİVERSİTESİ (11 proje)        Aktarılan Bütçe: ₺5.476.946,34        Kullanılan Bütçe:₺5.475.495,30  </vt:lpstr>
      <vt:lpstr>     FIRAT ÜNİVERSİTESİ (6 proje)        Aktarılan Bütçe: ₺2.609.611,99        Kullanılan Bütçe:₺2.610.000,00  </vt:lpstr>
      <vt:lpstr>       GAZİ ÜNİVERSİTESİ (3 proje)        Aktarılan Bütçe: ₺3.147.420,45        Kullanılan Bütçe:₺7.266.816,59  </vt:lpstr>
      <vt:lpstr>    GEBZE TEKNİK ÜNİVERSİTESİ (17 proje)       Aktarılan Bütçe: ₺4.959.492,65       Kullanılan Bütçe:₺9.068.000,00  </vt:lpstr>
      <vt:lpstr>     HACETTEPE ÜNİVERSİTESİ (5 proje)         Aktarılan Bütçe: ₺5.458.243,03        Kullanılan Bütçe:₺8.558.791,30  </vt:lpstr>
      <vt:lpstr>    İSTANBUL TEKNİK ÜNİVERSİTESİ (9 proje)     Aktarılan Bütçe:₺8.582.291,44     Kullanılan Bütçe:₺8.531.999,99  </vt:lpstr>
      <vt:lpstr>     İSTANBUL ÜNİVERSİTESİ -1 (37 proje)        Aktarılan Bütçe: ₺5.635.590,35        Kullanılan Bütçe:₺11.806.763,25  </vt:lpstr>
      <vt:lpstr>       İSTANBUL ÜNİVERSİTESİ -2        Aktarılan Bütçe: ₺5.635.590,35        Kullanılan Bütçe:₺11.806.763,25  </vt:lpstr>
      <vt:lpstr>     İSTANBUL ÜNİVERSİTESİ -3        Aktarılan Bütçe: ₺5.635.590,35        Kullanılan Bütçe:₺11.806.763,25  </vt:lpstr>
      <vt:lpstr>                         İSTANBUL ÜNİVERSİTESİ-CERRAHPAŞA (4 proje)                Aktarılan Bütçe:₺4.205.402,11    Kullanılan Bütçe:₺4.204.115,62  </vt:lpstr>
      <vt:lpstr>                                    İZMİR YÜKSEK TEKNOLOJİ ÜNİVERSİTESİ-1 (20 proje)        Aktarılan Bütçe: ₺6.851.851,49         Kullanılan Bütçe:₺6.560.000,00  </vt:lpstr>
      <vt:lpstr>                  İZMİR YÜKSEK TEKNOLOJİ ÜNİVERSİTESİ-2  Aktarılan Bütçe:₺6.851.851,49    Kullanılan Bütçe:₺6.560.000,00  </vt:lpstr>
      <vt:lpstr>             KARADENİZ TEKNİK ÜNİVERSİTESİ (10 proje) Aktarılan Bütçe:₺2.276.941,35  Kullanılan Bütçe:₺2.232.947,47  </vt:lpstr>
      <vt:lpstr>      MARMARA ÜNİVERSİTESİ (7 proje)  Aktarılan Bütçe:₺3.685.166,55    Kullanılan Bütçe:₺3.649.381,25  </vt:lpstr>
      <vt:lpstr>            ORTA DOĞU TEKNİK ÜNİVERSİTESİ (12 proje)  Aktarılan Bütçe:₺9.613.316,12  Kullanılan Bütçe:₺9.613.000,00  </vt:lpstr>
      <vt:lpstr>     YILDIZ TEKNİK ÜNİVERSİTESİ (10 proje) Aktarılan Bütçe:₺6.090.656,44   Kullanılan Bütçe:₺6.090.931,21  </vt:lpstr>
      <vt:lpstr>ARAŞTIRMA ÜNİVERSİTELERİ DESTEK PROGRAMI</vt:lpstr>
      <vt:lpstr>ARAŞTIRMA ÜNİVERSİTELERİ  2021 PERFORMANS SIRALAMASI SONUÇLARI</vt:lpstr>
      <vt:lpstr>PERFORMANS İZLEME KRİTERLERİ</vt:lpstr>
      <vt:lpstr>ARAŞTIRMA KAPASİTESİ BOYUTU GÖSTERGE TANIMLARI</vt:lpstr>
      <vt:lpstr>ARAŞTIRMA KALİTESİ BOYUTU GÖSTERGE TANIMLARI</vt:lpstr>
      <vt:lpstr>ETKİLEŞİM VE İŞBİRLİĞİ BOYUTU GÖSTERGE TANIMLARI</vt:lpstr>
      <vt:lpstr>ETKİLEŞİM VE İŞBİRLİĞİ BOYUTU GÖSTERGE TANIMLARI (devam)</vt:lpstr>
      <vt:lpstr>PowerPoint Sunusu</vt:lpstr>
      <vt:lpstr>ARAŞTIRMA ÜNİVERSİTELERİ 2021 YILI PERFORMANS SIRALAMASI</vt:lpstr>
      <vt:lpstr>PowerPoint Sunusu</vt:lpstr>
    </vt:vector>
  </TitlesOfParts>
  <Company>YOK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BILGE KIRMIZIOGLU</dc:creator>
  <cp:lastModifiedBy>Esranur Efeoglu</cp:lastModifiedBy>
  <cp:revision>821</cp:revision>
  <dcterms:created xsi:type="dcterms:W3CDTF">2016-03-28T07:29:55Z</dcterms:created>
  <dcterms:modified xsi:type="dcterms:W3CDTF">2022-11-16T13:30:31Z</dcterms:modified>
</cp:coreProperties>
</file>