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8.jpg" ContentType="image/jpg"/>
  <Override PartName="/ppt/media/image134.jpg" ContentType="image/jpg"/>
  <Override PartName="/ppt/media/image136.jpg" ContentType="image/jpg"/>
  <Override PartName="/ppt/media/image137.jpg" ContentType="image/jpg"/>
  <Override PartName="/ppt/media/image138.jpg" ContentType="image/jpg"/>
  <Override PartName="/ppt/media/image144.jpg" ContentType="image/jpg"/>
  <Override PartName="/ppt/media/image228.jpg" ContentType="image/jpg"/>
  <Override PartName="/ppt/media/image389.jpg" ContentType="image/jpg"/>
  <Override PartName="/ppt/media/image394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4" r:id="rId2"/>
  </p:sldMasterIdLst>
  <p:notesMasterIdLst>
    <p:notesMasterId r:id="rId58"/>
  </p:notesMasterIdLst>
  <p:sldIdLst>
    <p:sldId id="345" r:id="rId3"/>
    <p:sldId id="323" r:id="rId4"/>
    <p:sldId id="263" r:id="rId5"/>
    <p:sldId id="395" r:id="rId6"/>
    <p:sldId id="1283" r:id="rId7"/>
    <p:sldId id="371" r:id="rId8"/>
    <p:sldId id="293" r:id="rId9"/>
    <p:sldId id="298" r:id="rId10"/>
    <p:sldId id="398" r:id="rId11"/>
    <p:sldId id="1284" r:id="rId12"/>
    <p:sldId id="1285" r:id="rId13"/>
    <p:sldId id="1286" r:id="rId14"/>
    <p:sldId id="1320" r:id="rId15"/>
    <p:sldId id="1321" r:id="rId16"/>
    <p:sldId id="2028" r:id="rId17"/>
    <p:sldId id="264" r:id="rId18"/>
    <p:sldId id="267" r:id="rId19"/>
    <p:sldId id="268" r:id="rId20"/>
    <p:sldId id="271" r:id="rId21"/>
    <p:sldId id="272" r:id="rId22"/>
    <p:sldId id="273" r:id="rId23"/>
    <p:sldId id="274" r:id="rId24"/>
    <p:sldId id="2029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57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1293" r:id="rId45"/>
    <p:sldId id="1297" r:id="rId46"/>
    <p:sldId id="1294" r:id="rId47"/>
    <p:sldId id="369" r:id="rId48"/>
    <p:sldId id="258" r:id="rId49"/>
    <p:sldId id="2025" r:id="rId50"/>
    <p:sldId id="2027" r:id="rId51"/>
    <p:sldId id="256" r:id="rId52"/>
    <p:sldId id="394" r:id="rId53"/>
    <p:sldId id="2030" r:id="rId54"/>
    <p:sldId id="2033" r:id="rId55"/>
    <p:sldId id="331" r:id="rId56"/>
    <p:sldId id="366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E28FE-2D73-4E3D-885F-E154F2942280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01F8128-5816-42D4-BA2D-A3AD205A6068}">
      <dgm:prSet/>
      <dgm:spPr/>
      <dgm:t>
        <a:bodyPr/>
        <a:lstStyle/>
        <a:p>
          <a:r>
            <a:rPr lang="tr-TR"/>
            <a:t>19 FAKÜLTE</a:t>
          </a:r>
          <a:endParaRPr lang="en-US"/>
        </a:p>
      </dgm:t>
    </dgm:pt>
    <dgm:pt modelId="{5DA1378F-B7B1-43F5-A21E-F81C9743ED45}" type="parTrans" cxnId="{4E1E7879-B73B-4EEA-8322-F1B973597DAD}">
      <dgm:prSet/>
      <dgm:spPr/>
      <dgm:t>
        <a:bodyPr/>
        <a:lstStyle/>
        <a:p>
          <a:endParaRPr lang="en-US"/>
        </a:p>
      </dgm:t>
    </dgm:pt>
    <dgm:pt modelId="{E908BE57-F5FE-47C4-86EA-F3BA0000473D}" type="sibTrans" cxnId="{4E1E7879-B73B-4EEA-8322-F1B973597DAD}">
      <dgm:prSet/>
      <dgm:spPr/>
      <dgm:t>
        <a:bodyPr/>
        <a:lstStyle/>
        <a:p>
          <a:endParaRPr lang="en-US"/>
        </a:p>
      </dgm:t>
    </dgm:pt>
    <dgm:pt modelId="{6FDAF724-B7B2-4F49-BCED-0C435F219612}">
      <dgm:prSet/>
      <dgm:spPr/>
      <dgm:t>
        <a:bodyPr/>
        <a:lstStyle/>
        <a:p>
          <a:r>
            <a:rPr lang="tr-TR"/>
            <a:t>1 KONSERVATUVAR</a:t>
          </a:r>
          <a:endParaRPr lang="en-US"/>
        </a:p>
      </dgm:t>
    </dgm:pt>
    <dgm:pt modelId="{56421111-7DB3-4783-A000-18806C07E20C}" type="parTrans" cxnId="{6A0B8B9B-3339-4A94-98F7-4946653D3633}">
      <dgm:prSet/>
      <dgm:spPr/>
      <dgm:t>
        <a:bodyPr/>
        <a:lstStyle/>
        <a:p>
          <a:endParaRPr lang="en-US"/>
        </a:p>
      </dgm:t>
    </dgm:pt>
    <dgm:pt modelId="{3D4DA8BF-9DBC-445E-BB98-EDF90A437ECC}" type="sibTrans" cxnId="{6A0B8B9B-3339-4A94-98F7-4946653D3633}">
      <dgm:prSet/>
      <dgm:spPr/>
      <dgm:t>
        <a:bodyPr/>
        <a:lstStyle/>
        <a:p>
          <a:endParaRPr lang="en-US"/>
        </a:p>
      </dgm:t>
    </dgm:pt>
    <dgm:pt modelId="{33598A86-B50B-4C79-8E95-68B5545E1148}">
      <dgm:prSet/>
      <dgm:spPr/>
      <dgm:t>
        <a:bodyPr/>
        <a:lstStyle/>
        <a:p>
          <a:r>
            <a:rPr lang="tr-TR"/>
            <a:t>1 YÜKSEKOKUL</a:t>
          </a:r>
          <a:endParaRPr lang="en-US"/>
        </a:p>
      </dgm:t>
    </dgm:pt>
    <dgm:pt modelId="{7899E4D2-994A-43BE-9CA1-FFFF65698F13}" type="parTrans" cxnId="{DF1DA9AD-75E1-4C01-A0C6-39B17C7EE578}">
      <dgm:prSet/>
      <dgm:spPr/>
      <dgm:t>
        <a:bodyPr/>
        <a:lstStyle/>
        <a:p>
          <a:endParaRPr lang="en-US"/>
        </a:p>
      </dgm:t>
    </dgm:pt>
    <dgm:pt modelId="{1EEAED79-6D60-4BB5-B47A-2927F9CC0BE7}" type="sibTrans" cxnId="{DF1DA9AD-75E1-4C01-A0C6-39B17C7EE578}">
      <dgm:prSet/>
      <dgm:spPr/>
      <dgm:t>
        <a:bodyPr/>
        <a:lstStyle/>
        <a:p>
          <a:endParaRPr lang="en-US"/>
        </a:p>
      </dgm:t>
    </dgm:pt>
    <dgm:pt modelId="{96E8C08D-BDC8-4465-8EBA-65ECEFBC7C8B}">
      <dgm:prSet/>
      <dgm:spPr/>
      <dgm:t>
        <a:bodyPr/>
        <a:lstStyle/>
        <a:p>
          <a:r>
            <a:rPr lang="tr-TR"/>
            <a:t>12 MESLEK YÜKSEKOKULU</a:t>
          </a:r>
          <a:endParaRPr lang="en-US"/>
        </a:p>
      </dgm:t>
    </dgm:pt>
    <dgm:pt modelId="{C1DD291F-73A9-4911-87F2-EA46087F0F97}" type="parTrans" cxnId="{30D15056-9D3D-4462-8A71-BB4801060B1D}">
      <dgm:prSet/>
      <dgm:spPr/>
      <dgm:t>
        <a:bodyPr/>
        <a:lstStyle/>
        <a:p>
          <a:endParaRPr lang="en-US"/>
        </a:p>
      </dgm:t>
    </dgm:pt>
    <dgm:pt modelId="{3CBCF323-CB99-407C-B793-40CA688E5B47}" type="sibTrans" cxnId="{30D15056-9D3D-4462-8A71-BB4801060B1D}">
      <dgm:prSet/>
      <dgm:spPr/>
      <dgm:t>
        <a:bodyPr/>
        <a:lstStyle/>
        <a:p>
          <a:endParaRPr lang="en-US"/>
        </a:p>
      </dgm:t>
    </dgm:pt>
    <dgm:pt modelId="{6013D468-BC30-476A-A013-4240703D4B34}">
      <dgm:prSet/>
      <dgm:spPr/>
      <dgm:t>
        <a:bodyPr/>
        <a:lstStyle/>
        <a:p>
          <a:r>
            <a:rPr lang="tr-TR"/>
            <a:t>14 ENSTİTÜ</a:t>
          </a:r>
          <a:endParaRPr lang="en-US"/>
        </a:p>
      </dgm:t>
    </dgm:pt>
    <dgm:pt modelId="{810B2018-6AC7-40F9-BF42-780B8C28F2FB}" type="parTrans" cxnId="{0CE7428A-E051-4EDC-A134-3EB57AF8B022}">
      <dgm:prSet/>
      <dgm:spPr/>
      <dgm:t>
        <a:bodyPr/>
        <a:lstStyle/>
        <a:p>
          <a:endParaRPr lang="en-US"/>
        </a:p>
      </dgm:t>
    </dgm:pt>
    <dgm:pt modelId="{EC98093D-0A2B-4D42-9D19-AE2C8B6500F3}" type="sibTrans" cxnId="{0CE7428A-E051-4EDC-A134-3EB57AF8B022}">
      <dgm:prSet/>
      <dgm:spPr/>
      <dgm:t>
        <a:bodyPr/>
        <a:lstStyle/>
        <a:p>
          <a:endParaRPr lang="en-US"/>
        </a:p>
      </dgm:t>
    </dgm:pt>
    <dgm:pt modelId="{49DEB3D8-D1E4-46C0-8BC2-121C401483E8}">
      <dgm:prSet/>
      <dgm:spPr/>
      <dgm:t>
        <a:bodyPr/>
        <a:lstStyle/>
        <a:p>
          <a:r>
            <a:rPr lang="tr-TR"/>
            <a:t>44 ARAŞTIRMA VE UYGULAMA MERKEZİ</a:t>
          </a:r>
          <a:endParaRPr lang="en-US"/>
        </a:p>
      </dgm:t>
    </dgm:pt>
    <dgm:pt modelId="{523D8050-A9E1-48C7-9528-DE40627F8964}" type="parTrans" cxnId="{8E657964-00F5-4968-9480-EE00C7DD75A1}">
      <dgm:prSet/>
      <dgm:spPr/>
      <dgm:t>
        <a:bodyPr/>
        <a:lstStyle/>
        <a:p>
          <a:endParaRPr lang="en-US"/>
        </a:p>
      </dgm:t>
    </dgm:pt>
    <dgm:pt modelId="{AC3C8A9B-EF22-4CC7-82B4-9BE4518354C1}" type="sibTrans" cxnId="{8E657964-00F5-4968-9480-EE00C7DD75A1}">
      <dgm:prSet/>
      <dgm:spPr/>
      <dgm:t>
        <a:bodyPr/>
        <a:lstStyle/>
        <a:p>
          <a:endParaRPr lang="en-US"/>
        </a:p>
      </dgm:t>
    </dgm:pt>
    <dgm:pt modelId="{8E5EC266-E9D7-4909-AC82-ED75DEB3BEC4}">
      <dgm:prSet/>
      <dgm:spPr/>
      <dgm:t>
        <a:bodyPr/>
        <a:lstStyle/>
        <a:p>
          <a:r>
            <a:rPr lang="tr-TR"/>
            <a:t>333 YÜKSEK LİSANS</a:t>
          </a:r>
          <a:endParaRPr lang="en-US"/>
        </a:p>
      </dgm:t>
    </dgm:pt>
    <dgm:pt modelId="{94A49C1B-64F3-42F6-9852-D67BF6BF778D}" type="parTrans" cxnId="{48EF1D9C-FB6E-407E-956F-E0DE839A1EC8}">
      <dgm:prSet/>
      <dgm:spPr/>
      <dgm:t>
        <a:bodyPr/>
        <a:lstStyle/>
        <a:p>
          <a:endParaRPr lang="en-US"/>
        </a:p>
      </dgm:t>
    </dgm:pt>
    <dgm:pt modelId="{BF314B50-957F-4425-A643-9A8A51EB4C42}" type="sibTrans" cxnId="{48EF1D9C-FB6E-407E-956F-E0DE839A1EC8}">
      <dgm:prSet/>
      <dgm:spPr/>
      <dgm:t>
        <a:bodyPr/>
        <a:lstStyle/>
        <a:p>
          <a:endParaRPr lang="en-US"/>
        </a:p>
      </dgm:t>
    </dgm:pt>
    <dgm:pt modelId="{1E993DC1-C589-41BB-A059-B20986CC2E40}">
      <dgm:prSet/>
      <dgm:spPr/>
      <dgm:t>
        <a:bodyPr/>
        <a:lstStyle/>
        <a:p>
          <a:r>
            <a:rPr lang="tr-TR"/>
            <a:t>246 DOKTORA PROGRAMI</a:t>
          </a:r>
          <a:endParaRPr lang="en-US"/>
        </a:p>
      </dgm:t>
    </dgm:pt>
    <dgm:pt modelId="{EB080C5C-7E79-4D1D-BA76-F76531FFCD49}" type="parTrans" cxnId="{1AF39FE1-0F49-4928-A19A-01C60818CFF9}">
      <dgm:prSet/>
      <dgm:spPr/>
      <dgm:t>
        <a:bodyPr/>
        <a:lstStyle/>
        <a:p>
          <a:endParaRPr lang="en-US"/>
        </a:p>
      </dgm:t>
    </dgm:pt>
    <dgm:pt modelId="{6F5F1978-B723-4F7D-881B-8FE36EDACBE9}" type="sibTrans" cxnId="{1AF39FE1-0F49-4928-A19A-01C60818CFF9}">
      <dgm:prSet/>
      <dgm:spPr/>
      <dgm:t>
        <a:bodyPr/>
        <a:lstStyle/>
        <a:p>
          <a:endParaRPr lang="en-US"/>
        </a:p>
      </dgm:t>
    </dgm:pt>
    <dgm:pt modelId="{9BCF6DC9-6E27-489B-9AC3-89CBE80D2109}">
      <dgm:prSet/>
      <dgm:spPr/>
      <dgm:t>
        <a:bodyPr/>
        <a:lstStyle/>
        <a:p>
          <a:r>
            <a:rPr lang="tr-TR"/>
            <a:t>48 ÖNLİSANS</a:t>
          </a:r>
          <a:endParaRPr lang="en-US"/>
        </a:p>
      </dgm:t>
    </dgm:pt>
    <dgm:pt modelId="{DF058F4A-43BA-4EDB-82AB-025798DCC42F}" type="parTrans" cxnId="{F1631B31-D428-40B9-BC88-E45202A83F94}">
      <dgm:prSet/>
      <dgm:spPr/>
      <dgm:t>
        <a:bodyPr/>
        <a:lstStyle/>
        <a:p>
          <a:endParaRPr lang="en-US"/>
        </a:p>
      </dgm:t>
    </dgm:pt>
    <dgm:pt modelId="{255CC5FB-F2E6-4C75-BFCB-F0340AD2F523}" type="sibTrans" cxnId="{F1631B31-D428-40B9-BC88-E45202A83F94}">
      <dgm:prSet/>
      <dgm:spPr/>
      <dgm:t>
        <a:bodyPr/>
        <a:lstStyle/>
        <a:p>
          <a:endParaRPr lang="en-US"/>
        </a:p>
      </dgm:t>
    </dgm:pt>
    <dgm:pt modelId="{617867F3-7129-40CE-B514-FD8AC3DBE2F4}">
      <dgm:prSet/>
      <dgm:spPr/>
      <dgm:t>
        <a:bodyPr/>
        <a:lstStyle/>
        <a:p>
          <a:r>
            <a:rPr lang="tr-TR"/>
            <a:t>113 LİSANS PROGRAMI BULUNMAKTADIR.</a:t>
          </a:r>
          <a:endParaRPr lang="en-US"/>
        </a:p>
      </dgm:t>
    </dgm:pt>
    <dgm:pt modelId="{0E644BEE-055C-439F-BE9F-7EA9DF41D9DB}" type="parTrans" cxnId="{637EEA6E-0DC8-4D2C-8581-938997F78D87}">
      <dgm:prSet/>
      <dgm:spPr/>
      <dgm:t>
        <a:bodyPr/>
        <a:lstStyle/>
        <a:p>
          <a:endParaRPr lang="en-US"/>
        </a:p>
      </dgm:t>
    </dgm:pt>
    <dgm:pt modelId="{27C7A8B9-C011-4FF6-B9B0-5A5E1533FFAB}" type="sibTrans" cxnId="{637EEA6E-0DC8-4D2C-8581-938997F78D87}">
      <dgm:prSet/>
      <dgm:spPr/>
      <dgm:t>
        <a:bodyPr/>
        <a:lstStyle/>
        <a:p>
          <a:endParaRPr lang="en-US"/>
        </a:p>
      </dgm:t>
    </dgm:pt>
    <dgm:pt modelId="{996E5A22-69C9-A94E-89DD-719FE765B78B}" type="pres">
      <dgm:prSet presAssocID="{174E28FE-2D73-4E3D-885F-E154F2942280}" presName="vert0" presStyleCnt="0">
        <dgm:presLayoutVars>
          <dgm:dir/>
          <dgm:animOne val="branch"/>
          <dgm:animLvl val="lvl"/>
        </dgm:presLayoutVars>
      </dgm:prSet>
      <dgm:spPr/>
    </dgm:pt>
    <dgm:pt modelId="{96E47DB9-8F81-EE44-A42C-5F772DBB0EB3}" type="pres">
      <dgm:prSet presAssocID="{501F8128-5816-42D4-BA2D-A3AD205A6068}" presName="thickLine" presStyleLbl="alignNode1" presStyleIdx="0" presStyleCnt="10"/>
      <dgm:spPr/>
    </dgm:pt>
    <dgm:pt modelId="{5F6C9595-14B4-6E4C-9738-54158156F121}" type="pres">
      <dgm:prSet presAssocID="{501F8128-5816-42D4-BA2D-A3AD205A6068}" presName="horz1" presStyleCnt="0"/>
      <dgm:spPr/>
    </dgm:pt>
    <dgm:pt modelId="{CB89D5E3-EC18-6C47-9144-93C357C5E232}" type="pres">
      <dgm:prSet presAssocID="{501F8128-5816-42D4-BA2D-A3AD205A6068}" presName="tx1" presStyleLbl="revTx" presStyleIdx="0" presStyleCnt="10"/>
      <dgm:spPr/>
    </dgm:pt>
    <dgm:pt modelId="{0F848C1F-92B0-FD49-88BA-E5B3E4DA400B}" type="pres">
      <dgm:prSet presAssocID="{501F8128-5816-42D4-BA2D-A3AD205A6068}" presName="vert1" presStyleCnt="0"/>
      <dgm:spPr/>
    </dgm:pt>
    <dgm:pt modelId="{BD9F03DC-93ED-6349-9DC1-CAE106D9A2E5}" type="pres">
      <dgm:prSet presAssocID="{6FDAF724-B7B2-4F49-BCED-0C435F219612}" presName="thickLine" presStyleLbl="alignNode1" presStyleIdx="1" presStyleCnt="10"/>
      <dgm:spPr/>
    </dgm:pt>
    <dgm:pt modelId="{8C64B5DC-2760-E64B-AC3A-47F7B2E8FB83}" type="pres">
      <dgm:prSet presAssocID="{6FDAF724-B7B2-4F49-BCED-0C435F219612}" presName="horz1" presStyleCnt="0"/>
      <dgm:spPr/>
    </dgm:pt>
    <dgm:pt modelId="{4CAFD22F-CB9E-4446-A62A-B7C3F7E13F45}" type="pres">
      <dgm:prSet presAssocID="{6FDAF724-B7B2-4F49-BCED-0C435F219612}" presName="tx1" presStyleLbl="revTx" presStyleIdx="1" presStyleCnt="10"/>
      <dgm:spPr/>
    </dgm:pt>
    <dgm:pt modelId="{A1F32E34-4C86-6640-A3BF-C34D1945FDEF}" type="pres">
      <dgm:prSet presAssocID="{6FDAF724-B7B2-4F49-BCED-0C435F219612}" presName="vert1" presStyleCnt="0"/>
      <dgm:spPr/>
    </dgm:pt>
    <dgm:pt modelId="{7E010E9B-57F6-FD4E-A476-2F986913C784}" type="pres">
      <dgm:prSet presAssocID="{33598A86-B50B-4C79-8E95-68B5545E1148}" presName="thickLine" presStyleLbl="alignNode1" presStyleIdx="2" presStyleCnt="10"/>
      <dgm:spPr/>
    </dgm:pt>
    <dgm:pt modelId="{F19BF36B-A06C-9C48-AC90-0E950CF57896}" type="pres">
      <dgm:prSet presAssocID="{33598A86-B50B-4C79-8E95-68B5545E1148}" presName="horz1" presStyleCnt="0"/>
      <dgm:spPr/>
    </dgm:pt>
    <dgm:pt modelId="{CB20761B-540B-C549-AED6-70DB4C0C2BBF}" type="pres">
      <dgm:prSet presAssocID="{33598A86-B50B-4C79-8E95-68B5545E1148}" presName="tx1" presStyleLbl="revTx" presStyleIdx="2" presStyleCnt="10"/>
      <dgm:spPr/>
    </dgm:pt>
    <dgm:pt modelId="{40A40EB9-E46D-DC46-8715-905DD8EA0D1F}" type="pres">
      <dgm:prSet presAssocID="{33598A86-B50B-4C79-8E95-68B5545E1148}" presName="vert1" presStyleCnt="0"/>
      <dgm:spPr/>
    </dgm:pt>
    <dgm:pt modelId="{B8A165B3-059E-E348-94A1-01434C63E466}" type="pres">
      <dgm:prSet presAssocID="{96E8C08D-BDC8-4465-8EBA-65ECEFBC7C8B}" presName="thickLine" presStyleLbl="alignNode1" presStyleIdx="3" presStyleCnt="10"/>
      <dgm:spPr/>
    </dgm:pt>
    <dgm:pt modelId="{447C0A60-2C60-8D49-BD90-7116A8360283}" type="pres">
      <dgm:prSet presAssocID="{96E8C08D-BDC8-4465-8EBA-65ECEFBC7C8B}" presName="horz1" presStyleCnt="0"/>
      <dgm:spPr/>
    </dgm:pt>
    <dgm:pt modelId="{FC07397B-CEF5-D040-BCCD-B1FC7F00A511}" type="pres">
      <dgm:prSet presAssocID="{96E8C08D-BDC8-4465-8EBA-65ECEFBC7C8B}" presName="tx1" presStyleLbl="revTx" presStyleIdx="3" presStyleCnt="10"/>
      <dgm:spPr/>
    </dgm:pt>
    <dgm:pt modelId="{EB77E644-58F7-D246-BE9D-73BE2618FD11}" type="pres">
      <dgm:prSet presAssocID="{96E8C08D-BDC8-4465-8EBA-65ECEFBC7C8B}" presName="vert1" presStyleCnt="0"/>
      <dgm:spPr/>
    </dgm:pt>
    <dgm:pt modelId="{A9D38E49-A4FC-0643-A27B-7A940E052432}" type="pres">
      <dgm:prSet presAssocID="{6013D468-BC30-476A-A013-4240703D4B34}" presName="thickLine" presStyleLbl="alignNode1" presStyleIdx="4" presStyleCnt="10"/>
      <dgm:spPr/>
    </dgm:pt>
    <dgm:pt modelId="{44BED821-3C7B-DF44-83D7-532840A6BE9F}" type="pres">
      <dgm:prSet presAssocID="{6013D468-BC30-476A-A013-4240703D4B34}" presName="horz1" presStyleCnt="0"/>
      <dgm:spPr/>
    </dgm:pt>
    <dgm:pt modelId="{EB4A4EE8-5E24-654A-976B-533516551638}" type="pres">
      <dgm:prSet presAssocID="{6013D468-BC30-476A-A013-4240703D4B34}" presName="tx1" presStyleLbl="revTx" presStyleIdx="4" presStyleCnt="10"/>
      <dgm:spPr/>
    </dgm:pt>
    <dgm:pt modelId="{B207BD37-8E7A-F441-80C0-DC6CCB2C61DE}" type="pres">
      <dgm:prSet presAssocID="{6013D468-BC30-476A-A013-4240703D4B34}" presName="vert1" presStyleCnt="0"/>
      <dgm:spPr/>
    </dgm:pt>
    <dgm:pt modelId="{E582A767-BC58-8C46-9076-64AD31131AE4}" type="pres">
      <dgm:prSet presAssocID="{49DEB3D8-D1E4-46C0-8BC2-121C401483E8}" presName="thickLine" presStyleLbl="alignNode1" presStyleIdx="5" presStyleCnt="10"/>
      <dgm:spPr/>
    </dgm:pt>
    <dgm:pt modelId="{7F73BDB7-684E-4542-AC5B-670B3E7B8893}" type="pres">
      <dgm:prSet presAssocID="{49DEB3D8-D1E4-46C0-8BC2-121C401483E8}" presName="horz1" presStyleCnt="0"/>
      <dgm:spPr/>
    </dgm:pt>
    <dgm:pt modelId="{75D99497-1E4C-FC44-BD58-3E2F2F638DCE}" type="pres">
      <dgm:prSet presAssocID="{49DEB3D8-D1E4-46C0-8BC2-121C401483E8}" presName="tx1" presStyleLbl="revTx" presStyleIdx="5" presStyleCnt="10"/>
      <dgm:spPr/>
    </dgm:pt>
    <dgm:pt modelId="{2B509B2D-6302-6A43-81F1-76E5687B9647}" type="pres">
      <dgm:prSet presAssocID="{49DEB3D8-D1E4-46C0-8BC2-121C401483E8}" presName="vert1" presStyleCnt="0"/>
      <dgm:spPr/>
    </dgm:pt>
    <dgm:pt modelId="{6CF89FD6-BEDB-844C-ABCB-02BCDA56AC1E}" type="pres">
      <dgm:prSet presAssocID="{8E5EC266-E9D7-4909-AC82-ED75DEB3BEC4}" presName="thickLine" presStyleLbl="alignNode1" presStyleIdx="6" presStyleCnt="10"/>
      <dgm:spPr/>
    </dgm:pt>
    <dgm:pt modelId="{C82E9211-9E7A-3E46-9DEE-51C6FED76D4A}" type="pres">
      <dgm:prSet presAssocID="{8E5EC266-E9D7-4909-AC82-ED75DEB3BEC4}" presName="horz1" presStyleCnt="0"/>
      <dgm:spPr/>
    </dgm:pt>
    <dgm:pt modelId="{D46767E6-A612-2C43-90E6-1C50F2A7FCB2}" type="pres">
      <dgm:prSet presAssocID="{8E5EC266-E9D7-4909-AC82-ED75DEB3BEC4}" presName="tx1" presStyleLbl="revTx" presStyleIdx="6" presStyleCnt="10"/>
      <dgm:spPr/>
    </dgm:pt>
    <dgm:pt modelId="{C9136AD7-43CA-0449-AFA2-498D09F49A27}" type="pres">
      <dgm:prSet presAssocID="{8E5EC266-E9D7-4909-AC82-ED75DEB3BEC4}" presName="vert1" presStyleCnt="0"/>
      <dgm:spPr/>
    </dgm:pt>
    <dgm:pt modelId="{D911354B-37E9-B048-BF78-5C9CF82D7390}" type="pres">
      <dgm:prSet presAssocID="{1E993DC1-C589-41BB-A059-B20986CC2E40}" presName="thickLine" presStyleLbl="alignNode1" presStyleIdx="7" presStyleCnt="10"/>
      <dgm:spPr/>
    </dgm:pt>
    <dgm:pt modelId="{DB61AC6F-A79A-104C-9EB4-4FC01A724986}" type="pres">
      <dgm:prSet presAssocID="{1E993DC1-C589-41BB-A059-B20986CC2E40}" presName="horz1" presStyleCnt="0"/>
      <dgm:spPr/>
    </dgm:pt>
    <dgm:pt modelId="{774CC497-FB8B-C946-92CC-EB5AE78AE3A4}" type="pres">
      <dgm:prSet presAssocID="{1E993DC1-C589-41BB-A059-B20986CC2E40}" presName="tx1" presStyleLbl="revTx" presStyleIdx="7" presStyleCnt="10"/>
      <dgm:spPr/>
    </dgm:pt>
    <dgm:pt modelId="{8CE5D426-E498-0741-B475-6F0E38B22C24}" type="pres">
      <dgm:prSet presAssocID="{1E993DC1-C589-41BB-A059-B20986CC2E40}" presName="vert1" presStyleCnt="0"/>
      <dgm:spPr/>
    </dgm:pt>
    <dgm:pt modelId="{9406EF15-CEBF-914F-BEC0-28156727D136}" type="pres">
      <dgm:prSet presAssocID="{9BCF6DC9-6E27-489B-9AC3-89CBE80D2109}" presName="thickLine" presStyleLbl="alignNode1" presStyleIdx="8" presStyleCnt="10"/>
      <dgm:spPr/>
    </dgm:pt>
    <dgm:pt modelId="{0CEC686C-3CE4-B64F-9A9C-B26293B16E5E}" type="pres">
      <dgm:prSet presAssocID="{9BCF6DC9-6E27-489B-9AC3-89CBE80D2109}" presName="horz1" presStyleCnt="0"/>
      <dgm:spPr/>
    </dgm:pt>
    <dgm:pt modelId="{8914A4D6-25F6-C649-B0E5-A2B1DBE1CA4B}" type="pres">
      <dgm:prSet presAssocID="{9BCF6DC9-6E27-489B-9AC3-89CBE80D2109}" presName="tx1" presStyleLbl="revTx" presStyleIdx="8" presStyleCnt="10"/>
      <dgm:spPr/>
    </dgm:pt>
    <dgm:pt modelId="{556FDE7A-0EFC-EE4C-B5AC-2ED3E5A9B022}" type="pres">
      <dgm:prSet presAssocID="{9BCF6DC9-6E27-489B-9AC3-89CBE80D2109}" presName="vert1" presStyleCnt="0"/>
      <dgm:spPr/>
    </dgm:pt>
    <dgm:pt modelId="{203E6F5F-16FB-A14B-A818-C665B1DBEB76}" type="pres">
      <dgm:prSet presAssocID="{617867F3-7129-40CE-B514-FD8AC3DBE2F4}" presName="thickLine" presStyleLbl="alignNode1" presStyleIdx="9" presStyleCnt="10"/>
      <dgm:spPr/>
    </dgm:pt>
    <dgm:pt modelId="{07C7A605-423E-2D4F-821A-41CC420E3B57}" type="pres">
      <dgm:prSet presAssocID="{617867F3-7129-40CE-B514-FD8AC3DBE2F4}" presName="horz1" presStyleCnt="0"/>
      <dgm:spPr/>
    </dgm:pt>
    <dgm:pt modelId="{622DEF8E-6BC8-C845-8DF7-A79FC782ABA0}" type="pres">
      <dgm:prSet presAssocID="{617867F3-7129-40CE-B514-FD8AC3DBE2F4}" presName="tx1" presStyleLbl="revTx" presStyleIdx="9" presStyleCnt="10"/>
      <dgm:spPr/>
    </dgm:pt>
    <dgm:pt modelId="{95667275-7DD3-A040-95B7-C0AD61219B31}" type="pres">
      <dgm:prSet presAssocID="{617867F3-7129-40CE-B514-FD8AC3DBE2F4}" presName="vert1" presStyleCnt="0"/>
      <dgm:spPr/>
    </dgm:pt>
  </dgm:ptLst>
  <dgm:cxnLst>
    <dgm:cxn modelId="{7145AC12-35C8-5643-81D3-226E0B62196B}" type="presOf" srcId="{9BCF6DC9-6E27-489B-9AC3-89CBE80D2109}" destId="{8914A4D6-25F6-C649-B0E5-A2B1DBE1CA4B}" srcOrd="0" destOrd="0" presId="urn:microsoft.com/office/officeart/2008/layout/LinedList"/>
    <dgm:cxn modelId="{15304213-4C69-9E47-81CC-D3D76C358BDE}" type="presOf" srcId="{49DEB3D8-D1E4-46C0-8BC2-121C401483E8}" destId="{75D99497-1E4C-FC44-BD58-3E2F2F638DCE}" srcOrd="0" destOrd="0" presId="urn:microsoft.com/office/officeart/2008/layout/LinedList"/>
    <dgm:cxn modelId="{F1631B31-D428-40B9-BC88-E45202A83F94}" srcId="{174E28FE-2D73-4E3D-885F-E154F2942280}" destId="{9BCF6DC9-6E27-489B-9AC3-89CBE80D2109}" srcOrd="8" destOrd="0" parTransId="{DF058F4A-43BA-4EDB-82AB-025798DCC42F}" sibTransId="{255CC5FB-F2E6-4C75-BFCB-F0340AD2F523}"/>
    <dgm:cxn modelId="{5675F43A-E756-514F-8E0F-10E34652BE10}" type="presOf" srcId="{501F8128-5816-42D4-BA2D-A3AD205A6068}" destId="{CB89D5E3-EC18-6C47-9144-93C357C5E232}" srcOrd="0" destOrd="0" presId="urn:microsoft.com/office/officeart/2008/layout/LinedList"/>
    <dgm:cxn modelId="{8E657964-00F5-4968-9480-EE00C7DD75A1}" srcId="{174E28FE-2D73-4E3D-885F-E154F2942280}" destId="{49DEB3D8-D1E4-46C0-8BC2-121C401483E8}" srcOrd="5" destOrd="0" parTransId="{523D8050-A9E1-48C7-9528-DE40627F8964}" sibTransId="{AC3C8A9B-EF22-4CC7-82B4-9BE4518354C1}"/>
    <dgm:cxn modelId="{637EEA6E-0DC8-4D2C-8581-938997F78D87}" srcId="{174E28FE-2D73-4E3D-885F-E154F2942280}" destId="{617867F3-7129-40CE-B514-FD8AC3DBE2F4}" srcOrd="9" destOrd="0" parTransId="{0E644BEE-055C-439F-BE9F-7EA9DF41D9DB}" sibTransId="{27C7A8B9-C011-4FF6-B9B0-5A5E1533FFAB}"/>
    <dgm:cxn modelId="{6D26F854-59DA-4346-82EE-AB3D63D07E67}" type="presOf" srcId="{617867F3-7129-40CE-B514-FD8AC3DBE2F4}" destId="{622DEF8E-6BC8-C845-8DF7-A79FC782ABA0}" srcOrd="0" destOrd="0" presId="urn:microsoft.com/office/officeart/2008/layout/LinedList"/>
    <dgm:cxn modelId="{30D15056-9D3D-4462-8A71-BB4801060B1D}" srcId="{174E28FE-2D73-4E3D-885F-E154F2942280}" destId="{96E8C08D-BDC8-4465-8EBA-65ECEFBC7C8B}" srcOrd="3" destOrd="0" parTransId="{C1DD291F-73A9-4911-87F2-EA46087F0F97}" sibTransId="{3CBCF323-CB99-407C-B793-40CA688E5B47}"/>
    <dgm:cxn modelId="{4E1E7879-B73B-4EEA-8322-F1B973597DAD}" srcId="{174E28FE-2D73-4E3D-885F-E154F2942280}" destId="{501F8128-5816-42D4-BA2D-A3AD205A6068}" srcOrd="0" destOrd="0" parTransId="{5DA1378F-B7B1-43F5-A21E-F81C9743ED45}" sibTransId="{E908BE57-F5FE-47C4-86EA-F3BA0000473D}"/>
    <dgm:cxn modelId="{664E577C-3FFD-734C-8FD8-AAC112FAC6C3}" type="presOf" srcId="{174E28FE-2D73-4E3D-885F-E154F2942280}" destId="{996E5A22-69C9-A94E-89DD-719FE765B78B}" srcOrd="0" destOrd="0" presId="urn:microsoft.com/office/officeart/2008/layout/LinedList"/>
    <dgm:cxn modelId="{0CE7428A-E051-4EDC-A134-3EB57AF8B022}" srcId="{174E28FE-2D73-4E3D-885F-E154F2942280}" destId="{6013D468-BC30-476A-A013-4240703D4B34}" srcOrd="4" destOrd="0" parTransId="{810B2018-6AC7-40F9-BF42-780B8C28F2FB}" sibTransId="{EC98093D-0A2B-4D42-9D19-AE2C8B6500F3}"/>
    <dgm:cxn modelId="{A3981491-768D-7946-B0F8-A6F2A58D89D7}" type="presOf" srcId="{96E8C08D-BDC8-4465-8EBA-65ECEFBC7C8B}" destId="{FC07397B-CEF5-D040-BCCD-B1FC7F00A511}" srcOrd="0" destOrd="0" presId="urn:microsoft.com/office/officeart/2008/layout/LinedList"/>
    <dgm:cxn modelId="{D290BC92-5C73-5342-ABC0-7F4AA2D7A991}" type="presOf" srcId="{8E5EC266-E9D7-4909-AC82-ED75DEB3BEC4}" destId="{D46767E6-A612-2C43-90E6-1C50F2A7FCB2}" srcOrd="0" destOrd="0" presId="urn:microsoft.com/office/officeart/2008/layout/LinedList"/>
    <dgm:cxn modelId="{6A0B8B9B-3339-4A94-98F7-4946653D3633}" srcId="{174E28FE-2D73-4E3D-885F-E154F2942280}" destId="{6FDAF724-B7B2-4F49-BCED-0C435F219612}" srcOrd="1" destOrd="0" parTransId="{56421111-7DB3-4783-A000-18806C07E20C}" sibTransId="{3D4DA8BF-9DBC-445E-BB98-EDF90A437ECC}"/>
    <dgm:cxn modelId="{48EF1D9C-FB6E-407E-956F-E0DE839A1EC8}" srcId="{174E28FE-2D73-4E3D-885F-E154F2942280}" destId="{8E5EC266-E9D7-4909-AC82-ED75DEB3BEC4}" srcOrd="6" destOrd="0" parTransId="{94A49C1B-64F3-42F6-9852-D67BF6BF778D}" sibTransId="{BF314B50-957F-4425-A643-9A8A51EB4C42}"/>
    <dgm:cxn modelId="{8D6EC29F-F7C5-8142-AB41-239C4F07197A}" type="presOf" srcId="{1E993DC1-C589-41BB-A059-B20986CC2E40}" destId="{774CC497-FB8B-C946-92CC-EB5AE78AE3A4}" srcOrd="0" destOrd="0" presId="urn:microsoft.com/office/officeart/2008/layout/LinedList"/>
    <dgm:cxn modelId="{51EA5FA7-0174-0542-A704-B50FFD43D07B}" type="presOf" srcId="{6FDAF724-B7B2-4F49-BCED-0C435F219612}" destId="{4CAFD22F-CB9E-4446-A62A-B7C3F7E13F45}" srcOrd="0" destOrd="0" presId="urn:microsoft.com/office/officeart/2008/layout/LinedList"/>
    <dgm:cxn modelId="{209DD9AB-48C8-7642-92A4-8C1202B27170}" type="presOf" srcId="{33598A86-B50B-4C79-8E95-68B5545E1148}" destId="{CB20761B-540B-C549-AED6-70DB4C0C2BBF}" srcOrd="0" destOrd="0" presId="urn:microsoft.com/office/officeart/2008/layout/LinedList"/>
    <dgm:cxn modelId="{DF1DA9AD-75E1-4C01-A0C6-39B17C7EE578}" srcId="{174E28FE-2D73-4E3D-885F-E154F2942280}" destId="{33598A86-B50B-4C79-8E95-68B5545E1148}" srcOrd="2" destOrd="0" parTransId="{7899E4D2-994A-43BE-9CA1-FFFF65698F13}" sibTransId="{1EEAED79-6D60-4BB5-B47A-2927F9CC0BE7}"/>
    <dgm:cxn modelId="{101D88B4-6E1B-CD4E-BEC1-782E27ADB95E}" type="presOf" srcId="{6013D468-BC30-476A-A013-4240703D4B34}" destId="{EB4A4EE8-5E24-654A-976B-533516551638}" srcOrd="0" destOrd="0" presId="urn:microsoft.com/office/officeart/2008/layout/LinedList"/>
    <dgm:cxn modelId="{1AF39FE1-0F49-4928-A19A-01C60818CFF9}" srcId="{174E28FE-2D73-4E3D-885F-E154F2942280}" destId="{1E993DC1-C589-41BB-A059-B20986CC2E40}" srcOrd="7" destOrd="0" parTransId="{EB080C5C-7E79-4D1D-BA76-F76531FFCD49}" sibTransId="{6F5F1978-B723-4F7D-881B-8FE36EDACBE9}"/>
    <dgm:cxn modelId="{8AE9D321-2071-614E-9C3B-2732A9CD2548}" type="presParOf" srcId="{996E5A22-69C9-A94E-89DD-719FE765B78B}" destId="{96E47DB9-8F81-EE44-A42C-5F772DBB0EB3}" srcOrd="0" destOrd="0" presId="urn:microsoft.com/office/officeart/2008/layout/LinedList"/>
    <dgm:cxn modelId="{6995870C-D203-114E-B2D1-E317192EBBE2}" type="presParOf" srcId="{996E5A22-69C9-A94E-89DD-719FE765B78B}" destId="{5F6C9595-14B4-6E4C-9738-54158156F121}" srcOrd="1" destOrd="0" presId="urn:microsoft.com/office/officeart/2008/layout/LinedList"/>
    <dgm:cxn modelId="{BBA2AF55-8645-1C45-9F8F-452310E2A00A}" type="presParOf" srcId="{5F6C9595-14B4-6E4C-9738-54158156F121}" destId="{CB89D5E3-EC18-6C47-9144-93C357C5E232}" srcOrd="0" destOrd="0" presId="urn:microsoft.com/office/officeart/2008/layout/LinedList"/>
    <dgm:cxn modelId="{D0708E16-9455-DB47-8606-A6E1240CE6EC}" type="presParOf" srcId="{5F6C9595-14B4-6E4C-9738-54158156F121}" destId="{0F848C1F-92B0-FD49-88BA-E5B3E4DA400B}" srcOrd="1" destOrd="0" presId="urn:microsoft.com/office/officeart/2008/layout/LinedList"/>
    <dgm:cxn modelId="{12DF4FC2-9FE9-0F45-95ED-A19168B64ABE}" type="presParOf" srcId="{996E5A22-69C9-A94E-89DD-719FE765B78B}" destId="{BD9F03DC-93ED-6349-9DC1-CAE106D9A2E5}" srcOrd="2" destOrd="0" presId="urn:microsoft.com/office/officeart/2008/layout/LinedList"/>
    <dgm:cxn modelId="{8A25AEBF-4214-DA45-852A-8449A8172184}" type="presParOf" srcId="{996E5A22-69C9-A94E-89DD-719FE765B78B}" destId="{8C64B5DC-2760-E64B-AC3A-47F7B2E8FB83}" srcOrd="3" destOrd="0" presId="urn:microsoft.com/office/officeart/2008/layout/LinedList"/>
    <dgm:cxn modelId="{7880494A-5F54-1D42-A862-AC7E7F73E705}" type="presParOf" srcId="{8C64B5DC-2760-E64B-AC3A-47F7B2E8FB83}" destId="{4CAFD22F-CB9E-4446-A62A-B7C3F7E13F45}" srcOrd="0" destOrd="0" presId="urn:microsoft.com/office/officeart/2008/layout/LinedList"/>
    <dgm:cxn modelId="{9948BD25-0238-404D-A424-C2391520C8C8}" type="presParOf" srcId="{8C64B5DC-2760-E64B-AC3A-47F7B2E8FB83}" destId="{A1F32E34-4C86-6640-A3BF-C34D1945FDEF}" srcOrd="1" destOrd="0" presId="urn:microsoft.com/office/officeart/2008/layout/LinedList"/>
    <dgm:cxn modelId="{B466AF95-60CF-FB48-B60B-39549FB46BBE}" type="presParOf" srcId="{996E5A22-69C9-A94E-89DD-719FE765B78B}" destId="{7E010E9B-57F6-FD4E-A476-2F986913C784}" srcOrd="4" destOrd="0" presId="urn:microsoft.com/office/officeart/2008/layout/LinedList"/>
    <dgm:cxn modelId="{37CC2778-59D7-AC4D-A121-5810BEBC699A}" type="presParOf" srcId="{996E5A22-69C9-A94E-89DD-719FE765B78B}" destId="{F19BF36B-A06C-9C48-AC90-0E950CF57896}" srcOrd="5" destOrd="0" presId="urn:microsoft.com/office/officeart/2008/layout/LinedList"/>
    <dgm:cxn modelId="{146BB5B3-4DCF-4943-8E44-0CE006CEB014}" type="presParOf" srcId="{F19BF36B-A06C-9C48-AC90-0E950CF57896}" destId="{CB20761B-540B-C549-AED6-70DB4C0C2BBF}" srcOrd="0" destOrd="0" presId="urn:microsoft.com/office/officeart/2008/layout/LinedList"/>
    <dgm:cxn modelId="{7FF40897-51A5-1D4A-A40E-48F05683B03C}" type="presParOf" srcId="{F19BF36B-A06C-9C48-AC90-0E950CF57896}" destId="{40A40EB9-E46D-DC46-8715-905DD8EA0D1F}" srcOrd="1" destOrd="0" presId="urn:microsoft.com/office/officeart/2008/layout/LinedList"/>
    <dgm:cxn modelId="{5298AA97-FC50-9C4A-8894-FFA3A316E3C9}" type="presParOf" srcId="{996E5A22-69C9-A94E-89DD-719FE765B78B}" destId="{B8A165B3-059E-E348-94A1-01434C63E466}" srcOrd="6" destOrd="0" presId="urn:microsoft.com/office/officeart/2008/layout/LinedList"/>
    <dgm:cxn modelId="{C3B49A5D-96D6-4345-83A3-FD8A7E192D6D}" type="presParOf" srcId="{996E5A22-69C9-A94E-89DD-719FE765B78B}" destId="{447C0A60-2C60-8D49-BD90-7116A8360283}" srcOrd="7" destOrd="0" presId="urn:microsoft.com/office/officeart/2008/layout/LinedList"/>
    <dgm:cxn modelId="{F3D45A6F-3BC9-1342-AA91-ADA3C8B9543A}" type="presParOf" srcId="{447C0A60-2C60-8D49-BD90-7116A8360283}" destId="{FC07397B-CEF5-D040-BCCD-B1FC7F00A511}" srcOrd="0" destOrd="0" presId="urn:microsoft.com/office/officeart/2008/layout/LinedList"/>
    <dgm:cxn modelId="{7C98DEE0-CAB1-C74C-96CD-A859852B45AE}" type="presParOf" srcId="{447C0A60-2C60-8D49-BD90-7116A8360283}" destId="{EB77E644-58F7-D246-BE9D-73BE2618FD11}" srcOrd="1" destOrd="0" presId="urn:microsoft.com/office/officeart/2008/layout/LinedList"/>
    <dgm:cxn modelId="{67988FB1-4782-5B48-9083-2B20E27A0CFB}" type="presParOf" srcId="{996E5A22-69C9-A94E-89DD-719FE765B78B}" destId="{A9D38E49-A4FC-0643-A27B-7A940E052432}" srcOrd="8" destOrd="0" presId="urn:microsoft.com/office/officeart/2008/layout/LinedList"/>
    <dgm:cxn modelId="{6F0A009A-4146-F746-B9E8-73CC1DFEE15A}" type="presParOf" srcId="{996E5A22-69C9-A94E-89DD-719FE765B78B}" destId="{44BED821-3C7B-DF44-83D7-532840A6BE9F}" srcOrd="9" destOrd="0" presId="urn:microsoft.com/office/officeart/2008/layout/LinedList"/>
    <dgm:cxn modelId="{F0CCC355-26BA-8144-8BD5-808F2B4E6A05}" type="presParOf" srcId="{44BED821-3C7B-DF44-83D7-532840A6BE9F}" destId="{EB4A4EE8-5E24-654A-976B-533516551638}" srcOrd="0" destOrd="0" presId="urn:microsoft.com/office/officeart/2008/layout/LinedList"/>
    <dgm:cxn modelId="{B1024C76-B2D3-B04A-94D7-6054F584CBA6}" type="presParOf" srcId="{44BED821-3C7B-DF44-83D7-532840A6BE9F}" destId="{B207BD37-8E7A-F441-80C0-DC6CCB2C61DE}" srcOrd="1" destOrd="0" presId="urn:microsoft.com/office/officeart/2008/layout/LinedList"/>
    <dgm:cxn modelId="{1FDCBDE8-E073-BF4D-9A37-92FE251C9E04}" type="presParOf" srcId="{996E5A22-69C9-A94E-89DD-719FE765B78B}" destId="{E582A767-BC58-8C46-9076-64AD31131AE4}" srcOrd="10" destOrd="0" presId="urn:microsoft.com/office/officeart/2008/layout/LinedList"/>
    <dgm:cxn modelId="{5F8239CC-A097-FB48-A287-E72DFDE4B45C}" type="presParOf" srcId="{996E5A22-69C9-A94E-89DD-719FE765B78B}" destId="{7F73BDB7-684E-4542-AC5B-670B3E7B8893}" srcOrd="11" destOrd="0" presId="urn:microsoft.com/office/officeart/2008/layout/LinedList"/>
    <dgm:cxn modelId="{9292E1A6-B4E6-4E41-B434-A44DB451E0D5}" type="presParOf" srcId="{7F73BDB7-684E-4542-AC5B-670B3E7B8893}" destId="{75D99497-1E4C-FC44-BD58-3E2F2F638DCE}" srcOrd="0" destOrd="0" presId="urn:microsoft.com/office/officeart/2008/layout/LinedList"/>
    <dgm:cxn modelId="{FB97700D-13EE-9148-8E6E-B77D5CCE77B7}" type="presParOf" srcId="{7F73BDB7-684E-4542-AC5B-670B3E7B8893}" destId="{2B509B2D-6302-6A43-81F1-76E5687B9647}" srcOrd="1" destOrd="0" presId="urn:microsoft.com/office/officeart/2008/layout/LinedList"/>
    <dgm:cxn modelId="{90543806-61C5-1848-BDDF-0B2E29CAC2CF}" type="presParOf" srcId="{996E5A22-69C9-A94E-89DD-719FE765B78B}" destId="{6CF89FD6-BEDB-844C-ABCB-02BCDA56AC1E}" srcOrd="12" destOrd="0" presId="urn:microsoft.com/office/officeart/2008/layout/LinedList"/>
    <dgm:cxn modelId="{3C2BAB18-3DD3-374C-9011-0DE676BE9EBE}" type="presParOf" srcId="{996E5A22-69C9-A94E-89DD-719FE765B78B}" destId="{C82E9211-9E7A-3E46-9DEE-51C6FED76D4A}" srcOrd="13" destOrd="0" presId="urn:microsoft.com/office/officeart/2008/layout/LinedList"/>
    <dgm:cxn modelId="{356ADE5F-B916-BC48-993D-CB82AE48A569}" type="presParOf" srcId="{C82E9211-9E7A-3E46-9DEE-51C6FED76D4A}" destId="{D46767E6-A612-2C43-90E6-1C50F2A7FCB2}" srcOrd="0" destOrd="0" presId="urn:microsoft.com/office/officeart/2008/layout/LinedList"/>
    <dgm:cxn modelId="{3E0FBDAA-F8E3-3943-B139-5F5D2F10A57D}" type="presParOf" srcId="{C82E9211-9E7A-3E46-9DEE-51C6FED76D4A}" destId="{C9136AD7-43CA-0449-AFA2-498D09F49A27}" srcOrd="1" destOrd="0" presId="urn:microsoft.com/office/officeart/2008/layout/LinedList"/>
    <dgm:cxn modelId="{7F37E2F7-9593-9C42-BE05-2F7AB85602A3}" type="presParOf" srcId="{996E5A22-69C9-A94E-89DD-719FE765B78B}" destId="{D911354B-37E9-B048-BF78-5C9CF82D7390}" srcOrd="14" destOrd="0" presId="urn:microsoft.com/office/officeart/2008/layout/LinedList"/>
    <dgm:cxn modelId="{B47B0F30-9DD3-CF4D-AD62-6402822F77D1}" type="presParOf" srcId="{996E5A22-69C9-A94E-89DD-719FE765B78B}" destId="{DB61AC6F-A79A-104C-9EB4-4FC01A724986}" srcOrd="15" destOrd="0" presId="urn:microsoft.com/office/officeart/2008/layout/LinedList"/>
    <dgm:cxn modelId="{90AE3CD9-7457-9642-A818-4B700089EAA1}" type="presParOf" srcId="{DB61AC6F-A79A-104C-9EB4-4FC01A724986}" destId="{774CC497-FB8B-C946-92CC-EB5AE78AE3A4}" srcOrd="0" destOrd="0" presId="urn:microsoft.com/office/officeart/2008/layout/LinedList"/>
    <dgm:cxn modelId="{04C3372B-AF75-9D41-A679-2F69E62611FA}" type="presParOf" srcId="{DB61AC6F-A79A-104C-9EB4-4FC01A724986}" destId="{8CE5D426-E498-0741-B475-6F0E38B22C24}" srcOrd="1" destOrd="0" presId="urn:microsoft.com/office/officeart/2008/layout/LinedList"/>
    <dgm:cxn modelId="{1AE6E397-A70B-674C-B3B4-FC24F1854905}" type="presParOf" srcId="{996E5A22-69C9-A94E-89DD-719FE765B78B}" destId="{9406EF15-CEBF-914F-BEC0-28156727D136}" srcOrd="16" destOrd="0" presId="urn:microsoft.com/office/officeart/2008/layout/LinedList"/>
    <dgm:cxn modelId="{60D24F41-3AE5-FD49-B4CF-562B074546B9}" type="presParOf" srcId="{996E5A22-69C9-A94E-89DD-719FE765B78B}" destId="{0CEC686C-3CE4-B64F-9A9C-B26293B16E5E}" srcOrd="17" destOrd="0" presId="urn:microsoft.com/office/officeart/2008/layout/LinedList"/>
    <dgm:cxn modelId="{FB6089ED-224D-334A-902E-1208E894DBB2}" type="presParOf" srcId="{0CEC686C-3CE4-B64F-9A9C-B26293B16E5E}" destId="{8914A4D6-25F6-C649-B0E5-A2B1DBE1CA4B}" srcOrd="0" destOrd="0" presId="urn:microsoft.com/office/officeart/2008/layout/LinedList"/>
    <dgm:cxn modelId="{2C1F006F-70A8-7044-B1C9-9160ED820527}" type="presParOf" srcId="{0CEC686C-3CE4-B64F-9A9C-B26293B16E5E}" destId="{556FDE7A-0EFC-EE4C-B5AC-2ED3E5A9B022}" srcOrd="1" destOrd="0" presId="urn:microsoft.com/office/officeart/2008/layout/LinedList"/>
    <dgm:cxn modelId="{44CCDBB0-6194-884D-9E6A-60BF5FA0A3AF}" type="presParOf" srcId="{996E5A22-69C9-A94E-89DD-719FE765B78B}" destId="{203E6F5F-16FB-A14B-A818-C665B1DBEB76}" srcOrd="18" destOrd="0" presId="urn:microsoft.com/office/officeart/2008/layout/LinedList"/>
    <dgm:cxn modelId="{84981E4A-B8C7-3C4D-B225-798BF8484D18}" type="presParOf" srcId="{996E5A22-69C9-A94E-89DD-719FE765B78B}" destId="{07C7A605-423E-2D4F-821A-41CC420E3B57}" srcOrd="19" destOrd="0" presId="urn:microsoft.com/office/officeart/2008/layout/LinedList"/>
    <dgm:cxn modelId="{571430D3-3A23-F144-AA66-497CE38311A6}" type="presParOf" srcId="{07C7A605-423E-2D4F-821A-41CC420E3B57}" destId="{622DEF8E-6BC8-C845-8DF7-A79FC782ABA0}" srcOrd="0" destOrd="0" presId="urn:microsoft.com/office/officeart/2008/layout/LinedList"/>
    <dgm:cxn modelId="{B50E9986-7948-BF4B-8765-37E0DC337F29}" type="presParOf" srcId="{07C7A605-423E-2D4F-821A-41CC420E3B57}" destId="{95667275-7DD3-A040-95B7-C0AD61219B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3403E-597E-4FEC-BF90-93C24E752BE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43BAB-FAB2-4892-92FF-865D364E3AAC}">
      <dgm:prSet phldrT="[Text]" custT="1"/>
      <dgm:spPr/>
      <dgm:t>
        <a:bodyPr/>
        <a:lstStyle/>
        <a:p>
          <a:pPr marL="0" indent="0"/>
          <a:r>
            <a:rPr lang="tr-TR" sz="2400" kern="1200" dirty="0"/>
            <a:t>Lisansüstü Tez ( Savunma öncesinde en az 1 SCI veya SSCI) yayın şartı</a:t>
          </a:r>
          <a:endParaRPr kumimoji="0" lang="tr-TR" sz="2400" b="0" i="0" u="none" strike="noStrike" kern="1200" cap="none" spc="0" normalizeH="0" baseline="0" noProof="0" dirty="0">
            <a:ln/>
            <a:effectLst/>
            <a:uLnTx/>
            <a:uFillTx/>
            <a:latin typeface="Arial"/>
            <a:ea typeface="+mn-ea"/>
            <a:cs typeface="+mn-cs"/>
          </a:endParaRPr>
        </a:p>
      </dgm:t>
    </dgm:pt>
    <dgm:pt modelId="{768AB8DA-D131-4F31-8505-40AF0BC19B07}" type="parTrans" cxnId="{BBD8E429-7CDA-4386-B9E0-E153A21954F5}">
      <dgm:prSet/>
      <dgm:spPr/>
      <dgm:t>
        <a:bodyPr/>
        <a:lstStyle/>
        <a:p>
          <a:endParaRPr lang="en-US"/>
        </a:p>
      </dgm:t>
    </dgm:pt>
    <dgm:pt modelId="{1EDB5DDF-23F4-4BDD-9126-061E11F044DA}" type="sibTrans" cxnId="{BBD8E429-7CDA-4386-B9E0-E153A21954F5}">
      <dgm:prSet/>
      <dgm:spPr/>
      <dgm:t>
        <a:bodyPr/>
        <a:lstStyle/>
        <a:p>
          <a:endParaRPr lang="en-US"/>
        </a:p>
      </dgm:t>
    </dgm:pt>
    <dgm:pt modelId="{5B43C69D-8788-4562-BD78-11E57B4DF316}">
      <dgm:prSet phldrT="[Text]" custT="1"/>
      <dgm:spPr/>
      <dgm:t>
        <a:bodyPr/>
        <a:lstStyle/>
        <a:p>
          <a:pPr marL="0" indent="0"/>
          <a:r>
            <a:rPr lang="tr-TR" sz="2800" kern="1200" dirty="0"/>
            <a:t>Q3 ve Q4 dergi etkisinin azaltılması</a:t>
          </a:r>
          <a:endParaRPr kumimoji="0" lang="tr-TR" sz="2800" b="0" i="0" u="none" strike="noStrike" kern="1200" cap="none" spc="0" normalizeH="0" baseline="0" noProof="0" dirty="0">
            <a:ln/>
            <a:effectLst/>
            <a:uLnTx/>
            <a:uFillTx/>
            <a:latin typeface="Arial"/>
            <a:ea typeface="+mn-ea"/>
            <a:cs typeface="+mn-cs"/>
          </a:endParaRPr>
        </a:p>
      </dgm:t>
    </dgm:pt>
    <dgm:pt modelId="{6EEB754E-C854-4962-9E11-858F92D23347}" type="parTrans" cxnId="{92C788B2-F41F-41D3-AF03-C7963BCEAF25}">
      <dgm:prSet/>
      <dgm:spPr/>
      <dgm:t>
        <a:bodyPr/>
        <a:lstStyle/>
        <a:p>
          <a:endParaRPr lang="en-US"/>
        </a:p>
      </dgm:t>
    </dgm:pt>
    <dgm:pt modelId="{1F88104B-5757-4C27-A7EC-BF1C322E3FF6}" type="sibTrans" cxnId="{92C788B2-F41F-41D3-AF03-C7963BCEAF25}">
      <dgm:prSet/>
      <dgm:spPr/>
      <dgm:t>
        <a:bodyPr/>
        <a:lstStyle/>
        <a:p>
          <a:endParaRPr lang="en-US"/>
        </a:p>
      </dgm:t>
    </dgm:pt>
    <dgm:pt modelId="{2725DF69-05B6-4767-82A2-55F8A55DF578}">
      <dgm:prSet phldrT="[Text]" custT="1"/>
      <dgm:spPr/>
      <dgm:t>
        <a:bodyPr/>
        <a:lstStyle/>
        <a:p>
          <a:pPr marL="0" indent="0"/>
          <a:r>
            <a:rPr lang="tr-TR" sz="2400" kern="1200" dirty="0"/>
            <a:t>Atama, UBED ve projelerde Q1 ve Q2 şartı getirilmesi</a:t>
          </a:r>
          <a:endParaRPr kumimoji="0" lang="tr-TR" sz="2400" b="0" i="0" u="none" strike="noStrike" kern="1200" cap="none" spc="0" normalizeH="0" baseline="0" noProof="0" dirty="0">
            <a:ln/>
            <a:effectLst/>
            <a:uLnTx/>
            <a:uFillTx/>
            <a:latin typeface="Arial"/>
            <a:ea typeface="+mn-ea"/>
            <a:cs typeface="+mn-cs"/>
          </a:endParaRPr>
        </a:p>
      </dgm:t>
    </dgm:pt>
    <dgm:pt modelId="{7BE2217E-2F57-44A8-8A29-019DCBDBAD0D}" type="parTrans" cxnId="{FA0A11FA-10AC-41A4-A94C-04FF472C9D3A}">
      <dgm:prSet/>
      <dgm:spPr/>
      <dgm:t>
        <a:bodyPr/>
        <a:lstStyle/>
        <a:p>
          <a:endParaRPr lang="en-US"/>
        </a:p>
      </dgm:t>
    </dgm:pt>
    <dgm:pt modelId="{B35CFE30-2013-4DD5-AED8-EE67340FB9C3}" type="sibTrans" cxnId="{FA0A11FA-10AC-41A4-A94C-04FF472C9D3A}">
      <dgm:prSet/>
      <dgm:spPr/>
      <dgm:t>
        <a:bodyPr/>
        <a:lstStyle/>
        <a:p>
          <a:endParaRPr lang="en-US"/>
        </a:p>
      </dgm:t>
    </dgm:pt>
    <dgm:pt modelId="{3F68C789-5CED-481B-87EA-3D1CF4FA6D71}" type="pres">
      <dgm:prSet presAssocID="{3593403E-597E-4FEC-BF90-93C24E752BEC}" presName="Name0" presStyleCnt="0">
        <dgm:presLayoutVars>
          <dgm:chMax val="7"/>
          <dgm:chPref val="7"/>
          <dgm:dir/>
        </dgm:presLayoutVars>
      </dgm:prSet>
      <dgm:spPr/>
    </dgm:pt>
    <dgm:pt modelId="{990A53AB-A7C8-417A-A94A-9DCBE6BA6E6A}" type="pres">
      <dgm:prSet presAssocID="{3593403E-597E-4FEC-BF90-93C24E752BEC}" presName="Name1" presStyleCnt="0"/>
      <dgm:spPr/>
    </dgm:pt>
    <dgm:pt modelId="{FC9A2252-5B0F-4D08-9FF4-E4E33538B083}" type="pres">
      <dgm:prSet presAssocID="{3593403E-597E-4FEC-BF90-93C24E752BEC}" presName="cycle" presStyleCnt="0"/>
      <dgm:spPr/>
    </dgm:pt>
    <dgm:pt modelId="{E6606721-E2ED-431D-A671-EEE6856ED2BA}" type="pres">
      <dgm:prSet presAssocID="{3593403E-597E-4FEC-BF90-93C24E752BEC}" presName="srcNode" presStyleLbl="node1" presStyleIdx="0" presStyleCnt="3"/>
      <dgm:spPr/>
    </dgm:pt>
    <dgm:pt modelId="{2BDDB9CD-14BB-4E7D-9A84-0E0CDB188238}" type="pres">
      <dgm:prSet presAssocID="{3593403E-597E-4FEC-BF90-93C24E752BEC}" presName="conn" presStyleLbl="parChTrans1D2" presStyleIdx="0" presStyleCnt="1"/>
      <dgm:spPr/>
    </dgm:pt>
    <dgm:pt modelId="{A4A1998C-3335-4A72-A78F-8434530BEFD1}" type="pres">
      <dgm:prSet presAssocID="{3593403E-597E-4FEC-BF90-93C24E752BEC}" presName="extraNode" presStyleLbl="node1" presStyleIdx="0" presStyleCnt="3"/>
      <dgm:spPr/>
    </dgm:pt>
    <dgm:pt modelId="{E1F899F1-0C94-424A-ADEB-24B5270483B4}" type="pres">
      <dgm:prSet presAssocID="{3593403E-597E-4FEC-BF90-93C24E752BEC}" presName="dstNode" presStyleLbl="node1" presStyleIdx="0" presStyleCnt="3"/>
      <dgm:spPr/>
    </dgm:pt>
    <dgm:pt modelId="{36CF6B62-76B8-48C9-A464-B84983CEF0E9}" type="pres">
      <dgm:prSet presAssocID="{98043BAB-FAB2-4892-92FF-865D364E3AAC}" presName="text_1" presStyleLbl="node1" presStyleIdx="0" presStyleCnt="3">
        <dgm:presLayoutVars>
          <dgm:bulletEnabled val="1"/>
        </dgm:presLayoutVars>
      </dgm:prSet>
      <dgm:spPr/>
    </dgm:pt>
    <dgm:pt modelId="{9937A838-E637-4D60-BF25-98D9B4E203BC}" type="pres">
      <dgm:prSet presAssocID="{98043BAB-FAB2-4892-92FF-865D364E3AAC}" presName="accent_1" presStyleCnt="0"/>
      <dgm:spPr/>
    </dgm:pt>
    <dgm:pt modelId="{6CAB0317-045D-4F84-99C0-6EF9B96B7C24}" type="pres">
      <dgm:prSet presAssocID="{98043BAB-FAB2-4892-92FF-865D364E3AAC}" presName="accentRepeatNode" presStyleLbl="solidFgAcc1" presStyleIdx="0" presStyleCnt="3"/>
      <dgm:spPr/>
    </dgm:pt>
    <dgm:pt modelId="{79B72041-B1FA-4FE8-BE39-7D2B8F9C82C9}" type="pres">
      <dgm:prSet presAssocID="{5B43C69D-8788-4562-BD78-11E57B4DF316}" presName="text_2" presStyleLbl="node1" presStyleIdx="1" presStyleCnt="3">
        <dgm:presLayoutVars>
          <dgm:bulletEnabled val="1"/>
        </dgm:presLayoutVars>
      </dgm:prSet>
      <dgm:spPr/>
    </dgm:pt>
    <dgm:pt modelId="{DF6F6EBE-D0B2-4088-868E-2DF2FB3179A3}" type="pres">
      <dgm:prSet presAssocID="{5B43C69D-8788-4562-BD78-11E57B4DF316}" presName="accent_2" presStyleCnt="0"/>
      <dgm:spPr/>
    </dgm:pt>
    <dgm:pt modelId="{5A2401FE-A1C7-4AB7-ACB2-5CF9BD682971}" type="pres">
      <dgm:prSet presAssocID="{5B43C69D-8788-4562-BD78-11E57B4DF316}" presName="accentRepeatNode" presStyleLbl="solidFgAcc1" presStyleIdx="1" presStyleCnt="3"/>
      <dgm:spPr/>
    </dgm:pt>
    <dgm:pt modelId="{6698E4B2-44B1-47EC-9AD1-F1CC85B2C665}" type="pres">
      <dgm:prSet presAssocID="{2725DF69-05B6-4767-82A2-55F8A55DF578}" presName="text_3" presStyleLbl="node1" presStyleIdx="2" presStyleCnt="3">
        <dgm:presLayoutVars>
          <dgm:bulletEnabled val="1"/>
        </dgm:presLayoutVars>
      </dgm:prSet>
      <dgm:spPr/>
    </dgm:pt>
    <dgm:pt modelId="{3E58C2D8-CE45-48A1-B957-0D352295F530}" type="pres">
      <dgm:prSet presAssocID="{2725DF69-05B6-4767-82A2-55F8A55DF578}" presName="accent_3" presStyleCnt="0"/>
      <dgm:spPr/>
    </dgm:pt>
    <dgm:pt modelId="{68EF5F9B-E5F8-4B82-B05A-659D2548BDE4}" type="pres">
      <dgm:prSet presAssocID="{2725DF69-05B6-4767-82A2-55F8A55DF578}" presName="accentRepeatNode" presStyleLbl="solidFgAcc1" presStyleIdx="2" presStyleCnt="3" custLinFactNeighborX="-5520" custLinFactNeighborY="-33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F942202-AF86-4A0F-8D61-82BCAC104908}" type="presOf" srcId="{3593403E-597E-4FEC-BF90-93C24E752BEC}" destId="{3F68C789-5CED-481B-87EA-3D1CF4FA6D71}" srcOrd="0" destOrd="0" presId="urn:microsoft.com/office/officeart/2008/layout/VerticalCurvedList"/>
    <dgm:cxn modelId="{7E0FC110-3E92-42E0-A2AF-E2223A041320}" type="presOf" srcId="{2725DF69-05B6-4767-82A2-55F8A55DF578}" destId="{6698E4B2-44B1-47EC-9AD1-F1CC85B2C665}" srcOrd="0" destOrd="0" presId="urn:microsoft.com/office/officeart/2008/layout/VerticalCurvedList"/>
    <dgm:cxn modelId="{BBD8E429-7CDA-4386-B9E0-E153A21954F5}" srcId="{3593403E-597E-4FEC-BF90-93C24E752BEC}" destId="{98043BAB-FAB2-4892-92FF-865D364E3AAC}" srcOrd="0" destOrd="0" parTransId="{768AB8DA-D131-4F31-8505-40AF0BC19B07}" sibTransId="{1EDB5DDF-23F4-4BDD-9126-061E11F044DA}"/>
    <dgm:cxn modelId="{CC47704C-1294-47C2-ABC0-F1499EB7D793}" type="presOf" srcId="{5B43C69D-8788-4562-BD78-11E57B4DF316}" destId="{79B72041-B1FA-4FE8-BE39-7D2B8F9C82C9}" srcOrd="0" destOrd="0" presId="urn:microsoft.com/office/officeart/2008/layout/VerticalCurvedList"/>
    <dgm:cxn modelId="{FEEE13A5-CFF6-465D-8265-C14A4AE74472}" type="presOf" srcId="{1EDB5DDF-23F4-4BDD-9126-061E11F044DA}" destId="{2BDDB9CD-14BB-4E7D-9A84-0E0CDB188238}" srcOrd="0" destOrd="0" presId="urn:microsoft.com/office/officeart/2008/layout/VerticalCurvedList"/>
    <dgm:cxn modelId="{92C788B2-F41F-41D3-AF03-C7963BCEAF25}" srcId="{3593403E-597E-4FEC-BF90-93C24E752BEC}" destId="{5B43C69D-8788-4562-BD78-11E57B4DF316}" srcOrd="1" destOrd="0" parTransId="{6EEB754E-C854-4962-9E11-858F92D23347}" sibTransId="{1F88104B-5757-4C27-A7EC-BF1C322E3FF6}"/>
    <dgm:cxn modelId="{45BC29CF-E483-4081-9C3D-903A3164013D}" type="presOf" srcId="{98043BAB-FAB2-4892-92FF-865D364E3AAC}" destId="{36CF6B62-76B8-48C9-A464-B84983CEF0E9}" srcOrd="0" destOrd="0" presId="urn:microsoft.com/office/officeart/2008/layout/VerticalCurvedList"/>
    <dgm:cxn modelId="{FA0A11FA-10AC-41A4-A94C-04FF472C9D3A}" srcId="{3593403E-597E-4FEC-BF90-93C24E752BEC}" destId="{2725DF69-05B6-4767-82A2-55F8A55DF578}" srcOrd="2" destOrd="0" parTransId="{7BE2217E-2F57-44A8-8A29-019DCBDBAD0D}" sibTransId="{B35CFE30-2013-4DD5-AED8-EE67340FB9C3}"/>
    <dgm:cxn modelId="{15ABD78B-DFC9-46B7-BA51-8EF30DF5DCA7}" type="presParOf" srcId="{3F68C789-5CED-481B-87EA-3D1CF4FA6D71}" destId="{990A53AB-A7C8-417A-A94A-9DCBE6BA6E6A}" srcOrd="0" destOrd="0" presId="urn:microsoft.com/office/officeart/2008/layout/VerticalCurvedList"/>
    <dgm:cxn modelId="{067AC404-867B-4BD8-B4F1-110B84112516}" type="presParOf" srcId="{990A53AB-A7C8-417A-A94A-9DCBE6BA6E6A}" destId="{FC9A2252-5B0F-4D08-9FF4-E4E33538B083}" srcOrd="0" destOrd="0" presId="urn:microsoft.com/office/officeart/2008/layout/VerticalCurvedList"/>
    <dgm:cxn modelId="{62D7A02C-8F2C-47A4-966F-AD99E4DA8079}" type="presParOf" srcId="{FC9A2252-5B0F-4D08-9FF4-E4E33538B083}" destId="{E6606721-E2ED-431D-A671-EEE6856ED2BA}" srcOrd="0" destOrd="0" presId="urn:microsoft.com/office/officeart/2008/layout/VerticalCurvedList"/>
    <dgm:cxn modelId="{2F6EE04C-A927-4F38-A8C7-3A8CBB49D13F}" type="presParOf" srcId="{FC9A2252-5B0F-4D08-9FF4-E4E33538B083}" destId="{2BDDB9CD-14BB-4E7D-9A84-0E0CDB188238}" srcOrd="1" destOrd="0" presId="urn:microsoft.com/office/officeart/2008/layout/VerticalCurvedList"/>
    <dgm:cxn modelId="{F1C8607E-CDE6-4B11-AF50-29AA579D68E8}" type="presParOf" srcId="{FC9A2252-5B0F-4D08-9FF4-E4E33538B083}" destId="{A4A1998C-3335-4A72-A78F-8434530BEFD1}" srcOrd="2" destOrd="0" presId="urn:microsoft.com/office/officeart/2008/layout/VerticalCurvedList"/>
    <dgm:cxn modelId="{C6802184-F005-4940-9453-99ED6CF1D676}" type="presParOf" srcId="{FC9A2252-5B0F-4D08-9FF4-E4E33538B083}" destId="{E1F899F1-0C94-424A-ADEB-24B5270483B4}" srcOrd="3" destOrd="0" presId="urn:microsoft.com/office/officeart/2008/layout/VerticalCurvedList"/>
    <dgm:cxn modelId="{D87AE00D-22FB-4D09-9498-54C620E4F60C}" type="presParOf" srcId="{990A53AB-A7C8-417A-A94A-9DCBE6BA6E6A}" destId="{36CF6B62-76B8-48C9-A464-B84983CEF0E9}" srcOrd="1" destOrd="0" presId="urn:microsoft.com/office/officeart/2008/layout/VerticalCurvedList"/>
    <dgm:cxn modelId="{47FD377B-9CEF-4017-BB82-323E379E0E17}" type="presParOf" srcId="{990A53AB-A7C8-417A-A94A-9DCBE6BA6E6A}" destId="{9937A838-E637-4D60-BF25-98D9B4E203BC}" srcOrd="2" destOrd="0" presId="urn:microsoft.com/office/officeart/2008/layout/VerticalCurvedList"/>
    <dgm:cxn modelId="{E0A387C8-0EB7-4D1A-93EA-A66662E81696}" type="presParOf" srcId="{9937A838-E637-4D60-BF25-98D9B4E203BC}" destId="{6CAB0317-045D-4F84-99C0-6EF9B96B7C24}" srcOrd="0" destOrd="0" presId="urn:microsoft.com/office/officeart/2008/layout/VerticalCurvedList"/>
    <dgm:cxn modelId="{77CD9DCF-3A60-48ED-9061-218979860389}" type="presParOf" srcId="{990A53AB-A7C8-417A-A94A-9DCBE6BA6E6A}" destId="{79B72041-B1FA-4FE8-BE39-7D2B8F9C82C9}" srcOrd="3" destOrd="0" presId="urn:microsoft.com/office/officeart/2008/layout/VerticalCurvedList"/>
    <dgm:cxn modelId="{1C09B34A-9386-48B6-B7E3-2535C0B0D45E}" type="presParOf" srcId="{990A53AB-A7C8-417A-A94A-9DCBE6BA6E6A}" destId="{DF6F6EBE-D0B2-4088-868E-2DF2FB3179A3}" srcOrd="4" destOrd="0" presId="urn:microsoft.com/office/officeart/2008/layout/VerticalCurvedList"/>
    <dgm:cxn modelId="{93D79908-C0C1-4581-816F-20EE70C49D4E}" type="presParOf" srcId="{DF6F6EBE-D0B2-4088-868E-2DF2FB3179A3}" destId="{5A2401FE-A1C7-4AB7-ACB2-5CF9BD682971}" srcOrd="0" destOrd="0" presId="urn:microsoft.com/office/officeart/2008/layout/VerticalCurvedList"/>
    <dgm:cxn modelId="{7D8CB789-8023-45F7-B9A0-78BBA969C0D2}" type="presParOf" srcId="{990A53AB-A7C8-417A-A94A-9DCBE6BA6E6A}" destId="{6698E4B2-44B1-47EC-9AD1-F1CC85B2C665}" srcOrd="5" destOrd="0" presId="urn:microsoft.com/office/officeart/2008/layout/VerticalCurvedList"/>
    <dgm:cxn modelId="{8919A690-AAEF-4992-8704-F1C496717828}" type="presParOf" srcId="{990A53AB-A7C8-417A-A94A-9DCBE6BA6E6A}" destId="{3E58C2D8-CE45-48A1-B957-0D352295F530}" srcOrd="6" destOrd="0" presId="urn:microsoft.com/office/officeart/2008/layout/VerticalCurvedList"/>
    <dgm:cxn modelId="{D3B4CE70-4CCB-43BD-B95F-6E4953A04112}" type="presParOf" srcId="{3E58C2D8-CE45-48A1-B957-0D352295F530}" destId="{68EF5F9B-E5F8-4B82-B05A-659D2548BD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47DB9-8F81-EE44-A42C-5F772DBB0EB3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89D5E3-EC18-6C47-9144-93C357C5E232}">
      <dsp:nvSpPr>
        <dsp:cNvPr id="0" name=""/>
        <dsp:cNvSpPr/>
      </dsp:nvSpPr>
      <dsp:spPr>
        <a:xfrm>
          <a:off x="0" y="531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19 FAKÜLTE</a:t>
          </a:r>
          <a:endParaRPr lang="en-US" sz="2000" kern="1200"/>
        </a:p>
      </dsp:txBody>
      <dsp:txXfrm>
        <a:off x="0" y="531"/>
        <a:ext cx="10515600" cy="435027"/>
      </dsp:txXfrm>
    </dsp:sp>
    <dsp:sp modelId="{BD9F03DC-93ED-6349-9DC1-CAE106D9A2E5}">
      <dsp:nvSpPr>
        <dsp:cNvPr id="0" name=""/>
        <dsp:cNvSpPr/>
      </dsp:nvSpPr>
      <dsp:spPr>
        <a:xfrm>
          <a:off x="0" y="435558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AFD22F-CB9E-4446-A62A-B7C3F7E13F45}">
      <dsp:nvSpPr>
        <dsp:cNvPr id="0" name=""/>
        <dsp:cNvSpPr/>
      </dsp:nvSpPr>
      <dsp:spPr>
        <a:xfrm>
          <a:off x="0" y="435558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 KONSERVATUVAR</a:t>
          </a:r>
          <a:endParaRPr lang="en-US" sz="2000" kern="1200"/>
        </a:p>
      </dsp:txBody>
      <dsp:txXfrm>
        <a:off x="0" y="435558"/>
        <a:ext cx="10515600" cy="435027"/>
      </dsp:txXfrm>
    </dsp:sp>
    <dsp:sp modelId="{7E010E9B-57F6-FD4E-A476-2F986913C784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20761B-540B-C549-AED6-70DB4C0C2BBF}">
      <dsp:nvSpPr>
        <dsp:cNvPr id="0" name=""/>
        <dsp:cNvSpPr/>
      </dsp:nvSpPr>
      <dsp:spPr>
        <a:xfrm>
          <a:off x="0" y="870586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 YÜKSEKOKUL</a:t>
          </a:r>
          <a:endParaRPr lang="en-US" sz="2000" kern="1200"/>
        </a:p>
      </dsp:txBody>
      <dsp:txXfrm>
        <a:off x="0" y="870586"/>
        <a:ext cx="10515600" cy="435027"/>
      </dsp:txXfrm>
    </dsp:sp>
    <dsp:sp modelId="{B8A165B3-059E-E348-94A1-01434C63E466}">
      <dsp:nvSpPr>
        <dsp:cNvPr id="0" name=""/>
        <dsp:cNvSpPr/>
      </dsp:nvSpPr>
      <dsp:spPr>
        <a:xfrm>
          <a:off x="0" y="1305613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07397B-CEF5-D040-BCCD-B1FC7F00A511}">
      <dsp:nvSpPr>
        <dsp:cNvPr id="0" name=""/>
        <dsp:cNvSpPr/>
      </dsp:nvSpPr>
      <dsp:spPr>
        <a:xfrm>
          <a:off x="0" y="1305613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12 MESLEK YÜKSEKOKULU</a:t>
          </a:r>
          <a:endParaRPr lang="en-US" sz="2000" kern="1200"/>
        </a:p>
      </dsp:txBody>
      <dsp:txXfrm>
        <a:off x="0" y="1305613"/>
        <a:ext cx="10515600" cy="435027"/>
      </dsp:txXfrm>
    </dsp:sp>
    <dsp:sp modelId="{A9D38E49-A4FC-0643-A27B-7A940E052432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4A4EE8-5E24-654A-976B-533516551638}">
      <dsp:nvSpPr>
        <dsp:cNvPr id="0" name=""/>
        <dsp:cNvSpPr/>
      </dsp:nvSpPr>
      <dsp:spPr>
        <a:xfrm>
          <a:off x="0" y="1740641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14 ENSTİTÜ</a:t>
          </a:r>
          <a:endParaRPr lang="en-US" sz="2000" kern="1200"/>
        </a:p>
      </dsp:txBody>
      <dsp:txXfrm>
        <a:off x="0" y="1740641"/>
        <a:ext cx="10515600" cy="435027"/>
      </dsp:txXfrm>
    </dsp:sp>
    <dsp:sp modelId="{E582A767-BC58-8C46-9076-64AD31131AE4}">
      <dsp:nvSpPr>
        <dsp:cNvPr id="0" name=""/>
        <dsp:cNvSpPr/>
      </dsp:nvSpPr>
      <dsp:spPr>
        <a:xfrm>
          <a:off x="0" y="2175668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D99497-1E4C-FC44-BD58-3E2F2F638DCE}">
      <dsp:nvSpPr>
        <dsp:cNvPr id="0" name=""/>
        <dsp:cNvSpPr/>
      </dsp:nvSpPr>
      <dsp:spPr>
        <a:xfrm>
          <a:off x="0" y="2175669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44 ARAŞTIRMA VE UYGULAMA MERKEZİ</a:t>
          </a:r>
          <a:endParaRPr lang="en-US" sz="2000" kern="1200"/>
        </a:p>
      </dsp:txBody>
      <dsp:txXfrm>
        <a:off x="0" y="2175669"/>
        <a:ext cx="10515600" cy="435027"/>
      </dsp:txXfrm>
    </dsp:sp>
    <dsp:sp modelId="{6CF89FD6-BEDB-844C-ABCB-02BCDA56AC1E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6767E6-A612-2C43-90E6-1C50F2A7FCB2}">
      <dsp:nvSpPr>
        <dsp:cNvPr id="0" name=""/>
        <dsp:cNvSpPr/>
      </dsp:nvSpPr>
      <dsp:spPr>
        <a:xfrm>
          <a:off x="0" y="2610696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333 YÜKSEK LİSANS</a:t>
          </a:r>
          <a:endParaRPr lang="en-US" sz="2000" kern="1200"/>
        </a:p>
      </dsp:txBody>
      <dsp:txXfrm>
        <a:off x="0" y="2610696"/>
        <a:ext cx="10515600" cy="435027"/>
      </dsp:txXfrm>
    </dsp:sp>
    <dsp:sp modelId="{D911354B-37E9-B048-BF78-5C9CF82D7390}">
      <dsp:nvSpPr>
        <dsp:cNvPr id="0" name=""/>
        <dsp:cNvSpPr/>
      </dsp:nvSpPr>
      <dsp:spPr>
        <a:xfrm>
          <a:off x="0" y="3045724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4CC497-FB8B-C946-92CC-EB5AE78AE3A4}">
      <dsp:nvSpPr>
        <dsp:cNvPr id="0" name=""/>
        <dsp:cNvSpPr/>
      </dsp:nvSpPr>
      <dsp:spPr>
        <a:xfrm>
          <a:off x="0" y="3045724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246 DOKTORA PROGRAMI</a:t>
          </a:r>
          <a:endParaRPr lang="en-US" sz="2000" kern="1200"/>
        </a:p>
      </dsp:txBody>
      <dsp:txXfrm>
        <a:off x="0" y="3045724"/>
        <a:ext cx="10515600" cy="435027"/>
      </dsp:txXfrm>
    </dsp:sp>
    <dsp:sp modelId="{9406EF15-CEBF-914F-BEC0-28156727D136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14A4D6-25F6-C649-B0E5-A2B1DBE1CA4B}">
      <dsp:nvSpPr>
        <dsp:cNvPr id="0" name=""/>
        <dsp:cNvSpPr/>
      </dsp:nvSpPr>
      <dsp:spPr>
        <a:xfrm>
          <a:off x="0" y="3480751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48 ÖNLİSANS</a:t>
          </a:r>
          <a:endParaRPr lang="en-US" sz="2000" kern="1200"/>
        </a:p>
      </dsp:txBody>
      <dsp:txXfrm>
        <a:off x="0" y="3480751"/>
        <a:ext cx="10515600" cy="435027"/>
      </dsp:txXfrm>
    </dsp:sp>
    <dsp:sp modelId="{203E6F5F-16FB-A14B-A818-C665B1DBEB76}">
      <dsp:nvSpPr>
        <dsp:cNvPr id="0" name=""/>
        <dsp:cNvSpPr/>
      </dsp:nvSpPr>
      <dsp:spPr>
        <a:xfrm>
          <a:off x="0" y="391577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2DEF8E-6BC8-C845-8DF7-A79FC782ABA0}">
      <dsp:nvSpPr>
        <dsp:cNvPr id="0" name=""/>
        <dsp:cNvSpPr/>
      </dsp:nvSpPr>
      <dsp:spPr>
        <a:xfrm>
          <a:off x="0" y="3915779"/>
          <a:ext cx="10515600" cy="435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113 LİSANS PROGRAMI BULUNMAKTADIR.</a:t>
          </a:r>
          <a:endParaRPr lang="en-US" sz="2000" kern="1200"/>
        </a:p>
      </dsp:txBody>
      <dsp:txXfrm>
        <a:off x="0" y="3915779"/>
        <a:ext cx="10515600" cy="43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DB9CD-14BB-4E7D-9A84-0E0CDB188238}">
      <dsp:nvSpPr>
        <dsp:cNvPr id="0" name=""/>
        <dsp:cNvSpPr/>
      </dsp:nvSpPr>
      <dsp:spPr>
        <a:xfrm>
          <a:off x="-6938376" y="-1061256"/>
          <a:ext cx="8261216" cy="8261216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F6B62-76B8-48C9-A464-B84983CEF0E9}">
      <dsp:nvSpPr>
        <dsp:cNvPr id="0" name=""/>
        <dsp:cNvSpPr/>
      </dsp:nvSpPr>
      <dsp:spPr>
        <a:xfrm>
          <a:off x="852051" y="613870"/>
          <a:ext cx="5006833" cy="1227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45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Lisansüstü Tez ( Savunma öncesinde en az 1 SCI veya SSCI) yayın şartı</a:t>
          </a:r>
          <a:endParaRPr kumimoji="0" lang="tr-TR" sz="2400" b="0" i="0" u="none" strike="noStrike" kern="1200" cap="none" spc="0" normalizeH="0" baseline="0" noProof="0" dirty="0">
            <a:ln/>
            <a:effectLst/>
            <a:uLnTx/>
            <a:uFillTx/>
            <a:latin typeface="Arial"/>
            <a:ea typeface="+mn-ea"/>
            <a:cs typeface="+mn-cs"/>
          </a:endParaRPr>
        </a:p>
      </dsp:txBody>
      <dsp:txXfrm>
        <a:off x="852051" y="613870"/>
        <a:ext cx="5006833" cy="1227740"/>
      </dsp:txXfrm>
    </dsp:sp>
    <dsp:sp modelId="{6CAB0317-045D-4F84-99C0-6EF9B96B7C24}">
      <dsp:nvSpPr>
        <dsp:cNvPr id="0" name=""/>
        <dsp:cNvSpPr/>
      </dsp:nvSpPr>
      <dsp:spPr>
        <a:xfrm>
          <a:off x="84714" y="460402"/>
          <a:ext cx="1534675" cy="153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B72041-B1FA-4FE8-BE39-7D2B8F9C82C9}">
      <dsp:nvSpPr>
        <dsp:cNvPr id="0" name=""/>
        <dsp:cNvSpPr/>
      </dsp:nvSpPr>
      <dsp:spPr>
        <a:xfrm>
          <a:off x="1298335" y="2455481"/>
          <a:ext cx="4560550" cy="1227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4519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Q3 ve Q4 dergi etkisinin azaltılması</a:t>
          </a:r>
          <a:endParaRPr kumimoji="0" lang="tr-TR" sz="2800" b="0" i="0" u="none" strike="noStrike" kern="1200" cap="none" spc="0" normalizeH="0" baseline="0" noProof="0" dirty="0">
            <a:ln/>
            <a:effectLst/>
            <a:uLnTx/>
            <a:uFillTx/>
            <a:latin typeface="Arial"/>
            <a:ea typeface="+mn-ea"/>
            <a:cs typeface="+mn-cs"/>
          </a:endParaRPr>
        </a:p>
      </dsp:txBody>
      <dsp:txXfrm>
        <a:off x="1298335" y="2455481"/>
        <a:ext cx="4560550" cy="1227740"/>
      </dsp:txXfrm>
    </dsp:sp>
    <dsp:sp modelId="{5A2401FE-A1C7-4AB7-ACB2-5CF9BD682971}">
      <dsp:nvSpPr>
        <dsp:cNvPr id="0" name=""/>
        <dsp:cNvSpPr/>
      </dsp:nvSpPr>
      <dsp:spPr>
        <a:xfrm>
          <a:off x="530997" y="2302013"/>
          <a:ext cx="1534675" cy="153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98E4B2-44B1-47EC-9AD1-F1CC85B2C665}">
      <dsp:nvSpPr>
        <dsp:cNvPr id="0" name=""/>
        <dsp:cNvSpPr/>
      </dsp:nvSpPr>
      <dsp:spPr>
        <a:xfrm>
          <a:off x="852051" y="4297092"/>
          <a:ext cx="5006833" cy="1227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74519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Atama, UBED ve projelerde Q1 ve Q2 şartı getirilmesi</a:t>
          </a:r>
          <a:endParaRPr kumimoji="0" lang="tr-TR" sz="2400" b="0" i="0" u="none" strike="noStrike" kern="1200" cap="none" spc="0" normalizeH="0" baseline="0" noProof="0" dirty="0">
            <a:ln/>
            <a:effectLst/>
            <a:uLnTx/>
            <a:uFillTx/>
            <a:latin typeface="Arial"/>
            <a:ea typeface="+mn-ea"/>
            <a:cs typeface="+mn-cs"/>
          </a:endParaRPr>
        </a:p>
      </dsp:txBody>
      <dsp:txXfrm>
        <a:off x="852051" y="4297092"/>
        <a:ext cx="5006833" cy="1227740"/>
      </dsp:txXfrm>
    </dsp:sp>
    <dsp:sp modelId="{68EF5F9B-E5F8-4B82-B05A-659D2548BDE4}">
      <dsp:nvSpPr>
        <dsp:cNvPr id="0" name=""/>
        <dsp:cNvSpPr/>
      </dsp:nvSpPr>
      <dsp:spPr>
        <a:xfrm>
          <a:off x="0" y="4092289"/>
          <a:ext cx="1534675" cy="15346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FF92D-F4B7-4233-B06C-B7C82EC6160E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96F7-36A5-4302-89D4-396627E7FB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7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840-9319-4DE2-8613-414AA30B469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2350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840-9319-4DE2-8613-414AA30B469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57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E0AE-CD06-4BD5-871B-8E1D7CB71C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E0AE-CD06-4BD5-871B-8E1D7CB71C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6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903D8-A51A-4D96-AF13-CFF0C4DAB28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90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903D8-A51A-4D96-AF13-CFF0C4DAB28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28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903D8-A51A-4D96-AF13-CFF0C4DAB283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619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03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44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053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Toplantı Adı, vb.</a:t>
            </a:r>
          </a:p>
        </p:txBody>
      </p:sp>
      <p:sp>
        <p:nvSpPr>
          <p:cNvPr id="8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347200" y="64571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26C08-5BA6-495F-B527-3EF67B7D534B}" type="slidenum">
              <a:rPr kumimoji="0" lang="en-US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tr-TR" altLang="tr-TR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MS PGothic" pitchFamily="34" charset="-128"/>
                <a:cs typeface="Arial" panose="020B0604020202020204" pitchFamily="34" charset="0"/>
              </a:rPr>
              <a:t>/90</a:t>
            </a:r>
            <a:endParaRPr kumimoji="0" lang="en-US" altLang="tr-TR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9" name="Resim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2"/>
          <a:stretch/>
        </p:blipFill>
        <p:spPr>
          <a:xfrm>
            <a:off x="0" y="0"/>
            <a:ext cx="12192000" cy="68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0886B-9D1D-D541-A516-37B651F6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5B9CF-D67F-D646-A590-E3B5CD4D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A3DD-D431-5844-A188-CFD8F313ED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4A355-1A00-644F-AE2F-8722B0A29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3CDC4-6178-254C-BD5E-2B331767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9C020-BFA3-E443-BD53-A6860BEF3F5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6734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45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45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53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914525" y="1707260"/>
            <a:ext cx="4137025" cy="404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2757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847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64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51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3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05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578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36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01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96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47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4DFA-47DE-4B74-B229-5F92ACD3A5B0}" type="datetimeFigureOut">
              <a:rPr lang="tr-TR" smtClean="0"/>
              <a:t>19.11.2022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E201-B314-42CE-998A-640034BAB0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8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2" r:id="rId13"/>
    <p:sldLayoutId id="214748371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0187" y="56768"/>
            <a:ext cx="9855072" cy="977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3020" y="1633804"/>
            <a:ext cx="7915909" cy="410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6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9" Type="http://schemas.openxmlformats.org/officeDocument/2006/relationships/image" Target="../media/image56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42" Type="http://schemas.openxmlformats.org/officeDocument/2006/relationships/image" Target="../media/image59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41" Type="http://schemas.openxmlformats.org/officeDocument/2006/relationships/image" Target="../media/image5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37" Type="http://schemas.openxmlformats.org/officeDocument/2006/relationships/image" Target="../media/image54.png"/><Relationship Id="rId40" Type="http://schemas.openxmlformats.org/officeDocument/2006/relationships/image" Target="../media/image57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4" Type="http://schemas.openxmlformats.org/officeDocument/2006/relationships/image" Target="../media/image6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Relationship Id="rId43" Type="http://schemas.openxmlformats.org/officeDocument/2006/relationships/image" Target="../media/image60.png"/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2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9" Type="http://schemas.openxmlformats.org/officeDocument/2006/relationships/image" Target="../media/image117.png"/><Relationship Id="rId21" Type="http://schemas.openxmlformats.org/officeDocument/2006/relationships/image" Target="../media/image99.png"/><Relationship Id="rId34" Type="http://schemas.openxmlformats.org/officeDocument/2006/relationships/image" Target="../media/image112.png"/><Relationship Id="rId42" Type="http://schemas.openxmlformats.org/officeDocument/2006/relationships/image" Target="../media/image120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128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9" Type="http://schemas.openxmlformats.org/officeDocument/2006/relationships/image" Target="../media/image107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115.png"/><Relationship Id="rId40" Type="http://schemas.openxmlformats.org/officeDocument/2006/relationships/image" Target="../media/image118.png"/><Relationship Id="rId45" Type="http://schemas.openxmlformats.org/officeDocument/2006/relationships/image" Target="../media/image123.png"/><Relationship Id="rId53" Type="http://schemas.openxmlformats.org/officeDocument/2006/relationships/image" Target="../media/image126.png"/><Relationship Id="rId58" Type="http://schemas.openxmlformats.org/officeDocument/2006/relationships/image" Target="../media/image131.png"/><Relationship Id="rId5" Type="http://schemas.openxmlformats.org/officeDocument/2006/relationships/image" Target="../media/image83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108.png"/><Relationship Id="rId35" Type="http://schemas.openxmlformats.org/officeDocument/2006/relationships/image" Target="../media/image113.png"/><Relationship Id="rId43" Type="http://schemas.openxmlformats.org/officeDocument/2006/relationships/image" Target="../media/image121.png"/><Relationship Id="rId48" Type="http://schemas.openxmlformats.org/officeDocument/2006/relationships/image" Target="../media/image49.png"/><Relationship Id="rId56" Type="http://schemas.openxmlformats.org/officeDocument/2006/relationships/image" Target="../media/image129.png"/><Relationship Id="rId8" Type="http://schemas.openxmlformats.org/officeDocument/2006/relationships/image" Target="../media/image86.png"/><Relationship Id="rId51" Type="http://schemas.openxmlformats.org/officeDocument/2006/relationships/image" Target="../media/image52.png"/><Relationship Id="rId3" Type="http://schemas.openxmlformats.org/officeDocument/2006/relationships/image" Target="../media/image81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111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59" Type="http://schemas.openxmlformats.org/officeDocument/2006/relationships/image" Target="../media/image132.png"/><Relationship Id="rId20" Type="http://schemas.openxmlformats.org/officeDocument/2006/relationships/image" Target="../media/image98.png"/><Relationship Id="rId41" Type="http://schemas.openxmlformats.org/officeDocument/2006/relationships/image" Target="../media/image119.png"/><Relationship Id="rId54" Type="http://schemas.openxmlformats.org/officeDocument/2006/relationships/image" Target="../media/image1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4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14.png"/><Relationship Id="rId49" Type="http://schemas.openxmlformats.org/officeDocument/2006/relationships/image" Target="../media/image50.png"/><Relationship Id="rId57" Type="http://schemas.openxmlformats.org/officeDocument/2006/relationships/image" Target="../media/image130.png"/><Relationship Id="rId10" Type="http://schemas.openxmlformats.org/officeDocument/2006/relationships/image" Target="../media/image88.png"/><Relationship Id="rId31" Type="http://schemas.openxmlformats.org/officeDocument/2006/relationships/image" Target="../media/image109.png"/><Relationship Id="rId44" Type="http://schemas.openxmlformats.org/officeDocument/2006/relationships/image" Target="../media/image122.png"/><Relationship Id="rId52" Type="http://schemas.openxmlformats.org/officeDocument/2006/relationships/image" Target="../media/image125.png"/><Relationship Id="rId60" Type="http://schemas.openxmlformats.org/officeDocument/2006/relationships/image" Target="../media/image1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9.png"/><Relationship Id="rId5" Type="http://schemas.openxmlformats.org/officeDocument/2006/relationships/image" Target="../media/image138.jpg"/><Relationship Id="rId4" Type="http://schemas.openxmlformats.org/officeDocument/2006/relationships/image" Target="../media/image1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" Type="http://schemas.openxmlformats.org/officeDocument/2006/relationships/image" Target="../media/image155.png"/><Relationship Id="rId21" Type="http://schemas.openxmlformats.org/officeDocument/2006/relationships/image" Target="../media/image173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2" Type="http://schemas.openxmlformats.org/officeDocument/2006/relationships/image" Target="../media/image154.pn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24" Type="http://schemas.openxmlformats.org/officeDocument/2006/relationships/image" Target="../media/image176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23" Type="http://schemas.openxmlformats.org/officeDocument/2006/relationships/image" Target="../media/image175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26" Type="http://schemas.openxmlformats.org/officeDocument/2006/relationships/image" Target="../media/image204.png"/><Relationship Id="rId39" Type="http://schemas.openxmlformats.org/officeDocument/2006/relationships/image" Target="../media/image213.png"/><Relationship Id="rId21" Type="http://schemas.openxmlformats.org/officeDocument/2006/relationships/image" Target="../media/image199.png"/><Relationship Id="rId34" Type="http://schemas.openxmlformats.org/officeDocument/2006/relationships/image" Target="../media/image51.png"/><Relationship Id="rId42" Type="http://schemas.openxmlformats.org/officeDocument/2006/relationships/image" Target="../media/image216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29" Type="http://schemas.openxmlformats.org/officeDocument/2006/relationships/image" Target="../media/image207.png"/><Relationship Id="rId41" Type="http://schemas.openxmlformats.org/officeDocument/2006/relationships/image" Target="../media/image2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24" Type="http://schemas.openxmlformats.org/officeDocument/2006/relationships/image" Target="../media/image202.png"/><Relationship Id="rId32" Type="http://schemas.openxmlformats.org/officeDocument/2006/relationships/image" Target="../media/image49.png"/><Relationship Id="rId37" Type="http://schemas.openxmlformats.org/officeDocument/2006/relationships/image" Target="../media/image211.png"/><Relationship Id="rId40" Type="http://schemas.openxmlformats.org/officeDocument/2006/relationships/image" Target="../media/image214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28" Type="http://schemas.openxmlformats.org/officeDocument/2006/relationships/image" Target="../media/image206.png"/><Relationship Id="rId36" Type="http://schemas.openxmlformats.org/officeDocument/2006/relationships/image" Target="../media/image210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31" Type="http://schemas.openxmlformats.org/officeDocument/2006/relationships/image" Target="../media/image48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Relationship Id="rId22" Type="http://schemas.openxmlformats.org/officeDocument/2006/relationships/image" Target="../media/image200.png"/><Relationship Id="rId27" Type="http://schemas.openxmlformats.org/officeDocument/2006/relationships/image" Target="../media/image205.png"/><Relationship Id="rId30" Type="http://schemas.openxmlformats.org/officeDocument/2006/relationships/image" Target="../media/image208.png"/><Relationship Id="rId35" Type="http://schemas.openxmlformats.org/officeDocument/2006/relationships/image" Target="../media/image209.png"/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33" Type="http://schemas.openxmlformats.org/officeDocument/2006/relationships/image" Target="../media/image50.png"/><Relationship Id="rId38" Type="http://schemas.openxmlformats.org/officeDocument/2006/relationships/image" Target="../media/image2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5" Type="http://schemas.openxmlformats.org/officeDocument/2006/relationships/image" Target="../media/image220.png"/><Relationship Id="rId10" Type="http://schemas.openxmlformats.org/officeDocument/2006/relationships/image" Target="../media/image225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13" Type="http://schemas.openxmlformats.org/officeDocument/2006/relationships/image" Target="../media/image238.png"/><Relationship Id="rId18" Type="http://schemas.openxmlformats.org/officeDocument/2006/relationships/image" Target="../media/image243.png"/><Relationship Id="rId3" Type="http://schemas.openxmlformats.org/officeDocument/2006/relationships/image" Target="../media/image228.jpg"/><Relationship Id="rId21" Type="http://schemas.openxmlformats.org/officeDocument/2006/relationships/image" Target="../media/image246.png"/><Relationship Id="rId7" Type="http://schemas.openxmlformats.org/officeDocument/2006/relationships/image" Target="../media/image232.png"/><Relationship Id="rId12" Type="http://schemas.openxmlformats.org/officeDocument/2006/relationships/image" Target="../media/image237.png"/><Relationship Id="rId17" Type="http://schemas.openxmlformats.org/officeDocument/2006/relationships/image" Target="../media/image242.png"/><Relationship Id="rId2" Type="http://schemas.openxmlformats.org/officeDocument/2006/relationships/image" Target="../media/image227.png"/><Relationship Id="rId16" Type="http://schemas.openxmlformats.org/officeDocument/2006/relationships/image" Target="../media/image241.png"/><Relationship Id="rId20" Type="http://schemas.openxmlformats.org/officeDocument/2006/relationships/image" Target="../media/image2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1.png"/><Relationship Id="rId11" Type="http://schemas.openxmlformats.org/officeDocument/2006/relationships/image" Target="../media/image236.png"/><Relationship Id="rId24" Type="http://schemas.openxmlformats.org/officeDocument/2006/relationships/image" Target="../media/image248.png"/><Relationship Id="rId5" Type="http://schemas.openxmlformats.org/officeDocument/2006/relationships/image" Target="../media/image230.png"/><Relationship Id="rId15" Type="http://schemas.openxmlformats.org/officeDocument/2006/relationships/image" Target="../media/image240.png"/><Relationship Id="rId23" Type="http://schemas.openxmlformats.org/officeDocument/2006/relationships/image" Target="../media/image79.png"/><Relationship Id="rId10" Type="http://schemas.openxmlformats.org/officeDocument/2006/relationships/image" Target="../media/image235.png"/><Relationship Id="rId19" Type="http://schemas.openxmlformats.org/officeDocument/2006/relationships/image" Target="../media/image244.png"/><Relationship Id="rId4" Type="http://schemas.openxmlformats.org/officeDocument/2006/relationships/image" Target="../media/image229.png"/><Relationship Id="rId9" Type="http://schemas.openxmlformats.org/officeDocument/2006/relationships/image" Target="../media/image234.png"/><Relationship Id="rId14" Type="http://schemas.openxmlformats.org/officeDocument/2006/relationships/image" Target="../media/image239.png"/><Relationship Id="rId22" Type="http://schemas.openxmlformats.org/officeDocument/2006/relationships/image" Target="../media/image2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18" Type="http://schemas.openxmlformats.org/officeDocument/2006/relationships/image" Target="../media/image262.png"/><Relationship Id="rId3" Type="http://schemas.openxmlformats.org/officeDocument/2006/relationships/image" Target="../media/image228.jpg"/><Relationship Id="rId21" Type="http://schemas.openxmlformats.org/officeDocument/2006/relationships/image" Target="../media/image265.png"/><Relationship Id="rId7" Type="http://schemas.openxmlformats.org/officeDocument/2006/relationships/image" Target="../media/image251.png"/><Relationship Id="rId12" Type="http://schemas.openxmlformats.org/officeDocument/2006/relationships/image" Target="../media/image256.png"/><Relationship Id="rId17" Type="http://schemas.openxmlformats.org/officeDocument/2006/relationships/image" Target="../media/image261.png"/><Relationship Id="rId2" Type="http://schemas.openxmlformats.org/officeDocument/2006/relationships/image" Target="../media/image227.png"/><Relationship Id="rId16" Type="http://schemas.openxmlformats.org/officeDocument/2006/relationships/image" Target="../media/image260.png"/><Relationship Id="rId20" Type="http://schemas.openxmlformats.org/officeDocument/2006/relationships/image" Target="../media/image2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0.png"/><Relationship Id="rId11" Type="http://schemas.openxmlformats.org/officeDocument/2006/relationships/image" Target="../media/image255.png"/><Relationship Id="rId5" Type="http://schemas.openxmlformats.org/officeDocument/2006/relationships/image" Target="../media/image249.png"/><Relationship Id="rId15" Type="http://schemas.openxmlformats.org/officeDocument/2006/relationships/image" Target="../media/image259.png"/><Relationship Id="rId10" Type="http://schemas.openxmlformats.org/officeDocument/2006/relationships/image" Target="../media/image254.png"/><Relationship Id="rId19" Type="http://schemas.openxmlformats.org/officeDocument/2006/relationships/image" Target="../media/image263.png"/><Relationship Id="rId4" Type="http://schemas.openxmlformats.org/officeDocument/2006/relationships/image" Target="../media/image229.png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.png"/><Relationship Id="rId18" Type="http://schemas.openxmlformats.org/officeDocument/2006/relationships/image" Target="../media/image279.png"/><Relationship Id="rId26" Type="http://schemas.openxmlformats.org/officeDocument/2006/relationships/image" Target="../media/image287.png"/><Relationship Id="rId39" Type="http://schemas.openxmlformats.org/officeDocument/2006/relationships/image" Target="../media/image300.png"/><Relationship Id="rId21" Type="http://schemas.openxmlformats.org/officeDocument/2006/relationships/image" Target="../media/image282.png"/><Relationship Id="rId34" Type="http://schemas.openxmlformats.org/officeDocument/2006/relationships/image" Target="../media/image295.png"/><Relationship Id="rId42" Type="http://schemas.openxmlformats.org/officeDocument/2006/relationships/image" Target="../media/image303.png"/><Relationship Id="rId47" Type="http://schemas.openxmlformats.org/officeDocument/2006/relationships/image" Target="../media/image308.png"/><Relationship Id="rId50" Type="http://schemas.openxmlformats.org/officeDocument/2006/relationships/image" Target="../media/image311.png"/><Relationship Id="rId55" Type="http://schemas.openxmlformats.org/officeDocument/2006/relationships/image" Target="../media/image316.png"/><Relationship Id="rId63" Type="http://schemas.openxmlformats.org/officeDocument/2006/relationships/image" Target="../media/image324.png"/><Relationship Id="rId7" Type="http://schemas.openxmlformats.org/officeDocument/2006/relationships/image" Target="../media/image268.png"/><Relationship Id="rId2" Type="http://schemas.openxmlformats.org/officeDocument/2006/relationships/image" Target="../media/image227.png"/><Relationship Id="rId16" Type="http://schemas.openxmlformats.org/officeDocument/2006/relationships/image" Target="../media/image277.png"/><Relationship Id="rId29" Type="http://schemas.openxmlformats.org/officeDocument/2006/relationships/image" Target="../media/image290.png"/><Relationship Id="rId11" Type="http://schemas.openxmlformats.org/officeDocument/2006/relationships/image" Target="../media/image272.png"/><Relationship Id="rId24" Type="http://schemas.openxmlformats.org/officeDocument/2006/relationships/image" Target="../media/image285.png"/><Relationship Id="rId32" Type="http://schemas.openxmlformats.org/officeDocument/2006/relationships/image" Target="../media/image293.png"/><Relationship Id="rId37" Type="http://schemas.openxmlformats.org/officeDocument/2006/relationships/image" Target="../media/image298.png"/><Relationship Id="rId40" Type="http://schemas.openxmlformats.org/officeDocument/2006/relationships/image" Target="../media/image301.png"/><Relationship Id="rId45" Type="http://schemas.openxmlformats.org/officeDocument/2006/relationships/image" Target="../media/image306.png"/><Relationship Id="rId53" Type="http://schemas.openxmlformats.org/officeDocument/2006/relationships/image" Target="../media/image314.png"/><Relationship Id="rId58" Type="http://schemas.openxmlformats.org/officeDocument/2006/relationships/image" Target="../media/image319.png"/><Relationship Id="rId5" Type="http://schemas.openxmlformats.org/officeDocument/2006/relationships/image" Target="../media/image266.png"/><Relationship Id="rId61" Type="http://schemas.openxmlformats.org/officeDocument/2006/relationships/image" Target="../media/image322.png"/><Relationship Id="rId19" Type="http://schemas.openxmlformats.org/officeDocument/2006/relationships/image" Target="../media/image280.png"/><Relationship Id="rId14" Type="http://schemas.openxmlformats.org/officeDocument/2006/relationships/image" Target="../media/image275.png"/><Relationship Id="rId22" Type="http://schemas.openxmlformats.org/officeDocument/2006/relationships/image" Target="../media/image283.png"/><Relationship Id="rId27" Type="http://schemas.openxmlformats.org/officeDocument/2006/relationships/image" Target="../media/image288.png"/><Relationship Id="rId30" Type="http://schemas.openxmlformats.org/officeDocument/2006/relationships/image" Target="../media/image291.png"/><Relationship Id="rId35" Type="http://schemas.openxmlformats.org/officeDocument/2006/relationships/image" Target="../media/image296.png"/><Relationship Id="rId43" Type="http://schemas.openxmlformats.org/officeDocument/2006/relationships/image" Target="../media/image304.png"/><Relationship Id="rId48" Type="http://schemas.openxmlformats.org/officeDocument/2006/relationships/image" Target="../media/image309.png"/><Relationship Id="rId56" Type="http://schemas.openxmlformats.org/officeDocument/2006/relationships/image" Target="../media/image317.png"/><Relationship Id="rId8" Type="http://schemas.openxmlformats.org/officeDocument/2006/relationships/image" Target="../media/image269.png"/><Relationship Id="rId51" Type="http://schemas.openxmlformats.org/officeDocument/2006/relationships/image" Target="../media/image312.png"/><Relationship Id="rId3" Type="http://schemas.openxmlformats.org/officeDocument/2006/relationships/image" Target="../media/image228.jpg"/><Relationship Id="rId12" Type="http://schemas.openxmlformats.org/officeDocument/2006/relationships/image" Target="../media/image273.png"/><Relationship Id="rId17" Type="http://schemas.openxmlformats.org/officeDocument/2006/relationships/image" Target="../media/image278.png"/><Relationship Id="rId25" Type="http://schemas.openxmlformats.org/officeDocument/2006/relationships/image" Target="../media/image286.png"/><Relationship Id="rId33" Type="http://schemas.openxmlformats.org/officeDocument/2006/relationships/image" Target="../media/image294.png"/><Relationship Id="rId38" Type="http://schemas.openxmlformats.org/officeDocument/2006/relationships/image" Target="../media/image299.png"/><Relationship Id="rId46" Type="http://schemas.openxmlformats.org/officeDocument/2006/relationships/image" Target="../media/image307.png"/><Relationship Id="rId59" Type="http://schemas.openxmlformats.org/officeDocument/2006/relationships/image" Target="../media/image320.png"/><Relationship Id="rId20" Type="http://schemas.openxmlformats.org/officeDocument/2006/relationships/image" Target="../media/image281.png"/><Relationship Id="rId41" Type="http://schemas.openxmlformats.org/officeDocument/2006/relationships/image" Target="../media/image302.png"/><Relationship Id="rId54" Type="http://schemas.openxmlformats.org/officeDocument/2006/relationships/image" Target="../media/image315.png"/><Relationship Id="rId62" Type="http://schemas.openxmlformats.org/officeDocument/2006/relationships/image" Target="../media/image3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7.png"/><Relationship Id="rId15" Type="http://schemas.openxmlformats.org/officeDocument/2006/relationships/image" Target="../media/image276.png"/><Relationship Id="rId23" Type="http://schemas.openxmlformats.org/officeDocument/2006/relationships/image" Target="../media/image284.png"/><Relationship Id="rId28" Type="http://schemas.openxmlformats.org/officeDocument/2006/relationships/image" Target="../media/image289.png"/><Relationship Id="rId36" Type="http://schemas.openxmlformats.org/officeDocument/2006/relationships/image" Target="../media/image297.png"/><Relationship Id="rId49" Type="http://schemas.openxmlformats.org/officeDocument/2006/relationships/image" Target="../media/image310.png"/><Relationship Id="rId57" Type="http://schemas.openxmlformats.org/officeDocument/2006/relationships/image" Target="../media/image318.png"/><Relationship Id="rId10" Type="http://schemas.openxmlformats.org/officeDocument/2006/relationships/image" Target="../media/image271.png"/><Relationship Id="rId31" Type="http://schemas.openxmlformats.org/officeDocument/2006/relationships/image" Target="../media/image292.png"/><Relationship Id="rId44" Type="http://schemas.openxmlformats.org/officeDocument/2006/relationships/image" Target="../media/image305.png"/><Relationship Id="rId52" Type="http://schemas.openxmlformats.org/officeDocument/2006/relationships/image" Target="../media/image313.png"/><Relationship Id="rId60" Type="http://schemas.openxmlformats.org/officeDocument/2006/relationships/image" Target="../media/image321.png"/><Relationship Id="rId4" Type="http://schemas.openxmlformats.org/officeDocument/2006/relationships/image" Target="../media/image229.png"/><Relationship Id="rId9" Type="http://schemas.openxmlformats.org/officeDocument/2006/relationships/image" Target="../media/image270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6.png"/><Relationship Id="rId21" Type="http://schemas.openxmlformats.org/officeDocument/2006/relationships/image" Target="../media/image341.png"/><Relationship Id="rId34" Type="http://schemas.openxmlformats.org/officeDocument/2006/relationships/image" Target="../media/image354.png"/><Relationship Id="rId42" Type="http://schemas.openxmlformats.org/officeDocument/2006/relationships/image" Target="../media/image362.png"/><Relationship Id="rId47" Type="http://schemas.openxmlformats.org/officeDocument/2006/relationships/image" Target="../media/image367.png"/><Relationship Id="rId50" Type="http://schemas.openxmlformats.org/officeDocument/2006/relationships/image" Target="../media/image370.png"/><Relationship Id="rId55" Type="http://schemas.openxmlformats.org/officeDocument/2006/relationships/image" Target="../media/image375.png"/><Relationship Id="rId63" Type="http://schemas.openxmlformats.org/officeDocument/2006/relationships/image" Target="../media/image383.png"/><Relationship Id="rId68" Type="http://schemas.openxmlformats.org/officeDocument/2006/relationships/image" Target="../media/image388.png"/><Relationship Id="rId7" Type="http://schemas.openxmlformats.org/officeDocument/2006/relationships/image" Target="../media/image327.png"/><Relationship Id="rId2" Type="http://schemas.openxmlformats.org/officeDocument/2006/relationships/image" Target="../media/image227.png"/><Relationship Id="rId16" Type="http://schemas.openxmlformats.org/officeDocument/2006/relationships/image" Target="../media/image336.png"/><Relationship Id="rId29" Type="http://schemas.openxmlformats.org/officeDocument/2006/relationships/image" Target="../media/image349.png"/><Relationship Id="rId11" Type="http://schemas.openxmlformats.org/officeDocument/2006/relationships/image" Target="../media/image331.png"/><Relationship Id="rId24" Type="http://schemas.openxmlformats.org/officeDocument/2006/relationships/image" Target="../media/image344.png"/><Relationship Id="rId32" Type="http://schemas.openxmlformats.org/officeDocument/2006/relationships/image" Target="../media/image352.png"/><Relationship Id="rId37" Type="http://schemas.openxmlformats.org/officeDocument/2006/relationships/image" Target="../media/image357.png"/><Relationship Id="rId40" Type="http://schemas.openxmlformats.org/officeDocument/2006/relationships/image" Target="../media/image360.png"/><Relationship Id="rId45" Type="http://schemas.openxmlformats.org/officeDocument/2006/relationships/image" Target="../media/image365.png"/><Relationship Id="rId53" Type="http://schemas.openxmlformats.org/officeDocument/2006/relationships/image" Target="../media/image373.png"/><Relationship Id="rId58" Type="http://schemas.openxmlformats.org/officeDocument/2006/relationships/image" Target="../media/image378.png"/><Relationship Id="rId66" Type="http://schemas.openxmlformats.org/officeDocument/2006/relationships/image" Target="../media/image386.png"/><Relationship Id="rId5" Type="http://schemas.openxmlformats.org/officeDocument/2006/relationships/image" Target="../media/image325.png"/><Relationship Id="rId61" Type="http://schemas.openxmlformats.org/officeDocument/2006/relationships/image" Target="../media/image381.png"/><Relationship Id="rId19" Type="http://schemas.openxmlformats.org/officeDocument/2006/relationships/image" Target="../media/image339.png"/><Relationship Id="rId14" Type="http://schemas.openxmlformats.org/officeDocument/2006/relationships/image" Target="../media/image334.png"/><Relationship Id="rId22" Type="http://schemas.openxmlformats.org/officeDocument/2006/relationships/image" Target="../media/image342.png"/><Relationship Id="rId27" Type="http://schemas.openxmlformats.org/officeDocument/2006/relationships/image" Target="../media/image347.png"/><Relationship Id="rId30" Type="http://schemas.openxmlformats.org/officeDocument/2006/relationships/image" Target="../media/image350.png"/><Relationship Id="rId35" Type="http://schemas.openxmlformats.org/officeDocument/2006/relationships/image" Target="../media/image355.png"/><Relationship Id="rId43" Type="http://schemas.openxmlformats.org/officeDocument/2006/relationships/image" Target="../media/image363.png"/><Relationship Id="rId48" Type="http://schemas.openxmlformats.org/officeDocument/2006/relationships/image" Target="../media/image368.png"/><Relationship Id="rId56" Type="http://schemas.openxmlformats.org/officeDocument/2006/relationships/image" Target="../media/image376.png"/><Relationship Id="rId64" Type="http://schemas.openxmlformats.org/officeDocument/2006/relationships/image" Target="../media/image384.png"/><Relationship Id="rId8" Type="http://schemas.openxmlformats.org/officeDocument/2006/relationships/image" Target="../media/image328.png"/><Relationship Id="rId51" Type="http://schemas.openxmlformats.org/officeDocument/2006/relationships/image" Target="../media/image371.png"/><Relationship Id="rId3" Type="http://schemas.openxmlformats.org/officeDocument/2006/relationships/image" Target="../media/image228.jpg"/><Relationship Id="rId12" Type="http://schemas.openxmlformats.org/officeDocument/2006/relationships/image" Target="../media/image332.png"/><Relationship Id="rId17" Type="http://schemas.openxmlformats.org/officeDocument/2006/relationships/image" Target="../media/image337.png"/><Relationship Id="rId25" Type="http://schemas.openxmlformats.org/officeDocument/2006/relationships/image" Target="../media/image345.png"/><Relationship Id="rId33" Type="http://schemas.openxmlformats.org/officeDocument/2006/relationships/image" Target="../media/image353.png"/><Relationship Id="rId38" Type="http://schemas.openxmlformats.org/officeDocument/2006/relationships/image" Target="../media/image358.png"/><Relationship Id="rId46" Type="http://schemas.openxmlformats.org/officeDocument/2006/relationships/image" Target="../media/image366.png"/><Relationship Id="rId59" Type="http://schemas.openxmlformats.org/officeDocument/2006/relationships/image" Target="../media/image379.png"/><Relationship Id="rId67" Type="http://schemas.openxmlformats.org/officeDocument/2006/relationships/image" Target="../media/image387.png"/><Relationship Id="rId20" Type="http://schemas.openxmlformats.org/officeDocument/2006/relationships/image" Target="../media/image340.png"/><Relationship Id="rId41" Type="http://schemas.openxmlformats.org/officeDocument/2006/relationships/image" Target="../media/image361.png"/><Relationship Id="rId54" Type="http://schemas.openxmlformats.org/officeDocument/2006/relationships/image" Target="../media/image374.png"/><Relationship Id="rId62" Type="http://schemas.openxmlformats.org/officeDocument/2006/relationships/image" Target="../media/image38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6.png"/><Relationship Id="rId15" Type="http://schemas.openxmlformats.org/officeDocument/2006/relationships/image" Target="../media/image335.png"/><Relationship Id="rId23" Type="http://schemas.openxmlformats.org/officeDocument/2006/relationships/image" Target="../media/image343.png"/><Relationship Id="rId28" Type="http://schemas.openxmlformats.org/officeDocument/2006/relationships/image" Target="../media/image348.png"/><Relationship Id="rId36" Type="http://schemas.openxmlformats.org/officeDocument/2006/relationships/image" Target="../media/image356.png"/><Relationship Id="rId49" Type="http://schemas.openxmlformats.org/officeDocument/2006/relationships/image" Target="../media/image369.png"/><Relationship Id="rId57" Type="http://schemas.openxmlformats.org/officeDocument/2006/relationships/image" Target="../media/image377.png"/><Relationship Id="rId10" Type="http://schemas.openxmlformats.org/officeDocument/2006/relationships/image" Target="../media/image330.png"/><Relationship Id="rId31" Type="http://schemas.openxmlformats.org/officeDocument/2006/relationships/image" Target="../media/image351.png"/><Relationship Id="rId44" Type="http://schemas.openxmlformats.org/officeDocument/2006/relationships/image" Target="../media/image364.png"/><Relationship Id="rId52" Type="http://schemas.openxmlformats.org/officeDocument/2006/relationships/image" Target="../media/image372.png"/><Relationship Id="rId60" Type="http://schemas.openxmlformats.org/officeDocument/2006/relationships/image" Target="../media/image380.png"/><Relationship Id="rId65" Type="http://schemas.openxmlformats.org/officeDocument/2006/relationships/image" Target="../media/image385.png"/><Relationship Id="rId4" Type="http://schemas.openxmlformats.org/officeDocument/2006/relationships/image" Target="../media/image229.png"/><Relationship Id="rId9" Type="http://schemas.openxmlformats.org/officeDocument/2006/relationships/image" Target="../media/image329.png"/><Relationship Id="rId13" Type="http://schemas.openxmlformats.org/officeDocument/2006/relationships/image" Target="../media/image333.png"/><Relationship Id="rId18" Type="http://schemas.openxmlformats.org/officeDocument/2006/relationships/image" Target="../media/image338.png"/><Relationship Id="rId39" Type="http://schemas.openxmlformats.org/officeDocument/2006/relationships/image" Target="../media/image3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3.png"/><Relationship Id="rId5" Type="http://schemas.openxmlformats.org/officeDocument/2006/relationships/image" Target="../media/image392.png"/><Relationship Id="rId4" Type="http://schemas.openxmlformats.org/officeDocument/2006/relationships/image" Target="../media/image3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3" Type="http://schemas.openxmlformats.org/officeDocument/2006/relationships/image" Target="../media/image395.png"/><Relationship Id="rId7" Type="http://schemas.openxmlformats.org/officeDocument/2006/relationships/image" Target="../media/image399.png"/><Relationship Id="rId12" Type="http://schemas.openxmlformats.org/officeDocument/2006/relationships/image" Target="../media/image404.png"/><Relationship Id="rId17" Type="http://schemas.openxmlformats.org/officeDocument/2006/relationships/image" Target="../media/image409.png"/><Relationship Id="rId2" Type="http://schemas.openxmlformats.org/officeDocument/2006/relationships/image" Target="../media/image394.jpg"/><Relationship Id="rId16" Type="http://schemas.openxmlformats.org/officeDocument/2006/relationships/image" Target="../media/image40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8.png"/><Relationship Id="rId11" Type="http://schemas.openxmlformats.org/officeDocument/2006/relationships/image" Target="../media/image403.png"/><Relationship Id="rId5" Type="http://schemas.openxmlformats.org/officeDocument/2006/relationships/image" Target="../media/image397.png"/><Relationship Id="rId15" Type="http://schemas.openxmlformats.org/officeDocument/2006/relationships/image" Target="../media/image407.png"/><Relationship Id="rId10" Type="http://schemas.openxmlformats.org/officeDocument/2006/relationships/image" Target="../media/image402.png"/><Relationship Id="rId4" Type="http://schemas.openxmlformats.org/officeDocument/2006/relationships/image" Target="../media/image396.png"/><Relationship Id="rId9" Type="http://schemas.openxmlformats.org/officeDocument/2006/relationships/image" Target="../media/image401.png"/><Relationship Id="rId14" Type="http://schemas.openxmlformats.org/officeDocument/2006/relationships/image" Target="../media/image4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8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4.png"/><Relationship Id="rId5" Type="http://schemas.openxmlformats.org/officeDocument/2006/relationships/image" Target="../media/image413.png"/><Relationship Id="rId4" Type="http://schemas.openxmlformats.org/officeDocument/2006/relationships/image" Target="../media/image4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5.png"/><Relationship Id="rId7" Type="http://schemas.openxmlformats.org/officeDocument/2006/relationships/image" Target="../media/image419.png"/><Relationship Id="rId2" Type="http://schemas.openxmlformats.org/officeDocument/2006/relationships/image" Target="../media/image389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8.png"/><Relationship Id="rId5" Type="http://schemas.openxmlformats.org/officeDocument/2006/relationships/image" Target="../media/image417.png"/><Relationship Id="rId4" Type="http://schemas.openxmlformats.org/officeDocument/2006/relationships/image" Target="../media/image4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9.jp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8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tmp"/><Relationship Id="rId2" Type="http://schemas.openxmlformats.org/officeDocument/2006/relationships/image" Target="../media/image425.tmp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8.tmp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png"/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117C9-3545-C84A-A8DE-02C377F9A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9C089B1-43AA-466A-AC67-56733CD01A0C}"/>
              </a:ext>
            </a:extLst>
          </p:cNvPr>
          <p:cNvSpPr txBox="1"/>
          <p:nvPr/>
        </p:nvSpPr>
        <p:spPr>
          <a:xfrm>
            <a:off x="3958437" y="6092042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ATÖLYE</a:t>
            </a:r>
          </a:p>
          <a:p>
            <a:pPr algn="ctr"/>
            <a:r>
              <a:rPr lang="tr-TR" b="1" dirty="0"/>
              <a:t>Araştırma Dekanlığı Aralık 2022</a:t>
            </a:r>
          </a:p>
        </p:txBody>
      </p:sp>
    </p:spTree>
    <p:extLst>
      <p:ext uri="{BB962C8B-B14F-4D97-AF65-F5344CB8AC3E}">
        <p14:creationId xmlns:p14="http://schemas.microsoft.com/office/powerpoint/2010/main" val="184417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26EF418-55E3-4DA4-9E3E-C3EB2AF82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2" y="0"/>
            <a:ext cx="4970721" cy="6858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52BE7C7-22B2-4093-8251-2AB98E86B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23485"/>
            <a:ext cx="5821697" cy="6112782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5F8F0098-FD26-4092-A08E-5CE647244975}"/>
              </a:ext>
            </a:extLst>
          </p:cNvPr>
          <p:cNvSpPr txBox="1"/>
          <p:nvPr/>
        </p:nvSpPr>
        <p:spPr>
          <a:xfrm>
            <a:off x="8095082" y="223430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SONUÇ 20</a:t>
            </a:r>
            <a:r>
              <a:rPr lang="tr-TR" sz="2000" b="1" dirty="0"/>
              <a:t>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576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atır Belirtme Çizgisi 1 5"/>
          <p:cNvSpPr/>
          <p:nvPr/>
        </p:nvSpPr>
        <p:spPr>
          <a:xfrm>
            <a:off x="696685" y="5343211"/>
            <a:ext cx="10809515" cy="1438111"/>
          </a:xfrm>
          <a:prstGeom prst="borderCallout1">
            <a:avLst>
              <a:gd name="adj1" fmla="val 283"/>
              <a:gd name="adj2" fmla="val 60423"/>
              <a:gd name="adj3" fmla="val -36947"/>
              <a:gd name="adj4" fmla="val 55910"/>
            </a:avLst>
          </a:prstGeom>
          <a:solidFill>
            <a:schemeClr val="tx2">
              <a:lumMod val="60000"/>
              <a:lumOff val="40000"/>
              <a:alpha val="26000"/>
            </a:schemeClr>
          </a:solidFill>
          <a:ln>
            <a:solidFill>
              <a:schemeClr val="accent1">
                <a:shade val="50000"/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tır Belirtme Çizgisi 1 4"/>
          <p:cNvSpPr/>
          <p:nvPr/>
        </p:nvSpPr>
        <p:spPr>
          <a:xfrm>
            <a:off x="248817" y="1403516"/>
            <a:ext cx="3662783" cy="2286745"/>
          </a:xfrm>
          <a:prstGeom prst="borderCallout1">
            <a:avLst>
              <a:gd name="adj1" fmla="val 40213"/>
              <a:gd name="adj2" fmla="val 99500"/>
              <a:gd name="adj3" fmla="val 48375"/>
              <a:gd name="adj4" fmla="val 108681"/>
            </a:avLst>
          </a:prstGeom>
          <a:solidFill>
            <a:schemeClr val="accent4">
              <a:alpha val="25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tır Belirtme Çizgisi 2 3"/>
          <p:cNvSpPr/>
          <p:nvPr/>
        </p:nvSpPr>
        <p:spPr>
          <a:xfrm>
            <a:off x="7782614" y="1421177"/>
            <a:ext cx="4305300" cy="2749225"/>
          </a:xfrm>
          <a:prstGeom prst="borderCallout2">
            <a:avLst>
              <a:gd name="adj1" fmla="val 30839"/>
              <a:gd name="adj2" fmla="val 222"/>
              <a:gd name="adj3" fmla="val 35540"/>
              <a:gd name="adj4" fmla="val -6637"/>
              <a:gd name="adj5" fmla="val 30566"/>
              <a:gd name="adj6" fmla="val 236"/>
            </a:avLst>
          </a:prstGeom>
          <a:solidFill>
            <a:schemeClr val="bg2">
              <a:lumMod val="75000"/>
              <a:alpha val="25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513" y="8168"/>
            <a:ext cx="10887635" cy="1029233"/>
          </a:xfrm>
        </p:spPr>
        <p:txBody>
          <a:bodyPr>
            <a:normAutofit/>
          </a:bodyPr>
          <a:lstStyle/>
          <a:p>
            <a:pPr algn="ctr"/>
            <a:r>
              <a:rPr lang="tr-TR" sz="2600" b="1" dirty="0">
                <a:latin typeface="Cambria" panose="02040503050406030204" pitchFamily="18" charset="0"/>
                <a:cs typeface="Arial" panose="020B0604020202020204" pitchFamily="34" charset="0"/>
              </a:rPr>
              <a:t>PERFORMANS </a:t>
            </a:r>
            <a:r>
              <a:rPr lang="en-US" sz="2600" b="1" dirty="0">
                <a:latin typeface="Cambria" panose="02040503050406030204" pitchFamily="18" charset="0"/>
                <a:cs typeface="Arial" panose="020B0604020202020204" pitchFamily="34" charset="0"/>
              </a:rPr>
              <a:t>İZLEME</a:t>
            </a:r>
            <a:r>
              <a:rPr lang="tr-TR" sz="2600" b="1" dirty="0">
                <a:latin typeface="Cambria" panose="02040503050406030204" pitchFamily="18" charset="0"/>
                <a:cs typeface="Arial" panose="020B0604020202020204" pitchFamily="34" charset="0"/>
              </a:rPr>
              <a:t> KRİTERLERİ-2021</a:t>
            </a:r>
            <a:endParaRPr lang="en-US" sz="2600" b="1" dirty="0">
              <a:latin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22825" y="4025920"/>
            <a:ext cx="1814219" cy="48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1311">
              <a:lnSpc>
                <a:spcPct val="90000"/>
              </a:lnSpc>
              <a:spcBef>
                <a:spcPct val="0"/>
              </a:spcBef>
            </a:pPr>
            <a:r>
              <a:rPr lang="tr-TR" sz="140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 Yayılımı</a:t>
            </a:r>
          </a:p>
          <a:p>
            <a:pPr algn="ctr" defTabSz="891311">
              <a:lnSpc>
                <a:spcPct val="90000"/>
              </a:lnSpc>
              <a:spcBef>
                <a:spcPct val="0"/>
              </a:spcBef>
            </a:pPr>
            <a:r>
              <a:rPr lang="tr-TR" sz="140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(%10)</a:t>
            </a:r>
          </a:p>
        </p:txBody>
      </p:sp>
      <p:sp>
        <p:nvSpPr>
          <p:cNvPr id="46" name="Pie 45"/>
          <p:cNvSpPr/>
          <p:nvPr/>
        </p:nvSpPr>
        <p:spPr>
          <a:xfrm>
            <a:off x="4179593" y="1589165"/>
            <a:ext cx="3422475" cy="3422475"/>
          </a:xfrm>
          <a:prstGeom prst="pie">
            <a:avLst>
              <a:gd name="adj1" fmla="val 16200000"/>
              <a:gd name="adj2" fmla="val 1800000"/>
            </a:avLst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48" name="Pie 47"/>
          <p:cNvSpPr/>
          <p:nvPr/>
        </p:nvSpPr>
        <p:spPr>
          <a:xfrm>
            <a:off x="4142824" y="1611966"/>
            <a:ext cx="3422475" cy="3478172"/>
          </a:xfrm>
          <a:prstGeom prst="pie">
            <a:avLst>
              <a:gd name="adj1" fmla="val 1800000"/>
              <a:gd name="adj2" fmla="val 9000000"/>
            </a:avLst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grpSp>
        <p:nvGrpSpPr>
          <p:cNvPr id="49" name="Group 48"/>
          <p:cNvGrpSpPr/>
          <p:nvPr/>
        </p:nvGrpSpPr>
        <p:grpSpPr>
          <a:xfrm>
            <a:off x="4058799" y="1589165"/>
            <a:ext cx="3464487" cy="3422475"/>
            <a:chOff x="2844879" y="1905001"/>
            <a:chExt cx="3455666" cy="3413760"/>
          </a:xfrm>
          <a:solidFill>
            <a:srgbClr val="6600FF"/>
          </a:solidFill>
        </p:grpSpPr>
        <p:sp>
          <p:nvSpPr>
            <p:cNvPr id="57" name="Pie 56"/>
            <p:cNvSpPr/>
            <p:nvPr/>
          </p:nvSpPr>
          <p:spPr>
            <a:xfrm>
              <a:off x="2886785" y="1905001"/>
              <a:ext cx="3413760" cy="3413760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2844879" y="2514600"/>
              <a:ext cx="2123918" cy="83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Araştırma </a:t>
              </a:r>
            </a:p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Kapasitesi</a:t>
              </a:r>
            </a:p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(%40)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92161" y="2393049"/>
              <a:ext cx="1421726" cy="10176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91311"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Araştırma Kalitesi</a:t>
              </a:r>
            </a:p>
            <a:p>
              <a:pPr algn="ctr" defTabSz="891311">
                <a:spcBef>
                  <a:spcPct val="0"/>
                </a:spcBef>
                <a:spcAft>
                  <a:spcPct val="35000"/>
                </a:spcAft>
              </a:pPr>
              <a:r>
                <a:rPr lang="tr-TR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(%40)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52769" y="4233250"/>
              <a:ext cx="1706239" cy="838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Etkileşim ve </a:t>
              </a:r>
              <a:r>
                <a:rPr lang="en-US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İşbirliği</a:t>
              </a:r>
              <a:endParaRPr lang="tr-TR" b="1" dirty="0">
                <a:solidFill>
                  <a:prstClr val="white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b="1" dirty="0">
                  <a:solidFill>
                    <a:prstClr val="white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(%20)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933171" y="3433338"/>
              <a:ext cx="1446790" cy="567408"/>
              <a:chOff x="908438" y="4990599"/>
              <a:chExt cx="1658966" cy="656322"/>
            </a:xfrm>
            <a:grpFill/>
          </p:grpSpPr>
          <p:sp>
            <p:nvSpPr>
              <p:cNvPr id="55" name="Oval 8"/>
              <p:cNvSpPr/>
              <p:nvPr/>
            </p:nvSpPr>
            <p:spPr>
              <a:xfrm>
                <a:off x="908438" y="4990599"/>
                <a:ext cx="1658966" cy="65632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6" name="Oval 4"/>
              <p:cNvSpPr/>
              <p:nvPr/>
            </p:nvSpPr>
            <p:spPr>
              <a:xfrm>
                <a:off x="942116" y="5116773"/>
                <a:ext cx="1625288" cy="37446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918" tIns="22918" rIns="22918" bIns="22918" numCol="1" spcCol="1270" anchor="ctr" anchorCtr="0">
                <a:noAutofit/>
              </a:bodyPr>
              <a:lstStyle/>
              <a:p>
                <a:pPr algn="ctr" defTabSz="8021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b="1" dirty="0">
                    <a:solidFill>
                      <a:schemeClr val="tx1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Performans Kriterleri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796435" y="2577289"/>
            <a:ext cx="2294860" cy="37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8817" y="1466886"/>
            <a:ext cx="35629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Atıf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Sayısı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Bilimsel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Yayın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Ulusal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Ar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-Ge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ve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Yenilik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Destek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Programlarından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Alınan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Proje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Ulusal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Ar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-Ge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ve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Yenilik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Destek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Programlarından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İlgili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Yılda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Kuruma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Aktarılan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Fon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Tutarı</a:t>
            </a: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Uluslararası Proje Fon Tutarı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nn-NO" sz="1200" dirty="0">
                <a:latin typeface="Cambria" panose="02040503050406030204" pitchFamily="18" charset="0"/>
                <a:cs typeface="Arial" panose="020B0604020202020204" pitchFamily="34" charset="0"/>
              </a:rPr>
              <a:t>Ulusal ve Uluslararası Patent Başvuru Sayısı</a:t>
            </a:r>
          </a:p>
          <a:p>
            <a:pPr marL="229194" indent="-229194">
              <a:buFont typeface="+mj-lt"/>
              <a:buAutoNum type="arabicPeriod"/>
            </a:pP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Ulusal Patent Belge 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Uluslararası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Patent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Belge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Faydalı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Model ve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Tasarım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Belge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861396" y="1071158"/>
            <a:ext cx="43306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194" indent="-229194">
              <a:buFont typeface="+mj-lt"/>
              <a:buAutoNum type="arabicPeriod"/>
            </a:pP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nb-NO" sz="1200" dirty="0">
                <a:latin typeface="Cambria" panose="02040503050406030204" pitchFamily="18" charset="0"/>
                <a:cs typeface="Arial" panose="020B0604020202020204" pitchFamily="34" charset="0"/>
              </a:rPr>
              <a:t>Incites Dergi Etki Değerinde ilk %50’lik Dilime Giren Bilimsel Yayın Oranı</a:t>
            </a:r>
          </a:p>
          <a:p>
            <a:pPr marL="229194" indent="-229194">
              <a:buFont typeface="+mj-lt"/>
              <a:buAutoNum type="arabicPeriod"/>
            </a:pPr>
            <a:r>
              <a:rPr lang="nb-NO" sz="1200" dirty="0">
                <a:latin typeface="Cambria" panose="02040503050406030204" pitchFamily="18" charset="0"/>
                <a:cs typeface="Arial" panose="020B0604020202020204" pitchFamily="34" charset="0"/>
              </a:rPr>
              <a:t>Incites Dergi Etki Değerinde ilk %10’l</a:t>
            </a: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u</a:t>
            </a:r>
            <a:r>
              <a:rPr lang="nb-NO" sz="1200" dirty="0">
                <a:latin typeface="Cambria" panose="02040503050406030204" pitchFamily="18" charset="0"/>
                <a:cs typeface="Arial" panose="020B0604020202020204" pitchFamily="34" charset="0"/>
              </a:rPr>
              <a:t>k  Dilime Giren Yayın Oranı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Bilim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Ödülü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TÜBİTAK 1004 Programı Kapsamında Desteklenen Teknoloji  Platformu Projesi Kapsamında Alınan Fon Tutarı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Yayınların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Açık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Erişim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Yüzdesi</a:t>
            </a: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Dünya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Akademik Genel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Başarı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Sıralamalarında</a:t>
            </a: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ki Performansı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Akredite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Edilmiş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Program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Uluslararası Doktora Öğrenci Sayısı</a:t>
            </a:r>
          </a:p>
          <a:p>
            <a:pPr marL="229194" indent="-229194">
              <a:buFont typeface="+mj-lt"/>
              <a:buAutoNum type="arabicPeriod"/>
            </a:pP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Doktora Mezun Sayısı</a:t>
            </a:r>
          </a:p>
          <a:p>
            <a:pPr marL="229194" indent="-229194">
              <a:buFont typeface="+mj-lt"/>
              <a:buAutoNum type="arabicPeriod"/>
            </a:pP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Doktora Öğrenci 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4657" y="5454504"/>
            <a:ext cx="10711544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Üniversite-Üniversite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İşbirlikli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Yayın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Oranı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Üniversite-</a:t>
            </a: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İş Dünyası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İşbirlikli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Yayın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Oranı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Uluslararası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İşbirlikli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Yayın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Oranı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Üniversite – </a:t>
            </a: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İş Dünyası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İşbirlikli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Ulusal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ve Uluslararası Patent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Belge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Uluslararası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İşbirlikli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Ulusal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ve Uluslararası Patent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Belge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Kamu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fonları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kapsamında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Üniversite – </a:t>
            </a: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İş Dünyası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İşbirliği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ile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Yapılan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Ar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-Ge </a:t>
            </a: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  ve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Yenilik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Projelerinden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Alınan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Fon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Tutarı</a:t>
            </a: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endParaRPr lang="en-US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Kamu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Fonları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Kapsamında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Üniversite –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İş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Dünyası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İşbirliği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ile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Yapılan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Ar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-Ge ve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Yenilik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Projeleri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Uluslararası Öğrenci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Oranı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Uluslararası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Öğretim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Üyesi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Oranı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Dolaşımdaki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Öğretim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Üyesi</a:t>
            </a:r>
            <a:r>
              <a:rPr lang="tr-TR" sz="1200" dirty="0">
                <a:latin typeface="Cambria" panose="02040503050406030204" pitchFamily="18" charset="0"/>
                <a:cs typeface="Arial" panose="020B0604020202020204" pitchFamily="34" charset="0"/>
              </a:rPr>
              <a:t> ve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Öğrenci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endParaRPr lang="tr-TR" sz="1200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TÜBİTAK 2244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Sanayi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Doktora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Programı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Öğrenci </a:t>
            </a:r>
            <a:r>
              <a:rPr lang="en-US" sz="1200" dirty="0" err="1">
                <a:latin typeface="Cambria" panose="02040503050406030204" pitchFamily="18" charset="0"/>
                <a:cs typeface="Arial" panose="020B0604020202020204" pitchFamily="34" charset="0"/>
              </a:rPr>
              <a:t>Sayısı</a:t>
            </a:r>
            <a:r>
              <a:rPr lang="en-US" sz="12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40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59641" y="1557251"/>
            <a:ext cx="12118109" cy="5462814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>
                <a:latin typeface="Cambria" panose="02040503050406030204" pitchFamily="18" charset="0"/>
              </a:rPr>
              <a:t>Toplam 30 performans göstergesi 3 boyutta (Araştırma Kapasitesi, Araştırma Kalitesi, Etkileşim ve İş Birliği) ele alınmıştır. </a:t>
            </a:r>
          </a:p>
          <a:p>
            <a:pPr marL="0" indent="0">
              <a:buNone/>
            </a:pPr>
            <a:endParaRPr lang="tr-TR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latin typeface="Cambria" panose="02040503050406030204" pitchFamily="18" charset="0"/>
              </a:rPr>
              <a:t>Araştırma Kapasitesi boyutunda yer alan gösterge sayısı 11’den 9’e düşürülmüş, </a:t>
            </a:r>
          </a:p>
          <a:p>
            <a:pPr marL="0" indent="0">
              <a:buNone/>
            </a:pPr>
            <a:r>
              <a:rPr lang="tr-TR" sz="2400" dirty="0">
                <a:latin typeface="Cambria" panose="02040503050406030204" pitchFamily="18" charset="0"/>
              </a:rPr>
              <a:t>bu boyutun toplam ağırlığı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</a:rPr>
              <a:t>%25’ten </a:t>
            </a:r>
            <a:r>
              <a:rPr lang="tr-T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%40’a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</a:rPr>
              <a:t>yükseltilmiştir.</a:t>
            </a:r>
          </a:p>
          <a:p>
            <a:pPr marL="0" indent="0">
              <a:buNone/>
            </a:pPr>
            <a:endParaRPr lang="tr-TR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latin typeface="Cambria" panose="02040503050406030204" pitchFamily="18" charset="0"/>
              </a:rPr>
              <a:t>Araştırma Kalitesi boyutunda yer alan gösterge sayısı 11’den 10’a düşürülmüş, </a:t>
            </a:r>
          </a:p>
          <a:p>
            <a:pPr marL="0" indent="0">
              <a:buNone/>
            </a:pPr>
            <a:r>
              <a:rPr lang="tr-TR" sz="2400" dirty="0">
                <a:latin typeface="Cambria" panose="02040503050406030204" pitchFamily="18" charset="0"/>
              </a:rPr>
              <a:t>bu boyutun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</a:rPr>
              <a:t>ağırlığı aynı (%40) kalmıştır.</a:t>
            </a:r>
          </a:p>
          <a:p>
            <a:pPr marL="0" indent="0">
              <a:buNone/>
            </a:pPr>
            <a:endParaRPr lang="tr-TR" sz="2400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>
                <a:latin typeface="Cambria" panose="02040503050406030204" pitchFamily="18" charset="0"/>
              </a:rPr>
              <a:t>Etkileşim ve İşbirliği boyutunda yer alan gösterge sayısı 10’dan 11’e yükseltilmiş, </a:t>
            </a:r>
          </a:p>
          <a:p>
            <a:pPr marL="0" indent="0">
              <a:buNone/>
            </a:pPr>
            <a:r>
              <a:rPr lang="tr-TR" sz="2400" dirty="0">
                <a:latin typeface="Cambria" panose="02040503050406030204" pitchFamily="18" charset="0"/>
              </a:rPr>
              <a:t>bu boyutun ağırlığı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</a:rPr>
              <a:t>%35’ten </a:t>
            </a:r>
            <a:r>
              <a:rPr lang="tr-TR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%20’ye </a:t>
            </a:r>
            <a:r>
              <a:rPr lang="tr-TR" sz="2400" dirty="0">
                <a:solidFill>
                  <a:srgbClr val="FF0000"/>
                </a:solidFill>
                <a:latin typeface="Cambria" panose="02040503050406030204" pitchFamily="18" charset="0"/>
              </a:rPr>
              <a:t>düşürülmüştür.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9B4462-42DA-794B-BBA3-EE3AAA3D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54305"/>
            <a:ext cx="12191999" cy="13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5840" y="0"/>
            <a:ext cx="11186160" cy="119149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Cambria" panose="02040503050406030204" pitchFamily="18" charset="0"/>
                <a:cs typeface="Arial" panose="020B0604020202020204" pitchFamily="34" charset="0"/>
              </a:rPr>
              <a:t>ARAŞTIRMA ÜNİVERSİTELERİ </a:t>
            </a:r>
            <a:br>
              <a:rPr lang="tr-TR" sz="28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tr-TR" sz="2800" b="1" dirty="0">
                <a:latin typeface="Cambria" panose="02040503050406030204" pitchFamily="18" charset="0"/>
                <a:cs typeface="Arial" panose="020B0604020202020204" pitchFamily="34" charset="0"/>
              </a:rPr>
              <a:t>2021 PERFORMANS SIRALAMASI SONUÇLARI</a:t>
            </a:r>
            <a:endParaRPr lang="en-US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7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84224" y="0"/>
            <a:ext cx="9725644" cy="567267"/>
          </a:xfrm>
        </p:spPr>
        <p:txBody>
          <a:bodyPr>
            <a:normAutofit/>
          </a:bodyPr>
          <a:lstStyle/>
          <a:p>
            <a:r>
              <a:rPr lang="tr-TR" sz="2400" b="1" dirty="0">
                <a:latin typeface="Cambria" panose="02040503050406030204" pitchFamily="18" charset="0"/>
                <a:cs typeface="Arial" panose="020B0604020202020204" pitchFamily="34" charset="0"/>
              </a:rPr>
              <a:t>ARAŞTIRMA ÜNİVERSİTELERİ 2021 YILI PERFORMANS SIRALAMASI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graphicFrame>
        <p:nvGraphicFramePr>
          <p:cNvPr id="26" name="Tablo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84912"/>
              </p:ext>
            </p:extLst>
          </p:nvPr>
        </p:nvGraphicFramePr>
        <p:xfrm>
          <a:off x="0" y="741370"/>
          <a:ext cx="12192000" cy="571446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978255457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96618599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23729638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55820364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3055303524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1365693315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889788031"/>
                    </a:ext>
                  </a:extLst>
                </a:gridCol>
              </a:tblGrid>
              <a:tr h="28665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Üniversite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Sıra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Toplam (100)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Kapasite (40)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Kalite (40)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İşbirliği (20)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66221"/>
                  </a:ext>
                </a:extLst>
              </a:tr>
              <a:tr h="25707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ORTA DOĞU TEKNİK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85,87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32,57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36,54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16,76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39914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KOÇ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70,05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19,97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34,63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15,45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052367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SABANCI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69,03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15,59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37,15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16,29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687630"/>
                  </a:ext>
                </a:extLst>
              </a:tr>
              <a:tr h="257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İSTANBUL TEKNİK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68,63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27,75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27,18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13,70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62441"/>
                  </a:ext>
                </a:extLst>
              </a:tr>
              <a:tr h="27588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İHSAN DOĞRAMACI BİLKENT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66,33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23,93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27,61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14,79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976170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BOĞAZİÇİ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63,25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21,29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28,82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13,14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843306"/>
                  </a:ext>
                </a:extLst>
              </a:tr>
              <a:tr h="257075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İZMİR YÜKSEK TEKNOLOJİ ENSTİTÜSÜ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57,94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25,61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19,14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13,19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055911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İSTANBUL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54,72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21,54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23,70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9,48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12441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YILDIZ TEKNİK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50,87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23,45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18,06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9,36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454311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HACETTEPE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50,26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21,04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22,59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6,63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954910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GEBZE TEKNİK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50,14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20,35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19,69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10,10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5424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ANKARA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45,17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17,60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18,10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9,47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33947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EGE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45,06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20,76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14,42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9,88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02706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ERCİYES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44,85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15,45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21,36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8,04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552537"/>
                  </a:ext>
                </a:extLst>
              </a:tr>
              <a:tr h="257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İSTANBUL ÜNİVERSİTESİ-CERRAHPAŞA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43,47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20,88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13,53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9,06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81624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GAZİ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41,06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19,88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15,06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6,12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86545"/>
                  </a:ext>
                </a:extLst>
              </a:tr>
              <a:tr h="225592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FIRAT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36,73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10,08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20,37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6,28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16694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MARMARA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33,03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11,42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13,35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8,26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597724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DOKUZ EYLÜL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19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32,09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11,98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14,11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6,00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62244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ATATÜRK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30,55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12,55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13,68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4,32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9393"/>
                  </a:ext>
                </a:extLst>
              </a:tr>
              <a:tr h="22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ÇUKUROVA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28,79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13,91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9,47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5,41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050990"/>
                  </a:ext>
                </a:extLst>
              </a:tr>
              <a:tr h="257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KARADENİZ TEKNİK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28,55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11,62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12,11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4,82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862155"/>
                  </a:ext>
                </a:extLst>
              </a:tr>
              <a:tr h="257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BURSA ULUDAĞ ÜNİVERSİTESİ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23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26,20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7,66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10,01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8,53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45834"/>
                  </a:ext>
                </a:extLst>
              </a:tr>
            </a:tbl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:a16="http://schemas.microsoft.com/office/drawing/2014/main" id="{0AAA3551-C3C0-4C07-8364-4BE8F76E41B7}"/>
              </a:ext>
            </a:extLst>
          </p:cNvPr>
          <p:cNvSpPr/>
          <p:nvPr/>
        </p:nvSpPr>
        <p:spPr>
          <a:xfrm>
            <a:off x="491067" y="3624001"/>
            <a:ext cx="11700933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0915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5528D92-6256-4898-8C03-B4DF7DCA9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55" t="32831" r="7828" b="64261"/>
          <a:stretch/>
        </p:blipFill>
        <p:spPr>
          <a:xfrm>
            <a:off x="465665" y="1947332"/>
            <a:ext cx="10745787" cy="400109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5E2FD440-66C9-40D6-945C-487CE22B5F5B}"/>
              </a:ext>
            </a:extLst>
          </p:cNvPr>
          <p:cNvSpPr txBox="1"/>
          <p:nvPr/>
        </p:nvSpPr>
        <p:spPr>
          <a:xfrm>
            <a:off x="4904835" y="959407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SONUÇ 20</a:t>
            </a:r>
            <a:r>
              <a:rPr lang="tr-TR" sz="2000" b="1" dirty="0"/>
              <a:t>20</a:t>
            </a:r>
            <a:endParaRPr lang="en-US" sz="2000" b="1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13685C68-E5AD-4E67-82DA-951624C55959}"/>
              </a:ext>
            </a:extLst>
          </p:cNvPr>
          <p:cNvSpPr txBox="1"/>
          <p:nvPr/>
        </p:nvSpPr>
        <p:spPr>
          <a:xfrm>
            <a:off x="4718569" y="3523072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SONUÇ 20</a:t>
            </a:r>
            <a:r>
              <a:rPr lang="tr-TR" sz="2000" b="1" dirty="0"/>
              <a:t>21</a:t>
            </a:r>
            <a:endParaRPr lang="en-US" sz="2000" b="1" dirty="0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C82A42A-056A-459D-8CB9-88345CC83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b="-1"/>
          <a:stretch/>
        </p:blipFill>
        <p:spPr>
          <a:xfrm>
            <a:off x="26984" y="4595209"/>
            <a:ext cx="11675533" cy="227905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CF7911BB-F27F-4D71-BE36-EAC3D9B460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/>
          <a:stretch/>
        </p:blipFill>
        <p:spPr>
          <a:xfrm>
            <a:off x="5648852" y="1594848"/>
            <a:ext cx="5562600" cy="246107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977298E-44E7-4C00-BE75-7CCD01072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/>
          <a:stretch/>
        </p:blipFill>
        <p:spPr>
          <a:xfrm>
            <a:off x="4794480" y="4088723"/>
            <a:ext cx="6908037" cy="305634"/>
          </a:xfrm>
          <a:prstGeom prst="rect">
            <a:avLst/>
          </a:prstGeom>
        </p:spPr>
      </p:pic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CB1510FE-F590-48AC-A5FF-D05FEB6CEF8C}"/>
              </a:ext>
            </a:extLst>
          </p:cNvPr>
          <p:cNvCxnSpPr>
            <a:cxnSpLocks/>
          </p:cNvCxnSpPr>
          <p:nvPr/>
        </p:nvCxnSpPr>
        <p:spPr>
          <a:xfrm>
            <a:off x="1041400" y="2453818"/>
            <a:ext cx="3056467" cy="20567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008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5F7A52A2-CD1F-49C7-8FF5-CCB76FE3B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05" t="30440" r="32853" b="25786"/>
          <a:stretch/>
        </p:blipFill>
        <p:spPr>
          <a:xfrm>
            <a:off x="821267" y="937621"/>
            <a:ext cx="3956329" cy="430250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62F8D271-C7C1-45AC-8FE4-4F9B1D100F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61" t="30988" r="36458" b="26067"/>
          <a:stretch/>
        </p:blipFill>
        <p:spPr>
          <a:xfrm>
            <a:off x="6096000" y="914399"/>
            <a:ext cx="4343400" cy="4430681"/>
          </a:xfrm>
          <a:prstGeom prst="rect">
            <a:avLst/>
          </a:prstGeom>
        </p:spPr>
      </p:pic>
      <p:sp>
        <p:nvSpPr>
          <p:cNvPr id="18" name="TextBox 12">
            <a:extLst>
              <a:ext uri="{FF2B5EF4-FFF2-40B4-BE49-F238E27FC236}">
                <a16:creationId xmlns:a16="http://schemas.microsoft.com/office/drawing/2014/main" id="{47FCFA82-E35D-44B5-AEF3-135CA4FC33B0}"/>
              </a:ext>
            </a:extLst>
          </p:cNvPr>
          <p:cNvSpPr txBox="1"/>
          <p:nvPr/>
        </p:nvSpPr>
        <p:spPr>
          <a:xfrm>
            <a:off x="7223015" y="514289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20</a:t>
            </a:r>
            <a:r>
              <a:rPr lang="tr-TR" sz="2000" b="1" dirty="0"/>
              <a:t>21</a:t>
            </a:r>
            <a:endParaRPr lang="en-US" sz="2000" b="1" dirty="0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A37BC593-C5E4-4B8C-AA40-09F25BC95492}"/>
              </a:ext>
            </a:extLst>
          </p:cNvPr>
          <p:cNvSpPr txBox="1"/>
          <p:nvPr/>
        </p:nvSpPr>
        <p:spPr>
          <a:xfrm>
            <a:off x="1752600" y="537511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20</a:t>
            </a:r>
            <a:r>
              <a:rPr lang="tr-TR" sz="2000" b="1" dirty="0"/>
              <a:t>17-2020</a:t>
            </a:r>
            <a:endParaRPr lang="en-US" sz="2000" b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52544EF-9AE6-473C-9EE9-E2AE11095044}"/>
              </a:ext>
            </a:extLst>
          </p:cNvPr>
          <p:cNvSpPr txBox="1"/>
          <p:nvPr/>
        </p:nvSpPr>
        <p:spPr>
          <a:xfrm>
            <a:off x="762000" y="5240129"/>
            <a:ext cx="939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sz="2400" b="1" dirty="0"/>
              <a:t>Araştırma Kapasitesi Artmış</a:t>
            </a:r>
          </a:p>
          <a:p>
            <a:pPr marL="285750" indent="-285750">
              <a:buFontTx/>
              <a:buChar char="-"/>
            </a:pPr>
            <a:r>
              <a:rPr lang="tr-TR" sz="2400" b="1" dirty="0"/>
              <a:t>Araştırma Kalitesi Düşmüş</a:t>
            </a:r>
          </a:p>
          <a:p>
            <a:pPr marL="285750" indent="-285750">
              <a:buFontTx/>
              <a:buChar char="-"/>
            </a:pPr>
            <a:r>
              <a:rPr lang="tr-TR" sz="2400" b="1" dirty="0"/>
              <a:t>Etkileşim ve İşbirliğimiz Düşmüştür</a:t>
            </a:r>
          </a:p>
          <a:p>
            <a:pPr marL="285750" indent="-285750">
              <a:buFontTx/>
              <a:buChar char="-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042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173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5283" y="697229"/>
            <a:ext cx="80714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10" dirty="0">
                <a:solidFill>
                  <a:srgbClr val="FFFFFF"/>
                </a:solidFill>
                <a:latin typeface="Arial"/>
                <a:cs typeface="Arial"/>
              </a:rPr>
              <a:t>Uluslararası</a:t>
            </a:r>
            <a:r>
              <a:rPr sz="3600" b="0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0" spc="-114" dirty="0">
                <a:solidFill>
                  <a:srgbClr val="FFFFFF"/>
                </a:solidFill>
                <a:latin typeface="Arial"/>
                <a:cs typeface="Arial"/>
              </a:rPr>
              <a:t>Üniversite</a:t>
            </a:r>
            <a:r>
              <a:rPr sz="3600" b="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0" spc="-114" dirty="0">
                <a:solidFill>
                  <a:srgbClr val="FFFFFF"/>
                </a:solidFill>
                <a:latin typeface="Arial"/>
                <a:cs typeface="Arial"/>
              </a:rPr>
              <a:t>Sıralama</a:t>
            </a:r>
            <a:r>
              <a:rPr sz="3600" b="0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0" spc="-105" dirty="0">
                <a:solidFill>
                  <a:srgbClr val="FFFFFF"/>
                </a:solidFill>
                <a:latin typeface="Arial"/>
                <a:cs typeface="Arial"/>
              </a:rPr>
              <a:t>Sistemleri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3851" y="1530096"/>
            <a:ext cx="8519160" cy="4892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9141" rIns="0" bIns="0" rtlCol="0">
            <a:spAutoFit/>
          </a:bodyPr>
          <a:lstStyle/>
          <a:p>
            <a:pPr marL="925830">
              <a:lnSpc>
                <a:spcPct val="100000"/>
              </a:lnSpc>
              <a:spcBef>
                <a:spcPts val="95"/>
              </a:spcBef>
            </a:pPr>
            <a:r>
              <a:rPr spc="-120" dirty="0">
                <a:solidFill>
                  <a:srgbClr val="006FC0"/>
                </a:solidFill>
              </a:rPr>
              <a:t>URAP</a:t>
            </a:r>
            <a:r>
              <a:rPr spc="-220" dirty="0">
                <a:solidFill>
                  <a:srgbClr val="006FC0"/>
                </a:solidFill>
              </a:rPr>
              <a:t> </a:t>
            </a:r>
            <a:r>
              <a:rPr spc="-140" dirty="0">
                <a:solidFill>
                  <a:srgbClr val="006FC0"/>
                </a:solidFill>
              </a:rPr>
              <a:t>2017-</a:t>
            </a:r>
            <a:r>
              <a:rPr spc="-114" dirty="0">
                <a:solidFill>
                  <a:srgbClr val="006FC0"/>
                </a:solidFill>
              </a:rPr>
              <a:t>2021</a:t>
            </a:r>
            <a:r>
              <a:rPr spc="-165" dirty="0">
                <a:solidFill>
                  <a:srgbClr val="006FC0"/>
                </a:solidFill>
              </a:rPr>
              <a:t> </a:t>
            </a:r>
            <a:r>
              <a:rPr spc="-95" dirty="0">
                <a:solidFill>
                  <a:srgbClr val="006FC0"/>
                </a:solidFill>
              </a:rPr>
              <a:t>Sıralamaları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66353" y="1304353"/>
            <a:ext cx="8330565" cy="2329180"/>
            <a:chOff x="2066353" y="1304353"/>
            <a:chExt cx="8330565" cy="2329180"/>
          </a:xfrm>
        </p:grpSpPr>
        <p:sp>
          <p:nvSpPr>
            <p:cNvPr id="4" name="object 4"/>
            <p:cNvSpPr/>
            <p:nvPr/>
          </p:nvSpPr>
          <p:spPr>
            <a:xfrm>
              <a:off x="2127504" y="1309116"/>
              <a:ext cx="8265159" cy="2270760"/>
            </a:xfrm>
            <a:custGeom>
              <a:avLst/>
              <a:gdLst/>
              <a:ahLst/>
              <a:cxnLst/>
              <a:rect l="l" t="t" r="r" b="b"/>
              <a:pathLst>
                <a:path w="8265159" h="2270760">
                  <a:moveTo>
                    <a:pt x="0" y="1946148"/>
                  </a:moveTo>
                  <a:lnTo>
                    <a:pt x="8264652" y="1946148"/>
                  </a:lnTo>
                </a:path>
                <a:path w="8265159" h="2270760">
                  <a:moveTo>
                    <a:pt x="0" y="1621536"/>
                  </a:moveTo>
                  <a:lnTo>
                    <a:pt x="8264652" y="1621536"/>
                  </a:lnTo>
                </a:path>
                <a:path w="8265159" h="2270760">
                  <a:moveTo>
                    <a:pt x="0" y="1298448"/>
                  </a:moveTo>
                  <a:lnTo>
                    <a:pt x="8264652" y="1298448"/>
                  </a:lnTo>
                </a:path>
                <a:path w="8265159" h="2270760">
                  <a:moveTo>
                    <a:pt x="0" y="973836"/>
                  </a:moveTo>
                  <a:lnTo>
                    <a:pt x="8264652" y="973836"/>
                  </a:lnTo>
                </a:path>
                <a:path w="8265159" h="2270760">
                  <a:moveTo>
                    <a:pt x="0" y="649224"/>
                  </a:moveTo>
                  <a:lnTo>
                    <a:pt x="8264652" y="649224"/>
                  </a:lnTo>
                </a:path>
                <a:path w="8265159" h="2270760">
                  <a:moveTo>
                    <a:pt x="0" y="324612"/>
                  </a:moveTo>
                  <a:lnTo>
                    <a:pt x="8264652" y="324612"/>
                  </a:lnTo>
                </a:path>
                <a:path w="8265159" h="2270760">
                  <a:moveTo>
                    <a:pt x="0" y="0"/>
                  </a:moveTo>
                  <a:lnTo>
                    <a:pt x="8264652" y="0"/>
                  </a:lnTo>
                </a:path>
                <a:path w="8265159" h="2270760">
                  <a:moveTo>
                    <a:pt x="0" y="2270760"/>
                  </a:moveTo>
                  <a:lnTo>
                    <a:pt x="8264652" y="2270760"/>
                  </a:lnTo>
                  <a:lnTo>
                    <a:pt x="8264652" y="0"/>
                  </a:lnTo>
                  <a:lnTo>
                    <a:pt x="0" y="0"/>
                  </a:lnTo>
                  <a:lnTo>
                    <a:pt x="0" y="227076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7348" y="3364992"/>
              <a:ext cx="335254" cy="22402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7" y="3349701"/>
              <a:ext cx="335254" cy="2393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4427" y="3300983"/>
              <a:ext cx="333755" cy="2880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6444" y="2570988"/>
              <a:ext cx="335254" cy="1018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1855" y="3381781"/>
              <a:ext cx="335254" cy="2072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5395" y="3333051"/>
              <a:ext cx="335254" cy="2559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87412" y="3364992"/>
              <a:ext cx="335254" cy="224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40951" y="2651760"/>
              <a:ext cx="335254" cy="937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36364" y="3381781"/>
              <a:ext cx="335254" cy="2072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9904" y="3333051"/>
              <a:ext cx="335254" cy="2559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1919" y="3364992"/>
              <a:ext cx="335254" cy="2240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95459" y="2231136"/>
              <a:ext cx="335254" cy="13578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90872" y="3364992"/>
              <a:ext cx="335254" cy="2240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5332" y="3543325"/>
              <a:ext cx="1351762" cy="456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4412" y="3381781"/>
              <a:ext cx="333756" cy="2072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6427" y="3398583"/>
              <a:ext cx="335254" cy="1904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49968" y="1889760"/>
              <a:ext cx="335254" cy="16992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45380" y="3413696"/>
              <a:ext cx="335254" cy="1753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97395" y="3413696"/>
              <a:ext cx="335254" cy="1753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50936" y="3413696"/>
              <a:ext cx="335254" cy="1753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04475" y="1662684"/>
              <a:ext cx="335254" cy="19263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6972" y="3381755"/>
              <a:ext cx="261365" cy="2004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18987" y="3364992"/>
              <a:ext cx="261365" cy="21717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72527" y="3316198"/>
              <a:ext cx="259867" cy="2644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926068" y="2586215"/>
              <a:ext cx="259867" cy="9944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21480" y="3396995"/>
              <a:ext cx="514350" cy="18516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80575" y="2668511"/>
              <a:ext cx="258318" cy="9121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73495" y="3349713"/>
              <a:ext cx="514375" cy="2309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27036" y="3381755"/>
              <a:ext cx="515874" cy="20040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33559" y="2246376"/>
              <a:ext cx="259867" cy="13342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28972" y="3381755"/>
              <a:ext cx="261365" cy="20040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82512" y="3396995"/>
              <a:ext cx="261365" cy="18516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36051" y="3413760"/>
              <a:ext cx="261366" cy="16840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88068" y="1906524"/>
              <a:ext cx="259867" cy="167411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83480" y="3430523"/>
              <a:ext cx="261365" cy="15163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637019" y="3430523"/>
              <a:ext cx="261366" cy="15163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290560" y="3430523"/>
              <a:ext cx="259842" cy="15163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42575" y="1679448"/>
              <a:ext cx="259867" cy="190118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071116" y="1309116"/>
              <a:ext cx="8321040" cy="2319655"/>
            </a:xfrm>
            <a:custGeom>
              <a:avLst/>
              <a:gdLst/>
              <a:ahLst/>
              <a:cxnLst/>
              <a:rect l="l" t="t" r="r" b="b"/>
              <a:pathLst>
                <a:path w="8321040" h="2319654">
                  <a:moveTo>
                    <a:pt x="56387" y="2270760"/>
                  </a:moveTo>
                  <a:lnTo>
                    <a:pt x="56387" y="0"/>
                  </a:lnTo>
                </a:path>
                <a:path w="8321040" h="2319654">
                  <a:moveTo>
                    <a:pt x="0" y="2270760"/>
                  </a:moveTo>
                  <a:lnTo>
                    <a:pt x="56387" y="2270760"/>
                  </a:lnTo>
                </a:path>
                <a:path w="8321040" h="2319654">
                  <a:moveTo>
                    <a:pt x="0" y="1946148"/>
                  </a:moveTo>
                  <a:lnTo>
                    <a:pt x="56387" y="1946148"/>
                  </a:lnTo>
                </a:path>
                <a:path w="8321040" h="2319654">
                  <a:moveTo>
                    <a:pt x="0" y="1621536"/>
                  </a:moveTo>
                  <a:lnTo>
                    <a:pt x="56387" y="1621536"/>
                  </a:lnTo>
                </a:path>
                <a:path w="8321040" h="2319654">
                  <a:moveTo>
                    <a:pt x="0" y="1298448"/>
                  </a:moveTo>
                  <a:lnTo>
                    <a:pt x="56387" y="1298448"/>
                  </a:lnTo>
                </a:path>
                <a:path w="8321040" h="2319654">
                  <a:moveTo>
                    <a:pt x="0" y="973836"/>
                  </a:moveTo>
                  <a:lnTo>
                    <a:pt x="56387" y="973836"/>
                  </a:lnTo>
                </a:path>
                <a:path w="8321040" h="2319654">
                  <a:moveTo>
                    <a:pt x="0" y="649224"/>
                  </a:moveTo>
                  <a:lnTo>
                    <a:pt x="56387" y="649224"/>
                  </a:lnTo>
                </a:path>
                <a:path w="8321040" h="2319654">
                  <a:moveTo>
                    <a:pt x="0" y="324612"/>
                  </a:moveTo>
                  <a:lnTo>
                    <a:pt x="56387" y="324612"/>
                  </a:lnTo>
                </a:path>
                <a:path w="8321040" h="2319654">
                  <a:moveTo>
                    <a:pt x="0" y="0"/>
                  </a:moveTo>
                  <a:lnTo>
                    <a:pt x="56387" y="0"/>
                  </a:lnTo>
                </a:path>
                <a:path w="8321040" h="2319654">
                  <a:moveTo>
                    <a:pt x="56387" y="2270760"/>
                  </a:moveTo>
                  <a:lnTo>
                    <a:pt x="8321039" y="2270760"/>
                  </a:lnTo>
                </a:path>
                <a:path w="8321040" h="2319654">
                  <a:moveTo>
                    <a:pt x="56387" y="2270760"/>
                  </a:moveTo>
                  <a:lnTo>
                    <a:pt x="56387" y="2319528"/>
                  </a:lnTo>
                </a:path>
                <a:path w="8321040" h="2319654">
                  <a:moveTo>
                    <a:pt x="1708404" y="2270760"/>
                  </a:moveTo>
                  <a:lnTo>
                    <a:pt x="1708404" y="2319528"/>
                  </a:lnTo>
                </a:path>
                <a:path w="8321040" h="2319654">
                  <a:moveTo>
                    <a:pt x="3361944" y="2270760"/>
                  </a:moveTo>
                  <a:lnTo>
                    <a:pt x="3361944" y="2319528"/>
                  </a:lnTo>
                </a:path>
                <a:path w="8321040" h="2319654">
                  <a:moveTo>
                    <a:pt x="5013959" y="2270760"/>
                  </a:moveTo>
                  <a:lnTo>
                    <a:pt x="5013959" y="2319528"/>
                  </a:lnTo>
                </a:path>
                <a:path w="8321040" h="2319654">
                  <a:moveTo>
                    <a:pt x="6667500" y="2270760"/>
                  </a:moveTo>
                  <a:lnTo>
                    <a:pt x="6667500" y="2319528"/>
                  </a:lnTo>
                </a:path>
                <a:path w="8321040" h="2319654">
                  <a:moveTo>
                    <a:pt x="8321039" y="2270760"/>
                  </a:moveTo>
                  <a:lnTo>
                    <a:pt x="8321039" y="231952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8929369" y="2295270"/>
            <a:ext cx="5105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61</a:t>
            </a:r>
            <a:r>
              <a:rPr kumimoji="0" sz="1400" b="1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7" normalizeH="0" baseline="-2579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56</a:t>
            </a:r>
            <a:endParaRPr kumimoji="0" sz="2100" b="0" i="0" u="none" strike="noStrike" kern="0" cap="none" spc="0" normalizeH="0" baseline="-25793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463531" y="1954783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82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95165" y="3089910"/>
            <a:ext cx="969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r>
              <a:rPr kumimoji="0" sz="1400" b="1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0" normalizeH="0" baseline="-59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11</a:t>
            </a:r>
            <a:r>
              <a:rPr kumimoji="0" sz="2100" b="1" i="0" u="none" strike="noStrike" kern="0" cap="none" spc="382" normalizeH="0" baseline="-59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0" normalizeH="0" baseline="-59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11</a:t>
            </a:r>
            <a:r>
              <a:rPr kumimoji="0" sz="2100" b="1" i="0" u="none" strike="noStrike" kern="0" cap="none" spc="382" normalizeH="0" baseline="-59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22925" y="3057525"/>
            <a:ext cx="1019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-59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13</a:t>
            </a:r>
            <a:r>
              <a:rPr kumimoji="0" sz="2100" b="1" i="0" u="none" strike="noStrike" kern="0" cap="none" spc="382" normalizeH="0" baseline="-5952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14</a:t>
            </a:r>
            <a:r>
              <a:rPr kumimoji="0" sz="1400" b="1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14</a:t>
            </a:r>
            <a:r>
              <a:rPr kumimoji="0" sz="1400" b="1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7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11</a:t>
            </a:r>
            <a:endParaRPr kumimoji="0" sz="2100" b="0" i="0" u="none" strike="noStrike" kern="0" cap="none" spc="0" normalizeH="0" baseline="-15873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76210" y="3089910"/>
            <a:ext cx="1019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1984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16</a:t>
            </a:r>
            <a:r>
              <a:rPr kumimoji="0" sz="2100" b="1" i="0" u="none" strike="noStrike" kern="0" cap="none" spc="382" normalizeH="0" baseline="1984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r>
              <a:rPr kumimoji="0" sz="1400" b="1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r>
              <a:rPr kumimoji="0" sz="1400" b="1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7" normalizeH="0" baseline="-992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2100" b="0" i="0" u="none" strike="noStrike" kern="0" cap="none" spc="0" normalizeH="0" baseline="-992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673590" y="1613738"/>
            <a:ext cx="2952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58283" y="313867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711442" y="313867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64728" y="313867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27717" y="1387220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117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271776" y="3267913"/>
            <a:ext cx="1362710" cy="597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827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2905" algn="l"/>
                <a:tab pos="636905" algn="l"/>
                <a:tab pos="890905" algn="l"/>
                <a:tab pos="1145540" algn="l"/>
              </a:tabLst>
              <a:defRPr/>
            </a:pP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Doktora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Mezun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Sayısı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679194" y="1059535"/>
            <a:ext cx="296545" cy="262064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9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140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80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8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8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808846" y="3657092"/>
            <a:ext cx="1515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Öğrenci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Öğretim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Üyesi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7" name="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715941" y="1789349"/>
            <a:ext cx="99648" cy="99648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2843910" y="1696923"/>
            <a:ext cx="3854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9" name="object 5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544997" y="1789349"/>
            <a:ext cx="99648" cy="99648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3673602" y="1696923"/>
            <a:ext cx="3854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374053" y="1789349"/>
            <a:ext cx="99648" cy="99648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4503165" y="1696923"/>
            <a:ext cx="3854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204633" y="1789349"/>
            <a:ext cx="99648" cy="99648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332857" y="1696923"/>
            <a:ext cx="3854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5" name="object 6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033689" y="1789349"/>
            <a:ext cx="99648" cy="99648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6162547" y="1696923"/>
            <a:ext cx="3854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82134" y="1039749"/>
            <a:ext cx="28898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Göstergelere</a:t>
            </a:r>
            <a:r>
              <a:rPr kumimoji="0" sz="14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Göre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A.Ü.</a:t>
            </a:r>
            <a:r>
              <a:rPr kumimoji="0" sz="14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</a:t>
            </a:r>
            <a:r>
              <a:rPr kumimoji="0" sz="1400" b="1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Sıralamaları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600200" y="4008120"/>
            <a:ext cx="9089390" cy="2592705"/>
            <a:chOff x="1600200" y="4008120"/>
            <a:chExt cx="9089390" cy="2592705"/>
          </a:xfrm>
        </p:grpSpPr>
        <p:sp>
          <p:nvSpPr>
            <p:cNvPr id="69" name="object 69"/>
            <p:cNvSpPr/>
            <p:nvPr/>
          </p:nvSpPr>
          <p:spPr>
            <a:xfrm>
              <a:off x="1600200" y="4008120"/>
              <a:ext cx="9089390" cy="2592705"/>
            </a:xfrm>
            <a:custGeom>
              <a:avLst/>
              <a:gdLst/>
              <a:ahLst/>
              <a:cxnLst/>
              <a:rect l="l" t="t" r="r" b="b"/>
              <a:pathLst>
                <a:path w="9089390" h="2592704">
                  <a:moveTo>
                    <a:pt x="9089136" y="0"/>
                  </a:moveTo>
                  <a:lnTo>
                    <a:pt x="0" y="0"/>
                  </a:lnTo>
                  <a:lnTo>
                    <a:pt x="0" y="2592323"/>
                  </a:lnTo>
                  <a:lnTo>
                    <a:pt x="9089136" y="2592323"/>
                  </a:lnTo>
                  <a:lnTo>
                    <a:pt x="9089136" y="0"/>
                  </a:lnTo>
                  <a:close/>
                </a:path>
              </a:pathLst>
            </a:custGeom>
            <a:solidFill>
              <a:srgbClr val="CAD4B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2101595" y="4440936"/>
              <a:ext cx="8281670" cy="1104900"/>
            </a:xfrm>
            <a:custGeom>
              <a:avLst/>
              <a:gdLst/>
              <a:ahLst/>
              <a:cxnLst/>
              <a:rect l="l" t="t" r="r" b="b"/>
              <a:pathLst>
                <a:path w="8281670" h="1104900">
                  <a:moveTo>
                    <a:pt x="0" y="1104900"/>
                  </a:moveTo>
                  <a:lnTo>
                    <a:pt x="8281415" y="1104900"/>
                  </a:lnTo>
                </a:path>
                <a:path w="8281670" h="1104900">
                  <a:moveTo>
                    <a:pt x="0" y="551688"/>
                  </a:moveTo>
                  <a:lnTo>
                    <a:pt x="8281415" y="551688"/>
                  </a:lnTo>
                </a:path>
                <a:path w="8281670" h="1104900">
                  <a:moveTo>
                    <a:pt x="0" y="0"/>
                  </a:moveTo>
                  <a:lnTo>
                    <a:pt x="8281415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2101595" y="4440936"/>
              <a:ext cx="8281670" cy="1658620"/>
            </a:xfrm>
            <a:custGeom>
              <a:avLst/>
              <a:gdLst/>
              <a:ahLst/>
              <a:cxnLst/>
              <a:rect l="l" t="t" r="r" b="b"/>
              <a:pathLst>
                <a:path w="8281670" h="1658620">
                  <a:moveTo>
                    <a:pt x="0" y="1658112"/>
                  </a:moveTo>
                  <a:lnTo>
                    <a:pt x="8281416" y="1658112"/>
                  </a:lnTo>
                  <a:lnTo>
                    <a:pt x="8281416" y="0"/>
                  </a:lnTo>
                  <a:lnTo>
                    <a:pt x="0" y="0"/>
                  </a:lnTo>
                  <a:lnTo>
                    <a:pt x="0" y="1658112"/>
                  </a:lnTo>
                  <a:close/>
                </a:path>
              </a:pathLst>
            </a:custGeom>
            <a:ln w="9143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19016" y="5876544"/>
              <a:ext cx="528802" cy="2316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62427" y="6060948"/>
              <a:ext cx="528802" cy="4724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975603" y="5855208"/>
              <a:ext cx="528802" cy="25298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32191" y="5861304"/>
              <a:ext cx="527291" cy="246888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288780" y="4535436"/>
              <a:ext cx="527291" cy="157275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57116" y="5893308"/>
              <a:ext cx="454913" cy="20955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13703" y="5870448"/>
              <a:ext cx="453402" cy="23088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70291" y="5878068"/>
              <a:ext cx="453415" cy="22329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326880" y="4550664"/>
              <a:ext cx="453402" cy="1550670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101595" y="6099048"/>
              <a:ext cx="8281670" cy="0"/>
            </a:xfrm>
            <a:custGeom>
              <a:avLst/>
              <a:gdLst/>
              <a:ahLst/>
              <a:cxnLst/>
              <a:rect l="l" t="t" r="r" b="b"/>
              <a:pathLst>
                <a:path w="8281670">
                  <a:moveTo>
                    <a:pt x="0" y="0"/>
                  </a:moveTo>
                  <a:lnTo>
                    <a:pt x="8281415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4483608" y="5570931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140196" y="5548680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96783" y="5555996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453371" y="4228591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84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846198" y="5754725"/>
            <a:ext cx="1148715" cy="445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2510" marR="0" lvl="0" indent="0" defTabSz="914400" eaLnBrk="1" fontAlgn="auto" latinLnBrk="0" hangingPunct="1">
              <a:lnSpc>
                <a:spcPts val="1775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755901" y="5406948"/>
            <a:ext cx="1930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755901" y="4854321"/>
            <a:ext cx="193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755901" y="4301109"/>
            <a:ext cx="193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260345" y="6177178"/>
            <a:ext cx="1350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Doktora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Mezun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Sayısı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029709" y="6177178"/>
            <a:ext cx="1126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Bilimsel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Doküman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132321" y="6177178"/>
            <a:ext cx="23367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Atıf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670927" y="6177178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Makale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8810879" y="6177178"/>
            <a:ext cx="1503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Öğrenci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Öğretim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Üyesi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037838" y="3657092"/>
            <a:ext cx="4116704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1375" algn="l"/>
                <a:tab pos="3646804" algn="l"/>
              </a:tabLst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Bilimsel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Doküman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Atıf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Makale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7655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Göstergelere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Göre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A.Ü.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Ortalama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Sıralaması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494" y="661797"/>
            <a:ext cx="7787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0" dirty="0">
                <a:solidFill>
                  <a:srgbClr val="006FC0"/>
                </a:solidFill>
              </a:rPr>
              <a:t>Webometrics</a:t>
            </a:r>
            <a:r>
              <a:rPr spc="-175" dirty="0">
                <a:solidFill>
                  <a:srgbClr val="006FC0"/>
                </a:solidFill>
              </a:rPr>
              <a:t> </a:t>
            </a:r>
            <a:r>
              <a:rPr spc="-130" dirty="0">
                <a:solidFill>
                  <a:srgbClr val="006FC0"/>
                </a:solidFill>
              </a:rPr>
              <a:t>(Ranking</a:t>
            </a:r>
            <a:r>
              <a:rPr spc="-155" dirty="0">
                <a:solidFill>
                  <a:srgbClr val="006FC0"/>
                </a:solidFill>
              </a:rPr>
              <a:t> </a:t>
            </a:r>
            <a:r>
              <a:rPr spc="-125" dirty="0">
                <a:solidFill>
                  <a:srgbClr val="006FC0"/>
                </a:solidFill>
              </a:rPr>
              <a:t>Web</a:t>
            </a:r>
            <a:r>
              <a:rPr spc="-195" dirty="0">
                <a:solidFill>
                  <a:srgbClr val="006FC0"/>
                </a:solidFill>
              </a:rPr>
              <a:t> </a:t>
            </a:r>
            <a:r>
              <a:rPr spc="-85" dirty="0">
                <a:solidFill>
                  <a:srgbClr val="006FC0"/>
                </a:solidFill>
              </a:rPr>
              <a:t>of</a:t>
            </a:r>
            <a:r>
              <a:rPr spc="-180" dirty="0">
                <a:solidFill>
                  <a:srgbClr val="006FC0"/>
                </a:solidFill>
              </a:rPr>
              <a:t> </a:t>
            </a:r>
            <a:r>
              <a:rPr spc="-130" dirty="0">
                <a:solidFill>
                  <a:srgbClr val="006FC0"/>
                </a:solidFill>
              </a:rPr>
              <a:t>World</a:t>
            </a:r>
            <a:r>
              <a:rPr spc="-200" dirty="0">
                <a:solidFill>
                  <a:srgbClr val="006FC0"/>
                </a:solidFill>
              </a:rPr>
              <a:t> </a:t>
            </a:r>
            <a:r>
              <a:rPr spc="-75" dirty="0">
                <a:solidFill>
                  <a:srgbClr val="006FC0"/>
                </a:solidFill>
              </a:rPr>
              <a:t>Universities)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09773" y="2261425"/>
            <a:ext cx="7477759" cy="3792220"/>
            <a:chOff x="2509773" y="2261425"/>
            <a:chExt cx="7477759" cy="3792220"/>
          </a:xfrm>
        </p:grpSpPr>
        <p:sp>
          <p:nvSpPr>
            <p:cNvPr id="4" name="object 4"/>
            <p:cNvSpPr/>
            <p:nvPr/>
          </p:nvSpPr>
          <p:spPr>
            <a:xfrm>
              <a:off x="2516123" y="5099304"/>
              <a:ext cx="7465059" cy="0"/>
            </a:xfrm>
            <a:custGeom>
              <a:avLst/>
              <a:gdLst/>
              <a:ahLst/>
              <a:cxnLst/>
              <a:rect l="l" t="t" r="r" b="b"/>
              <a:pathLst>
                <a:path w="7465059">
                  <a:moveTo>
                    <a:pt x="0" y="0"/>
                  </a:moveTo>
                  <a:lnTo>
                    <a:pt x="746455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7667" y="4512564"/>
              <a:ext cx="420674" cy="15407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16123" y="4155948"/>
              <a:ext cx="7465059" cy="0"/>
            </a:xfrm>
            <a:custGeom>
              <a:avLst/>
              <a:gdLst/>
              <a:ahLst/>
              <a:cxnLst/>
              <a:rect l="l" t="t" r="r" b="b"/>
              <a:pathLst>
                <a:path w="7465059">
                  <a:moveTo>
                    <a:pt x="0" y="0"/>
                  </a:moveTo>
                  <a:lnTo>
                    <a:pt x="746455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4427" y="3758196"/>
              <a:ext cx="419061" cy="22951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1188" y="4512564"/>
              <a:ext cx="419061" cy="15407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6423" y="3758196"/>
              <a:ext cx="420674" cy="22951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3183" y="3380232"/>
              <a:ext cx="420674" cy="267309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944" y="3758196"/>
              <a:ext cx="420674" cy="22951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6703" y="3380232"/>
              <a:ext cx="419061" cy="26730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1939" y="3758196"/>
              <a:ext cx="420674" cy="22951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48700" y="3758196"/>
              <a:ext cx="420674" cy="22951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5459" y="3758196"/>
              <a:ext cx="420674" cy="22951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17291" y="4529327"/>
              <a:ext cx="343674" cy="15156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62527" y="3773424"/>
              <a:ext cx="345211" cy="227152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09288" y="4529327"/>
              <a:ext cx="345211" cy="15156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56047" y="3773424"/>
              <a:ext cx="343674" cy="22715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02807" y="3395472"/>
              <a:ext cx="343674" cy="26494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8044" y="3773424"/>
              <a:ext cx="345211" cy="22715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94803" y="3395472"/>
              <a:ext cx="345211" cy="264947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41564" y="3773424"/>
              <a:ext cx="345185" cy="22715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88323" y="3773424"/>
              <a:ext cx="343674" cy="22715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33559" y="3773424"/>
              <a:ext cx="345211" cy="227152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16123" y="6044184"/>
              <a:ext cx="7465059" cy="0"/>
            </a:xfrm>
            <a:custGeom>
              <a:avLst/>
              <a:gdLst/>
              <a:ahLst/>
              <a:cxnLst/>
              <a:rect l="l" t="t" r="r" b="b"/>
              <a:pathLst>
                <a:path w="7465059">
                  <a:moveTo>
                    <a:pt x="0" y="0"/>
                  </a:moveTo>
                  <a:lnTo>
                    <a:pt x="7464552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516123" y="2266188"/>
              <a:ext cx="7465059" cy="944880"/>
            </a:xfrm>
            <a:custGeom>
              <a:avLst/>
              <a:gdLst/>
              <a:ahLst/>
              <a:cxnLst/>
              <a:rect l="l" t="t" r="r" b="b"/>
              <a:pathLst>
                <a:path w="7465059" h="944880">
                  <a:moveTo>
                    <a:pt x="0" y="944879"/>
                  </a:moveTo>
                  <a:lnTo>
                    <a:pt x="7464552" y="944879"/>
                  </a:lnTo>
                </a:path>
                <a:path w="7465059" h="944880">
                  <a:moveTo>
                    <a:pt x="0" y="0"/>
                  </a:moveTo>
                  <a:lnTo>
                    <a:pt x="746455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30067" y="2267712"/>
              <a:ext cx="6833616" cy="12679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13600" y="4294517"/>
              <a:ext cx="191249" cy="19124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71659" y="5852121"/>
              <a:ext cx="191249" cy="19124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90265" y="2305050"/>
              <a:ext cx="6718300" cy="1152525"/>
            </a:xfrm>
            <a:custGeom>
              <a:avLst/>
              <a:gdLst/>
              <a:ahLst/>
              <a:cxnLst/>
              <a:rect l="l" t="t" r="r" b="b"/>
              <a:pathLst>
                <a:path w="6718300" h="1152525">
                  <a:moveTo>
                    <a:pt x="0" y="1152144"/>
                  </a:moveTo>
                  <a:lnTo>
                    <a:pt x="746759" y="0"/>
                  </a:lnTo>
                  <a:lnTo>
                    <a:pt x="1491995" y="513588"/>
                  </a:lnTo>
                  <a:lnTo>
                    <a:pt x="2238756" y="518160"/>
                  </a:lnTo>
                  <a:lnTo>
                    <a:pt x="2985516" y="79248"/>
                  </a:lnTo>
                  <a:lnTo>
                    <a:pt x="3732276" y="230124"/>
                  </a:lnTo>
                  <a:lnTo>
                    <a:pt x="4477511" y="79248"/>
                  </a:lnTo>
                  <a:lnTo>
                    <a:pt x="5224272" y="117348"/>
                  </a:lnTo>
                  <a:lnTo>
                    <a:pt x="5971032" y="188975"/>
                  </a:lnTo>
                  <a:lnTo>
                    <a:pt x="6717791" y="396239"/>
                  </a:lnTo>
                </a:path>
              </a:pathLst>
            </a:custGeom>
            <a:ln w="3505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39177" y="4244440"/>
              <a:ext cx="124233" cy="1242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52788" y="5771437"/>
              <a:ext cx="124233" cy="124232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845561" y="4569028"/>
            <a:ext cx="1035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92067" y="3813809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38828" y="4569028"/>
            <a:ext cx="1035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85334" y="3813809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31713" y="3436111"/>
            <a:ext cx="103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8218" y="3813809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24597" y="3436111"/>
            <a:ext cx="103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71104" y="3813809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817864" y="3813809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64369" y="3813809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22448" y="3430523"/>
            <a:ext cx="67310" cy="26034"/>
          </a:xfrm>
          <a:custGeom>
            <a:avLst/>
            <a:gdLst/>
            <a:ahLst/>
            <a:cxnLst/>
            <a:rect l="l" t="t" r="r" b="b"/>
            <a:pathLst>
              <a:path w="67310" h="26035">
                <a:moveTo>
                  <a:pt x="67056" y="25908"/>
                </a:moveTo>
                <a:lnTo>
                  <a:pt x="56387" y="0"/>
                </a:lnTo>
                <a:lnTo>
                  <a:pt x="0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13964" y="3301110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548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02152" y="1958086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792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248658" y="2472944"/>
            <a:ext cx="283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683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95417" y="2477516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682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41796" y="2038350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775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88303" y="2189480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743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234681" y="2038350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775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981188" y="2076069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767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727947" y="2146503"/>
            <a:ext cx="2825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752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474454" y="2354707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708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147427" y="5905296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147427" y="5149722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147427" y="4394072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147427" y="3638169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147427" y="2882645"/>
            <a:ext cx="103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147427" y="2126995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62251" y="5905296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81783" y="4960746"/>
            <a:ext cx="282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200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81783" y="4016121"/>
            <a:ext cx="282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400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81783" y="3071622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600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081783" y="2126995"/>
            <a:ext cx="2825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800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735833" y="6122009"/>
            <a:ext cx="7040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25" algn="l"/>
                <a:tab pos="1492885" algn="l"/>
                <a:tab pos="2239645" algn="l"/>
                <a:tab pos="2985770" algn="l"/>
                <a:tab pos="3732529" algn="l"/>
                <a:tab pos="4479290" algn="l"/>
                <a:tab pos="5225415" algn="l"/>
                <a:tab pos="5972175" algn="l"/>
                <a:tab pos="6718300" algn="l"/>
              </a:tabLst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2012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2013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2014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2015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2016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2017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2018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2019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2020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315333" y="1359230"/>
            <a:ext cx="37185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Ankara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Üniversitesi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Webometrics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Sıralaması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8" name="object 6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571231" y="2878835"/>
            <a:ext cx="250698" cy="90677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7845806" y="2802763"/>
            <a:ext cx="170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115045" y="2868167"/>
            <a:ext cx="279400" cy="109220"/>
            <a:chOff x="8115045" y="2868167"/>
            <a:chExt cx="279400" cy="109220"/>
          </a:xfrm>
        </p:grpSpPr>
        <p:sp>
          <p:nvSpPr>
            <p:cNvPr id="71" name="object 71"/>
            <p:cNvSpPr/>
            <p:nvPr/>
          </p:nvSpPr>
          <p:spPr>
            <a:xfrm>
              <a:off x="8132825" y="292379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505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99119" y="2868167"/>
              <a:ext cx="108966" cy="108965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8403970" y="2802763"/>
            <a:ext cx="231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WR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822704" y="1286255"/>
            <a:ext cx="8693150" cy="5184775"/>
          </a:xfrm>
          <a:custGeom>
            <a:avLst/>
            <a:gdLst/>
            <a:ahLst/>
            <a:cxnLst/>
            <a:rect l="l" t="t" r="r" b="b"/>
            <a:pathLst>
              <a:path w="8693150" h="5184775">
                <a:moveTo>
                  <a:pt x="0" y="5184648"/>
                </a:moveTo>
                <a:lnTo>
                  <a:pt x="8692896" y="5184648"/>
                </a:lnTo>
                <a:lnTo>
                  <a:pt x="8692896" y="0"/>
                </a:lnTo>
                <a:lnTo>
                  <a:pt x="0" y="0"/>
                </a:lnTo>
                <a:lnTo>
                  <a:pt x="0" y="5184648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2323" y="3259835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383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2323" y="2979420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383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2323" y="2697479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383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92323" y="2417064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383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2323" y="2136648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383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2323" y="1854707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383" y="0"/>
                </a:lnTo>
              </a:path>
            </a:pathLst>
          </a:custGeom>
          <a:ln w="9144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31173" y="1569529"/>
            <a:ext cx="7710805" cy="2024380"/>
            <a:chOff x="2531173" y="1569529"/>
            <a:chExt cx="7710805" cy="2024380"/>
          </a:xfrm>
        </p:grpSpPr>
        <p:sp>
          <p:nvSpPr>
            <p:cNvPr id="9" name="object 9"/>
            <p:cNvSpPr/>
            <p:nvPr/>
          </p:nvSpPr>
          <p:spPr>
            <a:xfrm>
              <a:off x="2592323" y="1574291"/>
              <a:ext cx="7644765" cy="1965960"/>
            </a:xfrm>
            <a:custGeom>
              <a:avLst/>
              <a:gdLst/>
              <a:ahLst/>
              <a:cxnLst/>
              <a:rect l="l" t="t" r="r" b="b"/>
              <a:pathLst>
                <a:path w="7644765" h="1965960">
                  <a:moveTo>
                    <a:pt x="0" y="0"/>
                  </a:moveTo>
                  <a:lnTo>
                    <a:pt x="7644383" y="0"/>
                  </a:lnTo>
                </a:path>
                <a:path w="7644765" h="1965960">
                  <a:moveTo>
                    <a:pt x="0" y="1965960"/>
                  </a:moveTo>
                  <a:lnTo>
                    <a:pt x="7644383" y="1965960"/>
                  </a:lnTo>
                  <a:lnTo>
                    <a:pt x="7644383" y="0"/>
                  </a:lnTo>
                  <a:lnTo>
                    <a:pt x="0" y="0"/>
                  </a:lnTo>
                  <a:lnTo>
                    <a:pt x="0" y="1965960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6435" y="2846844"/>
              <a:ext cx="316966" cy="7025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5007" y="2734043"/>
              <a:ext cx="316966" cy="8153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5103" y="2566416"/>
              <a:ext cx="315467" cy="9829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13676" y="2453652"/>
              <a:ext cx="315468" cy="10957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42247" y="2510040"/>
              <a:ext cx="315468" cy="10393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2655" y="2903232"/>
              <a:ext cx="315468" cy="6461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1227" y="2621280"/>
              <a:ext cx="315467" cy="9281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2453652"/>
              <a:ext cx="315467" cy="10957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8371" y="2397239"/>
              <a:ext cx="315468" cy="11521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76943" y="2228087"/>
              <a:ext cx="316966" cy="13213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7351" y="2677655"/>
              <a:ext cx="315467" cy="8717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5923" y="2510040"/>
              <a:ext cx="315467" cy="103935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54495" y="2284475"/>
              <a:ext cx="316966" cy="12649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83067" y="2060447"/>
              <a:ext cx="316966" cy="14889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13164" y="2004059"/>
              <a:ext cx="315468" cy="15453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2047" y="2340851"/>
              <a:ext cx="316966" cy="12085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60619" y="2566416"/>
              <a:ext cx="316966" cy="9829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90715" y="2284475"/>
              <a:ext cx="315467" cy="12649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19288" y="2004059"/>
              <a:ext cx="315468" cy="15453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47859" y="1778507"/>
              <a:ext cx="315468" cy="177088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68267" y="2116836"/>
              <a:ext cx="315467" cy="14325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39" y="2453652"/>
              <a:ext cx="315467" cy="10957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25411" y="2171700"/>
              <a:ext cx="315468" cy="137769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53983" y="1778507"/>
              <a:ext cx="316966" cy="177088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82555" y="1572767"/>
              <a:ext cx="316966" cy="19766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766059" y="2862059"/>
              <a:ext cx="240030" cy="68047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94631" y="2750807"/>
              <a:ext cx="240068" cy="79173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23203" y="2581643"/>
              <a:ext cx="240068" cy="96089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51776" y="2468880"/>
              <a:ext cx="241579" cy="107365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881871" y="2525255"/>
              <a:ext cx="240068" cy="10172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00755" y="2918447"/>
              <a:ext cx="240068" cy="6240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529327" y="2638031"/>
              <a:ext cx="241579" cy="90450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57900" y="2468880"/>
              <a:ext cx="241579" cy="107365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87995" y="2412479"/>
              <a:ext cx="240068" cy="11300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16567" y="2244851"/>
              <a:ext cx="240029" cy="129768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235451" y="2694419"/>
              <a:ext cx="241579" cy="84811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65547" y="2525255"/>
              <a:ext cx="240068" cy="101728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822691" y="2075687"/>
              <a:ext cx="240029" cy="146685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351264" y="2019300"/>
              <a:ext cx="241579" cy="152323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94120" y="2301227"/>
              <a:ext cx="474725" cy="12413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471671" y="2357615"/>
              <a:ext cx="240068" cy="118492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000243" y="2581643"/>
              <a:ext cx="240068" cy="96089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57388" y="2019300"/>
              <a:ext cx="241579" cy="152323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87483" y="1795271"/>
              <a:ext cx="240029" cy="174726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06367" y="2132075"/>
              <a:ext cx="240068" cy="141046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34939" y="2468880"/>
              <a:ext cx="241579" cy="107365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63511" y="2188463"/>
              <a:ext cx="241579" cy="135407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293607" y="1795271"/>
              <a:ext cx="240029" cy="174726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22179" y="1572767"/>
              <a:ext cx="240068" cy="196976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2535935" y="1574291"/>
              <a:ext cx="7701280" cy="2014855"/>
            </a:xfrm>
            <a:custGeom>
              <a:avLst/>
              <a:gdLst/>
              <a:ahLst/>
              <a:cxnLst/>
              <a:rect l="l" t="t" r="r" b="b"/>
              <a:pathLst>
                <a:path w="7701280" h="2014854">
                  <a:moveTo>
                    <a:pt x="56387" y="1965960"/>
                  </a:moveTo>
                  <a:lnTo>
                    <a:pt x="56387" y="0"/>
                  </a:lnTo>
                </a:path>
                <a:path w="7701280" h="2014854">
                  <a:moveTo>
                    <a:pt x="0" y="1965960"/>
                  </a:moveTo>
                  <a:lnTo>
                    <a:pt x="56387" y="1965960"/>
                  </a:lnTo>
                </a:path>
                <a:path w="7701280" h="2014854">
                  <a:moveTo>
                    <a:pt x="0" y="1685544"/>
                  </a:moveTo>
                  <a:lnTo>
                    <a:pt x="56387" y="1685544"/>
                  </a:lnTo>
                </a:path>
                <a:path w="7701280" h="2014854">
                  <a:moveTo>
                    <a:pt x="0" y="1405128"/>
                  </a:moveTo>
                  <a:lnTo>
                    <a:pt x="56387" y="1405128"/>
                  </a:lnTo>
                </a:path>
                <a:path w="7701280" h="2014854">
                  <a:moveTo>
                    <a:pt x="0" y="1123188"/>
                  </a:moveTo>
                  <a:lnTo>
                    <a:pt x="56387" y="1123188"/>
                  </a:lnTo>
                </a:path>
                <a:path w="7701280" h="2014854">
                  <a:moveTo>
                    <a:pt x="0" y="842772"/>
                  </a:moveTo>
                  <a:lnTo>
                    <a:pt x="56387" y="842772"/>
                  </a:lnTo>
                </a:path>
                <a:path w="7701280" h="2014854">
                  <a:moveTo>
                    <a:pt x="0" y="562356"/>
                  </a:moveTo>
                  <a:lnTo>
                    <a:pt x="56387" y="562356"/>
                  </a:lnTo>
                </a:path>
                <a:path w="7701280" h="2014854">
                  <a:moveTo>
                    <a:pt x="0" y="280416"/>
                  </a:moveTo>
                  <a:lnTo>
                    <a:pt x="56387" y="280416"/>
                  </a:lnTo>
                </a:path>
                <a:path w="7701280" h="2014854">
                  <a:moveTo>
                    <a:pt x="0" y="0"/>
                  </a:moveTo>
                  <a:lnTo>
                    <a:pt x="56387" y="0"/>
                  </a:lnTo>
                </a:path>
                <a:path w="7701280" h="2014854">
                  <a:moveTo>
                    <a:pt x="56387" y="1965960"/>
                  </a:moveTo>
                  <a:lnTo>
                    <a:pt x="7700771" y="1965960"/>
                  </a:lnTo>
                </a:path>
                <a:path w="7701280" h="2014854">
                  <a:moveTo>
                    <a:pt x="56387" y="1965960"/>
                  </a:moveTo>
                  <a:lnTo>
                    <a:pt x="56387" y="2014728"/>
                  </a:lnTo>
                </a:path>
                <a:path w="7701280" h="2014854">
                  <a:moveTo>
                    <a:pt x="1586484" y="1965960"/>
                  </a:moveTo>
                  <a:lnTo>
                    <a:pt x="1586484" y="2014728"/>
                  </a:lnTo>
                </a:path>
                <a:path w="7701280" h="2014854">
                  <a:moveTo>
                    <a:pt x="3115055" y="1965960"/>
                  </a:moveTo>
                  <a:lnTo>
                    <a:pt x="3115055" y="2014728"/>
                  </a:lnTo>
                </a:path>
                <a:path w="7701280" h="2014854">
                  <a:moveTo>
                    <a:pt x="4643628" y="1965960"/>
                  </a:moveTo>
                  <a:lnTo>
                    <a:pt x="4643628" y="2014728"/>
                  </a:lnTo>
                </a:path>
                <a:path w="7701280" h="2014854">
                  <a:moveTo>
                    <a:pt x="6172199" y="1965960"/>
                  </a:moveTo>
                  <a:lnTo>
                    <a:pt x="6172199" y="2014728"/>
                  </a:lnTo>
                </a:path>
                <a:path w="7701280" h="2014854">
                  <a:moveTo>
                    <a:pt x="7700771" y="1965960"/>
                  </a:moveTo>
                  <a:lnTo>
                    <a:pt x="7700771" y="2014728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8912986" y="2565273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771139" y="2902457"/>
            <a:ext cx="478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52" normalizeH="0" baseline="-1785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11</a:t>
            </a:r>
            <a:endParaRPr kumimoji="0" sz="2100" b="0" i="0" u="none" strike="noStrike" kern="0" cap="none" spc="0" normalizeH="0" baseline="-1785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00346" y="2677795"/>
            <a:ext cx="478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-35714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14</a:t>
            </a:r>
            <a:r>
              <a:rPr kumimoji="0" sz="2100" b="1" i="0" u="none" strike="noStrike" kern="0" cap="none" spc="165" normalizeH="0" baseline="-35714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29172" y="2508885"/>
            <a:ext cx="478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-35714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</a:t>
            </a:r>
            <a:r>
              <a:rPr kumimoji="0" sz="2100" b="1" i="0" u="none" strike="noStrike" kern="0" cap="none" spc="165" normalizeH="0" baseline="-35714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58380" y="2452877"/>
            <a:ext cx="4787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-1785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19</a:t>
            </a:r>
            <a:r>
              <a:rPr kumimoji="0" sz="2100" b="1" i="0" u="none" strike="noStrike" kern="0" cap="none" spc="165" normalizeH="0" baseline="-1785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148318" y="2284222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67202" y="2733801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383268" y="2059305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502152" y="2396185"/>
            <a:ext cx="1936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325234" y="2340356"/>
            <a:ext cx="427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22</a:t>
            </a:r>
            <a:r>
              <a:rPr kumimoji="0" sz="1400" b="1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829042" y="2059000"/>
            <a:ext cx="4794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-1785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26</a:t>
            </a:r>
            <a:r>
              <a:rPr kumimoji="0" sz="2100" b="1" i="0" u="none" strike="noStrike" kern="0" cap="none" spc="157" normalizeH="0" baseline="-1785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618598" y="1834388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737483" y="2171826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770628" y="2508885"/>
            <a:ext cx="714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-1785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</a:t>
            </a:r>
            <a:r>
              <a:rPr kumimoji="0" sz="2100" b="1" i="0" u="none" strike="noStrike" kern="0" cap="none" spc="150" normalizeH="0" baseline="-17857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0" normalizeH="0" baseline="-35714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</a:t>
            </a:r>
            <a:r>
              <a:rPr kumimoji="0" sz="2100" b="1" i="0" u="none" strike="noStrike" kern="0" cap="none" spc="165" normalizeH="0" baseline="-35714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95769" y="2227833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24722" y="1834388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853930" y="1609725"/>
            <a:ext cx="1930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248154" y="2772257"/>
            <a:ext cx="193675" cy="8686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0" marR="5715" lvl="0" indent="0" algn="r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248154" y="1367129"/>
            <a:ext cx="193040" cy="143065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080639" y="3618103"/>
            <a:ext cx="567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Teaching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240657" y="3618103"/>
            <a:ext cx="1306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International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Outllok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33846" y="3618103"/>
            <a:ext cx="577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Research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671816" y="3618103"/>
            <a:ext cx="559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Citations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970898" y="3618103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Industry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Income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84" name="object 8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228005" y="1699433"/>
            <a:ext cx="99648" cy="99648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3368928" y="1607565"/>
            <a:ext cx="3727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159254" y="1154938"/>
            <a:ext cx="8222615" cy="2750185"/>
            <a:chOff x="2159254" y="1154938"/>
            <a:chExt cx="8222615" cy="2750185"/>
          </a:xfrm>
        </p:grpSpPr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982385" y="1699433"/>
              <a:ext cx="99648" cy="9964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735241" y="1699433"/>
              <a:ext cx="99648" cy="9964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89621" y="1699433"/>
              <a:ext cx="99648" cy="9964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244001" y="1699433"/>
              <a:ext cx="99648" cy="99648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2165604" y="1161288"/>
              <a:ext cx="8209915" cy="2737485"/>
            </a:xfrm>
            <a:custGeom>
              <a:avLst/>
              <a:gdLst/>
              <a:ahLst/>
              <a:cxnLst/>
              <a:rect l="l" t="t" r="r" b="b"/>
              <a:pathLst>
                <a:path w="8209915" h="2737485">
                  <a:moveTo>
                    <a:pt x="0" y="2737104"/>
                  </a:moveTo>
                  <a:lnTo>
                    <a:pt x="8209788" y="2737104"/>
                  </a:lnTo>
                  <a:lnTo>
                    <a:pt x="8209788" y="0"/>
                  </a:lnTo>
                  <a:lnTo>
                    <a:pt x="0" y="0"/>
                  </a:lnTo>
                  <a:lnTo>
                    <a:pt x="0" y="2737104"/>
                  </a:lnTo>
                  <a:close/>
                </a:path>
              </a:pathLst>
            </a:custGeom>
            <a:ln w="121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4123054" y="1162659"/>
            <a:ext cx="4346575" cy="68453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49554" marR="0" lvl="0" indent="0" defTabSz="91440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Göstergelere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Göre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THE Ankara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Üniversitesi</a:t>
            </a:r>
            <a:r>
              <a:rPr kumimoji="0" sz="14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Sıralamaları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1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3745" algn="l"/>
                <a:tab pos="1507490" algn="l"/>
                <a:tab pos="2261870" algn="l"/>
              </a:tabLst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2019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2020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2165604" y="4043171"/>
            <a:ext cx="8209915" cy="2737485"/>
            <a:chOff x="2165604" y="4043171"/>
            <a:chExt cx="8209915" cy="2737485"/>
          </a:xfrm>
        </p:grpSpPr>
        <p:sp>
          <p:nvSpPr>
            <p:cNvPr id="94" name="object 94"/>
            <p:cNvSpPr/>
            <p:nvPr/>
          </p:nvSpPr>
          <p:spPr>
            <a:xfrm>
              <a:off x="2165604" y="4043171"/>
              <a:ext cx="8209915" cy="2737485"/>
            </a:xfrm>
            <a:custGeom>
              <a:avLst/>
              <a:gdLst/>
              <a:ahLst/>
              <a:cxnLst/>
              <a:rect l="l" t="t" r="r" b="b"/>
              <a:pathLst>
                <a:path w="8209915" h="2737484">
                  <a:moveTo>
                    <a:pt x="8209788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8209788" y="2737104"/>
                  </a:lnTo>
                  <a:lnTo>
                    <a:pt x="8209788" y="0"/>
                  </a:lnTo>
                  <a:close/>
                </a:path>
              </a:pathLst>
            </a:custGeom>
            <a:solidFill>
              <a:srgbClr val="D4E0C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2601468" y="4477511"/>
              <a:ext cx="7630795" cy="1612900"/>
            </a:xfrm>
            <a:custGeom>
              <a:avLst/>
              <a:gdLst/>
              <a:ahLst/>
              <a:cxnLst/>
              <a:rect l="l" t="t" r="r" b="b"/>
              <a:pathLst>
                <a:path w="7630795" h="1612900">
                  <a:moveTo>
                    <a:pt x="0" y="1612392"/>
                  </a:moveTo>
                  <a:lnTo>
                    <a:pt x="7630667" y="1612392"/>
                  </a:lnTo>
                </a:path>
                <a:path w="7630795" h="1612900">
                  <a:moveTo>
                    <a:pt x="0" y="1290828"/>
                  </a:moveTo>
                  <a:lnTo>
                    <a:pt x="7630667" y="1290828"/>
                  </a:lnTo>
                </a:path>
                <a:path w="7630795" h="1612900">
                  <a:moveTo>
                    <a:pt x="0" y="967740"/>
                  </a:moveTo>
                  <a:lnTo>
                    <a:pt x="7630667" y="967740"/>
                  </a:lnTo>
                </a:path>
                <a:path w="7630795" h="1612900">
                  <a:moveTo>
                    <a:pt x="0" y="644651"/>
                  </a:moveTo>
                  <a:lnTo>
                    <a:pt x="7630667" y="644651"/>
                  </a:lnTo>
                </a:path>
                <a:path w="7630795" h="1612900">
                  <a:moveTo>
                    <a:pt x="0" y="323088"/>
                  </a:moveTo>
                  <a:lnTo>
                    <a:pt x="7630667" y="323088"/>
                  </a:lnTo>
                </a:path>
                <a:path w="7630795" h="1612900">
                  <a:moveTo>
                    <a:pt x="0" y="0"/>
                  </a:moveTo>
                  <a:lnTo>
                    <a:pt x="7630667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2601468" y="4477511"/>
              <a:ext cx="7630795" cy="1935480"/>
            </a:xfrm>
            <a:custGeom>
              <a:avLst/>
              <a:gdLst/>
              <a:ahLst/>
              <a:cxnLst/>
              <a:rect l="l" t="t" r="r" b="b"/>
              <a:pathLst>
                <a:path w="7630795" h="1935479">
                  <a:moveTo>
                    <a:pt x="0" y="1935480"/>
                  </a:moveTo>
                  <a:lnTo>
                    <a:pt x="7630668" y="1935480"/>
                  </a:lnTo>
                  <a:lnTo>
                    <a:pt x="7630668" y="0"/>
                  </a:lnTo>
                  <a:lnTo>
                    <a:pt x="0" y="0"/>
                  </a:lnTo>
                  <a:lnTo>
                    <a:pt x="0" y="1935480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108960" y="5309615"/>
              <a:ext cx="505980" cy="111099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636008" y="5309615"/>
              <a:ext cx="504469" cy="1110996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61532" y="5052059"/>
              <a:ext cx="505980" cy="1368552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688580" y="4806695"/>
              <a:ext cx="504469" cy="1613916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214104" y="4664976"/>
              <a:ext cx="505980" cy="1755635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148584" y="5324855"/>
              <a:ext cx="429018" cy="108891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674108" y="5324855"/>
              <a:ext cx="430542" cy="1088910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201156" y="5067312"/>
              <a:ext cx="429018" cy="1346454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726680" y="4821948"/>
              <a:ext cx="430542" cy="1591818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253727" y="4680216"/>
              <a:ext cx="429018" cy="1733550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601468" y="6412991"/>
              <a:ext cx="7630795" cy="0"/>
            </a:xfrm>
            <a:custGeom>
              <a:avLst/>
              <a:gdLst/>
              <a:ahLst/>
              <a:cxnLst/>
              <a:rect l="l" t="t" r="r" b="b"/>
              <a:pathLst>
                <a:path w="7630795">
                  <a:moveTo>
                    <a:pt x="0" y="0"/>
                  </a:moveTo>
                  <a:lnTo>
                    <a:pt x="7630667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3261614" y="5365750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88153" y="5365750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314821" y="5107685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841233" y="4862576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9367773" y="4720844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2256408" y="5197754"/>
            <a:ext cx="193040" cy="13157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9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256408" y="4229279"/>
            <a:ext cx="193040" cy="99441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087623" y="6490512"/>
            <a:ext cx="3625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6970" algn="l"/>
                <a:tab pos="3047365" algn="l"/>
              </a:tabLst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Teaching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International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Outllok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Research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670927" y="6490512"/>
            <a:ext cx="559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Citations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8967216" y="6490512"/>
            <a:ext cx="1019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Industry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Income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4006850" y="4117594"/>
            <a:ext cx="45402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Kategorilere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Göre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Ankara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Üniversitesi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</a:t>
            </a:r>
            <a:r>
              <a:rPr kumimoji="0" sz="14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Ortalama</a:t>
            </a:r>
            <a:r>
              <a:rPr kumimoji="0" sz="14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Sıralaması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165604" y="4043171"/>
            <a:ext cx="8209915" cy="2737485"/>
          </a:xfrm>
          <a:custGeom>
            <a:avLst/>
            <a:gdLst/>
            <a:ahLst/>
            <a:cxnLst/>
            <a:rect l="l" t="t" r="r" b="b"/>
            <a:pathLst>
              <a:path w="8209915" h="2737484">
                <a:moveTo>
                  <a:pt x="0" y="2737104"/>
                </a:moveTo>
                <a:lnTo>
                  <a:pt x="8209788" y="2737104"/>
                </a:lnTo>
                <a:lnTo>
                  <a:pt x="8209788" y="0"/>
                </a:lnTo>
                <a:lnTo>
                  <a:pt x="0" y="0"/>
                </a:lnTo>
                <a:lnTo>
                  <a:pt x="0" y="2737104"/>
                </a:lnTo>
                <a:close/>
              </a:path>
            </a:pathLst>
          </a:custGeom>
          <a:ln w="1219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object 120"/>
          <p:cNvSpPr txBox="1">
            <a:spLocks noGrp="1"/>
          </p:cNvSpPr>
          <p:nvPr>
            <p:ph type="title"/>
          </p:nvPr>
        </p:nvSpPr>
        <p:spPr>
          <a:xfrm>
            <a:off x="2174494" y="661797"/>
            <a:ext cx="834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0" dirty="0">
                <a:solidFill>
                  <a:srgbClr val="006FC0"/>
                </a:solidFill>
              </a:rPr>
              <a:t>THE</a:t>
            </a:r>
            <a:r>
              <a:rPr spc="-195" dirty="0">
                <a:solidFill>
                  <a:srgbClr val="006FC0"/>
                </a:solidFill>
              </a:rPr>
              <a:t> </a:t>
            </a:r>
            <a:r>
              <a:rPr spc="-114" dirty="0">
                <a:solidFill>
                  <a:srgbClr val="006FC0"/>
                </a:solidFill>
              </a:rPr>
              <a:t>(</a:t>
            </a:r>
            <a:r>
              <a:rPr sz="2600" spc="-114" dirty="0">
                <a:solidFill>
                  <a:srgbClr val="006FC0"/>
                </a:solidFill>
              </a:rPr>
              <a:t>Times</a:t>
            </a:r>
            <a:r>
              <a:rPr sz="2600" spc="-204" dirty="0">
                <a:solidFill>
                  <a:srgbClr val="006FC0"/>
                </a:solidFill>
              </a:rPr>
              <a:t> </a:t>
            </a:r>
            <a:r>
              <a:rPr sz="2600" spc="-105" dirty="0">
                <a:solidFill>
                  <a:srgbClr val="006FC0"/>
                </a:solidFill>
              </a:rPr>
              <a:t>Higher</a:t>
            </a:r>
            <a:r>
              <a:rPr sz="2600" spc="-225" dirty="0">
                <a:solidFill>
                  <a:srgbClr val="006FC0"/>
                </a:solidFill>
              </a:rPr>
              <a:t> </a:t>
            </a:r>
            <a:r>
              <a:rPr sz="2600" spc="-105" dirty="0">
                <a:solidFill>
                  <a:srgbClr val="006FC0"/>
                </a:solidFill>
              </a:rPr>
              <a:t>Education</a:t>
            </a:r>
            <a:r>
              <a:rPr sz="2600" spc="-240" dirty="0">
                <a:solidFill>
                  <a:srgbClr val="006FC0"/>
                </a:solidFill>
              </a:rPr>
              <a:t> </a:t>
            </a:r>
            <a:r>
              <a:rPr sz="2600" spc="-114" dirty="0">
                <a:solidFill>
                  <a:srgbClr val="006FC0"/>
                </a:solidFill>
              </a:rPr>
              <a:t>World</a:t>
            </a:r>
            <a:r>
              <a:rPr sz="2600" spc="-215" dirty="0">
                <a:solidFill>
                  <a:srgbClr val="006FC0"/>
                </a:solidFill>
              </a:rPr>
              <a:t> </a:t>
            </a:r>
            <a:r>
              <a:rPr sz="2600" spc="-114" dirty="0">
                <a:solidFill>
                  <a:srgbClr val="006FC0"/>
                </a:solidFill>
              </a:rPr>
              <a:t>University</a:t>
            </a:r>
            <a:r>
              <a:rPr sz="2600" spc="-204" dirty="0">
                <a:solidFill>
                  <a:srgbClr val="006FC0"/>
                </a:solidFill>
              </a:rPr>
              <a:t> </a:t>
            </a:r>
            <a:r>
              <a:rPr sz="2600" spc="-85" dirty="0">
                <a:solidFill>
                  <a:srgbClr val="006FC0"/>
                </a:solidFill>
              </a:rPr>
              <a:t>Rankings</a:t>
            </a:r>
            <a:r>
              <a:rPr spc="-85" dirty="0">
                <a:solidFill>
                  <a:srgbClr val="006FC0"/>
                </a:solidFill>
              </a:rPr>
              <a:t>)</a:t>
            </a:r>
            <a:endParaRPr sz="2600"/>
          </a:p>
        </p:txBody>
      </p:sp>
      <p:sp>
        <p:nvSpPr>
          <p:cNvPr id="121" name="object 121"/>
          <p:cNvSpPr/>
          <p:nvPr/>
        </p:nvSpPr>
        <p:spPr>
          <a:xfrm>
            <a:off x="3008688" y="1376497"/>
            <a:ext cx="7347584" cy="1715135"/>
          </a:xfrm>
          <a:custGeom>
            <a:avLst/>
            <a:gdLst/>
            <a:ahLst/>
            <a:cxnLst/>
            <a:rect l="l" t="t" r="r" b="b"/>
            <a:pathLst>
              <a:path w="7347584" h="1715135">
                <a:moveTo>
                  <a:pt x="62933" y="1575871"/>
                </a:moveTo>
                <a:lnTo>
                  <a:pt x="26828" y="1512695"/>
                </a:lnTo>
                <a:lnTo>
                  <a:pt x="6032" y="1442494"/>
                </a:lnTo>
                <a:lnTo>
                  <a:pt x="0" y="1366706"/>
                </a:lnTo>
                <a:lnTo>
                  <a:pt x="2349" y="1327167"/>
                </a:lnTo>
                <a:lnTo>
                  <a:pt x="8185" y="1286772"/>
                </a:lnTo>
                <a:lnTo>
                  <a:pt x="17440" y="1245700"/>
                </a:lnTo>
                <a:lnTo>
                  <a:pt x="30044" y="1204132"/>
                </a:lnTo>
                <a:lnTo>
                  <a:pt x="45929" y="1162248"/>
                </a:lnTo>
                <a:lnTo>
                  <a:pt x="65029" y="1120227"/>
                </a:lnTo>
                <a:lnTo>
                  <a:pt x="87273" y="1078250"/>
                </a:lnTo>
                <a:lnTo>
                  <a:pt x="112595" y="1036497"/>
                </a:lnTo>
                <a:lnTo>
                  <a:pt x="140925" y="995147"/>
                </a:lnTo>
                <a:lnTo>
                  <a:pt x="172196" y="954382"/>
                </a:lnTo>
                <a:lnTo>
                  <a:pt x="206339" y="914380"/>
                </a:lnTo>
                <a:lnTo>
                  <a:pt x="243287" y="875322"/>
                </a:lnTo>
                <a:lnTo>
                  <a:pt x="282971" y="837387"/>
                </a:lnTo>
                <a:lnTo>
                  <a:pt x="325322" y="800757"/>
                </a:lnTo>
                <a:lnTo>
                  <a:pt x="370273" y="765611"/>
                </a:lnTo>
                <a:lnTo>
                  <a:pt x="416901" y="732703"/>
                </a:lnTo>
                <a:lnTo>
                  <a:pt x="464201" y="702712"/>
                </a:lnTo>
                <a:lnTo>
                  <a:pt x="511979" y="675654"/>
                </a:lnTo>
                <a:lnTo>
                  <a:pt x="560045" y="651539"/>
                </a:lnTo>
                <a:lnTo>
                  <a:pt x="608206" y="630383"/>
                </a:lnTo>
                <a:lnTo>
                  <a:pt x="656270" y="612198"/>
                </a:lnTo>
                <a:lnTo>
                  <a:pt x="704043" y="596997"/>
                </a:lnTo>
                <a:lnTo>
                  <a:pt x="751335" y="584794"/>
                </a:lnTo>
                <a:lnTo>
                  <a:pt x="797952" y="575603"/>
                </a:lnTo>
                <a:lnTo>
                  <a:pt x="843702" y="569436"/>
                </a:lnTo>
                <a:lnTo>
                  <a:pt x="888393" y="566307"/>
                </a:lnTo>
                <a:lnTo>
                  <a:pt x="931834" y="566229"/>
                </a:lnTo>
                <a:lnTo>
                  <a:pt x="973830" y="569215"/>
                </a:lnTo>
                <a:lnTo>
                  <a:pt x="1014191" y="575280"/>
                </a:lnTo>
                <a:lnTo>
                  <a:pt x="1052724" y="584436"/>
                </a:lnTo>
                <a:lnTo>
                  <a:pt x="1089236" y="596696"/>
                </a:lnTo>
                <a:lnTo>
                  <a:pt x="1155431" y="630583"/>
                </a:lnTo>
                <a:lnTo>
                  <a:pt x="1211236" y="677049"/>
                </a:lnTo>
                <a:lnTo>
                  <a:pt x="1254779" y="735651"/>
                </a:lnTo>
                <a:lnTo>
                  <a:pt x="1283185" y="802520"/>
                </a:lnTo>
                <a:lnTo>
                  <a:pt x="1296543" y="875694"/>
                </a:lnTo>
                <a:lnTo>
                  <a:pt x="1297751" y="914197"/>
                </a:lnTo>
                <a:lnTo>
                  <a:pt x="1295402" y="953735"/>
                </a:lnTo>
                <a:lnTo>
                  <a:pt x="1289565" y="994130"/>
                </a:lnTo>
                <a:lnTo>
                  <a:pt x="1280309" y="1035202"/>
                </a:lnTo>
                <a:lnTo>
                  <a:pt x="1267701" y="1076770"/>
                </a:lnTo>
                <a:lnTo>
                  <a:pt x="1251811" y="1118654"/>
                </a:lnTo>
                <a:lnTo>
                  <a:pt x="1232706" y="1160675"/>
                </a:lnTo>
                <a:lnTo>
                  <a:pt x="1210456" y="1202652"/>
                </a:lnTo>
                <a:lnTo>
                  <a:pt x="1185129" y="1244405"/>
                </a:lnTo>
                <a:lnTo>
                  <a:pt x="1156792" y="1285755"/>
                </a:lnTo>
                <a:lnTo>
                  <a:pt x="1125515" y="1326521"/>
                </a:lnTo>
                <a:lnTo>
                  <a:pt x="1091367" y="1366523"/>
                </a:lnTo>
                <a:lnTo>
                  <a:pt x="1054415" y="1405581"/>
                </a:lnTo>
                <a:lnTo>
                  <a:pt x="1014727" y="1443515"/>
                </a:lnTo>
                <a:lnTo>
                  <a:pt x="972374" y="1480145"/>
                </a:lnTo>
                <a:lnTo>
                  <a:pt x="927422" y="1515292"/>
                </a:lnTo>
                <a:lnTo>
                  <a:pt x="880795" y="1548200"/>
                </a:lnTo>
                <a:lnTo>
                  <a:pt x="833498" y="1578190"/>
                </a:lnTo>
                <a:lnTo>
                  <a:pt x="785722" y="1605249"/>
                </a:lnTo>
                <a:lnTo>
                  <a:pt x="737661" y="1629363"/>
                </a:lnTo>
                <a:lnTo>
                  <a:pt x="689505" y="1650520"/>
                </a:lnTo>
                <a:lnTo>
                  <a:pt x="641448" y="1668705"/>
                </a:lnTo>
                <a:lnTo>
                  <a:pt x="593680" y="1683905"/>
                </a:lnTo>
                <a:lnTo>
                  <a:pt x="546395" y="1696108"/>
                </a:lnTo>
                <a:lnTo>
                  <a:pt x="499783" y="1705300"/>
                </a:lnTo>
                <a:lnTo>
                  <a:pt x="454038" y="1711467"/>
                </a:lnTo>
                <a:lnTo>
                  <a:pt x="409351" y="1714596"/>
                </a:lnTo>
                <a:lnTo>
                  <a:pt x="365915" y="1714674"/>
                </a:lnTo>
                <a:lnTo>
                  <a:pt x="323920" y="1711687"/>
                </a:lnTo>
                <a:lnTo>
                  <a:pt x="283560" y="1705622"/>
                </a:lnTo>
                <a:lnTo>
                  <a:pt x="245027" y="1696467"/>
                </a:lnTo>
                <a:lnTo>
                  <a:pt x="208511" y="1684206"/>
                </a:lnTo>
                <a:lnTo>
                  <a:pt x="142304" y="1650319"/>
                </a:lnTo>
                <a:lnTo>
                  <a:pt x="86475" y="1603853"/>
                </a:lnTo>
                <a:lnTo>
                  <a:pt x="62933" y="1575871"/>
                </a:lnTo>
                <a:close/>
              </a:path>
              <a:path w="7347584" h="1715135">
                <a:moveTo>
                  <a:pt x="2989394" y="1575871"/>
                </a:moveTo>
                <a:lnTo>
                  <a:pt x="2953259" y="1512695"/>
                </a:lnTo>
                <a:lnTo>
                  <a:pt x="2932445" y="1442494"/>
                </a:lnTo>
                <a:lnTo>
                  <a:pt x="2926405" y="1366706"/>
                </a:lnTo>
                <a:lnTo>
                  <a:pt x="2928754" y="1327167"/>
                </a:lnTo>
                <a:lnTo>
                  <a:pt x="2934591" y="1286772"/>
                </a:lnTo>
                <a:lnTo>
                  <a:pt x="2943847" y="1245700"/>
                </a:lnTo>
                <a:lnTo>
                  <a:pt x="2956455" y="1204132"/>
                </a:lnTo>
                <a:lnTo>
                  <a:pt x="2972345" y="1162248"/>
                </a:lnTo>
                <a:lnTo>
                  <a:pt x="2991450" y="1120227"/>
                </a:lnTo>
                <a:lnTo>
                  <a:pt x="3013700" y="1078250"/>
                </a:lnTo>
                <a:lnTo>
                  <a:pt x="3039027" y="1036497"/>
                </a:lnTo>
                <a:lnTo>
                  <a:pt x="3067364" y="995147"/>
                </a:lnTo>
                <a:lnTo>
                  <a:pt x="3098641" y="954382"/>
                </a:lnTo>
                <a:lnTo>
                  <a:pt x="3132789" y="914380"/>
                </a:lnTo>
                <a:lnTo>
                  <a:pt x="3169741" y="875322"/>
                </a:lnTo>
                <a:lnTo>
                  <a:pt x="3209429" y="837387"/>
                </a:lnTo>
                <a:lnTo>
                  <a:pt x="3251782" y="800757"/>
                </a:lnTo>
                <a:lnTo>
                  <a:pt x="3296734" y="765611"/>
                </a:lnTo>
                <a:lnTo>
                  <a:pt x="3343361" y="732703"/>
                </a:lnTo>
                <a:lnTo>
                  <a:pt x="3390658" y="702712"/>
                </a:lnTo>
                <a:lnTo>
                  <a:pt x="3438434" y="675654"/>
                </a:lnTo>
                <a:lnTo>
                  <a:pt x="3486495" y="651539"/>
                </a:lnTo>
                <a:lnTo>
                  <a:pt x="3534651" y="630383"/>
                </a:lnTo>
                <a:lnTo>
                  <a:pt x="3582708" y="612198"/>
                </a:lnTo>
                <a:lnTo>
                  <a:pt x="3630476" y="596997"/>
                </a:lnTo>
                <a:lnTo>
                  <a:pt x="3677761" y="584794"/>
                </a:lnTo>
                <a:lnTo>
                  <a:pt x="3724373" y="575603"/>
                </a:lnTo>
                <a:lnTo>
                  <a:pt x="3770118" y="569436"/>
                </a:lnTo>
                <a:lnTo>
                  <a:pt x="3814805" y="566307"/>
                </a:lnTo>
                <a:lnTo>
                  <a:pt x="3858241" y="566229"/>
                </a:lnTo>
                <a:lnTo>
                  <a:pt x="3900236" y="569215"/>
                </a:lnTo>
                <a:lnTo>
                  <a:pt x="3940596" y="575280"/>
                </a:lnTo>
                <a:lnTo>
                  <a:pt x="3979129" y="584436"/>
                </a:lnTo>
                <a:lnTo>
                  <a:pt x="4015645" y="596696"/>
                </a:lnTo>
                <a:lnTo>
                  <a:pt x="4081852" y="630583"/>
                </a:lnTo>
                <a:lnTo>
                  <a:pt x="4137681" y="677049"/>
                </a:lnTo>
                <a:lnTo>
                  <a:pt x="4181223" y="735651"/>
                </a:lnTo>
                <a:lnTo>
                  <a:pt x="4209599" y="802520"/>
                </a:lnTo>
                <a:lnTo>
                  <a:pt x="4222935" y="875694"/>
                </a:lnTo>
                <a:lnTo>
                  <a:pt x="4224134" y="914197"/>
                </a:lnTo>
                <a:lnTo>
                  <a:pt x="4221778" y="953735"/>
                </a:lnTo>
                <a:lnTo>
                  <a:pt x="4215936" y="994130"/>
                </a:lnTo>
                <a:lnTo>
                  <a:pt x="4206676" y="1035202"/>
                </a:lnTo>
                <a:lnTo>
                  <a:pt x="4194067" y="1076770"/>
                </a:lnTo>
                <a:lnTo>
                  <a:pt x="4178177" y="1118654"/>
                </a:lnTo>
                <a:lnTo>
                  <a:pt x="4159074" y="1160675"/>
                </a:lnTo>
                <a:lnTo>
                  <a:pt x="4136827" y="1202652"/>
                </a:lnTo>
                <a:lnTo>
                  <a:pt x="4111505" y="1244405"/>
                </a:lnTo>
                <a:lnTo>
                  <a:pt x="4083175" y="1285755"/>
                </a:lnTo>
                <a:lnTo>
                  <a:pt x="4051907" y="1326521"/>
                </a:lnTo>
                <a:lnTo>
                  <a:pt x="4017769" y="1366523"/>
                </a:lnTo>
                <a:lnTo>
                  <a:pt x="3980829" y="1405581"/>
                </a:lnTo>
                <a:lnTo>
                  <a:pt x="3941156" y="1443515"/>
                </a:lnTo>
                <a:lnTo>
                  <a:pt x="3898817" y="1480145"/>
                </a:lnTo>
                <a:lnTo>
                  <a:pt x="3853883" y="1515292"/>
                </a:lnTo>
                <a:lnTo>
                  <a:pt x="3807255" y="1548200"/>
                </a:lnTo>
                <a:lnTo>
                  <a:pt x="3759955" y="1578190"/>
                </a:lnTo>
                <a:lnTo>
                  <a:pt x="3712177" y="1605249"/>
                </a:lnTo>
                <a:lnTo>
                  <a:pt x="3664111" y="1629363"/>
                </a:lnTo>
                <a:lnTo>
                  <a:pt x="3615950" y="1650520"/>
                </a:lnTo>
                <a:lnTo>
                  <a:pt x="3567886" y="1668705"/>
                </a:lnTo>
                <a:lnTo>
                  <a:pt x="3520113" y="1683905"/>
                </a:lnTo>
                <a:lnTo>
                  <a:pt x="3472821" y="1696108"/>
                </a:lnTo>
                <a:lnTo>
                  <a:pt x="3426204" y="1705300"/>
                </a:lnTo>
                <a:lnTo>
                  <a:pt x="3380454" y="1711467"/>
                </a:lnTo>
                <a:lnTo>
                  <a:pt x="3335763" y="1714596"/>
                </a:lnTo>
                <a:lnTo>
                  <a:pt x="3292322" y="1714674"/>
                </a:lnTo>
                <a:lnTo>
                  <a:pt x="3250326" y="1711687"/>
                </a:lnTo>
                <a:lnTo>
                  <a:pt x="3209965" y="1705622"/>
                </a:lnTo>
                <a:lnTo>
                  <a:pt x="3171432" y="1696467"/>
                </a:lnTo>
                <a:lnTo>
                  <a:pt x="3134920" y="1684206"/>
                </a:lnTo>
                <a:lnTo>
                  <a:pt x="3068725" y="1650319"/>
                </a:lnTo>
                <a:lnTo>
                  <a:pt x="3012920" y="1603853"/>
                </a:lnTo>
                <a:lnTo>
                  <a:pt x="2989394" y="1575871"/>
                </a:lnTo>
                <a:close/>
              </a:path>
              <a:path w="7347584" h="1715135">
                <a:moveTo>
                  <a:pt x="4591753" y="1154993"/>
                </a:moveTo>
                <a:lnTo>
                  <a:pt x="4555648" y="1091847"/>
                </a:lnTo>
                <a:lnTo>
                  <a:pt x="4534852" y="1021663"/>
                </a:lnTo>
                <a:lnTo>
                  <a:pt x="4528819" y="945883"/>
                </a:lnTo>
                <a:lnTo>
                  <a:pt x="4531169" y="906345"/>
                </a:lnTo>
                <a:lnTo>
                  <a:pt x="4537005" y="865950"/>
                </a:lnTo>
                <a:lnTo>
                  <a:pt x="4546260" y="824876"/>
                </a:lnTo>
                <a:lnTo>
                  <a:pt x="4558864" y="783304"/>
                </a:lnTo>
                <a:lnTo>
                  <a:pt x="4574749" y="741415"/>
                </a:lnTo>
                <a:lnTo>
                  <a:pt x="4593849" y="699389"/>
                </a:lnTo>
                <a:lnTo>
                  <a:pt x="4616093" y="657406"/>
                </a:lnTo>
                <a:lnTo>
                  <a:pt x="4641415" y="615647"/>
                </a:lnTo>
                <a:lnTo>
                  <a:pt x="4669745" y="574292"/>
                </a:lnTo>
                <a:lnTo>
                  <a:pt x="4701016" y="533520"/>
                </a:lnTo>
                <a:lnTo>
                  <a:pt x="4735159" y="493513"/>
                </a:lnTo>
                <a:lnTo>
                  <a:pt x="4772107" y="454450"/>
                </a:lnTo>
                <a:lnTo>
                  <a:pt x="4811791" y="416513"/>
                </a:lnTo>
                <a:lnTo>
                  <a:pt x="4854142" y="379880"/>
                </a:lnTo>
                <a:lnTo>
                  <a:pt x="4899093" y="344733"/>
                </a:lnTo>
                <a:lnTo>
                  <a:pt x="4945721" y="311842"/>
                </a:lnTo>
                <a:lnTo>
                  <a:pt x="4993021" y="281867"/>
                </a:lnTo>
                <a:lnTo>
                  <a:pt x="5040799" y="254823"/>
                </a:lnTo>
                <a:lnTo>
                  <a:pt x="5088865" y="230721"/>
                </a:lnTo>
                <a:lnTo>
                  <a:pt x="5137026" y="209576"/>
                </a:lnTo>
                <a:lnTo>
                  <a:pt x="5185090" y="191400"/>
                </a:lnTo>
                <a:lnTo>
                  <a:pt x="5232863" y="176208"/>
                </a:lnTo>
                <a:lnTo>
                  <a:pt x="5280155" y="164013"/>
                </a:lnTo>
                <a:lnTo>
                  <a:pt x="5326772" y="154828"/>
                </a:lnTo>
                <a:lnTo>
                  <a:pt x="5372522" y="148667"/>
                </a:lnTo>
                <a:lnTo>
                  <a:pt x="5417213" y="145542"/>
                </a:lnTo>
                <a:lnTo>
                  <a:pt x="5460654" y="145468"/>
                </a:lnTo>
                <a:lnTo>
                  <a:pt x="5502650" y="148457"/>
                </a:lnTo>
                <a:lnTo>
                  <a:pt x="5543011" y="154524"/>
                </a:lnTo>
                <a:lnTo>
                  <a:pt x="5581544" y="163682"/>
                </a:lnTo>
                <a:lnTo>
                  <a:pt x="5618056" y="175943"/>
                </a:lnTo>
                <a:lnTo>
                  <a:pt x="5684251" y="209832"/>
                </a:lnTo>
                <a:lnTo>
                  <a:pt x="5740056" y="256298"/>
                </a:lnTo>
                <a:lnTo>
                  <a:pt x="5783599" y="314884"/>
                </a:lnTo>
                <a:lnTo>
                  <a:pt x="5812005" y="381729"/>
                </a:lnTo>
                <a:lnTo>
                  <a:pt x="5825363" y="454891"/>
                </a:lnTo>
                <a:lnTo>
                  <a:pt x="5826571" y="493390"/>
                </a:lnTo>
                <a:lnTo>
                  <a:pt x="5824222" y="532928"/>
                </a:lnTo>
                <a:lnTo>
                  <a:pt x="5818385" y="573324"/>
                </a:lnTo>
                <a:lnTo>
                  <a:pt x="5809129" y="614398"/>
                </a:lnTo>
                <a:lnTo>
                  <a:pt x="5796521" y="655969"/>
                </a:lnTo>
                <a:lnTo>
                  <a:pt x="5780631" y="697858"/>
                </a:lnTo>
                <a:lnTo>
                  <a:pt x="5761526" y="739884"/>
                </a:lnTo>
                <a:lnTo>
                  <a:pt x="5739276" y="781867"/>
                </a:lnTo>
                <a:lnTo>
                  <a:pt x="5713949" y="823626"/>
                </a:lnTo>
                <a:lnTo>
                  <a:pt x="5685612" y="864982"/>
                </a:lnTo>
                <a:lnTo>
                  <a:pt x="5654335" y="905753"/>
                </a:lnTo>
                <a:lnTo>
                  <a:pt x="5620187" y="945760"/>
                </a:lnTo>
                <a:lnTo>
                  <a:pt x="5583235" y="984823"/>
                </a:lnTo>
                <a:lnTo>
                  <a:pt x="5543547" y="1022761"/>
                </a:lnTo>
                <a:lnTo>
                  <a:pt x="5501194" y="1059393"/>
                </a:lnTo>
                <a:lnTo>
                  <a:pt x="5456242" y="1094541"/>
                </a:lnTo>
                <a:lnTo>
                  <a:pt x="5409615" y="1127431"/>
                </a:lnTo>
                <a:lnTo>
                  <a:pt x="5362318" y="1157406"/>
                </a:lnTo>
                <a:lnTo>
                  <a:pt x="5314542" y="1184451"/>
                </a:lnTo>
                <a:lnTo>
                  <a:pt x="5266481" y="1208552"/>
                </a:lnTo>
                <a:lnTo>
                  <a:pt x="5218325" y="1229698"/>
                </a:lnTo>
                <a:lnTo>
                  <a:pt x="5170268" y="1247873"/>
                </a:lnTo>
                <a:lnTo>
                  <a:pt x="5122500" y="1263065"/>
                </a:lnTo>
                <a:lnTo>
                  <a:pt x="5075215" y="1275260"/>
                </a:lnTo>
                <a:lnTo>
                  <a:pt x="5028603" y="1284445"/>
                </a:lnTo>
                <a:lnTo>
                  <a:pt x="4982858" y="1290607"/>
                </a:lnTo>
                <a:lnTo>
                  <a:pt x="4938171" y="1293731"/>
                </a:lnTo>
                <a:lnTo>
                  <a:pt x="4894735" y="1293806"/>
                </a:lnTo>
                <a:lnTo>
                  <a:pt x="4852740" y="1290816"/>
                </a:lnTo>
                <a:lnTo>
                  <a:pt x="4812380" y="1284749"/>
                </a:lnTo>
                <a:lnTo>
                  <a:pt x="4773847" y="1275592"/>
                </a:lnTo>
                <a:lnTo>
                  <a:pt x="4737331" y="1263330"/>
                </a:lnTo>
                <a:lnTo>
                  <a:pt x="4671124" y="1229441"/>
                </a:lnTo>
                <a:lnTo>
                  <a:pt x="4615295" y="1182976"/>
                </a:lnTo>
                <a:lnTo>
                  <a:pt x="4591753" y="1154993"/>
                </a:lnTo>
                <a:close/>
              </a:path>
              <a:path w="7347584" h="1715135">
                <a:moveTo>
                  <a:pt x="6112705" y="1009578"/>
                </a:moveTo>
                <a:lnTo>
                  <a:pt x="6076600" y="946402"/>
                </a:lnTo>
                <a:lnTo>
                  <a:pt x="6055804" y="876201"/>
                </a:lnTo>
                <a:lnTo>
                  <a:pt x="6049771" y="800413"/>
                </a:lnTo>
                <a:lnTo>
                  <a:pt x="6052121" y="760874"/>
                </a:lnTo>
                <a:lnTo>
                  <a:pt x="6057957" y="720479"/>
                </a:lnTo>
                <a:lnTo>
                  <a:pt x="6067212" y="679407"/>
                </a:lnTo>
                <a:lnTo>
                  <a:pt x="6079816" y="637839"/>
                </a:lnTo>
                <a:lnTo>
                  <a:pt x="6095701" y="595955"/>
                </a:lnTo>
                <a:lnTo>
                  <a:pt x="6114801" y="553934"/>
                </a:lnTo>
                <a:lnTo>
                  <a:pt x="6137045" y="511957"/>
                </a:lnTo>
                <a:lnTo>
                  <a:pt x="6162367" y="470204"/>
                </a:lnTo>
                <a:lnTo>
                  <a:pt x="6190697" y="428854"/>
                </a:lnTo>
                <a:lnTo>
                  <a:pt x="6221968" y="388089"/>
                </a:lnTo>
                <a:lnTo>
                  <a:pt x="6256111" y="348087"/>
                </a:lnTo>
                <a:lnTo>
                  <a:pt x="6293059" y="309029"/>
                </a:lnTo>
                <a:lnTo>
                  <a:pt x="6332743" y="271094"/>
                </a:lnTo>
                <a:lnTo>
                  <a:pt x="6375094" y="234464"/>
                </a:lnTo>
                <a:lnTo>
                  <a:pt x="6420045" y="199318"/>
                </a:lnTo>
                <a:lnTo>
                  <a:pt x="6466673" y="166426"/>
                </a:lnTo>
                <a:lnTo>
                  <a:pt x="6513973" y="136449"/>
                </a:lnTo>
                <a:lnTo>
                  <a:pt x="6561751" y="109401"/>
                </a:lnTo>
                <a:lnTo>
                  <a:pt x="6609817" y="85295"/>
                </a:lnTo>
                <a:lnTo>
                  <a:pt x="6657978" y="64144"/>
                </a:lnTo>
                <a:lnTo>
                  <a:pt x="6706042" y="45963"/>
                </a:lnTo>
                <a:lnTo>
                  <a:pt x="6753815" y="30765"/>
                </a:lnTo>
                <a:lnTo>
                  <a:pt x="6801107" y="18564"/>
                </a:lnTo>
                <a:lnTo>
                  <a:pt x="6847724" y="9373"/>
                </a:lnTo>
                <a:lnTo>
                  <a:pt x="6893474" y="3206"/>
                </a:lnTo>
                <a:lnTo>
                  <a:pt x="6938165" y="77"/>
                </a:lnTo>
                <a:lnTo>
                  <a:pt x="6981606" y="0"/>
                </a:lnTo>
                <a:lnTo>
                  <a:pt x="7023602" y="2987"/>
                </a:lnTo>
                <a:lnTo>
                  <a:pt x="7063963" y="9053"/>
                </a:lnTo>
                <a:lnTo>
                  <a:pt x="7102496" y="18211"/>
                </a:lnTo>
                <a:lnTo>
                  <a:pt x="7139008" y="30476"/>
                </a:lnTo>
                <a:lnTo>
                  <a:pt x="7205203" y="64377"/>
                </a:lnTo>
                <a:lnTo>
                  <a:pt x="7261008" y="110866"/>
                </a:lnTo>
                <a:lnTo>
                  <a:pt x="7304551" y="169468"/>
                </a:lnTo>
                <a:lnTo>
                  <a:pt x="7332957" y="236307"/>
                </a:lnTo>
                <a:lnTo>
                  <a:pt x="7346315" y="309459"/>
                </a:lnTo>
                <a:lnTo>
                  <a:pt x="7347523" y="347953"/>
                </a:lnTo>
                <a:lnTo>
                  <a:pt x="7345174" y="387485"/>
                </a:lnTo>
                <a:lnTo>
                  <a:pt x="7339337" y="427875"/>
                </a:lnTo>
                <a:lnTo>
                  <a:pt x="7330081" y="468943"/>
                </a:lnTo>
                <a:lnTo>
                  <a:pt x="7317473" y="510509"/>
                </a:lnTo>
                <a:lnTo>
                  <a:pt x="7301583" y="552393"/>
                </a:lnTo>
                <a:lnTo>
                  <a:pt x="7282478" y="594416"/>
                </a:lnTo>
                <a:lnTo>
                  <a:pt x="7260228" y="636396"/>
                </a:lnTo>
                <a:lnTo>
                  <a:pt x="7234901" y="678155"/>
                </a:lnTo>
                <a:lnTo>
                  <a:pt x="7206564" y="719511"/>
                </a:lnTo>
                <a:lnTo>
                  <a:pt x="7175287" y="760286"/>
                </a:lnTo>
                <a:lnTo>
                  <a:pt x="7141139" y="800298"/>
                </a:lnTo>
                <a:lnTo>
                  <a:pt x="7104187" y="839368"/>
                </a:lnTo>
                <a:lnTo>
                  <a:pt x="7064499" y="877316"/>
                </a:lnTo>
                <a:lnTo>
                  <a:pt x="7022146" y="913962"/>
                </a:lnTo>
                <a:lnTo>
                  <a:pt x="6977194" y="949126"/>
                </a:lnTo>
                <a:lnTo>
                  <a:pt x="6930567" y="982016"/>
                </a:lnTo>
                <a:lnTo>
                  <a:pt x="6883270" y="1011991"/>
                </a:lnTo>
                <a:lnTo>
                  <a:pt x="6835494" y="1039036"/>
                </a:lnTo>
                <a:lnTo>
                  <a:pt x="6787433" y="1063137"/>
                </a:lnTo>
                <a:lnTo>
                  <a:pt x="6739277" y="1084283"/>
                </a:lnTo>
                <a:lnTo>
                  <a:pt x="6691220" y="1102458"/>
                </a:lnTo>
                <a:lnTo>
                  <a:pt x="6643452" y="1117650"/>
                </a:lnTo>
                <a:lnTo>
                  <a:pt x="6596167" y="1129845"/>
                </a:lnTo>
                <a:lnTo>
                  <a:pt x="6549555" y="1139030"/>
                </a:lnTo>
                <a:lnTo>
                  <a:pt x="6503810" y="1145192"/>
                </a:lnTo>
                <a:lnTo>
                  <a:pt x="6459123" y="1148316"/>
                </a:lnTo>
                <a:lnTo>
                  <a:pt x="6415687" y="1148391"/>
                </a:lnTo>
                <a:lnTo>
                  <a:pt x="6373692" y="1145401"/>
                </a:lnTo>
                <a:lnTo>
                  <a:pt x="6333332" y="1139334"/>
                </a:lnTo>
                <a:lnTo>
                  <a:pt x="6294799" y="1130177"/>
                </a:lnTo>
                <a:lnTo>
                  <a:pt x="6258283" y="1117915"/>
                </a:lnTo>
                <a:lnTo>
                  <a:pt x="6192076" y="1084026"/>
                </a:lnTo>
                <a:lnTo>
                  <a:pt x="6136247" y="1037561"/>
                </a:lnTo>
                <a:lnTo>
                  <a:pt x="6112705" y="1009578"/>
                </a:lnTo>
                <a:close/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2346"/>
          <a:stretch/>
        </p:blipFill>
        <p:spPr>
          <a:xfrm>
            <a:off x="100012" y="817562"/>
            <a:ext cx="11991975" cy="57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1716" rIns="0" bIns="0" rtlCol="0">
            <a:spAutoFit/>
          </a:bodyPr>
          <a:lstStyle/>
          <a:p>
            <a:pPr marL="936625">
              <a:lnSpc>
                <a:spcPct val="100000"/>
              </a:lnSpc>
              <a:spcBef>
                <a:spcPts val="95"/>
              </a:spcBef>
            </a:pPr>
            <a:r>
              <a:rPr spc="-110" dirty="0">
                <a:solidFill>
                  <a:srgbClr val="006FC0"/>
                </a:solidFill>
              </a:rPr>
              <a:t>THE</a:t>
            </a:r>
            <a:r>
              <a:rPr spc="-200" dirty="0">
                <a:solidFill>
                  <a:srgbClr val="006FC0"/>
                </a:solidFill>
              </a:rPr>
              <a:t> </a:t>
            </a:r>
            <a:r>
              <a:rPr spc="-125" dirty="0">
                <a:solidFill>
                  <a:srgbClr val="006FC0"/>
                </a:solidFill>
              </a:rPr>
              <a:t>Impact</a:t>
            </a:r>
            <a:r>
              <a:rPr spc="-185" dirty="0">
                <a:solidFill>
                  <a:srgbClr val="006FC0"/>
                </a:solidFill>
              </a:rPr>
              <a:t> </a:t>
            </a:r>
            <a:r>
              <a:rPr spc="-85" dirty="0">
                <a:solidFill>
                  <a:srgbClr val="006FC0"/>
                </a:solidFill>
              </a:rPr>
              <a:t>Ranking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1268374"/>
            <a:ext cx="77603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120" marR="5080" lvl="0" indent="-186055" defTabSz="91440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19875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Üniversiteler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Birleşmiş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Milletler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Sürdürülebilir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Kalkınma</a:t>
            </a:r>
            <a:r>
              <a:rPr kumimoji="0" sz="1600" b="0" i="0" u="none" strike="noStrike" kern="0" cap="none" spc="-10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Amaçlarına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(SDG'ler)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yaptığı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katkılara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göre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değerlendirilmektedir.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7" y="2191511"/>
            <a:ext cx="6760464" cy="41407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5909" y="5145151"/>
            <a:ext cx="864616" cy="7452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21151" y="5574791"/>
            <a:ext cx="4594860" cy="902335"/>
            <a:chOff x="3121151" y="5574791"/>
            <a:chExt cx="4594860" cy="902335"/>
          </a:xfrm>
        </p:grpSpPr>
        <p:sp>
          <p:nvSpPr>
            <p:cNvPr id="4" name="object 4"/>
            <p:cNvSpPr/>
            <p:nvPr/>
          </p:nvSpPr>
          <p:spPr>
            <a:xfrm>
              <a:off x="3140201" y="5593841"/>
              <a:ext cx="4556760" cy="864235"/>
            </a:xfrm>
            <a:custGeom>
              <a:avLst/>
              <a:gdLst/>
              <a:ahLst/>
              <a:cxnLst/>
              <a:rect l="l" t="t" r="r" b="b"/>
              <a:pathLst>
                <a:path w="4556759" h="864235">
                  <a:moveTo>
                    <a:pt x="0" y="864108"/>
                  </a:moveTo>
                  <a:lnTo>
                    <a:pt x="4556759" y="864108"/>
                  </a:lnTo>
                  <a:lnTo>
                    <a:pt x="4556759" y="0"/>
                  </a:lnTo>
                  <a:lnTo>
                    <a:pt x="0" y="0"/>
                  </a:lnTo>
                  <a:lnTo>
                    <a:pt x="0" y="864108"/>
                  </a:lnTo>
                  <a:close/>
                </a:path>
              </a:pathLst>
            </a:custGeom>
            <a:ln w="38100">
              <a:solidFill>
                <a:srgbClr val="5C8778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0503" y="5647943"/>
              <a:ext cx="4357115" cy="7269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440685" y="5770270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18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5633" y="4136593"/>
            <a:ext cx="3276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3-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94076" y="3304032"/>
            <a:ext cx="271780" cy="1952625"/>
          </a:xfrm>
          <a:custGeom>
            <a:avLst/>
            <a:gdLst/>
            <a:ahLst/>
            <a:cxnLst/>
            <a:rect l="l" t="t" r="r" b="b"/>
            <a:pathLst>
              <a:path w="271780" h="1952625">
                <a:moveTo>
                  <a:pt x="271272" y="1952243"/>
                </a:moveTo>
                <a:lnTo>
                  <a:pt x="218467" y="1950462"/>
                </a:lnTo>
                <a:lnTo>
                  <a:pt x="175355" y="1945608"/>
                </a:lnTo>
                <a:lnTo>
                  <a:pt x="146292" y="1938420"/>
                </a:lnTo>
                <a:lnTo>
                  <a:pt x="135636" y="1929637"/>
                </a:lnTo>
                <a:lnTo>
                  <a:pt x="135636" y="998727"/>
                </a:lnTo>
                <a:lnTo>
                  <a:pt x="124979" y="989945"/>
                </a:lnTo>
                <a:lnTo>
                  <a:pt x="95916" y="982757"/>
                </a:lnTo>
                <a:lnTo>
                  <a:pt x="52804" y="977903"/>
                </a:lnTo>
                <a:lnTo>
                  <a:pt x="0" y="976121"/>
                </a:lnTo>
                <a:lnTo>
                  <a:pt x="52804" y="974340"/>
                </a:lnTo>
                <a:lnTo>
                  <a:pt x="95916" y="969486"/>
                </a:lnTo>
                <a:lnTo>
                  <a:pt x="124979" y="962298"/>
                </a:lnTo>
                <a:lnTo>
                  <a:pt x="135636" y="953515"/>
                </a:lnTo>
                <a:lnTo>
                  <a:pt x="135636" y="22605"/>
                </a:lnTo>
                <a:lnTo>
                  <a:pt x="146292" y="13823"/>
                </a:lnTo>
                <a:lnTo>
                  <a:pt x="175355" y="6635"/>
                </a:lnTo>
                <a:lnTo>
                  <a:pt x="218467" y="1781"/>
                </a:lnTo>
                <a:lnTo>
                  <a:pt x="27127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5633" y="1854834"/>
            <a:ext cx="327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1-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4076" y="1592580"/>
            <a:ext cx="271780" cy="855344"/>
          </a:xfrm>
          <a:custGeom>
            <a:avLst/>
            <a:gdLst/>
            <a:ahLst/>
            <a:cxnLst/>
            <a:rect l="l" t="t" r="r" b="b"/>
            <a:pathLst>
              <a:path w="271780" h="855344">
                <a:moveTo>
                  <a:pt x="271272" y="854964"/>
                </a:moveTo>
                <a:lnTo>
                  <a:pt x="218467" y="853182"/>
                </a:lnTo>
                <a:lnTo>
                  <a:pt x="175355" y="848328"/>
                </a:lnTo>
                <a:lnTo>
                  <a:pt x="146292" y="841140"/>
                </a:lnTo>
                <a:lnTo>
                  <a:pt x="135636" y="832358"/>
                </a:lnTo>
                <a:lnTo>
                  <a:pt x="135636" y="450088"/>
                </a:lnTo>
                <a:lnTo>
                  <a:pt x="124979" y="441305"/>
                </a:lnTo>
                <a:lnTo>
                  <a:pt x="95916" y="434117"/>
                </a:lnTo>
                <a:lnTo>
                  <a:pt x="52804" y="429263"/>
                </a:lnTo>
                <a:lnTo>
                  <a:pt x="0" y="427482"/>
                </a:lnTo>
                <a:lnTo>
                  <a:pt x="52804" y="425700"/>
                </a:lnTo>
                <a:lnTo>
                  <a:pt x="95916" y="420846"/>
                </a:lnTo>
                <a:lnTo>
                  <a:pt x="124979" y="413658"/>
                </a:lnTo>
                <a:lnTo>
                  <a:pt x="135636" y="404875"/>
                </a:lnTo>
                <a:lnTo>
                  <a:pt x="135636" y="22606"/>
                </a:lnTo>
                <a:lnTo>
                  <a:pt x="146292" y="13823"/>
                </a:lnTo>
                <a:lnTo>
                  <a:pt x="175355" y="6635"/>
                </a:lnTo>
                <a:lnTo>
                  <a:pt x="218467" y="1781"/>
                </a:lnTo>
                <a:lnTo>
                  <a:pt x="27127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5932" y="1367027"/>
            <a:ext cx="4361688" cy="400964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9043416" y="1580388"/>
            <a:ext cx="1149350" cy="4471670"/>
            <a:chOff x="9043416" y="1580388"/>
            <a:chExt cx="1149350" cy="447167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3416" y="4949952"/>
              <a:ext cx="1149096" cy="11018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3416" y="1580388"/>
              <a:ext cx="1138427" cy="3380231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1716" rIns="0" bIns="0" rtlCol="0">
            <a:spAutoFit/>
          </a:bodyPr>
          <a:lstStyle/>
          <a:p>
            <a:pPr marL="936625">
              <a:lnSpc>
                <a:spcPct val="100000"/>
              </a:lnSpc>
              <a:spcBef>
                <a:spcPts val="95"/>
              </a:spcBef>
            </a:pPr>
            <a:r>
              <a:rPr spc="-110" dirty="0">
                <a:solidFill>
                  <a:srgbClr val="006FC0"/>
                </a:solidFill>
              </a:rPr>
              <a:t>THE</a:t>
            </a:r>
            <a:r>
              <a:rPr spc="-195" dirty="0">
                <a:solidFill>
                  <a:srgbClr val="006FC0"/>
                </a:solidFill>
              </a:rPr>
              <a:t> </a:t>
            </a:r>
            <a:r>
              <a:rPr spc="-125" dirty="0">
                <a:solidFill>
                  <a:srgbClr val="006FC0"/>
                </a:solidFill>
              </a:rPr>
              <a:t>Impact</a:t>
            </a:r>
            <a:r>
              <a:rPr spc="-175" dirty="0">
                <a:solidFill>
                  <a:srgbClr val="006FC0"/>
                </a:solidFill>
              </a:rPr>
              <a:t> </a:t>
            </a:r>
            <a:r>
              <a:rPr spc="-130" dirty="0">
                <a:solidFill>
                  <a:srgbClr val="006FC0"/>
                </a:solidFill>
              </a:rPr>
              <a:t>Ranking,</a:t>
            </a:r>
            <a:r>
              <a:rPr spc="-165" dirty="0">
                <a:solidFill>
                  <a:srgbClr val="006FC0"/>
                </a:solidFill>
              </a:rPr>
              <a:t> </a:t>
            </a:r>
            <a:r>
              <a:rPr spc="-20" dirty="0">
                <a:solidFill>
                  <a:srgbClr val="006FC0"/>
                </a:solidFill>
              </a:rPr>
              <a:t>2021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494" y="291210"/>
            <a:ext cx="6838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</a:rPr>
              <a:t>Araştırma</a:t>
            </a:r>
            <a:r>
              <a:rPr sz="2400" spc="-5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Üniversiteleri</a:t>
            </a:r>
            <a:r>
              <a:rPr sz="2400" spc="-20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THE</a:t>
            </a:r>
            <a:r>
              <a:rPr sz="2400" spc="-10" dirty="0">
                <a:solidFill>
                  <a:srgbClr val="006FC0"/>
                </a:solidFill>
              </a:rPr>
              <a:t> </a:t>
            </a:r>
            <a:r>
              <a:rPr sz="2400" dirty="0">
                <a:solidFill>
                  <a:srgbClr val="006FC0"/>
                </a:solidFill>
              </a:rPr>
              <a:t>Impact</a:t>
            </a:r>
            <a:r>
              <a:rPr sz="2400" spc="-20" dirty="0">
                <a:solidFill>
                  <a:srgbClr val="006FC0"/>
                </a:solidFill>
              </a:rPr>
              <a:t> </a:t>
            </a:r>
            <a:r>
              <a:rPr sz="2400" spc="-10" dirty="0">
                <a:solidFill>
                  <a:srgbClr val="006FC0"/>
                </a:solidFill>
              </a:rPr>
              <a:t>Sıralaması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81212" y="716533"/>
          <a:ext cx="6916418" cy="580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935">
                <a:tc>
                  <a:txBody>
                    <a:bodyPr/>
                    <a:lstStyle/>
                    <a:p>
                      <a:pPr marR="259079" algn="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Sıra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B4C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Üniversite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B4C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B4C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B4C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0B4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ORTA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DOĞU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TEKNİK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İSTANBUL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TEKNİK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601+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200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BOĞAZİÇİ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101-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200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5C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İZMİR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YÜKSEK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TEKNOLOJİ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ENSTİTÜSÜ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601+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801-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YILDIZ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TEKNİK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ANKARA</a:t>
                      </a:r>
                      <a:r>
                        <a:rPr sz="11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101-</a:t>
                      </a:r>
                      <a:r>
                        <a:rPr sz="1100" b="1" spc="-2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200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301-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601-</a:t>
                      </a:r>
                      <a:r>
                        <a:rPr sz="11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800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C00000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28575">
                      <a:solidFill>
                        <a:srgbClr val="C00000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İSTANBUL</a:t>
                      </a:r>
                      <a:r>
                        <a:rPr sz="11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ERCİYES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HACETTEPE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87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301-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GEBZE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TEKNİK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801-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EGE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400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İSTANBUL</a:t>
                      </a:r>
                      <a:r>
                        <a:rPr sz="11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ÜNİVERSİTESİ-CERRAHPAŞA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12700">
                      <a:solidFill>
                        <a:srgbClr val="F1F1F1"/>
                      </a:solidFill>
                      <a:prstDash val="solid"/>
                    </a:lnB>
                    <a:solidFill>
                      <a:srgbClr val="D9D4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MARMARA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301+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601+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solidFill>
                      <a:srgbClr val="D0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BURSA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ULUDAĞ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DOKUZ</a:t>
                      </a:r>
                      <a:r>
                        <a:rPr sz="11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EYLÜL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1F1F1"/>
                      </a:solidFill>
                      <a:prstDash val="solid"/>
                    </a:lnL>
                    <a:lnR w="12700">
                      <a:solidFill>
                        <a:srgbClr val="F1F1F1"/>
                      </a:solidFill>
                      <a:prstDash val="solid"/>
                    </a:lnR>
                    <a:solidFill>
                      <a:srgbClr val="D0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ATATÜRK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601-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800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GAZİ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 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801-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1000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ÇUKUROVA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0" dirty="0">
                          <a:latin typeface="Calibri"/>
                          <a:cs typeface="Calibri"/>
                        </a:rPr>
                        <a:t>301+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19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FIRAT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KARADENİZ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TEKNİK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KOÇ</a:t>
                      </a:r>
                      <a:r>
                        <a:rPr sz="11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92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SABANCI</a:t>
                      </a:r>
                      <a:r>
                        <a:rPr sz="11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201-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300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401-</a:t>
                      </a:r>
                      <a:r>
                        <a:rPr sz="1100" spc="-25" dirty="0">
                          <a:latin typeface="Calibri"/>
                          <a:cs typeface="Calibri"/>
                        </a:rPr>
                        <a:t>600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R="29718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spc="-25" dirty="0">
                          <a:latin typeface="Calibri"/>
                          <a:cs typeface="Calibri"/>
                        </a:rPr>
                        <a:t>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BİLKENT</a:t>
                      </a:r>
                      <a:r>
                        <a:rPr sz="11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ÜNİVERSİTESİ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026277" y="650788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9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36638" y="650788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14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67192" y="650788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cs typeface="Calibri Light"/>
              </a:rPr>
              <a:t>14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83692" y="39687"/>
          <a:ext cx="9024615" cy="6778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4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226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146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Üniversite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URAP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WEBOMETRICS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ARWU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CWUR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327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LEIDEN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84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NTU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01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QS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327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RUR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SCI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MAGO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028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416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340" marR="45720" algn="ctr">
                        <a:lnSpc>
                          <a:spcPct val="988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US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NEWS&amp;WORLD REPORT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189865" indent="-151130">
                        <a:lnSpc>
                          <a:spcPts val="1400"/>
                        </a:lnSpc>
                        <a:spcBef>
                          <a:spcPts val="9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SIRALAMA SAYISI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62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Hacettepe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524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456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388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İstanbul</a:t>
                      </a:r>
                      <a:r>
                        <a:rPr sz="12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626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376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527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628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712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İstanbul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590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682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536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456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655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577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Ankara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770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717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850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652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643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503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671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1201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689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Orta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Doğu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788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573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555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484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Ege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883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839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605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Gazi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844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1184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Dokuz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Eylül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1004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739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1132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Koç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990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841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1160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1031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515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354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681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Marmara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996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861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Atatürk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1304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85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İstanbul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Üniversitesi-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6985" algn="ctr">
                        <a:lnSpc>
                          <a:spcPts val="1315"/>
                        </a:lnSpc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Cerrahpaşa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1372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1286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Yıldız</a:t>
                      </a:r>
                      <a:r>
                        <a:rPr sz="12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1082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748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662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768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1063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Bilkent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1122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940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1003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595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353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546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643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Fırat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1147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1320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1495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749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1358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Erciyes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1151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733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1467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Karadeniz</a:t>
                      </a:r>
                      <a:r>
                        <a:rPr sz="12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1238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1348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771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1423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Boğaziçi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623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637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1138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387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287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Çukurova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1301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913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929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740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947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Bursa</a:t>
                      </a:r>
                      <a:r>
                        <a:rPr sz="12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Uludağ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1407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1339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1023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1494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Sabancı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1575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1534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396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691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Gebze</a:t>
                      </a:r>
                      <a:r>
                        <a:rPr sz="12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1613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1467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1895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602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781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1579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İzmir</a:t>
                      </a:r>
                      <a:r>
                        <a:rPr sz="12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Yüksek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Teknoloji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Ens.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2009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8AD6062-53BD-4133-8D52-78E711FD45E0}"/>
              </a:ext>
            </a:extLst>
          </p:cNvPr>
          <p:cNvSpPr/>
          <p:nvPr/>
        </p:nvSpPr>
        <p:spPr>
          <a:xfrm>
            <a:off x="8635999" y="1769534"/>
            <a:ext cx="601134" cy="406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241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0601" rIns="0" bIns="0" rtlCol="0">
            <a:spAutoFit/>
          </a:bodyPr>
          <a:lstStyle/>
          <a:p>
            <a:pPr marL="90805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006FC0"/>
                </a:solidFill>
              </a:rPr>
              <a:t>GreenMetric</a:t>
            </a:r>
            <a:r>
              <a:rPr sz="2400" spc="-215" dirty="0">
                <a:solidFill>
                  <a:srgbClr val="006FC0"/>
                </a:solidFill>
              </a:rPr>
              <a:t> </a:t>
            </a:r>
            <a:r>
              <a:rPr sz="2400" spc="-100" dirty="0">
                <a:solidFill>
                  <a:srgbClr val="006FC0"/>
                </a:solidFill>
              </a:rPr>
              <a:t>2020</a:t>
            </a:r>
            <a:r>
              <a:rPr sz="2400" spc="-175" dirty="0">
                <a:solidFill>
                  <a:srgbClr val="006FC0"/>
                </a:solidFill>
              </a:rPr>
              <a:t> </a:t>
            </a:r>
            <a:r>
              <a:rPr sz="2400" spc="-110" dirty="0">
                <a:solidFill>
                  <a:srgbClr val="006FC0"/>
                </a:solidFill>
              </a:rPr>
              <a:t>Sıralaması,</a:t>
            </a:r>
            <a:r>
              <a:rPr sz="2400" spc="-305" dirty="0">
                <a:solidFill>
                  <a:srgbClr val="006FC0"/>
                </a:solidFill>
              </a:rPr>
              <a:t> </a:t>
            </a:r>
            <a:r>
              <a:rPr sz="2400" spc="-114" dirty="0">
                <a:solidFill>
                  <a:srgbClr val="006FC0"/>
                </a:solidFill>
              </a:rPr>
              <a:t>Araştırma</a:t>
            </a:r>
            <a:r>
              <a:rPr sz="2400" spc="-175" dirty="0">
                <a:solidFill>
                  <a:srgbClr val="006FC0"/>
                </a:solidFill>
              </a:rPr>
              <a:t> </a:t>
            </a:r>
            <a:r>
              <a:rPr sz="2400" spc="-110" dirty="0">
                <a:solidFill>
                  <a:srgbClr val="006FC0"/>
                </a:solidFill>
              </a:rPr>
              <a:t>Üniversiteleri</a:t>
            </a:r>
            <a:endParaRPr sz="2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22450" y="1339977"/>
          <a:ext cx="9172572" cy="3856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94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Üniversite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31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Altyapı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71120" indent="-30480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Enerji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İklim Değ.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Atık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Ulaşım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193675" indent="406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Istanbul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1625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Middle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East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Technical 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1675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Erciyes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7175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Ege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Izmir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Institute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6675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Yildiz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6425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Dokuz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Eylul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5650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Sabanci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5375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258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Marmara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4875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587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Ankara</a:t>
                      </a:r>
                      <a:r>
                        <a:rPr sz="1200" b="1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4600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1025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875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950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Ataturk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4025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Gebze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Techinal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3900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4988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Bilkent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3800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Gazi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3125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9258229" y="5821432"/>
            <a:ext cx="1176655" cy="951865"/>
            <a:chOff x="9258229" y="5821432"/>
            <a:chExt cx="1176655" cy="951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8229" y="5821432"/>
              <a:ext cx="1176554" cy="9514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2891" y="5986271"/>
              <a:ext cx="861059" cy="635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63141" y="1162050"/>
          <a:ext cx="8954766" cy="4630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0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48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8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99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40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40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Üniversite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Toplam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Altyapı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37465" indent="-30480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Enerji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İklim Değ.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Atık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Ulaşım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65405" indent="4064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Eğitim </a:t>
                      </a:r>
                      <a:r>
                        <a:rPr sz="12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Araştırma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Istanbul</a:t>
                      </a:r>
                      <a:r>
                        <a:rPr sz="12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8150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1650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Erciyes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7775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Yildiz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Ege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Middle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East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Technical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7650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Izmir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Institute</a:t>
                      </a:r>
                      <a:r>
                        <a:rPr sz="12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7225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Firat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6950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Dokuz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Eylul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1525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Bursa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Uludag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1675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Cukurova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6250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1475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Ataturk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Sabanci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5725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Bilkent</a:t>
                      </a:r>
                      <a:r>
                        <a:rPr sz="12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4700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875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728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Marmara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4175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746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Ankara</a:t>
                      </a:r>
                      <a:r>
                        <a:rPr sz="1200" b="1" spc="-6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4075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1025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250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600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800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1000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59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Gazi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University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4000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1075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0601" rIns="0" bIns="0" rtlCol="0">
            <a:spAutoFit/>
          </a:bodyPr>
          <a:lstStyle/>
          <a:p>
            <a:pPr marL="90805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solidFill>
                  <a:srgbClr val="006FC0"/>
                </a:solidFill>
              </a:rPr>
              <a:t>GreenMetric</a:t>
            </a:r>
            <a:r>
              <a:rPr sz="2400" spc="-215" dirty="0">
                <a:solidFill>
                  <a:srgbClr val="006FC0"/>
                </a:solidFill>
              </a:rPr>
              <a:t> </a:t>
            </a:r>
            <a:r>
              <a:rPr sz="2400" spc="-100" dirty="0">
                <a:solidFill>
                  <a:srgbClr val="006FC0"/>
                </a:solidFill>
              </a:rPr>
              <a:t>2021</a:t>
            </a:r>
            <a:r>
              <a:rPr sz="2400" spc="-175" dirty="0">
                <a:solidFill>
                  <a:srgbClr val="006FC0"/>
                </a:solidFill>
              </a:rPr>
              <a:t> </a:t>
            </a:r>
            <a:r>
              <a:rPr sz="2400" spc="-110" dirty="0">
                <a:solidFill>
                  <a:srgbClr val="006FC0"/>
                </a:solidFill>
              </a:rPr>
              <a:t>Sıralaması,</a:t>
            </a:r>
            <a:r>
              <a:rPr sz="2400" spc="-305" dirty="0">
                <a:solidFill>
                  <a:srgbClr val="006FC0"/>
                </a:solidFill>
              </a:rPr>
              <a:t> </a:t>
            </a:r>
            <a:r>
              <a:rPr sz="2400" spc="-114" dirty="0">
                <a:solidFill>
                  <a:srgbClr val="006FC0"/>
                </a:solidFill>
              </a:rPr>
              <a:t>Araştırma</a:t>
            </a:r>
            <a:r>
              <a:rPr sz="2400" spc="-175" dirty="0">
                <a:solidFill>
                  <a:srgbClr val="006FC0"/>
                </a:solidFill>
              </a:rPr>
              <a:t> </a:t>
            </a:r>
            <a:r>
              <a:rPr sz="2400" spc="-110" dirty="0">
                <a:solidFill>
                  <a:srgbClr val="006FC0"/>
                </a:solidFill>
              </a:rPr>
              <a:t>Üniversiteleri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316583" y="5143412"/>
            <a:ext cx="309880" cy="588645"/>
            <a:chOff x="1316583" y="5143412"/>
            <a:chExt cx="309880" cy="5886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6583" y="5143412"/>
              <a:ext cx="309600" cy="58862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57883" y="5167884"/>
              <a:ext cx="222885" cy="485140"/>
            </a:xfrm>
            <a:custGeom>
              <a:avLst/>
              <a:gdLst/>
              <a:ahLst/>
              <a:cxnLst/>
              <a:rect l="l" t="t" r="r" b="b"/>
              <a:pathLst>
                <a:path w="222884" h="485139">
                  <a:moveTo>
                    <a:pt x="166878" y="0"/>
                  </a:moveTo>
                  <a:lnTo>
                    <a:pt x="55625" y="0"/>
                  </a:lnTo>
                  <a:lnTo>
                    <a:pt x="55625" y="373380"/>
                  </a:lnTo>
                  <a:lnTo>
                    <a:pt x="0" y="373380"/>
                  </a:lnTo>
                  <a:lnTo>
                    <a:pt x="111252" y="484632"/>
                  </a:lnTo>
                  <a:lnTo>
                    <a:pt x="222503" y="373380"/>
                  </a:lnTo>
                  <a:lnTo>
                    <a:pt x="166878" y="373380"/>
                  </a:lnTo>
                  <a:lnTo>
                    <a:pt x="16687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357883" y="5167884"/>
              <a:ext cx="222885" cy="485140"/>
            </a:xfrm>
            <a:custGeom>
              <a:avLst/>
              <a:gdLst/>
              <a:ahLst/>
              <a:cxnLst/>
              <a:rect l="l" t="t" r="r" b="b"/>
              <a:pathLst>
                <a:path w="222884" h="485139">
                  <a:moveTo>
                    <a:pt x="0" y="373380"/>
                  </a:moveTo>
                  <a:lnTo>
                    <a:pt x="111252" y="484632"/>
                  </a:lnTo>
                  <a:lnTo>
                    <a:pt x="222503" y="373380"/>
                  </a:lnTo>
                  <a:lnTo>
                    <a:pt x="166878" y="373380"/>
                  </a:lnTo>
                  <a:lnTo>
                    <a:pt x="166878" y="0"/>
                  </a:lnTo>
                  <a:lnTo>
                    <a:pt x="55625" y="0"/>
                  </a:lnTo>
                  <a:lnTo>
                    <a:pt x="55625" y="373380"/>
                  </a:lnTo>
                  <a:lnTo>
                    <a:pt x="0" y="373380"/>
                  </a:lnTo>
                  <a:close/>
                </a:path>
              </a:pathLst>
            </a:custGeom>
            <a:ln w="914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9230868" y="5794249"/>
            <a:ext cx="1231900" cy="1005840"/>
            <a:chOff x="9230868" y="5794249"/>
            <a:chExt cx="1231900" cy="10058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30868" y="5794249"/>
              <a:ext cx="1231277" cy="10057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2892" y="5986272"/>
              <a:ext cx="861059" cy="635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1390904"/>
            <a:ext cx="6735445" cy="484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0" lvl="0" indent="-26987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11.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Kalkınma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Planında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SKA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ile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ilgili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konular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önemli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bir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yer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tutuyor.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1940" marR="0" lvl="0" indent="-26987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YÖK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Üniversitelerin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bu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kapsamda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çalışmalar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yapmasını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teşvik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ediyor.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1940" marR="0" lvl="0" indent="-269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TÜBİTAK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SKA</a:t>
            </a:r>
            <a:r>
              <a:rPr kumimoji="0" sz="1600" b="0" i="0" u="none" strike="noStrike" kern="0" cap="none" spc="-10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ile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ilgili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özel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destekler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başlattı.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1940" marR="0" lvl="0" indent="-269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AB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Projeleri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kapsamında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özel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çağrılar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açılıyor.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1940" marR="0" lvl="0" indent="-26987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SKA</a:t>
            </a:r>
            <a:r>
              <a:rPr kumimoji="0" sz="1600" b="0" i="0" u="none" strike="noStrike" kern="0" cap="none" spc="-10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ile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İlişkili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Uluslararası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Sıralamaları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3425" marR="0" lvl="1" indent="-15748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4060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Impact</a:t>
            </a:r>
            <a:r>
              <a:rPr kumimoji="0" sz="1600" b="1" i="0" u="none" strike="noStrike" kern="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Ranking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3425" marR="0" lvl="1" indent="-15748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4060" algn="l"/>
              </a:tabLst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cs typeface="Arial"/>
              </a:rPr>
              <a:t>GreenMetric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1940" marR="0" lvl="0" indent="-269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Üniversitelerde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Sürdürülebilirlik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kavramı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önemli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bir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gündem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haline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geldi.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3425" marR="0" lvl="1" indent="-244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3425" algn="l"/>
                <a:tab pos="734060" algn="l"/>
              </a:tabLst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Sürdürülebilir</a:t>
            </a:r>
            <a:r>
              <a:rPr kumimoji="0" sz="1600" b="1" i="0" u="none" strike="noStrike" kern="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Kampüs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3425" marR="0" lvl="1" indent="-244475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3425" algn="l"/>
                <a:tab pos="734060" algn="l"/>
              </a:tabLst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cs typeface="Arial"/>
              </a:rPr>
              <a:t>Yeşil</a:t>
            </a:r>
            <a:r>
              <a:rPr kumimoji="0" sz="1600" b="1" i="0" u="none" strike="noStrike" kern="0" cap="none" spc="-75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/>
                <a:cs typeface="Arial"/>
              </a:rPr>
              <a:t>Kampüs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6956" rIns="0" bIns="0" rtlCol="0">
            <a:spAutoFit/>
          </a:bodyPr>
          <a:lstStyle/>
          <a:p>
            <a:pPr marL="936625">
              <a:lnSpc>
                <a:spcPct val="100000"/>
              </a:lnSpc>
              <a:spcBef>
                <a:spcPts val="95"/>
              </a:spcBef>
            </a:pPr>
            <a:r>
              <a:rPr spc="-90" dirty="0">
                <a:solidFill>
                  <a:srgbClr val="006FC0"/>
                </a:solidFill>
              </a:rPr>
              <a:t>BM</a:t>
            </a:r>
            <a:r>
              <a:rPr spc="-165" dirty="0">
                <a:solidFill>
                  <a:srgbClr val="006FC0"/>
                </a:solidFill>
              </a:rPr>
              <a:t> </a:t>
            </a:r>
            <a:r>
              <a:rPr spc="-135" dirty="0">
                <a:solidFill>
                  <a:srgbClr val="006FC0"/>
                </a:solidFill>
              </a:rPr>
              <a:t>Sürdürülebilir</a:t>
            </a:r>
            <a:r>
              <a:rPr spc="-160" dirty="0">
                <a:solidFill>
                  <a:srgbClr val="006FC0"/>
                </a:solidFill>
              </a:rPr>
              <a:t> </a:t>
            </a:r>
            <a:r>
              <a:rPr spc="-130" dirty="0">
                <a:solidFill>
                  <a:srgbClr val="006FC0"/>
                </a:solidFill>
              </a:rPr>
              <a:t>Kalkınma</a:t>
            </a:r>
            <a:r>
              <a:rPr spc="-275" dirty="0">
                <a:solidFill>
                  <a:srgbClr val="006FC0"/>
                </a:solidFill>
              </a:rPr>
              <a:t> </a:t>
            </a:r>
            <a:r>
              <a:rPr spc="-130" dirty="0">
                <a:solidFill>
                  <a:srgbClr val="006FC0"/>
                </a:solidFill>
              </a:rPr>
              <a:t>Amaçları</a:t>
            </a:r>
            <a:r>
              <a:rPr spc="-16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(SKA)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9271" y="2406395"/>
            <a:ext cx="3849624" cy="235762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4494" y="603326"/>
            <a:ext cx="62325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30" dirty="0">
                <a:solidFill>
                  <a:srgbClr val="006FC0"/>
                </a:solidFill>
              </a:rPr>
              <a:t>Girişimci</a:t>
            </a:r>
            <a:r>
              <a:rPr spc="-204" dirty="0">
                <a:solidFill>
                  <a:srgbClr val="006FC0"/>
                </a:solidFill>
              </a:rPr>
              <a:t> </a:t>
            </a:r>
            <a:r>
              <a:rPr spc="-85" dirty="0">
                <a:solidFill>
                  <a:srgbClr val="006FC0"/>
                </a:solidFill>
              </a:rPr>
              <a:t>ve</a:t>
            </a:r>
            <a:r>
              <a:rPr spc="-235" dirty="0">
                <a:solidFill>
                  <a:srgbClr val="006FC0"/>
                </a:solidFill>
              </a:rPr>
              <a:t> </a:t>
            </a:r>
            <a:r>
              <a:rPr spc="-145" dirty="0">
                <a:solidFill>
                  <a:srgbClr val="006FC0"/>
                </a:solidFill>
              </a:rPr>
              <a:t>Yenilikçi</a:t>
            </a:r>
            <a:r>
              <a:rPr spc="-175" dirty="0">
                <a:solidFill>
                  <a:srgbClr val="006FC0"/>
                </a:solidFill>
              </a:rPr>
              <a:t> </a:t>
            </a:r>
            <a:r>
              <a:rPr spc="-130" dirty="0">
                <a:solidFill>
                  <a:srgbClr val="006FC0"/>
                </a:solidFill>
              </a:rPr>
              <a:t>Üniversite</a:t>
            </a:r>
            <a:r>
              <a:rPr spc="-165" dirty="0">
                <a:solidFill>
                  <a:srgbClr val="006FC0"/>
                </a:solidFill>
              </a:rPr>
              <a:t> </a:t>
            </a:r>
            <a:r>
              <a:rPr spc="-35" dirty="0">
                <a:solidFill>
                  <a:srgbClr val="006FC0"/>
                </a:solidFill>
              </a:rPr>
              <a:t>Endeksi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5031" y="3210946"/>
            <a:ext cx="1261223" cy="12506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149722" y="3505580"/>
            <a:ext cx="75501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0" marR="5080" lvl="0" indent="-108585" defTabSz="914400" eaLnBrk="1" fontAlgn="auto" latinLnBrk="0" hangingPunct="1">
              <a:lnSpc>
                <a:spcPts val="132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Girişimci</a:t>
            </a:r>
            <a:r>
              <a:rPr kumimoji="0" sz="12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Yenilikçi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3340" marR="0" lvl="0" indent="0" defTabSz="914400" eaLnBrk="1" fontAlgn="auto" latinLnBrk="0" hangingPunct="1">
              <a:lnSpc>
                <a:spcPts val="1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Üniversite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54523" y="1780019"/>
            <a:ext cx="1200785" cy="1499235"/>
            <a:chOff x="4954523" y="1780019"/>
            <a:chExt cx="1200785" cy="14992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19" y="2909315"/>
              <a:ext cx="200405" cy="3695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4523" y="1780019"/>
              <a:ext cx="1200162" cy="120016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31384" y="1999310"/>
            <a:ext cx="648335" cy="65468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1590" marR="5080" lvl="0" indent="-9525" algn="just" defTabSz="914400" eaLnBrk="1" fontAlgn="auto" latinLnBrk="0" hangingPunct="1">
              <a:lnSpc>
                <a:spcPct val="916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Bilimsel</a:t>
            </a:r>
            <a:r>
              <a:rPr kumimoji="0" sz="1100" b="1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Teknolojik Araştırma Yetkinliği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77711" y="3238487"/>
            <a:ext cx="1576705" cy="1200785"/>
            <a:chOff x="6077711" y="3238487"/>
            <a:chExt cx="1576705" cy="12007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7711" y="3764279"/>
              <a:ext cx="486917" cy="1973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4139" y="3238487"/>
              <a:ext cx="1200162" cy="120016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6782561" y="3534917"/>
            <a:ext cx="544830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065" marR="5080" lvl="0" indent="-635" algn="ctr" defTabSz="914400" eaLnBrk="1" fontAlgn="auto" latinLnBrk="0" hangingPunct="1">
              <a:lnSpc>
                <a:spcPts val="121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Fikri Mülkiyet Havuzu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2144" y="4358640"/>
            <a:ext cx="1200785" cy="1419860"/>
            <a:chOff x="4962144" y="4358640"/>
            <a:chExt cx="1200785" cy="141986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2204" y="4358640"/>
              <a:ext cx="201929" cy="3055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62144" y="4576572"/>
              <a:ext cx="1200162" cy="120167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55514" y="4950663"/>
            <a:ext cx="614680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3180" marR="5080" lvl="0" indent="-30480" defTabSz="914400" eaLnBrk="1" fontAlgn="auto" latinLnBrk="0" hangingPunct="1">
              <a:lnSpc>
                <a:spcPts val="121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İşbirliği</a:t>
            </a:r>
            <a:r>
              <a:rPr kumimoji="0" sz="11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Etkileşim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20796" y="3224771"/>
            <a:ext cx="1609090" cy="1200785"/>
            <a:chOff x="3320796" y="3224771"/>
            <a:chExt cx="1609090" cy="120078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59224" y="3771900"/>
              <a:ext cx="470153" cy="1973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20796" y="3224771"/>
              <a:ext cx="1200162" cy="120016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608323" y="3444366"/>
            <a:ext cx="628015" cy="6540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lvl="0" indent="635" algn="ctr" defTabSz="914400" eaLnBrk="1" fontAlgn="auto" latinLnBrk="0" hangingPunct="1">
              <a:lnSpc>
                <a:spcPct val="91500"/>
              </a:lnSpc>
              <a:spcBef>
                <a:spcPts val="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Ekonomik </a:t>
            </a:r>
            <a:r>
              <a:rPr kumimoji="0" sz="11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Toplumsal Katkı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82995" y="2112645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%15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92593" y="3561715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%20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42945" y="3627501"/>
            <a:ext cx="534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%40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60921" y="4950409"/>
            <a:ext cx="5346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%25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55266" y="1072641"/>
            <a:ext cx="7388859" cy="4368165"/>
            <a:chOff x="2255266" y="1072641"/>
            <a:chExt cx="7388859" cy="4368165"/>
          </a:xfrm>
        </p:grpSpPr>
        <p:sp>
          <p:nvSpPr>
            <p:cNvPr id="3" name="object 3"/>
            <p:cNvSpPr/>
            <p:nvPr/>
          </p:nvSpPr>
          <p:spPr>
            <a:xfrm>
              <a:off x="2261616" y="3982212"/>
              <a:ext cx="7376159" cy="723900"/>
            </a:xfrm>
            <a:custGeom>
              <a:avLst/>
              <a:gdLst/>
              <a:ahLst/>
              <a:cxnLst/>
              <a:rect l="l" t="t" r="r" b="b"/>
              <a:pathLst>
                <a:path w="7376159" h="723900">
                  <a:moveTo>
                    <a:pt x="0" y="723900"/>
                  </a:moveTo>
                  <a:lnTo>
                    <a:pt x="7376159" y="723900"/>
                  </a:lnTo>
                </a:path>
                <a:path w="7376159" h="723900">
                  <a:moveTo>
                    <a:pt x="0" y="0"/>
                  </a:moveTo>
                  <a:lnTo>
                    <a:pt x="737615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6208" y="3323843"/>
              <a:ext cx="402386" cy="211683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61616" y="3256787"/>
              <a:ext cx="7376159" cy="0"/>
            </a:xfrm>
            <a:custGeom>
              <a:avLst/>
              <a:gdLst/>
              <a:ahLst/>
              <a:cxnLst/>
              <a:rect l="l" t="t" r="r" b="b"/>
              <a:pathLst>
                <a:path w="7376159">
                  <a:moveTo>
                    <a:pt x="0" y="0"/>
                  </a:moveTo>
                  <a:lnTo>
                    <a:pt x="737615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3824" y="3063240"/>
              <a:ext cx="402386" cy="2377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1439" y="2889503"/>
              <a:ext cx="402386" cy="2551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9055" y="2628900"/>
              <a:ext cx="402386" cy="28117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6672" y="3497580"/>
              <a:ext cx="402386" cy="19431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14287" y="2976371"/>
              <a:ext cx="402386" cy="24643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51904" y="3846575"/>
              <a:ext cx="402386" cy="15941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89519" y="3933443"/>
              <a:ext cx="402386" cy="1507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7136" y="4280928"/>
              <a:ext cx="402386" cy="1159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64751" y="4107180"/>
              <a:ext cx="403898" cy="1333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64308" y="3340608"/>
              <a:ext cx="328447" cy="2091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03448" y="3080003"/>
              <a:ext cx="326923" cy="23522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41064" y="2906268"/>
              <a:ext cx="326898" cy="252603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78680" y="2644139"/>
              <a:ext cx="326923" cy="27881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16295" y="3514343"/>
              <a:ext cx="326923" cy="19179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53912" y="2993136"/>
              <a:ext cx="326898" cy="24391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91527" y="3861815"/>
              <a:ext cx="326923" cy="15704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629144" y="3948684"/>
              <a:ext cx="326923" cy="148361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66760" y="4297680"/>
              <a:ext cx="326898" cy="113461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04375" y="4122419"/>
              <a:ext cx="326923" cy="130987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261616" y="5431536"/>
              <a:ext cx="7376159" cy="0"/>
            </a:xfrm>
            <a:custGeom>
              <a:avLst/>
              <a:gdLst/>
              <a:ahLst/>
              <a:cxnLst/>
              <a:rect l="l" t="t" r="r" b="b"/>
              <a:pathLst>
                <a:path w="7376159">
                  <a:moveTo>
                    <a:pt x="0" y="0"/>
                  </a:moveTo>
                  <a:lnTo>
                    <a:pt x="7376159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261616" y="1083563"/>
              <a:ext cx="7376159" cy="1449705"/>
            </a:xfrm>
            <a:custGeom>
              <a:avLst/>
              <a:gdLst/>
              <a:ahLst/>
              <a:cxnLst/>
              <a:rect l="l" t="t" r="r" b="b"/>
              <a:pathLst>
                <a:path w="7376159" h="1449705">
                  <a:moveTo>
                    <a:pt x="0" y="1449324"/>
                  </a:moveTo>
                  <a:lnTo>
                    <a:pt x="7376159" y="1449324"/>
                  </a:lnTo>
                </a:path>
                <a:path w="7376159" h="1449705">
                  <a:moveTo>
                    <a:pt x="0" y="723900"/>
                  </a:moveTo>
                  <a:lnTo>
                    <a:pt x="7376159" y="723900"/>
                  </a:lnTo>
                </a:path>
                <a:path w="7376159" h="1449705">
                  <a:moveTo>
                    <a:pt x="0" y="0"/>
                  </a:moveTo>
                  <a:lnTo>
                    <a:pt x="7376159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69464" y="1082039"/>
              <a:ext cx="6754368" cy="17465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94020" y="1988870"/>
              <a:ext cx="166192" cy="16619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629662" y="1090421"/>
              <a:ext cx="6638925" cy="1659889"/>
            </a:xfrm>
            <a:custGeom>
              <a:avLst/>
              <a:gdLst/>
              <a:ahLst/>
              <a:cxnLst/>
              <a:rect l="l" t="t" r="r" b="b"/>
              <a:pathLst>
                <a:path w="6638925" h="1659889">
                  <a:moveTo>
                    <a:pt x="0" y="1659636"/>
                  </a:moveTo>
                  <a:lnTo>
                    <a:pt x="737615" y="1312164"/>
                  </a:lnTo>
                  <a:lnTo>
                    <a:pt x="1475232" y="1520952"/>
                  </a:lnTo>
                  <a:lnTo>
                    <a:pt x="2212848" y="1557527"/>
                  </a:lnTo>
                  <a:lnTo>
                    <a:pt x="2950464" y="961643"/>
                  </a:lnTo>
                  <a:lnTo>
                    <a:pt x="3688079" y="1287779"/>
                  </a:lnTo>
                  <a:lnTo>
                    <a:pt x="4425695" y="0"/>
                  </a:lnTo>
                  <a:lnTo>
                    <a:pt x="5163312" y="515112"/>
                  </a:lnTo>
                  <a:lnTo>
                    <a:pt x="5900928" y="144779"/>
                  </a:lnTo>
                  <a:lnTo>
                    <a:pt x="6638544" y="475488"/>
                  </a:lnTo>
                </a:path>
              </a:pathLst>
            </a:custGeom>
            <a:ln w="3505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30595" y="2002536"/>
              <a:ext cx="96774" cy="96774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830641" y="5493382"/>
            <a:ext cx="167005" cy="143510"/>
            <a:chOff x="6830641" y="5493382"/>
            <a:chExt cx="167005" cy="143510"/>
          </a:xfrm>
        </p:grpSpPr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30641" y="5493382"/>
              <a:ext cx="143030" cy="1430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899147" y="5533643"/>
              <a:ext cx="98298" cy="98297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2528061" y="338035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65678" y="358305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03675" y="2945383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41290" y="268452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78907" y="355434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16777" y="303225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54393" y="3902202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92390" y="398932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30006" y="4337050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67876" y="4162755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28061" y="241630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37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97098" y="2068449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41,8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90898" y="2277237"/>
            <a:ext cx="431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38,92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72710" y="2314701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38,4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66130" y="1718310"/>
            <a:ext cx="431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46,63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04001" y="2452877"/>
            <a:ext cx="431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42,12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885813" y="808989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59,9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623809" y="1271143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52,8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61426" y="901445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57,9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54845" y="1232662"/>
            <a:ext cx="4324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53,33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767443" y="531088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34716" y="5509056"/>
            <a:ext cx="6965950" cy="88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16635" algn="l"/>
                <a:tab pos="1753870" algn="l"/>
                <a:tab pos="2491740" algn="l"/>
                <a:tab pos="3229610" algn="l"/>
                <a:tab pos="3966845" algn="l"/>
                <a:tab pos="4704715" algn="l"/>
                <a:tab pos="5442585" algn="l"/>
                <a:tab pos="6180455" algn="l"/>
              </a:tabLst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2013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2014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2015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2016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2017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2018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2019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2020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A.Ü.</a:t>
            </a:r>
            <a:r>
              <a:rPr kumimoji="0" sz="2800" b="1" i="0" u="none" strike="noStrike" kern="0" cap="none" spc="-1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Girişimci</a:t>
            </a:r>
            <a:r>
              <a:rPr kumimoji="0" sz="2800" b="1" i="0" u="none" strike="noStrike" kern="0" cap="none" spc="-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Yenilikçi</a:t>
            </a:r>
            <a:r>
              <a:rPr kumimoji="0" sz="2800" b="1" i="0" u="none" strike="noStrike" kern="0" cap="none" spc="-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Üniversite</a:t>
            </a:r>
            <a:r>
              <a:rPr kumimoji="0" sz="2800" b="1" i="0" u="none" strike="noStrike" kern="0" cap="none" spc="-1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Endeksi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767443" y="4441063"/>
            <a:ext cx="18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767443" y="3571113"/>
            <a:ext cx="18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767443" y="2701290"/>
            <a:ext cx="18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67443" y="1831340"/>
            <a:ext cx="18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9767443" y="961390"/>
            <a:ext cx="18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50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30095" y="531088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53005" y="458609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53005" y="386105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953005" y="313613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953005" y="241134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53005" y="1686001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50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53005" y="961390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463164" y="5509056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9" name="object 6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618232" y="1301496"/>
            <a:ext cx="250698" cy="104394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2878963" y="1214069"/>
            <a:ext cx="2952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248405" y="1304544"/>
            <a:ext cx="243840" cy="97155"/>
            <a:chOff x="3248405" y="1304544"/>
            <a:chExt cx="243840" cy="97155"/>
          </a:xfrm>
        </p:grpSpPr>
        <p:sp>
          <p:nvSpPr>
            <p:cNvPr id="72" name="object 72"/>
            <p:cNvSpPr/>
            <p:nvPr/>
          </p:nvSpPr>
          <p:spPr>
            <a:xfrm>
              <a:off x="3248405" y="135407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505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20795" y="1304544"/>
              <a:ext cx="96774" cy="96774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3505961" y="1214069"/>
            <a:ext cx="9715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Toplam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Puan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7653" y="6230823"/>
            <a:ext cx="5104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A.Ü.</a:t>
            </a:r>
            <a:r>
              <a:rPr kumimoji="0" sz="2800" b="1" i="0" u="none" strike="noStrike" kern="0" cap="none" spc="-2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GYÜE</a:t>
            </a:r>
            <a:r>
              <a:rPr kumimoji="0" sz="2800" b="1" i="0" u="none" strike="noStrike" kern="0" cap="none" spc="-2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2018</a:t>
            </a:r>
            <a:r>
              <a:rPr kumimoji="0" sz="2800" b="1" i="0" u="none" strike="noStrike" kern="0" cap="none" spc="-19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-</a:t>
            </a:r>
            <a:r>
              <a:rPr kumimoji="0" sz="2800" b="1" i="0" u="none" strike="noStrike" kern="0" cap="none" spc="-2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r>
              <a:rPr kumimoji="0" sz="2800" b="1" i="0" u="none" strike="noStrike" kern="0" cap="none" spc="-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8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Sonuçları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58021" y="607885"/>
            <a:ext cx="7055484" cy="2249805"/>
            <a:chOff x="2458021" y="607885"/>
            <a:chExt cx="7055484" cy="2249805"/>
          </a:xfrm>
        </p:grpSpPr>
        <p:sp>
          <p:nvSpPr>
            <p:cNvPr id="4" name="object 4"/>
            <p:cNvSpPr/>
            <p:nvPr/>
          </p:nvSpPr>
          <p:spPr>
            <a:xfrm>
              <a:off x="2519171" y="612648"/>
              <a:ext cx="6989445" cy="2192020"/>
            </a:xfrm>
            <a:custGeom>
              <a:avLst/>
              <a:gdLst/>
              <a:ahLst/>
              <a:cxnLst/>
              <a:rect l="l" t="t" r="r" b="b"/>
              <a:pathLst>
                <a:path w="6989445" h="2192020">
                  <a:moveTo>
                    <a:pt x="0" y="1642872"/>
                  </a:moveTo>
                  <a:lnTo>
                    <a:pt x="6989063" y="1642872"/>
                  </a:lnTo>
                </a:path>
                <a:path w="6989445" h="2192020">
                  <a:moveTo>
                    <a:pt x="0" y="1095755"/>
                  </a:moveTo>
                  <a:lnTo>
                    <a:pt x="6989063" y="1095755"/>
                  </a:lnTo>
                </a:path>
                <a:path w="6989445" h="2192020">
                  <a:moveTo>
                    <a:pt x="0" y="547115"/>
                  </a:moveTo>
                  <a:lnTo>
                    <a:pt x="6989063" y="547115"/>
                  </a:lnTo>
                </a:path>
                <a:path w="6989445" h="2192020">
                  <a:moveTo>
                    <a:pt x="0" y="0"/>
                  </a:moveTo>
                  <a:lnTo>
                    <a:pt x="6989063" y="0"/>
                  </a:lnTo>
                </a:path>
                <a:path w="6989445" h="2192020">
                  <a:moveTo>
                    <a:pt x="0" y="2191512"/>
                  </a:moveTo>
                  <a:lnTo>
                    <a:pt x="6989064" y="2191512"/>
                  </a:lnTo>
                  <a:lnTo>
                    <a:pt x="6989064" y="0"/>
                  </a:lnTo>
                  <a:lnTo>
                    <a:pt x="0" y="0"/>
                  </a:lnTo>
                  <a:lnTo>
                    <a:pt x="0" y="2191512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4243" y="2400274"/>
              <a:ext cx="397763" cy="4130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2272" y="2125967"/>
              <a:ext cx="397763" cy="687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08775" y="1414272"/>
              <a:ext cx="399275" cy="1399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6804" y="810768"/>
              <a:ext cx="397764" cy="20025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1235" y="2290546"/>
              <a:ext cx="399275" cy="5227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9263" y="1798294"/>
              <a:ext cx="397763" cy="10150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27292" y="1743443"/>
              <a:ext cx="397764" cy="1069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73795" y="1194816"/>
              <a:ext cx="399275" cy="16184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9751" y="2290546"/>
              <a:ext cx="397763" cy="5227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96255" y="1962886"/>
              <a:ext cx="399275" cy="850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44283" y="2180818"/>
              <a:ext cx="397764" cy="6324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2312" y="1085088"/>
              <a:ext cx="397764" cy="17282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66744" y="2455125"/>
              <a:ext cx="399275" cy="35817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4772" y="2017750"/>
              <a:ext cx="397763" cy="7955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61275" y="1962886"/>
              <a:ext cx="399275" cy="85041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909304" y="1030224"/>
              <a:ext cx="397764" cy="17830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52343" y="2417025"/>
              <a:ext cx="323875" cy="389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00372" y="2142718"/>
              <a:ext cx="322351" cy="6637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48399" y="1431036"/>
              <a:ext cx="322351" cy="13754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94904" y="827532"/>
              <a:ext cx="323875" cy="197891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17363" y="1813547"/>
              <a:ext cx="323875" cy="99289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65392" y="1758683"/>
              <a:ext cx="322325" cy="10477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70859" y="2307310"/>
              <a:ext cx="640867" cy="4991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13419" y="1211580"/>
              <a:ext cx="322351" cy="159486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35879" y="1978139"/>
              <a:ext cx="322351" cy="8283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82383" y="2197582"/>
              <a:ext cx="323875" cy="60886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30412" y="1101852"/>
              <a:ext cx="323875" cy="17045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06367" y="2471889"/>
              <a:ext cx="322351" cy="33455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52872" y="2033003"/>
              <a:ext cx="323875" cy="77344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200899" y="1978139"/>
              <a:ext cx="322325" cy="8283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948927" y="1046988"/>
              <a:ext cx="322351" cy="175945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462783" y="612648"/>
              <a:ext cx="7045959" cy="2240280"/>
            </a:xfrm>
            <a:custGeom>
              <a:avLst/>
              <a:gdLst/>
              <a:ahLst/>
              <a:cxnLst/>
              <a:rect l="l" t="t" r="r" b="b"/>
              <a:pathLst>
                <a:path w="7045959" h="2240280">
                  <a:moveTo>
                    <a:pt x="56388" y="2191512"/>
                  </a:moveTo>
                  <a:lnTo>
                    <a:pt x="56388" y="0"/>
                  </a:lnTo>
                </a:path>
                <a:path w="7045959" h="2240280">
                  <a:moveTo>
                    <a:pt x="0" y="2191512"/>
                  </a:moveTo>
                  <a:lnTo>
                    <a:pt x="56388" y="2191512"/>
                  </a:lnTo>
                </a:path>
                <a:path w="7045959" h="2240280">
                  <a:moveTo>
                    <a:pt x="0" y="1642872"/>
                  </a:moveTo>
                  <a:lnTo>
                    <a:pt x="56388" y="1642872"/>
                  </a:lnTo>
                </a:path>
                <a:path w="7045959" h="2240280">
                  <a:moveTo>
                    <a:pt x="0" y="1095755"/>
                  </a:moveTo>
                  <a:lnTo>
                    <a:pt x="56388" y="1095755"/>
                  </a:lnTo>
                </a:path>
                <a:path w="7045959" h="2240280">
                  <a:moveTo>
                    <a:pt x="0" y="547115"/>
                  </a:moveTo>
                  <a:lnTo>
                    <a:pt x="56388" y="547115"/>
                  </a:lnTo>
                </a:path>
                <a:path w="7045959" h="2240280">
                  <a:moveTo>
                    <a:pt x="0" y="0"/>
                  </a:moveTo>
                  <a:lnTo>
                    <a:pt x="56388" y="0"/>
                  </a:lnTo>
                </a:path>
                <a:path w="7045959" h="2240280">
                  <a:moveTo>
                    <a:pt x="56388" y="2191512"/>
                  </a:moveTo>
                  <a:lnTo>
                    <a:pt x="7045452" y="2191512"/>
                  </a:lnTo>
                </a:path>
                <a:path w="7045959" h="2240280">
                  <a:moveTo>
                    <a:pt x="56388" y="2191512"/>
                  </a:moveTo>
                  <a:lnTo>
                    <a:pt x="56388" y="2240279"/>
                  </a:lnTo>
                </a:path>
                <a:path w="7045959" h="2240280">
                  <a:moveTo>
                    <a:pt x="1802892" y="2191512"/>
                  </a:moveTo>
                  <a:lnTo>
                    <a:pt x="1802892" y="2240279"/>
                  </a:lnTo>
                </a:path>
                <a:path w="7045959" h="2240280">
                  <a:moveTo>
                    <a:pt x="3550920" y="2191512"/>
                  </a:moveTo>
                  <a:lnTo>
                    <a:pt x="3550920" y="2240279"/>
                  </a:lnTo>
                </a:path>
                <a:path w="7045959" h="2240280">
                  <a:moveTo>
                    <a:pt x="5297424" y="2191512"/>
                  </a:moveTo>
                  <a:lnTo>
                    <a:pt x="5297424" y="2240279"/>
                  </a:lnTo>
                </a:path>
                <a:path w="7045959" h="2240280">
                  <a:moveTo>
                    <a:pt x="7045452" y="2191512"/>
                  </a:moveTo>
                  <a:lnTo>
                    <a:pt x="7045452" y="2240279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858516" y="2125218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60570" y="2182495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07963" y="1469897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55609" y="866343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78070" y="1853564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25843" y="179870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373236" y="1250441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29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176397" y="2015489"/>
            <a:ext cx="4337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330200" algn="l"/>
              </a:tabLst>
              <a:defRPr/>
            </a:pP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96078" y="201790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43470" y="223735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691118" y="114096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811904" y="2508326"/>
            <a:ext cx="1162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13578" y="2072767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261352" y="201790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08744" y="1086103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51075" y="2664713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161158" y="211658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61158" y="156832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61158" y="102031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61158" y="471932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15260" y="2881376"/>
            <a:ext cx="1355725" cy="394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Bilimsel ve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Teknolojik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7493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Araştırma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Yetkinliği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20946" y="2881376"/>
            <a:ext cx="1238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İşbirliği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Etkileşim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309105" y="2881376"/>
            <a:ext cx="115760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6695" marR="5080" lvl="0" indent="-214629" defTabSz="914400" eaLnBrk="1" fontAlgn="auto" latinLnBrk="0" hangingPunct="1">
              <a:lnSpc>
                <a:spcPct val="101699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Ekonomik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Katkı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Ticarileşme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55660" y="2881376"/>
            <a:ext cx="1358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Fikri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Mülkiyet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Havuzu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1" name="object 6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063413" y="964865"/>
            <a:ext cx="99648" cy="99648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3192272" y="872997"/>
            <a:ext cx="38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3846749" y="964865"/>
            <a:ext cx="99648" cy="99648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3975861" y="872997"/>
            <a:ext cx="38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5" name="object 6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4630085" y="964865"/>
            <a:ext cx="99648" cy="99648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759197" y="872997"/>
            <a:ext cx="38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67" name="object 6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413421" y="964865"/>
            <a:ext cx="99648" cy="99648"/>
          </a:xfrm>
          <a:prstGeom prst="rect">
            <a:avLst/>
          </a:prstGeom>
        </p:spPr>
      </p:pic>
      <p:sp>
        <p:nvSpPr>
          <p:cNvPr id="68" name="object 68"/>
          <p:cNvSpPr txBox="1"/>
          <p:nvPr/>
        </p:nvSpPr>
        <p:spPr>
          <a:xfrm>
            <a:off x="5542915" y="872997"/>
            <a:ext cx="3854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999991" y="265557"/>
            <a:ext cx="3987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Kategorilere</a:t>
            </a:r>
            <a:r>
              <a:rPr kumimoji="0" sz="14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Göre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GYÜE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A.Ü.</a:t>
            </a:r>
            <a:r>
              <a:rPr kumimoji="0" sz="14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Sıralamaları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(2018-2021)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2697226" y="3959161"/>
            <a:ext cx="6636384" cy="1651000"/>
            <a:chOff x="2697226" y="3959161"/>
            <a:chExt cx="6636384" cy="1651000"/>
          </a:xfrm>
        </p:grpSpPr>
        <p:sp>
          <p:nvSpPr>
            <p:cNvPr id="71" name="object 71"/>
            <p:cNvSpPr/>
            <p:nvPr/>
          </p:nvSpPr>
          <p:spPr>
            <a:xfrm>
              <a:off x="2703576" y="5192267"/>
              <a:ext cx="6623684" cy="0"/>
            </a:xfrm>
            <a:custGeom>
              <a:avLst/>
              <a:gdLst/>
              <a:ahLst/>
              <a:cxnLst/>
              <a:rect l="l" t="t" r="r" b="b"/>
              <a:pathLst>
                <a:path w="6623684">
                  <a:moveTo>
                    <a:pt x="0" y="0"/>
                  </a:moveTo>
                  <a:lnTo>
                    <a:pt x="6623304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56048" y="4977383"/>
              <a:ext cx="457250" cy="6324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612635" y="4864607"/>
              <a:ext cx="457250" cy="74523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2703576" y="4372355"/>
              <a:ext cx="6623684" cy="410209"/>
            </a:xfrm>
            <a:custGeom>
              <a:avLst/>
              <a:gdLst/>
              <a:ahLst/>
              <a:cxnLst/>
              <a:rect l="l" t="t" r="r" b="b"/>
              <a:pathLst>
                <a:path w="6623684" h="410210">
                  <a:moveTo>
                    <a:pt x="0" y="409956"/>
                  </a:moveTo>
                  <a:lnTo>
                    <a:pt x="6623304" y="409956"/>
                  </a:lnTo>
                </a:path>
                <a:path w="6623684" h="410210">
                  <a:moveTo>
                    <a:pt x="0" y="0"/>
                  </a:moveTo>
                  <a:lnTo>
                    <a:pt x="6623304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5" name="object 7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267700" y="4271771"/>
              <a:ext cx="457250" cy="1338071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09949" y="5272999"/>
              <a:ext cx="439319" cy="33684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39084" y="5280659"/>
              <a:ext cx="381787" cy="32232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95672" y="4994147"/>
              <a:ext cx="381787" cy="60883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650735" y="4881371"/>
              <a:ext cx="381787" cy="72162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307323" y="4287011"/>
              <a:ext cx="381761" cy="1315974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2703576" y="5602223"/>
              <a:ext cx="6623684" cy="0"/>
            </a:xfrm>
            <a:custGeom>
              <a:avLst/>
              <a:gdLst/>
              <a:ahLst/>
              <a:cxnLst/>
              <a:rect l="l" t="t" r="r" b="b"/>
              <a:pathLst>
                <a:path w="6623684">
                  <a:moveTo>
                    <a:pt x="0" y="0"/>
                  </a:moveTo>
                  <a:lnTo>
                    <a:pt x="6623304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2703576" y="3963923"/>
              <a:ext cx="6623684" cy="0"/>
            </a:xfrm>
            <a:custGeom>
              <a:avLst/>
              <a:gdLst/>
              <a:ahLst/>
              <a:cxnLst/>
              <a:rect l="l" t="t" r="r" b="b"/>
              <a:pathLst>
                <a:path w="6623684">
                  <a:moveTo>
                    <a:pt x="0" y="0"/>
                  </a:moveTo>
                  <a:lnTo>
                    <a:pt x="6623304" y="0"/>
                  </a:lnTo>
                </a:path>
              </a:pathLst>
            </a:custGeom>
            <a:ln w="9144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086477" y="5034152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742430" y="4921377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98509" y="4327397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449067" y="5275833"/>
            <a:ext cx="1147445" cy="42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1240" marR="0" lvl="0" indent="0" defTabSz="914400" eaLnBrk="1" fontAlgn="auto" latinLnBrk="0" hangingPunct="1">
              <a:lnSpc>
                <a:spcPts val="17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358898" y="4643373"/>
            <a:ext cx="193040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358898" y="3824096"/>
            <a:ext cx="193040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67279" y="5679440"/>
            <a:ext cx="1343025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Bilimsel ve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Teknolojik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223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Araştırma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Yetkinliği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581397" y="5679440"/>
            <a:ext cx="1226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İşbirliği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Etkileşim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78245" y="5679440"/>
            <a:ext cx="1144905" cy="394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13995" marR="5080" lvl="0" indent="-214629" defTabSz="914400" eaLnBrk="1" fontAlgn="auto" latinLnBrk="0" hangingPunct="1">
              <a:lnSpc>
                <a:spcPct val="1018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Ekonomik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Katkı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Ticarileşme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833106" y="5679440"/>
            <a:ext cx="134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Fikri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Mülkiyet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Havuzu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396360" y="3503167"/>
            <a:ext cx="4965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Kategorilere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Göre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A.Ü.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</a:t>
            </a: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Ortalama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Sıralaması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(2018-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275332" y="3429000"/>
            <a:ext cx="7192009" cy="2723515"/>
          </a:xfrm>
          <a:custGeom>
            <a:avLst/>
            <a:gdLst/>
            <a:ahLst/>
            <a:cxnLst/>
            <a:rect l="l" t="t" r="r" b="b"/>
            <a:pathLst>
              <a:path w="7192009" h="2723515">
                <a:moveTo>
                  <a:pt x="0" y="2723388"/>
                </a:moveTo>
                <a:lnTo>
                  <a:pt x="7191756" y="2723388"/>
                </a:lnTo>
                <a:lnTo>
                  <a:pt x="7191756" y="0"/>
                </a:lnTo>
                <a:lnTo>
                  <a:pt x="0" y="0"/>
                </a:lnTo>
                <a:lnTo>
                  <a:pt x="0" y="2723388"/>
                </a:lnTo>
                <a:close/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4266" y="1132484"/>
            <a:ext cx="8168005" cy="520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575" marR="806450" lvl="0" indent="-270510" defTabSz="91440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2575" algn="l"/>
                <a:tab pos="283210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Dünyada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üniversiteleri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sınıflayan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kuruluşlardan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bilineni,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Carnegie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Üniversite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Sınıflandırma</a:t>
            </a:r>
            <a:r>
              <a:rPr kumimoji="0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Kuruluşu’dur.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2575" marR="0" lvl="0" indent="-27051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2575" algn="l"/>
                <a:tab pos="283210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Kuruluş,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yakın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zamanda,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“Araştırma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Üniversitesi”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sınıflandırmasını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kullanmayı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bırakıp,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2575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doktora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veren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üniversiteler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sınıflandırmasına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geçmiştir;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9150" marR="0" lvl="1" indent="-177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819785" algn="l"/>
              </a:tabLst>
              <a:defRPr/>
            </a:pP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Çok</a:t>
            </a:r>
            <a:r>
              <a:rPr kumimoji="0" sz="1600" b="0" i="0" u="sng" strike="noStrike" kern="0" cap="none" spc="-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sayıda</a:t>
            </a:r>
            <a:r>
              <a:rPr kumimoji="0" sz="1600" b="0" i="0" u="sng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ve</a:t>
            </a:r>
            <a:r>
              <a:rPr kumimoji="0" sz="1600" b="0" i="0" u="sng" strike="noStrike" kern="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çeşitli</a:t>
            </a:r>
            <a:r>
              <a:rPr kumimoji="0" sz="1600" b="0" i="0" u="sng" strike="noStrike" kern="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alanda</a:t>
            </a:r>
            <a:r>
              <a:rPr kumimoji="0" sz="1600" b="0" i="0" u="sng" strike="noStrike" kern="0" cap="none" spc="-5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doktora</a:t>
            </a:r>
            <a:r>
              <a:rPr kumimoji="0" sz="1600" b="0" i="0" u="sng" strike="noStrike" kern="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veren</a:t>
            </a:r>
            <a:r>
              <a:rPr kumimoji="0" sz="1600" b="0" i="0" u="sng" strike="noStrike" kern="0" cap="none" spc="-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üniversiteler,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9150" marR="0" lvl="1" indent="-177800" defTabSz="914400" eaLnBrk="1" fontAlgn="auto" latinLnBrk="0" hangingPunct="1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8197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Sınırlı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veya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az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sayıda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alanda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doktora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derecesi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veren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üniversiteler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2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2575" marR="0" lvl="0" indent="-2705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2575" algn="l"/>
                <a:tab pos="283210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Araştırma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üniversitelerinin,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5975" marR="0" lvl="1" indent="-27051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815975" algn="l"/>
                <a:tab pos="816610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Geniş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bir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alana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yayılmış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doktora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programları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olan;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5975" marR="0" lvl="1" indent="-27051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815975" algn="l"/>
                <a:tab pos="81661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Gelirlerinin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önemli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bir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kısmı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araştırmadan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gelen;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5975" marR="5080" lvl="1" indent="-269875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815975" algn="l"/>
                <a:tab pos="816610" algn="l"/>
              </a:tabLst>
              <a:defRPr/>
            </a:pP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Araştırma</a:t>
            </a:r>
            <a:r>
              <a:rPr kumimoji="0" sz="1600" b="0" i="0" u="sng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performanslarının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öğretim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üyesi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kabulünde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ana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kriterlerden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birisi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olarak kullanıldığı;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5975" marR="0" lvl="1" indent="-27051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815975" algn="l"/>
                <a:tab pos="816610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Eğitim</a:t>
            </a:r>
            <a:r>
              <a:rPr kumimoji="0" sz="16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programlarının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araştırma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çıktıları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ile</a:t>
            </a:r>
            <a:r>
              <a:rPr kumimoji="0" sz="16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beslendiği;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815975" marR="0" lvl="1" indent="-27051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815975" algn="l"/>
                <a:tab pos="816610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Öğrencilerine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araştırma</a:t>
            </a:r>
            <a:r>
              <a:rPr kumimoji="0" sz="1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hevesi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aşılayan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üniversite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olduğu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söylenebilir.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101" rIns="0" bIns="0" rtlCol="0">
            <a:spAutoFit/>
          </a:bodyPr>
          <a:lstStyle/>
          <a:p>
            <a:pPr marL="65468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6FC0"/>
                </a:solidFill>
              </a:rPr>
              <a:t>Araştırma</a:t>
            </a:r>
            <a:r>
              <a:rPr spc="-130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Üniversiteleri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2677" y="6159500"/>
            <a:ext cx="7863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1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A.Ü.</a:t>
            </a:r>
            <a:r>
              <a:rPr kumimoji="0" sz="2800" b="1" i="0" u="none" strike="noStrike" kern="0" cap="none" spc="-18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Girişimci</a:t>
            </a:r>
            <a:r>
              <a:rPr kumimoji="0" sz="2800" b="1" i="0" u="none" strike="noStrike" kern="0" cap="none" spc="-19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8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2800" b="1" i="0" u="none" strike="noStrike" kern="0" cap="none" spc="-2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Yenilikçi</a:t>
            </a:r>
            <a:r>
              <a:rPr kumimoji="0" sz="2800" b="1" i="0" u="none" strike="noStrike" kern="0" cap="none" spc="-19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Üniversite</a:t>
            </a:r>
            <a:r>
              <a:rPr kumimoji="0" sz="2800" b="1" i="0" u="none" strike="noStrike" kern="0" cap="none" spc="-1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1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Endeksi,</a:t>
            </a:r>
            <a:r>
              <a:rPr kumimoji="0" sz="2800" b="1" i="0" u="none" strike="noStrike" kern="0" cap="none" spc="-1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8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8501" y="719137"/>
            <a:ext cx="7829550" cy="1802130"/>
            <a:chOff x="2238501" y="719137"/>
            <a:chExt cx="7829550" cy="1802130"/>
          </a:xfrm>
        </p:grpSpPr>
        <p:sp>
          <p:nvSpPr>
            <p:cNvPr id="4" name="object 4"/>
            <p:cNvSpPr/>
            <p:nvPr/>
          </p:nvSpPr>
          <p:spPr>
            <a:xfrm>
              <a:off x="2244851" y="2257044"/>
              <a:ext cx="7816850" cy="0"/>
            </a:xfrm>
            <a:custGeom>
              <a:avLst/>
              <a:gdLst/>
              <a:ahLst/>
              <a:cxnLst/>
              <a:rect l="l" t="t" r="r" b="b"/>
              <a:pathLst>
                <a:path w="7816850">
                  <a:moveTo>
                    <a:pt x="0" y="0"/>
                  </a:moveTo>
                  <a:lnTo>
                    <a:pt x="78165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1799" y="2185428"/>
              <a:ext cx="496836" cy="3352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44851" y="1746503"/>
              <a:ext cx="7816850" cy="254635"/>
            </a:xfrm>
            <a:custGeom>
              <a:avLst/>
              <a:gdLst/>
              <a:ahLst/>
              <a:cxnLst/>
              <a:rect l="l" t="t" r="r" b="b"/>
              <a:pathLst>
                <a:path w="7816850" h="254635">
                  <a:moveTo>
                    <a:pt x="0" y="254508"/>
                  </a:moveTo>
                  <a:lnTo>
                    <a:pt x="7816596" y="254508"/>
                  </a:lnTo>
                </a:path>
                <a:path w="7816850" h="254635">
                  <a:moveTo>
                    <a:pt x="0" y="0"/>
                  </a:moveTo>
                  <a:lnTo>
                    <a:pt x="78165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5567" y="1776971"/>
              <a:ext cx="496836" cy="743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9336" y="1726704"/>
              <a:ext cx="496836" cy="79399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44851" y="979931"/>
              <a:ext cx="7816850" cy="510540"/>
            </a:xfrm>
            <a:custGeom>
              <a:avLst/>
              <a:gdLst/>
              <a:ahLst/>
              <a:cxnLst/>
              <a:rect l="l" t="t" r="r" b="b"/>
              <a:pathLst>
                <a:path w="7816850" h="510540">
                  <a:moveTo>
                    <a:pt x="0" y="510539"/>
                  </a:moveTo>
                  <a:lnTo>
                    <a:pt x="7816596" y="510539"/>
                  </a:lnTo>
                </a:path>
                <a:path w="7816850" h="510540">
                  <a:moveTo>
                    <a:pt x="0" y="256031"/>
                  </a:moveTo>
                  <a:lnTo>
                    <a:pt x="7816596" y="256031"/>
                  </a:lnTo>
                </a:path>
                <a:path w="7816850" h="510540">
                  <a:moveTo>
                    <a:pt x="0" y="0"/>
                  </a:moveTo>
                  <a:lnTo>
                    <a:pt x="78165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3104" y="858012"/>
              <a:ext cx="496836" cy="1662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9899" y="2202141"/>
              <a:ext cx="421398" cy="3116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3667" y="1793735"/>
              <a:ext cx="421424" cy="7201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18960" y="1741919"/>
              <a:ext cx="419874" cy="7719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2727" y="873252"/>
              <a:ext cx="419874" cy="164058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44851" y="2511551"/>
              <a:ext cx="7816850" cy="0"/>
            </a:xfrm>
            <a:custGeom>
              <a:avLst/>
              <a:gdLst/>
              <a:ahLst/>
              <a:cxnLst/>
              <a:rect l="l" t="t" r="r" b="b"/>
              <a:pathLst>
                <a:path w="7816850">
                  <a:moveTo>
                    <a:pt x="0" y="0"/>
                  </a:moveTo>
                  <a:lnTo>
                    <a:pt x="7816596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244851" y="723900"/>
              <a:ext cx="7816850" cy="0"/>
            </a:xfrm>
            <a:custGeom>
              <a:avLst/>
              <a:gdLst/>
              <a:ahLst/>
              <a:cxnLst/>
              <a:rect l="l" t="t" r="r" b="b"/>
              <a:pathLst>
                <a:path w="7816850">
                  <a:moveTo>
                    <a:pt x="0" y="0"/>
                  </a:moveTo>
                  <a:lnTo>
                    <a:pt x="78165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171189" y="2184857"/>
            <a:ext cx="116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74920" y="1832305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28942" y="1781682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83344" y="913256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32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26920" y="2062734"/>
            <a:ext cx="90170" cy="5365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49830" y="530479"/>
            <a:ext cx="168275" cy="155765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57907" y="2588767"/>
            <a:ext cx="1343025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Bilimsel ve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Teknolojik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6223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Araştırma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Yetkinliği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69840" y="2588767"/>
            <a:ext cx="1226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İşbirliği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Etkileşim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6329" y="2588767"/>
            <a:ext cx="1880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Ekonomik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Katkı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Ticarileşme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17941" y="2588767"/>
            <a:ext cx="134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Fikri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Mülkiyet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Havuzu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01338" y="279273"/>
            <a:ext cx="38804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Ankara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Üniversitesi Kategori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Sıralaması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(2021)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66900" y="205740"/>
            <a:ext cx="8333740" cy="2857500"/>
          </a:xfrm>
          <a:custGeom>
            <a:avLst/>
            <a:gdLst/>
            <a:ahLst/>
            <a:cxnLst/>
            <a:rect l="l" t="t" r="r" b="b"/>
            <a:pathLst>
              <a:path w="8333740" h="2857500">
                <a:moveTo>
                  <a:pt x="0" y="2857499"/>
                </a:moveTo>
                <a:lnTo>
                  <a:pt x="8333232" y="2857499"/>
                </a:lnTo>
                <a:lnTo>
                  <a:pt x="8333232" y="0"/>
                </a:lnTo>
                <a:lnTo>
                  <a:pt x="0" y="0"/>
                </a:lnTo>
                <a:lnTo>
                  <a:pt x="0" y="2857499"/>
                </a:lnTo>
                <a:close/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288794" y="3811333"/>
            <a:ext cx="7695565" cy="1594485"/>
            <a:chOff x="2288794" y="3811333"/>
            <a:chExt cx="7695565" cy="1594485"/>
          </a:xfrm>
        </p:grpSpPr>
        <p:sp>
          <p:nvSpPr>
            <p:cNvPr id="30" name="object 30"/>
            <p:cNvSpPr/>
            <p:nvPr/>
          </p:nvSpPr>
          <p:spPr>
            <a:xfrm>
              <a:off x="2295144" y="3816096"/>
              <a:ext cx="7682865" cy="1054735"/>
            </a:xfrm>
            <a:custGeom>
              <a:avLst/>
              <a:gdLst/>
              <a:ahLst/>
              <a:cxnLst/>
              <a:rect l="l" t="t" r="r" b="b"/>
              <a:pathLst>
                <a:path w="7682865" h="1054735">
                  <a:moveTo>
                    <a:pt x="0" y="1054608"/>
                  </a:moveTo>
                  <a:lnTo>
                    <a:pt x="7682483" y="1054608"/>
                  </a:lnTo>
                </a:path>
                <a:path w="7682865" h="1054735">
                  <a:moveTo>
                    <a:pt x="0" y="527303"/>
                  </a:moveTo>
                  <a:lnTo>
                    <a:pt x="7682483" y="527303"/>
                  </a:lnTo>
                </a:path>
                <a:path w="7682865" h="1054735">
                  <a:moveTo>
                    <a:pt x="0" y="0"/>
                  </a:moveTo>
                  <a:lnTo>
                    <a:pt x="7682483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5288" y="3816096"/>
              <a:ext cx="6896100" cy="15895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23388" y="3816096"/>
              <a:ext cx="6820661" cy="158267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295144" y="5398008"/>
              <a:ext cx="7682865" cy="0"/>
            </a:xfrm>
            <a:custGeom>
              <a:avLst/>
              <a:gdLst/>
              <a:ahLst/>
              <a:cxnLst/>
              <a:rect l="l" t="t" r="r" b="b"/>
              <a:pathLst>
                <a:path w="7682865">
                  <a:moveTo>
                    <a:pt x="0" y="0"/>
                  </a:moveTo>
                  <a:lnTo>
                    <a:pt x="7682483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884297" y="4860797"/>
            <a:ext cx="115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165091" y="4906772"/>
            <a:ext cx="115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45886" y="4590669"/>
            <a:ext cx="115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74484" y="4169155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55280" y="4063746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13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36075" y="3852798"/>
            <a:ext cx="2171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39747" y="5257876"/>
            <a:ext cx="1035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039747" y="4731258"/>
            <a:ext cx="10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49830" y="4204208"/>
            <a:ext cx="193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49830" y="3677158"/>
            <a:ext cx="193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54833" y="5460288"/>
            <a:ext cx="1172845" cy="3327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2275" marR="5080" lvl="0" indent="-422909" defTabSz="914400" eaLnBrk="1" fontAlgn="auto" latinLnBrk="0" hangingPunct="1">
              <a:lnSpc>
                <a:spcPct val="1018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1.6.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DOKTORA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MEZUN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SAYISI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00526" y="5460288"/>
            <a:ext cx="1042035" cy="33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1.1.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BİLİMSEL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YAYIN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381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SAYISI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00573" y="5460288"/>
            <a:ext cx="8051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1.2.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ATIF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SAYISI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226809" y="5460288"/>
            <a:ext cx="1114425" cy="487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845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1.5.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ULUSAL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ULUSLARARASI</a:t>
            </a:r>
            <a:r>
              <a:rPr kumimoji="0" sz="1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BİLİM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715" lvl="0" indent="0" algn="ctr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ÖDÜLÜ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SAYISI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14157" y="5460288"/>
            <a:ext cx="2353945" cy="332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07440" algn="l"/>
              </a:tabLst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1.3.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PROJE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SAYISI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1.4.</a:t>
            </a:r>
            <a:r>
              <a:rPr kumimoji="0" sz="1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PROJELERDEN</a:t>
            </a:r>
            <a:r>
              <a:rPr kumimoji="0" sz="1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ELDE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08405" marR="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EDİLEN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FON</a:t>
            </a:r>
            <a:r>
              <a:rPr kumimoji="0" sz="1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TUTARI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29914" y="3356610"/>
            <a:ext cx="4739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Bilimsel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Teknolojik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Araştırma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Yetkinliği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Boyutu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(2021)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862327" y="3278123"/>
            <a:ext cx="8260080" cy="2752725"/>
            <a:chOff x="1862327" y="3278123"/>
            <a:chExt cx="8260080" cy="2752725"/>
          </a:xfrm>
        </p:grpSpPr>
        <p:sp>
          <p:nvSpPr>
            <p:cNvPr id="51" name="object 51"/>
            <p:cNvSpPr/>
            <p:nvPr/>
          </p:nvSpPr>
          <p:spPr>
            <a:xfrm>
              <a:off x="1866899" y="3282695"/>
              <a:ext cx="8251190" cy="2743200"/>
            </a:xfrm>
            <a:custGeom>
              <a:avLst/>
              <a:gdLst/>
              <a:ahLst/>
              <a:cxnLst/>
              <a:rect l="l" t="t" r="r" b="b"/>
              <a:pathLst>
                <a:path w="8251190" h="2743200">
                  <a:moveTo>
                    <a:pt x="0" y="2743200"/>
                  </a:moveTo>
                  <a:lnTo>
                    <a:pt x="8250935" y="2743200"/>
                  </a:lnTo>
                  <a:lnTo>
                    <a:pt x="8250935" y="0"/>
                  </a:lnTo>
                  <a:lnTo>
                    <a:pt x="0" y="0"/>
                  </a:lnTo>
                  <a:lnTo>
                    <a:pt x="0" y="2743200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562603" y="3634160"/>
              <a:ext cx="2216150" cy="946150"/>
            </a:xfrm>
            <a:custGeom>
              <a:avLst/>
              <a:gdLst/>
              <a:ahLst/>
              <a:cxnLst/>
              <a:rect l="l" t="t" r="r" b="b"/>
              <a:pathLst>
                <a:path w="2216150" h="946150">
                  <a:moveTo>
                    <a:pt x="119" y="553918"/>
                  </a:moveTo>
                  <a:lnTo>
                    <a:pt x="3602" y="499041"/>
                  </a:lnTo>
                  <a:lnTo>
                    <a:pt x="21570" y="444955"/>
                  </a:lnTo>
                  <a:lnTo>
                    <a:pt x="53218" y="392071"/>
                  </a:lnTo>
                  <a:lnTo>
                    <a:pt x="97739" y="340800"/>
                  </a:lnTo>
                  <a:lnTo>
                    <a:pt x="154329" y="291551"/>
                  </a:lnTo>
                  <a:lnTo>
                    <a:pt x="186897" y="267813"/>
                  </a:lnTo>
                  <a:lnTo>
                    <a:pt x="222181" y="244735"/>
                  </a:lnTo>
                  <a:lnTo>
                    <a:pt x="260078" y="222368"/>
                  </a:lnTo>
                  <a:lnTo>
                    <a:pt x="300490" y="200763"/>
                  </a:lnTo>
                  <a:lnTo>
                    <a:pt x="343314" y="179972"/>
                  </a:lnTo>
                  <a:lnTo>
                    <a:pt x="388450" y="160045"/>
                  </a:lnTo>
                  <a:lnTo>
                    <a:pt x="435798" y="141035"/>
                  </a:lnTo>
                  <a:lnTo>
                    <a:pt x="485256" y="122992"/>
                  </a:lnTo>
                  <a:lnTo>
                    <a:pt x="536725" y="105967"/>
                  </a:lnTo>
                  <a:lnTo>
                    <a:pt x="590102" y="90013"/>
                  </a:lnTo>
                  <a:lnTo>
                    <a:pt x="645289" y="75180"/>
                  </a:lnTo>
                  <a:lnTo>
                    <a:pt x="702183" y="61520"/>
                  </a:lnTo>
                  <a:lnTo>
                    <a:pt x="760685" y="49083"/>
                  </a:lnTo>
                  <a:lnTo>
                    <a:pt x="820693" y="37922"/>
                  </a:lnTo>
                  <a:lnTo>
                    <a:pt x="882107" y="28088"/>
                  </a:lnTo>
                  <a:lnTo>
                    <a:pt x="944826" y="19631"/>
                  </a:lnTo>
                  <a:lnTo>
                    <a:pt x="1008750" y="12603"/>
                  </a:lnTo>
                  <a:lnTo>
                    <a:pt x="1073777" y="7056"/>
                  </a:lnTo>
                  <a:lnTo>
                    <a:pt x="1138933" y="3091"/>
                  </a:lnTo>
                  <a:lnTo>
                    <a:pt x="1203211" y="751"/>
                  </a:lnTo>
                  <a:lnTo>
                    <a:pt x="1266504" y="0"/>
                  </a:lnTo>
                  <a:lnTo>
                    <a:pt x="1328706" y="801"/>
                  </a:lnTo>
                  <a:lnTo>
                    <a:pt x="1389708" y="3119"/>
                  </a:lnTo>
                  <a:lnTo>
                    <a:pt x="1449405" y="6917"/>
                  </a:lnTo>
                  <a:lnTo>
                    <a:pt x="1507688" y="12160"/>
                  </a:lnTo>
                  <a:lnTo>
                    <a:pt x="1564452" y="18811"/>
                  </a:lnTo>
                  <a:lnTo>
                    <a:pt x="1619588" y="26835"/>
                  </a:lnTo>
                  <a:lnTo>
                    <a:pt x="1672990" y="36195"/>
                  </a:lnTo>
                  <a:lnTo>
                    <a:pt x="1724550" y="46854"/>
                  </a:lnTo>
                  <a:lnTo>
                    <a:pt x="1774163" y="58778"/>
                  </a:lnTo>
                  <a:lnTo>
                    <a:pt x="1821720" y="71929"/>
                  </a:lnTo>
                  <a:lnTo>
                    <a:pt x="1867114" y="86273"/>
                  </a:lnTo>
                  <a:lnTo>
                    <a:pt x="1910239" y="101771"/>
                  </a:lnTo>
                  <a:lnTo>
                    <a:pt x="1950988" y="118390"/>
                  </a:lnTo>
                  <a:lnTo>
                    <a:pt x="1989253" y="136092"/>
                  </a:lnTo>
                  <a:lnTo>
                    <a:pt x="2024927" y="154841"/>
                  </a:lnTo>
                  <a:lnTo>
                    <a:pt x="2057904" y="174601"/>
                  </a:lnTo>
                  <a:lnTo>
                    <a:pt x="2115336" y="217011"/>
                  </a:lnTo>
                  <a:lnTo>
                    <a:pt x="2160692" y="263033"/>
                  </a:lnTo>
                  <a:lnTo>
                    <a:pt x="2193117" y="312378"/>
                  </a:lnTo>
                  <a:lnTo>
                    <a:pt x="2211754" y="364756"/>
                  </a:lnTo>
                  <a:lnTo>
                    <a:pt x="2215753" y="419505"/>
                  </a:lnTo>
                  <a:lnTo>
                    <a:pt x="2212151" y="446869"/>
                  </a:lnTo>
                  <a:lnTo>
                    <a:pt x="2194182" y="500949"/>
                  </a:lnTo>
                  <a:lnTo>
                    <a:pt x="2162535" y="553825"/>
                  </a:lnTo>
                  <a:lnTo>
                    <a:pt x="2118013" y="605087"/>
                  </a:lnTo>
                  <a:lnTo>
                    <a:pt x="2061424" y="654324"/>
                  </a:lnTo>
                  <a:lnTo>
                    <a:pt x="2028855" y="678055"/>
                  </a:lnTo>
                  <a:lnTo>
                    <a:pt x="1993572" y="701127"/>
                  </a:lnTo>
                  <a:lnTo>
                    <a:pt x="1955674" y="723487"/>
                  </a:lnTo>
                  <a:lnTo>
                    <a:pt x="1915263" y="745085"/>
                  </a:lnTo>
                  <a:lnTo>
                    <a:pt x="1872439" y="765870"/>
                  </a:lnTo>
                  <a:lnTo>
                    <a:pt x="1827303" y="785790"/>
                  </a:lnTo>
                  <a:lnTo>
                    <a:pt x="1779955" y="804794"/>
                  </a:lnTo>
                  <a:lnTo>
                    <a:pt x="1730497" y="822830"/>
                  </a:lnTo>
                  <a:lnTo>
                    <a:pt x="1679028" y="839848"/>
                  </a:lnTo>
                  <a:lnTo>
                    <a:pt x="1625650" y="855797"/>
                  </a:lnTo>
                  <a:lnTo>
                    <a:pt x="1570464" y="870625"/>
                  </a:lnTo>
                  <a:lnTo>
                    <a:pt x="1513570" y="884280"/>
                  </a:lnTo>
                  <a:lnTo>
                    <a:pt x="1455068" y="896712"/>
                  </a:lnTo>
                  <a:lnTo>
                    <a:pt x="1395060" y="907870"/>
                  </a:lnTo>
                  <a:lnTo>
                    <a:pt x="1333646" y="917701"/>
                  </a:lnTo>
                  <a:lnTo>
                    <a:pt x="1270927" y="926156"/>
                  </a:lnTo>
                  <a:lnTo>
                    <a:pt x="1207003" y="933182"/>
                  </a:lnTo>
                  <a:lnTo>
                    <a:pt x="1141976" y="938728"/>
                  </a:lnTo>
                  <a:lnTo>
                    <a:pt x="1076820" y="942694"/>
                  </a:lnTo>
                  <a:lnTo>
                    <a:pt x="1012542" y="945036"/>
                  </a:lnTo>
                  <a:lnTo>
                    <a:pt x="949248" y="945789"/>
                  </a:lnTo>
                  <a:lnTo>
                    <a:pt x="887047" y="944991"/>
                  </a:lnTo>
                  <a:lnTo>
                    <a:pt x="826044" y="942677"/>
                  </a:lnTo>
                  <a:lnTo>
                    <a:pt x="766348" y="938883"/>
                  </a:lnTo>
                  <a:lnTo>
                    <a:pt x="708064" y="933644"/>
                  </a:lnTo>
                  <a:lnTo>
                    <a:pt x="651301" y="926998"/>
                  </a:lnTo>
                  <a:lnTo>
                    <a:pt x="596165" y="918981"/>
                  </a:lnTo>
                  <a:lnTo>
                    <a:pt x="542763" y="909627"/>
                  </a:lnTo>
                  <a:lnTo>
                    <a:pt x="491202" y="898974"/>
                  </a:lnTo>
                  <a:lnTo>
                    <a:pt x="441590" y="887057"/>
                  </a:lnTo>
                  <a:lnTo>
                    <a:pt x="394033" y="873912"/>
                  </a:lnTo>
                  <a:lnTo>
                    <a:pt x="348639" y="859576"/>
                  </a:lnTo>
                  <a:lnTo>
                    <a:pt x="305514" y="844084"/>
                  </a:lnTo>
                  <a:lnTo>
                    <a:pt x="264765" y="827472"/>
                  </a:lnTo>
                  <a:lnTo>
                    <a:pt x="226500" y="809777"/>
                  </a:lnTo>
                  <a:lnTo>
                    <a:pt x="190826" y="791034"/>
                  </a:lnTo>
                  <a:lnTo>
                    <a:pt x="157849" y="771280"/>
                  </a:lnTo>
                  <a:lnTo>
                    <a:pt x="100417" y="728881"/>
                  </a:lnTo>
                  <a:lnTo>
                    <a:pt x="55060" y="682868"/>
                  </a:lnTo>
                  <a:lnTo>
                    <a:pt x="22636" y="633530"/>
                  </a:lnTo>
                  <a:lnTo>
                    <a:pt x="3999" y="581155"/>
                  </a:lnTo>
                  <a:lnTo>
                    <a:pt x="119" y="553918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685460"/>
              </p:ext>
            </p:extLst>
          </p:nvPr>
        </p:nvGraphicFramePr>
        <p:xfrm>
          <a:off x="1583692" y="39687"/>
          <a:ext cx="9024615" cy="6778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6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244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1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226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146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Üniversite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09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URAP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WEBOMETRICS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581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54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ARWU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CWUR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327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32893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LEIDEN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842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NTU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014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QS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3271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RUR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5875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SCI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MAGO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0287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THE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416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3340" marR="45720" algn="ctr">
                        <a:lnSpc>
                          <a:spcPct val="988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US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NEWS&amp;WORLD REPORT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347345" marR="189865" indent="-151130">
                        <a:lnSpc>
                          <a:spcPts val="1400"/>
                        </a:lnSpc>
                        <a:spcBef>
                          <a:spcPts val="91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SIRALAMA SAYISI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6205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Hacettepe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524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456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388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İstanbul</a:t>
                      </a:r>
                      <a:r>
                        <a:rPr sz="12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626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376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527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628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712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İstanbul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590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682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536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456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655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577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Ankara</a:t>
                      </a:r>
                      <a:r>
                        <a:rPr sz="1200" b="1" spc="-5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770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717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850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652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643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503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671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1435" algn="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0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1201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689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200" b="1" spc="-25" dirty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Orta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Doğu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788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573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555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484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Ege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883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839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605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Gazi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844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1184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Dokuz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Eylül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1004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739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1132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Koç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990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841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1160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1031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515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354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681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Marmara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996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861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04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Atatürk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1304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817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185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İstanbul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Üniversitesi-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marL="6985" algn="ctr">
                        <a:lnSpc>
                          <a:spcPts val="1315"/>
                        </a:lnSpc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Cerrahpaşa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1372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1286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Yıldız</a:t>
                      </a:r>
                      <a:r>
                        <a:rPr sz="1200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1082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748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662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768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1063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Bilkent</a:t>
                      </a:r>
                      <a:r>
                        <a:rPr sz="1200" spc="-7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1122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940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1003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595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353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546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643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Fırat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1147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1320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1495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960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749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1358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Erciyes</a:t>
                      </a:r>
                      <a:r>
                        <a:rPr sz="1200" spc="-6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1151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733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1467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Karadeniz</a:t>
                      </a:r>
                      <a:r>
                        <a:rPr sz="12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1238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1348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1442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916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771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1423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Boğaziçi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623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637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1138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725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387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670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287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Çukurova</a:t>
                      </a:r>
                      <a:r>
                        <a:rPr sz="1200" spc="-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1301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913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929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1200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740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947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Bursa</a:t>
                      </a:r>
                      <a:r>
                        <a:rPr sz="1200" spc="-4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Uludağ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1407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1250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1339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1023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753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1494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Sabancı</a:t>
                      </a:r>
                      <a:r>
                        <a:rPr sz="1200" spc="-5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1575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1097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1534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396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691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550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945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R="901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10" dirty="0">
                          <a:latin typeface="Century Gothic"/>
                          <a:cs typeface="Century Gothic"/>
                        </a:rPr>
                        <a:t>Gebze</a:t>
                      </a:r>
                      <a:r>
                        <a:rPr sz="1200" spc="-6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Teknik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Üniversitesi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1613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1467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1895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602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781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20" dirty="0">
                          <a:latin typeface="Century Gothic"/>
                          <a:cs typeface="Century Gothic"/>
                        </a:rPr>
                        <a:t>1579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R="97790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200" dirty="0">
                          <a:latin typeface="Century Gothic"/>
                          <a:cs typeface="Century Gothic"/>
                        </a:rPr>
                        <a:t>İzmir</a:t>
                      </a:r>
                      <a:r>
                        <a:rPr sz="1200" spc="-8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Yüksek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Teknoloji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0" dirty="0">
                          <a:latin typeface="Century Gothic"/>
                          <a:cs typeface="Century Gothic"/>
                        </a:rPr>
                        <a:t>Ens.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2009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1380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1145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1100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694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777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42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1167" y="2963205"/>
            <a:ext cx="380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60" dirty="0">
                <a:solidFill>
                  <a:srgbClr val="FFFFFF"/>
                </a:solidFill>
                <a:latin typeface="Arial"/>
                <a:cs typeface="Arial"/>
              </a:rPr>
              <a:t>Yayın</a:t>
            </a:r>
            <a:r>
              <a:rPr sz="3600" b="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0" spc="-65" dirty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3600" b="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0" spc="-100" dirty="0">
                <a:solidFill>
                  <a:srgbClr val="FFFFFF"/>
                </a:solidFill>
                <a:latin typeface="Arial"/>
                <a:cs typeface="Arial"/>
              </a:rPr>
              <a:t>Etki</a:t>
            </a:r>
            <a:r>
              <a:rPr sz="3600" b="0" spc="-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0" spc="-100" dirty="0">
                <a:solidFill>
                  <a:srgbClr val="FFFFFF"/>
                </a:solidFill>
                <a:latin typeface="Arial"/>
                <a:cs typeface="Arial"/>
              </a:rPr>
              <a:t>Analizi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F3E6557-FF66-4231-96D1-73354EF229F3}"/>
              </a:ext>
            </a:extLst>
          </p:cNvPr>
          <p:cNvSpPr txBox="1">
            <a:spLocks/>
          </p:cNvSpPr>
          <p:nvPr/>
        </p:nvSpPr>
        <p:spPr>
          <a:xfrm>
            <a:off x="4011167" y="2676185"/>
            <a:ext cx="3803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sz="3600" b="0" kern="0" spc="-160" dirty="0"/>
              <a:t>Yayın</a:t>
            </a:r>
            <a:r>
              <a:rPr lang="tr-TR" sz="3600" b="0" kern="0" spc="-220" dirty="0"/>
              <a:t> </a:t>
            </a:r>
            <a:r>
              <a:rPr lang="tr-TR" sz="3600" b="0" kern="0" spc="-65" dirty="0"/>
              <a:t>ve</a:t>
            </a:r>
            <a:r>
              <a:rPr lang="tr-TR" sz="3600" b="0" kern="0" spc="-220" dirty="0"/>
              <a:t> </a:t>
            </a:r>
            <a:r>
              <a:rPr lang="tr-TR" sz="3600" b="0" kern="0" spc="-100" dirty="0"/>
              <a:t>Etki</a:t>
            </a:r>
            <a:r>
              <a:rPr lang="tr-TR" sz="3600" b="0" kern="0" spc="-409" dirty="0"/>
              <a:t> </a:t>
            </a:r>
            <a:r>
              <a:rPr lang="tr-TR" sz="3600" b="0" kern="0" spc="-100" dirty="0"/>
              <a:t>Analizi</a:t>
            </a:r>
            <a:endParaRPr lang="tr-TR" sz="3600" kern="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84224" y="6555435"/>
            <a:ext cx="2719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Article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Review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türü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yayınlar</a:t>
            </a:r>
            <a:r>
              <a:rPr kumimoji="0" sz="1000" b="0" i="0" u="none" strike="noStrike" kern="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dikkate</a:t>
            </a:r>
            <a:r>
              <a:rPr kumimoji="0" sz="10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alınmıştır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6403" y="210388"/>
            <a:ext cx="58216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006FC0"/>
                </a:solidFill>
              </a:rPr>
              <a:t>Ankara</a:t>
            </a:r>
            <a:r>
              <a:rPr sz="2000" spc="-235" dirty="0">
                <a:solidFill>
                  <a:srgbClr val="006FC0"/>
                </a:solidFill>
              </a:rPr>
              <a:t> </a:t>
            </a:r>
            <a:r>
              <a:rPr sz="2000" spc="-125" dirty="0">
                <a:solidFill>
                  <a:srgbClr val="006FC0"/>
                </a:solidFill>
              </a:rPr>
              <a:t>Üniversitesi</a:t>
            </a:r>
            <a:r>
              <a:rPr sz="2000" spc="-220" dirty="0">
                <a:solidFill>
                  <a:srgbClr val="006FC0"/>
                </a:solidFill>
              </a:rPr>
              <a:t> </a:t>
            </a:r>
            <a:r>
              <a:rPr sz="2000" spc="-114" dirty="0">
                <a:solidFill>
                  <a:srgbClr val="006FC0"/>
                </a:solidFill>
              </a:rPr>
              <a:t>Öğretim</a:t>
            </a:r>
            <a:r>
              <a:rPr sz="2000" spc="-245" dirty="0">
                <a:solidFill>
                  <a:srgbClr val="006FC0"/>
                </a:solidFill>
              </a:rPr>
              <a:t> </a:t>
            </a:r>
            <a:r>
              <a:rPr sz="2000" spc="-114" dirty="0">
                <a:solidFill>
                  <a:srgbClr val="006FC0"/>
                </a:solidFill>
              </a:rPr>
              <a:t>Üyesi</a:t>
            </a:r>
            <a:r>
              <a:rPr sz="2000" spc="-180" dirty="0">
                <a:solidFill>
                  <a:srgbClr val="006FC0"/>
                </a:solidFill>
              </a:rPr>
              <a:t> </a:t>
            </a:r>
            <a:r>
              <a:rPr sz="2000" spc="-110" dirty="0">
                <a:solidFill>
                  <a:srgbClr val="006FC0"/>
                </a:solidFill>
              </a:rPr>
              <a:t>Başına</a:t>
            </a:r>
            <a:r>
              <a:rPr sz="2000" spc="-250" dirty="0">
                <a:solidFill>
                  <a:srgbClr val="006FC0"/>
                </a:solidFill>
              </a:rPr>
              <a:t> </a:t>
            </a:r>
            <a:r>
              <a:rPr sz="2000" spc="-130" dirty="0">
                <a:solidFill>
                  <a:srgbClr val="006FC0"/>
                </a:solidFill>
              </a:rPr>
              <a:t>Yayın</a:t>
            </a:r>
            <a:r>
              <a:rPr sz="2000" spc="-170" dirty="0">
                <a:solidFill>
                  <a:srgbClr val="006FC0"/>
                </a:solidFill>
              </a:rPr>
              <a:t> </a:t>
            </a:r>
            <a:r>
              <a:rPr sz="2000" spc="-60" dirty="0">
                <a:solidFill>
                  <a:srgbClr val="006FC0"/>
                </a:solidFill>
              </a:rPr>
              <a:t>Sayısı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0417809" y="6544767"/>
            <a:ext cx="107145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</a:t>
            </a:r>
            <a:r>
              <a:rPr kumimoji="0" lang="tr-T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 Kasım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2995" y="6536552"/>
            <a:ext cx="486273" cy="2359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1516" y="6520422"/>
            <a:ext cx="283464" cy="2735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3385" y="6610197"/>
            <a:ext cx="902618" cy="8447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732533" y="1087945"/>
            <a:ext cx="8766810" cy="4622800"/>
            <a:chOff x="1732533" y="1087945"/>
            <a:chExt cx="8766810" cy="4622800"/>
          </a:xfrm>
        </p:grpSpPr>
        <p:sp>
          <p:nvSpPr>
            <p:cNvPr id="9" name="object 9"/>
            <p:cNvSpPr/>
            <p:nvPr/>
          </p:nvSpPr>
          <p:spPr>
            <a:xfrm>
              <a:off x="1738883" y="3726180"/>
              <a:ext cx="8754110" cy="1316990"/>
            </a:xfrm>
            <a:custGeom>
              <a:avLst/>
              <a:gdLst/>
              <a:ahLst/>
              <a:cxnLst/>
              <a:rect l="l" t="t" r="r" b="b"/>
              <a:pathLst>
                <a:path w="8754110" h="1316989">
                  <a:moveTo>
                    <a:pt x="0" y="1316736"/>
                  </a:moveTo>
                  <a:lnTo>
                    <a:pt x="8753856" y="1316736"/>
                  </a:lnTo>
                </a:path>
                <a:path w="8754110" h="1316989">
                  <a:moveTo>
                    <a:pt x="0" y="658368"/>
                  </a:moveTo>
                  <a:lnTo>
                    <a:pt x="8753856" y="658368"/>
                  </a:lnTo>
                </a:path>
                <a:path w="8754110" h="1316989">
                  <a:moveTo>
                    <a:pt x="0" y="0"/>
                  </a:moveTo>
                  <a:lnTo>
                    <a:pt x="875385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2347" y="3243059"/>
              <a:ext cx="521246" cy="24673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6580" y="3197339"/>
              <a:ext cx="521246" cy="25130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2335" y="3208019"/>
              <a:ext cx="519658" cy="25024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06568" y="3305568"/>
              <a:ext cx="519658" cy="24048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00799" y="3336036"/>
              <a:ext cx="519658" cy="23743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5031" y="3333000"/>
              <a:ext cx="519658" cy="23774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9264" y="3361931"/>
              <a:ext cx="519658" cy="23484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83495" y="3339084"/>
              <a:ext cx="519658" cy="23713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1971" y="3258312"/>
              <a:ext cx="444258" cy="244525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56203" y="3212591"/>
              <a:ext cx="444258" cy="24909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50435" y="3224784"/>
              <a:ext cx="444271" cy="247878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4668" y="3322319"/>
              <a:ext cx="445770" cy="23812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38899" y="3352800"/>
              <a:ext cx="445795" cy="235077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33131" y="3348228"/>
              <a:ext cx="445795" cy="235534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27364" y="3377184"/>
              <a:ext cx="445770" cy="23263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723119" y="3354324"/>
              <a:ext cx="444271" cy="234924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38883" y="5701284"/>
              <a:ext cx="8754110" cy="0"/>
            </a:xfrm>
            <a:custGeom>
              <a:avLst/>
              <a:gdLst/>
              <a:ahLst/>
              <a:cxnLst/>
              <a:rect l="l" t="t" r="r" b="b"/>
              <a:pathLst>
                <a:path w="8754110">
                  <a:moveTo>
                    <a:pt x="0" y="0"/>
                  </a:moveTo>
                  <a:lnTo>
                    <a:pt x="8753856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738883" y="1751076"/>
              <a:ext cx="8754110" cy="1316990"/>
            </a:xfrm>
            <a:custGeom>
              <a:avLst/>
              <a:gdLst/>
              <a:ahLst/>
              <a:cxnLst/>
              <a:rect l="l" t="t" r="r" b="b"/>
              <a:pathLst>
                <a:path w="8754110" h="1316989">
                  <a:moveTo>
                    <a:pt x="0" y="1316736"/>
                  </a:moveTo>
                  <a:lnTo>
                    <a:pt x="8753856" y="1316736"/>
                  </a:lnTo>
                </a:path>
                <a:path w="8754110" h="1316989">
                  <a:moveTo>
                    <a:pt x="0" y="658368"/>
                  </a:moveTo>
                  <a:lnTo>
                    <a:pt x="8753856" y="658368"/>
                  </a:lnTo>
                </a:path>
                <a:path w="8754110" h="1316989">
                  <a:moveTo>
                    <a:pt x="0" y="0"/>
                  </a:moveTo>
                  <a:lnTo>
                    <a:pt x="875385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25039" y="1516380"/>
              <a:ext cx="7776971" cy="17617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285237" y="1553718"/>
              <a:ext cx="7661275" cy="1645920"/>
            </a:xfrm>
            <a:custGeom>
              <a:avLst/>
              <a:gdLst/>
              <a:ahLst/>
              <a:cxnLst/>
              <a:rect l="l" t="t" r="r" b="b"/>
              <a:pathLst>
                <a:path w="7661275" h="1645920">
                  <a:moveTo>
                    <a:pt x="0" y="1645920"/>
                  </a:moveTo>
                  <a:lnTo>
                    <a:pt x="1094232" y="1591056"/>
                  </a:lnTo>
                  <a:lnTo>
                    <a:pt x="2188464" y="1464564"/>
                  </a:lnTo>
                  <a:lnTo>
                    <a:pt x="3282696" y="1424940"/>
                  </a:lnTo>
                  <a:lnTo>
                    <a:pt x="4376928" y="1246632"/>
                  </a:lnTo>
                  <a:lnTo>
                    <a:pt x="5472684" y="851916"/>
                  </a:lnTo>
                  <a:lnTo>
                    <a:pt x="6566915" y="327660"/>
                  </a:lnTo>
                  <a:lnTo>
                    <a:pt x="7661148" y="0"/>
                  </a:lnTo>
                </a:path>
              </a:pathLst>
            </a:custGeom>
            <a:ln w="35051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738883" y="1092708"/>
              <a:ext cx="8754110" cy="0"/>
            </a:xfrm>
            <a:custGeom>
              <a:avLst/>
              <a:gdLst/>
              <a:ahLst/>
              <a:cxnLst/>
              <a:rect l="l" t="t" r="r" b="b"/>
              <a:pathLst>
                <a:path w="8754110">
                  <a:moveTo>
                    <a:pt x="0" y="0"/>
                  </a:moveTo>
                  <a:lnTo>
                    <a:pt x="875385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069083" y="3298698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1852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63570" y="3252597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1887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58183" y="3264535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1878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352669" y="3361385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1804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447282" y="3392170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1781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541768" y="3388233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1784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36254" y="3417189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1762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730867" y="3394405"/>
            <a:ext cx="434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1779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93467" y="2829560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0,65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87954" y="2774061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0,67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282566" y="2647314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0,70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77053" y="2607310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0,71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471665" y="2430017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0,76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66152" y="2034031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0,86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660638" y="1511046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0,99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55251" y="1182369"/>
            <a:ext cx="384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1,08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623295" y="5581294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23295" y="5196966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623295" y="4812919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623295" y="4428490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23295" y="4043883"/>
            <a:ext cx="295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623295" y="3660140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0,50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623295" y="3275838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623295" y="2891790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0,70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623295" y="2507360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0,80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623295" y="2123313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0,90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23295" y="1739010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1,00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623295" y="1354277"/>
            <a:ext cx="295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1,10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623295" y="970534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1,20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06982" y="558129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52550" y="4922646"/>
            <a:ext cx="25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75333" y="4263897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75333" y="3605276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1500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75333" y="2946653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75333" y="2287904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75333" y="1629283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75333" y="970534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3500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092832" y="57940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187445" y="57940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281932" y="57940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376417" y="57940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471030" y="57940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565517" y="57940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660130" y="5794044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754361" y="5794044"/>
            <a:ext cx="386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76" name="object 7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052898" y="1342844"/>
            <a:ext cx="246055" cy="85905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2309241" y="1262634"/>
            <a:ext cx="622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Üyesi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3153917" y="1328927"/>
            <a:ext cx="243840" cy="109220"/>
            <a:chOff x="3153917" y="1328927"/>
            <a:chExt cx="243840" cy="109220"/>
          </a:xfrm>
        </p:grpSpPr>
        <p:sp>
          <p:nvSpPr>
            <p:cNvPr id="79" name="object 79"/>
            <p:cNvSpPr/>
            <p:nvPr/>
          </p:nvSpPr>
          <p:spPr>
            <a:xfrm>
              <a:off x="3153917" y="1384553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505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220211" y="1328927"/>
              <a:ext cx="108965" cy="108965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3410458" y="1262634"/>
            <a:ext cx="1802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Üyesi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Başına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Yayın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Sayısı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04228" y="1032128"/>
            <a:ext cx="3400552" cy="1261110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7345426" y="1271142"/>
            <a:ext cx="607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Symbol"/>
                <a:cs typeface="Symbol"/>
              </a:rPr>
              <a:t>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cs typeface="Arial"/>
              </a:rPr>
              <a:t>%42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0415" y="6563055"/>
            <a:ext cx="103191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</a:t>
            </a:r>
            <a:r>
              <a:rPr kumimoji="0" lang="tr-T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tr-TR"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Kasım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32995" y="6536552"/>
            <a:ext cx="486273" cy="2359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81516" y="6520422"/>
            <a:ext cx="283464" cy="273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13385" y="6610197"/>
            <a:ext cx="902618" cy="844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84224" y="6555435"/>
            <a:ext cx="27197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Article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0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Review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türü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yayınlar</a:t>
            </a:r>
            <a:r>
              <a:rPr kumimoji="0" sz="1000" b="0" i="0" u="none" strike="noStrike" kern="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dikkate</a:t>
            </a:r>
            <a:r>
              <a:rPr kumimoji="0" sz="10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alınmıştır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9402" y="210388"/>
            <a:ext cx="38265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solidFill>
                  <a:srgbClr val="006FC0"/>
                </a:solidFill>
              </a:rPr>
              <a:t>Öğretim</a:t>
            </a:r>
            <a:r>
              <a:rPr sz="2000" spc="-260" dirty="0">
                <a:solidFill>
                  <a:srgbClr val="006FC0"/>
                </a:solidFill>
              </a:rPr>
              <a:t> </a:t>
            </a:r>
            <a:r>
              <a:rPr sz="2000" spc="-114" dirty="0">
                <a:solidFill>
                  <a:srgbClr val="006FC0"/>
                </a:solidFill>
              </a:rPr>
              <a:t>Üyesi</a:t>
            </a:r>
            <a:r>
              <a:rPr sz="2000" spc="-190" dirty="0">
                <a:solidFill>
                  <a:srgbClr val="006FC0"/>
                </a:solidFill>
              </a:rPr>
              <a:t> </a:t>
            </a:r>
            <a:r>
              <a:rPr sz="2000" spc="-110" dirty="0">
                <a:solidFill>
                  <a:srgbClr val="006FC0"/>
                </a:solidFill>
              </a:rPr>
              <a:t>Başına</a:t>
            </a:r>
            <a:r>
              <a:rPr sz="2000" spc="-265" dirty="0">
                <a:solidFill>
                  <a:srgbClr val="006FC0"/>
                </a:solidFill>
              </a:rPr>
              <a:t> </a:t>
            </a:r>
            <a:r>
              <a:rPr sz="2000" spc="-130" dirty="0">
                <a:solidFill>
                  <a:srgbClr val="006FC0"/>
                </a:solidFill>
              </a:rPr>
              <a:t>Yayın</a:t>
            </a:r>
            <a:r>
              <a:rPr sz="2000" spc="-185" dirty="0">
                <a:solidFill>
                  <a:srgbClr val="006FC0"/>
                </a:solidFill>
              </a:rPr>
              <a:t> </a:t>
            </a:r>
            <a:r>
              <a:rPr sz="2000" spc="-90" dirty="0">
                <a:solidFill>
                  <a:srgbClr val="006FC0"/>
                </a:solidFill>
              </a:rPr>
              <a:t>Sayıları</a:t>
            </a:r>
            <a:endParaRPr sz="2000"/>
          </a:p>
        </p:txBody>
      </p:sp>
      <p:grpSp>
        <p:nvGrpSpPr>
          <p:cNvPr id="8" name="object 8"/>
          <p:cNvGrpSpPr/>
          <p:nvPr/>
        </p:nvGrpSpPr>
        <p:grpSpPr>
          <a:xfrm>
            <a:off x="1522222" y="1045273"/>
            <a:ext cx="9603740" cy="4336415"/>
            <a:chOff x="1522222" y="1045273"/>
            <a:chExt cx="9603740" cy="4336415"/>
          </a:xfrm>
        </p:grpSpPr>
        <p:sp>
          <p:nvSpPr>
            <p:cNvPr id="9" name="object 9"/>
            <p:cNvSpPr/>
            <p:nvPr/>
          </p:nvSpPr>
          <p:spPr>
            <a:xfrm>
              <a:off x="1528572" y="1770887"/>
              <a:ext cx="9591040" cy="2883535"/>
            </a:xfrm>
            <a:custGeom>
              <a:avLst/>
              <a:gdLst/>
              <a:ahLst/>
              <a:cxnLst/>
              <a:rect l="l" t="t" r="r" b="b"/>
              <a:pathLst>
                <a:path w="9591040" h="2883535">
                  <a:moveTo>
                    <a:pt x="0" y="2883408"/>
                  </a:moveTo>
                  <a:lnTo>
                    <a:pt x="9590532" y="2883408"/>
                  </a:lnTo>
                </a:path>
                <a:path w="9591040" h="2883535">
                  <a:moveTo>
                    <a:pt x="0" y="2162556"/>
                  </a:moveTo>
                  <a:lnTo>
                    <a:pt x="9590532" y="2162556"/>
                  </a:lnTo>
                </a:path>
                <a:path w="9591040" h="2883535">
                  <a:moveTo>
                    <a:pt x="0" y="1441703"/>
                  </a:moveTo>
                  <a:lnTo>
                    <a:pt x="9590532" y="1441703"/>
                  </a:lnTo>
                </a:path>
                <a:path w="9591040" h="2883535">
                  <a:moveTo>
                    <a:pt x="0" y="720851"/>
                  </a:moveTo>
                  <a:lnTo>
                    <a:pt x="9590532" y="720851"/>
                  </a:lnTo>
                </a:path>
                <a:path w="9591040" h="2883535">
                  <a:moveTo>
                    <a:pt x="0" y="0"/>
                  </a:moveTo>
                  <a:lnTo>
                    <a:pt x="959053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5791" y="1220723"/>
              <a:ext cx="8351520" cy="18806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3412" y="2202180"/>
              <a:ext cx="8336280" cy="18943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53412" y="1587982"/>
              <a:ext cx="8336280" cy="8229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2744" y="3235452"/>
              <a:ext cx="8357616" cy="163220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6648" y="3889247"/>
              <a:ext cx="8369808" cy="14005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6648" y="2037588"/>
              <a:ext cx="8369808" cy="20467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528572" y="5375147"/>
              <a:ext cx="9591040" cy="0"/>
            </a:xfrm>
            <a:custGeom>
              <a:avLst/>
              <a:gdLst/>
              <a:ahLst/>
              <a:cxnLst/>
              <a:rect l="l" t="t" r="r" b="b"/>
              <a:pathLst>
                <a:path w="9591040">
                  <a:moveTo>
                    <a:pt x="0" y="0"/>
                  </a:moveTo>
                  <a:lnTo>
                    <a:pt x="9590532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13833" y="5183530"/>
              <a:ext cx="177520" cy="1775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59240" y="4408830"/>
              <a:ext cx="177520" cy="17752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213609" y="1265681"/>
              <a:ext cx="8220709" cy="1750060"/>
            </a:xfrm>
            <a:custGeom>
              <a:avLst/>
              <a:gdLst/>
              <a:ahLst/>
              <a:cxnLst/>
              <a:rect l="l" t="t" r="r" b="b"/>
              <a:pathLst>
                <a:path w="8220709" h="1750060">
                  <a:moveTo>
                    <a:pt x="0" y="1749552"/>
                  </a:moveTo>
                  <a:lnTo>
                    <a:pt x="1370076" y="1222247"/>
                  </a:lnTo>
                  <a:lnTo>
                    <a:pt x="2740152" y="1289303"/>
                  </a:lnTo>
                  <a:lnTo>
                    <a:pt x="4110228" y="935735"/>
                  </a:lnTo>
                  <a:lnTo>
                    <a:pt x="5480304" y="562355"/>
                  </a:lnTo>
                  <a:lnTo>
                    <a:pt x="6850380" y="723900"/>
                  </a:lnTo>
                  <a:lnTo>
                    <a:pt x="8220456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213609" y="2239518"/>
              <a:ext cx="8220709" cy="1778635"/>
            </a:xfrm>
            <a:custGeom>
              <a:avLst/>
              <a:gdLst/>
              <a:ahLst/>
              <a:cxnLst/>
              <a:rect l="l" t="t" r="r" b="b"/>
              <a:pathLst>
                <a:path w="8220709" h="1778635">
                  <a:moveTo>
                    <a:pt x="0" y="1778508"/>
                  </a:moveTo>
                  <a:lnTo>
                    <a:pt x="1370076" y="1424940"/>
                  </a:lnTo>
                  <a:lnTo>
                    <a:pt x="2740152" y="1086612"/>
                  </a:lnTo>
                  <a:lnTo>
                    <a:pt x="4110228" y="923544"/>
                  </a:lnTo>
                  <a:lnTo>
                    <a:pt x="5480304" y="326136"/>
                  </a:lnTo>
                  <a:lnTo>
                    <a:pt x="6850380" y="227076"/>
                  </a:lnTo>
                  <a:lnTo>
                    <a:pt x="8220456" y="0"/>
                  </a:lnTo>
                </a:path>
              </a:pathLst>
            </a:custGeom>
            <a:ln w="3505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213609" y="1625345"/>
              <a:ext cx="8220709" cy="707390"/>
            </a:xfrm>
            <a:custGeom>
              <a:avLst/>
              <a:gdLst/>
              <a:ahLst/>
              <a:cxnLst/>
              <a:rect l="l" t="t" r="r" b="b"/>
              <a:pathLst>
                <a:path w="8220709" h="707389">
                  <a:moveTo>
                    <a:pt x="0" y="707136"/>
                  </a:moveTo>
                  <a:lnTo>
                    <a:pt x="1370076" y="452627"/>
                  </a:lnTo>
                  <a:lnTo>
                    <a:pt x="2740152" y="420624"/>
                  </a:lnTo>
                  <a:lnTo>
                    <a:pt x="4110228" y="201167"/>
                  </a:lnTo>
                  <a:lnTo>
                    <a:pt x="5480304" y="0"/>
                  </a:lnTo>
                  <a:lnTo>
                    <a:pt x="6850380" y="167639"/>
                  </a:lnTo>
                  <a:lnTo>
                    <a:pt x="8220456" y="361188"/>
                  </a:lnTo>
                </a:path>
              </a:pathLst>
            </a:custGeom>
            <a:ln w="3505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69892" y="5099654"/>
              <a:ext cx="110520" cy="1105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25382" y="4341718"/>
              <a:ext cx="110520" cy="1105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214372" y="3284219"/>
              <a:ext cx="8219440" cy="1493520"/>
            </a:xfrm>
            <a:custGeom>
              <a:avLst/>
              <a:gdLst/>
              <a:ahLst/>
              <a:cxnLst/>
              <a:rect l="l" t="t" r="r" b="b"/>
              <a:pathLst>
                <a:path w="8219440" h="1493520">
                  <a:moveTo>
                    <a:pt x="0" y="1493519"/>
                  </a:moveTo>
                  <a:lnTo>
                    <a:pt x="1370076" y="1374647"/>
                  </a:lnTo>
                  <a:lnTo>
                    <a:pt x="2738628" y="1338071"/>
                  </a:lnTo>
                  <a:lnTo>
                    <a:pt x="4108704" y="1170431"/>
                  </a:lnTo>
                  <a:lnTo>
                    <a:pt x="5478780" y="800099"/>
                  </a:lnTo>
                  <a:lnTo>
                    <a:pt x="6848856" y="310895"/>
                  </a:lnTo>
                  <a:lnTo>
                    <a:pt x="8218932" y="0"/>
                  </a:lnTo>
                </a:path>
              </a:pathLst>
            </a:custGeom>
            <a:ln w="579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213609" y="3946397"/>
              <a:ext cx="8220709" cy="1252855"/>
            </a:xfrm>
            <a:custGeom>
              <a:avLst/>
              <a:gdLst/>
              <a:ahLst/>
              <a:cxnLst/>
              <a:rect l="l" t="t" r="r" b="b"/>
              <a:pathLst>
                <a:path w="8220709" h="1252854">
                  <a:moveTo>
                    <a:pt x="0" y="1170432"/>
                  </a:moveTo>
                  <a:lnTo>
                    <a:pt x="1370076" y="1054608"/>
                  </a:lnTo>
                  <a:lnTo>
                    <a:pt x="2740152" y="1124712"/>
                  </a:lnTo>
                  <a:lnTo>
                    <a:pt x="4110228" y="1252727"/>
                  </a:lnTo>
                  <a:lnTo>
                    <a:pt x="5480304" y="153924"/>
                  </a:lnTo>
                  <a:lnTo>
                    <a:pt x="6850380" y="283463"/>
                  </a:lnTo>
                  <a:lnTo>
                    <a:pt x="8220456" y="0"/>
                  </a:lnTo>
                </a:path>
              </a:pathLst>
            </a:custGeom>
            <a:ln w="35052">
              <a:solidFill>
                <a:srgbClr val="245E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213609" y="2094738"/>
              <a:ext cx="8220709" cy="1899285"/>
            </a:xfrm>
            <a:custGeom>
              <a:avLst/>
              <a:gdLst/>
              <a:ahLst/>
              <a:cxnLst/>
              <a:rect l="l" t="t" r="r" b="b"/>
              <a:pathLst>
                <a:path w="8220709" h="1899285">
                  <a:moveTo>
                    <a:pt x="0" y="1898904"/>
                  </a:moveTo>
                  <a:lnTo>
                    <a:pt x="1370076" y="1415796"/>
                  </a:lnTo>
                  <a:lnTo>
                    <a:pt x="2740152" y="1638300"/>
                  </a:lnTo>
                  <a:lnTo>
                    <a:pt x="4110228" y="1866900"/>
                  </a:lnTo>
                  <a:lnTo>
                    <a:pt x="5480304" y="1074420"/>
                  </a:lnTo>
                  <a:lnTo>
                    <a:pt x="6850380" y="656844"/>
                  </a:lnTo>
                  <a:lnTo>
                    <a:pt x="8220456" y="0"/>
                  </a:lnTo>
                </a:path>
              </a:pathLst>
            </a:custGeom>
            <a:ln w="35052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528572" y="1050036"/>
              <a:ext cx="9591040" cy="0"/>
            </a:xfrm>
            <a:custGeom>
              <a:avLst/>
              <a:gdLst/>
              <a:ahLst/>
              <a:cxnLst/>
              <a:rect l="l" t="t" r="r" b="b"/>
              <a:pathLst>
                <a:path w="9591040">
                  <a:moveTo>
                    <a:pt x="0" y="0"/>
                  </a:moveTo>
                  <a:lnTo>
                    <a:pt x="2241804" y="0"/>
                  </a:lnTo>
                </a:path>
                <a:path w="9591040">
                  <a:moveTo>
                    <a:pt x="4623816" y="0"/>
                  </a:moveTo>
                  <a:lnTo>
                    <a:pt x="959053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525382" y="5555228"/>
            <a:ext cx="302895" cy="262890"/>
            <a:chOff x="8525382" y="5555228"/>
            <a:chExt cx="302895" cy="262890"/>
          </a:xfrm>
        </p:grpSpPr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68344" y="5658304"/>
              <a:ext cx="159313" cy="15931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25382" y="5555228"/>
              <a:ext cx="106099" cy="11052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2043176" y="3096006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13252" y="2567762"/>
            <a:ext cx="3416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1,30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83582" y="2636012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1,28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53658" y="2281885"/>
            <a:ext cx="3416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1,38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23733" y="1908810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1,48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543158" y="1136141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1,64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08226" y="3904945"/>
            <a:ext cx="298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0,88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04917" y="3018790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1,07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74994" y="2855721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1,11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45069" y="2258390"/>
            <a:ext cx="298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1,28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51875" y="1954149"/>
            <a:ext cx="561340" cy="4133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64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1,44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76225" marR="0" lvl="0" indent="0" defTabSz="91440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1,31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433304" y="1929383"/>
            <a:ext cx="70485" cy="58419"/>
          </a:xfrm>
          <a:custGeom>
            <a:avLst/>
            <a:gdLst/>
            <a:ahLst/>
            <a:cxnLst/>
            <a:rect l="l" t="t" r="r" b="b"/>
            <a:pathLst>
              <a:path w="70484" h="58419">
                <a:moveTo>
                  <a:pt x="0" y="57912"/>
                </a:moveTo>
                <a:lnTo>
                  <a:pt x="13716" y="0"/>
                </a:lnTo>
                <a:lnTo>
                  <a:pt x="70103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445890" y="2124583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cs typeface="Calibri"/>
              </a:rPr>
              <a:t>1,41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04917" y="2127884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cs typeface="Calibri"/>
              </a:rPr>
              <a:t>1,42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74994" y="1519173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cs typeface="Calibri"/>
              </a:rPr>
              <a:t>1,48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45069" y="1317497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cs typeface="Calibri"/>
              </a:rPr>
              <a:t>1,54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15527" y="1485646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cs typeface="Calibri"/>
              </a:rPr>
              <a:t>1,49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764283" y="4648961"/>
            <a:ext cx="342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0,67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13252" y="4319777"/>
            <a:ext cx="342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0,70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783582" y="4282185"/>
            <a:ext cx="342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0,71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53658" y="4115815"/>
            <a:ext cx="342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0,76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23733" y="3744214"/>
            <a:ext cx="342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0,86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894191" y="3255645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0,99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543158" y="3154807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6F2F9F"/>
                </a:solidFill>
                <a:effectLst/>
                <a:uLnTx/>
                <a:uFillTx/>
                <a:latin typeface="Calibri"/>
                <a:cs typeface="Calibri"/>
              </a:rPr>
              <a:t>1,08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08226" y="5004307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45E91"/>
                </a:solidFill>
                <a:effectLst/>
                <a:uLnTx/>
                <a:uFillTx/>
                <a:latin typeface="Calibri"/>
                <a:cs typeface="Calibri"/>
              </a:rPr>
              <a:t>0,57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34588" y="5083809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45E91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04917" y="5153914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45E91"/>
                </a:solidFill>
                <a:effectLst/>
                <a:uLnTx/>
                <a:uFillTx/>
                <a:latin typeface="Calibri"/>
                <a:cs typeface="Calibri"/>
              </a:rPr>
              <a:t>0,58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45069" y="4182617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45E91"/>
                </a:solidFill>
                <a:effectLst/>
                <a:uLnTx/>
                <a:uFillTx/>
                <a:latin typeface="Calibri"/>
                <a:cs typeface="Calibri"/>
              </a:rPr>
              <a:t>0,85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915527" y="4311218"/>
            <a:ext cx="298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45E91"/>
                </a:solidFill>
                <a:effectLst/>
                <a:uLnTx/>
                <a:uFillTx/>
                <a:latin typeface="Calibri"/>
                <a:cs typeface="Calibri"/>
              </a:rPr>
              <a:t>0,82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541889" y="3834129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45E91"/>
                </a:solidFill>
                <a:effectLst/>
                <a:uLnTx/>
                <a:uFillTx/>
                <a:latin typeface="Calibri"/>
                <a:cs typeface="Calibri"/>
              </a:rPr>
              <a:t>0,90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34588" y="3203194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1,02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90338" y="3487039"/>
            <a:ext cx="29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0,96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174994" y="3654628"/>
            <a:ext cx="298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0,89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545069" y="2862453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1,11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915527" y="2834132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1,23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529061" y="1815846"/>
            <a:ext cx="310515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Calibri"/>
                <a:cs typeface="Calibri"/>
              </a:rPr>
              <a:t>1,44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5400" marR="0" lvl="0" indent="0" defTabSz="914400" eaLnBrk="1" fontAlgn="auto" latinLnBrk="0" hangingPunct="1">
              <a:lnSpc>
                <a:spcPts val="1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cs typeface="Calibri"/>
              </a:rPr>
              <a:t>1,41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5400" marR="0" lvl="0" indent="0" defTabSz="914400" eaLnBrk="1" fontAlgn="auto" latinLnBrk="0" hangingPunct="1">
              <a:lnSpc>
                <a:spcPts val="12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1,37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05001" y="5254497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0,50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05001" y="4533392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0,70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5001" y="3812540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0,90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105001" y="3091434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1,10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105001" y="2369896"/>
            <a:ext cx="2952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1,30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105001" y="1649348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1,50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05001" y="928242"/>
            <a:ext cx="294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1,70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6858" y="5452668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416934" y="5452668"/>
            <a:ext cx="335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787265" y="5452668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157340" y="5452668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527797" y="5452668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897873" y="5452668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268204" y="5452668"/>
            <a:ext cx="334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1" name="object 81"/>
          <p:cNvGrpSpPr/>
          <p:nvPr/>
        </p:nvGrpSpPr>
        <p:grpSpPr>
          <a:xfrm>
            <a:off x="3693414" y="5815584"/>
            <a:ext cx="243840" cy="109220"/>
            <a:chOff x="3693414" y="5815584"/>
            <a:chExt cx="243840" cy="109220"/>
          </a:xfrm>
        </p:grpSpPr>
        <p:sp>
          <p:nvSpPr>
            <p:cNvPr id="82" name="object 82"/>
            <p:cNvSpPr/>
            <p:nvPr/>
          </p:nvSpPr>
          <p:spPr>
            <a:xfrm>
              <a:off x="3693414" y="587121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502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59708" y="5815584"/>
              <a:ext cx="108965" cy="108965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3951478" y="5750153"/>
            <a:ext cx="392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ODTÜ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4490465" y="5815584"/>
            <a:ext cx="243840" cy="109220"/>
            <a:chOff x="4490465" y="5815584"/>
            <a:chExt cx="243840" cy="109220"/>
          </a:xfrm>
        </p:grpSpPr>
        <p:sp>
          <p:nvSpPr>
            <p:cNvPr id="86" name="object 86"/>
            <p:cNvSpPr/>
            <p:nvPr/>
          </p:nvSpPr>
          <p:spPr>
            <a:xfrm>
              <a:off x="4490465" y="587121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505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56759" y="5815584"/>
              <a:ext cx="108965" cy="108965"/>
            </a:xfrm>
            <a:prstGeom prst="rect">
              <a:avLst/>
            </a:prstGeom>
          </p:spPr>
        </p:pic>
      </p:grpSp>
      <p:sp>
        <p:nvSpPr>
          <p:cNvPr id="88" name="object 88"/>
          <p:cNvSpPr txBox="1"/>
          <p:nvPr/>
        </p:nvSpPr>
        <p:spPr>
          <a:xfrm>
            <a:off x="4748021" y="5750153"/>
            <a:ext cx="236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İTÜ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130546" y="5815584"/>
            <a:ext cx="243840" cy="109220"/>
            <a:chOff x="5130546" y="5815584"/>
            <a:chExt cx="243840" cy="109220"/>
          </a:xfrm>
        </p:grpSpPr>
        <p:sp>
          <p:nvSpPr>
            <p:cNvPr id="90" name="object 90"/>
            <p:cNvSpPr/>
            <p:nvPr/>
          </p:nvSpPr>
          <p:spPr>
            <a:xfrm>
              <a:off x="5130546" y="587121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505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1" name="object 9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6840" y="5815584"/>
              <a:ext cx="108965" cy="108965"/>
            </a:xfrm>
            <a:prstGeom prst="rect">
              <a:avLst/>
            </a:prstGeom>
          </p:spPr>
        </p:pic>
      </p:grpSp>
      <p:sp>
        <p:nvSpPr>
          <p:cNvPr id="92" name="object 92"/>
          <p:cNvSpPr txBox="1"/>
          <p:nvPr/>
        </p:nvSpPr>
        <p:spPr>
          <a:xfrm>
            <a:off x="5387721" y="5750153"/>
            <a:ext cx="4070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BOUN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939028" y="5815584"/>
            <a:ext cx="243840" cy="109220"/>
            <a:chOff x="5939028" y="5815584"/>
            <a:chExt cx="243840" cy="109220"/>
          </a:xfrm>
        </p:grpSpPr>
        <p:sp>
          <p:nvSpPr>
            <p:cNvPr id="94" name="object 94"/>
            <p:cNvSpPr/>
            <p:nvPr/>
          </p:nvSpPr>
          <p:spPr>
            <a:xfrm>
              <a:off x="5939028" y="587044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57912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5" name="object 9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006084" y="5815584"/>
              <a:ext cx="108965" cy="108965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6197346" y="5750153"/>
            <a:ext cx="462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Ankara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6805421" y="5821679"/>
            <a:ext cx="243840" cy="97790"/>
            <a:chOff x="6805421" y="5821679"/>
            <a:chExt cx="243840" cy="97790"/>
          </a:xfrm>
        </p:grpSpPr>
        <p:sp>
          <p:nvSpPr>
            <p:cNvPr id="98" name="object 98"/>
            <p:cNvSpPr/>
            <p:nvPr/>
          </p:nvSpPr>
          <p:spPr>
            <a:xfrm>
              <a:off x="6805421" y="587120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5052">
              <a:solidFill>
                <a:srgbClr val="245E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9" name="object 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82383" y="5826251"/>
              <a:ext cx="88392" cy="88391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6882383" y="5826251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2" y="44196"/>
                  </a:moveTo>
                  <a:lnTo>
                    <a:pt x="84915" y="61399"/>
                  </a:lnTo>
                  <a:lnTo>
                    <a:pt x="75438" y="75447"/>
                  </a:lnTo>
                  <a:lnTo>
                    <a:pt x="61388" y="84918"/>
                  </a:lnTo>
                  <a:lnTo>
                    <a:pt x="44196" y="88392"/>
                  </a:lnTo>
                  <a:lnTo>
                    <a:pt x="27003" y="84918"/>
                  </a:lnTo>
                  <a:lnTo>
                    <a:pt x="12953" y="75447"/>
                  </a:lnTo>
                  <a:lnTo>
                    <a:pt x="3476" y="61399"/>
                  </a:lnTo>
                  <a:lnTo>
                    <a:pt x="0" y="44196"/>
                  </a:lnTo>
                  <a:lnTo>
                    <a:pt x="3476" y="26992"/>
                  </a:lnTo>
                  <a:lnTo>
                    <a:pt x="12954" y="12944"/>
                  </a:lnTo>
                  <a:lnTo>
                    <a:pt x="27003" y="3473"/>
                  </a:lnTo>
                  <a:lnTo>
                    <a:pt x="44196" y="0"/>
                  </a:lnTo>
                  <a:lnTo>
                    <a:pt x="61388" y="3473"/>
                  </a:lnTo>
                  <a:lnTo>
                    <a:pt x="75438" y="12944"/>
                  </a:lnTo>
                  <a:lnTo>
                    <a:pt x="84915" y="26992"/>
                  </a:lnTo>
                  <a:lnTo>
                    <a:pt x="88392" y="44196"/>
                  </a:lnTo>
                  <a:close/>
                </a:path>
              </a:pathLst>
            </a:custGeom>
            <a:ln w="9144">
              <a:solidFill>
                <a:srgbClr val="245E91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7063485" y="5750153"/>
            <a:ext cx="521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İstanbul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7732014" y="5821679"/>
            <a:ext cx="243840" cy="97790"/>
            <a:chOff x="7732014" y="5821679"/>
            <a:chExt cx="243840" cy="97790"/>
          </a:xfrm>
        </p:grpSpPr>
        <p:sp>
          <p:nvSpPr>
            <p:cNvPr id="103" name="object 103"/>
            <p:cNvSpPr/>
            <p:nvPr/>
          </p:nvSpPr>
          <p:spPr>
            <a:xfrm>
              <a:off x="7732014" y="587120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5052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4" name="object 10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08976" y="5826251"/>
              <a:ext cx="88392" cy="88391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7808976" y="5826251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2" y="44196"/>
                  </a:moveTo>
                  <a:lnTo>
                    <a:pt x="84915" y="61399"/>
                  </a:lnTo>
                  <a:lnTo>
                    <a:pt x="75437" y="75447"/>
                  </a:lnTo>
                  <a:lnTo>
                    <a:pt x="61388" y="84918"/>
                  </a:lnTo>
                  <a:lnTo>
                    <a:pt x="44196" y="88392"/>
                  </a:lnTo>
                  <a:lnTo>
                    <a:pt x="27003" y="84918"/>
                  </a:lnTo>
                  <a:lnTo>
                    <a:pt x="12953" y="75447"/>
                  </a:lnTo>
                  <a:lnTo>
                    <a:pt x="3476" y="61399"/>
                  </a:lnTo>
                  <a:lnTo>
                    <a:pt x="0" y="44196"/>
                  </a:lnTo>
                  <a:lnTo>
                    <a:pt x="3476" y="26992"/>
                  </a:lnTo>
                  <a:lnTo>
                    <a:pt x="12954" y="12944"/>
                  </a:lnTo>
                  <a:lnTo>
                    <a:pt x="27003" y="3473"/>
                  </a:lnTo>
                  <a:lnTo>
                    <a:pt x="44196" y="0"/>
                  </a:lnTo>
                  <a:lnTo>
                    <a:pt x="61388" y="3473"/>
                  </a:lnTo>
                  <a:lnTo>
                    <a:pt x="75438" y="12944"/>
                  </a:lnTo>
                  <a:lnTo>
                    <a:pt x="84915" y="26992"/>
                  </a:lnTo>
                  <a:lnTo>
                    <a:pt x="88392" y="44196"/>
                  </a:lnTo>
                  <a:close/>
                </a:path>
              </a:pathLst>
            </a:custGeom>
            <a:ln w="9144">
              <a:solidFill>
                <a:srgbClr val="62626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7990458" y="5750153"/>
            <a:ext cx="668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Hacettepe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770376" y="830580"/>
            <a:ext cx="2382520" cy="523240"/>
          </a:xfrm>
          <a:custGeom>
            <a:avLst/>
            <a:gdLst/>
            <a:ahLst/>
            <a:cxnLst/>
            <a:rect l="l" t="t" r="r" b="b"/>
            <a:pathLst>
              <a:path w="2382520" h="523240">
                <a:moveTo>
                  <a:pt x="2382012" y="0"/>
                </a:moveTo>
                <a:lnTo>
                  <a:pt x="0" y="0"/>
                </a:lnTo>
                <a:lnTo>
                  <a:pt x="0" y="522732"/>
                </a:lnTo>
                <a:lnTo>
                  <a:pt x="2382012" y="522732"/>
                </a:lnTo>
                <a:lnTo>
                  <a:pt x="2382012" y="0"/>
                </a:lnTo>
                <a:close/>
              </a:path>
            </a:pathLst>
          </a:custGeom>
          <a:solidFill>
            <a:srgbClr val="3BACC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770376" y="830580"/>
            <a:ext cx="2382520" cy="5232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Araştırma</a:t>
            </a:r>
            <a:r>
              <a:rPr kumimoji="0" sz="1400" b="1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Üniversitesi</a:t>
            </a:r>
            <a:r>
              <a:rPr kumimoji="0" sz="1400" b="1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Projesi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«Pozitif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Rekabet»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4852415" y="879347"/>
            <a:ext cx="6126480" cy="2801620"/>
            <a:chOff x="4852415" y="879347"/>
            <a:chExt cx="6126480" cy="2801620"/>
          </a:xfrm>
        </p:grpSpPr>
        <p:pic>
          <p:nvPicPr>
            <p:cNvPr id="110" name="object 11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52415" y="1319783"/>
              <a:ext cx="216408" cy="522731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10219181" y="2919221"/>
              <a:ext cx="745490" cy="746760"/>
            </a:xfrm>
            <a:custGeom>
              <a:avLst/>
              <a:gdLst/>
              <a:ahLst/>
              <a:cxnLst/>
              <a:rect l="l" t="t" r="r" b="b"/>
              <a:pathLst>
                <a:path w="745490" h="746760">
                  <a:moveTo>
                    <a:pt x="0" y="373379"/>
                  </a:moveTo>
                  <a:lnTo>
                    <a:pt x="2904" y="326536"/>
                  </a:lnTo>
                  <a:lnTo>
                    <a:pt x="11383" y="281432"/>
                  </a:lnTo>
                  <a:lnTo>
                    <a:pt x="25087" y="238415"/>
                  </a:lnTo>
                  <a:lnTo>
                    <a:pt x="43668" y="197836"/>
                  </a:lnTo>
                  <a:lnTo>
                    <a:pt x="66774" y="160044"/>
                  </a:lnTo>
                  <a:lnTo>
                    <a:pt x="94057" y="125389"/>
                  </a:lnTo>
                  <a:lnTo>
                    <a:pt x="125168" y="94220"/>
                  </a:lnTo>
                  <a:lnTo>
                    <a:pt x="159755" y="66887"/>
                  </a:lnTo>
                  <a:lnTo>
                    <a:pt x="197471" y="43740"/>
                  </a:lnTo>
                  <a:lnTo>
                    <a:pt x="237964" y="25128"/>
                  </a:lnTo>
                  <a:lnTo>
                    <a:pt x="280886" y="11401"/>
                  </a:lnTo>
                  <a:lnTo>
                    <a:pt x="325887" y="2908"/>
                  </a:lnTo>
                  <a:lnTo>
                    <a:pt x="372618" y="0"/>
                  </a:lnTo>
                  <a:lnTo>
                    <a:pt x="419348" y="2908"/>
                  </a:lnTo>
                  <a:lnTo>
                    <a:pt x="464349" y="11401"/>
                  </a:lnTo>
                  <a:lnTo>
                    <a:pt x="507271" y="25128"/>
                  </a:lnTo>
                  <a:lnTo>
                    <a:pt x="547764" y="43740"/>
                  </a:lnTo>
                  <a:lnTo>
                    <a:pt x="585480" y="66887"/>
                  </a:lnTo>
                  <a:lnTo>
                    <a:pt x="620067" y="94220"/>
                  </a:lnTo>
                  <a:lnTo>
                    <a:pt x="651178" y="125389"/>
                  </a:lnTo>
                  <a:lnTo>
                    <a:pt x="678461" y="160044"/>
                  </a:lnTo>
                  <a:lnTo>
                    <a:pt x="701567" y="197836"/>
                  </a:lnTo>
                  <a:lnTo>
                    <a:pt x="720148" y="238415"/>
                  </a:lnTo>
                  <a:lnTo>
                    <a:pt x="733852" y="281432"/>
                  </a:lnTo>
                  <a:lnTo>
                    <a:pt x="742331" y="326536"/>
                  </a:lnTo>
                  <a:lnTo>
                    <a:pt x="745236" y="373379"/>
                  </a:lnTo>
                  <a:lnTo>
                    <a:pt x="742331" y="420223"/>
                  </a:lnTo>
                  <a:lnTo>
                    <a:pt x="733852" y="465327"/>
                  </a:lnTo>
                  <a:lnTo>
                    <a:pt x="720148" y="508344"/>
                  </a:lnTo>
                  <a:lnTo>
                    <a:pt x="701567" y="548923"/>
                  </a:lnTo>
                  <a:lnTo>
                    <a:pt x="678461" y="586715"/>
                  </a:lnTo>
                  <a:lnTo>
                    <a:pt x="651178" y="621370"/>
                  </a:lnTo>
                  <a:lnTo>
                    <a:pt x="620067" y="652539"/>
                  </a:lnTo>
                  <a:lnTo>
                    <a:pt x="585480" y="679872"/>
                  </a:lnTo>
                  <a:lnTo>
                    <a:pt x="547764" y="703019"/>
                  </a:lnTo>
                  <a:lnTo>
                    <a:pt x="507271" y="721631"/>
                  </a:lnTo>
                  <a:lnTo>
                    <a:pt x="464349" y="735358"/>
                  </a:lnTo>
                  <a:lnTo>
                    <a:pt x="419348" y="743851"/>
                  </a:lnTo>
                  <a:lnTo>
                    <a:pt x="372618" y="746759"/>
                  </a:lnTo>
                  <a:lnTo>
                    <a:pt x="325887" y="743851"/>
                  </a:lnTo>
                  <a:lnTo>
                    <a:pt x="280886" y="735358"/>
                  </a:lnTo>
                  <a:lnTo>
                    <a:pt x="237964" y="721631"/>
                  </a:lnTo>
                  <a:lnTo>
                    <a:pt x="197471" y="703019"/>
                  </a:lnTo>
                  <a:lnTo>
                    <a:pt x="159755" y="679872"/>
                  </a:lnTo>
                  <a:lnTo>
                    <a:pt x="125168" y="652539"/>
                  </a:lnTo>
                  <a:lnTo>
                    <a:pt x="94057" y="621370"/>
                  </a:lnTo>
                  <a:lnTo>
                    <a:pt x="66774" y="586715"/>
                  </a:lnTo>
                  <a:lnTo>
                    <a:pt x="43668" y="548923"/>
                  </a:lnTo>
                  <a:lnTo>
                    <a:pt x="25087" y="508344"/>
                  </a:lnTo>
                  <a:lnTo>
                    <a:pt x="11383" y="465327"/>
                  </a:lnTo>
                  <a:lnTo>
                    <a:pt x="2904" y="420223"/>
                  </a:lnTo>
                  <a:lnTo>
                    <a:pt x="0" y="373379"/>
                  </a:lnTo>
                  <a:close/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19181" y="893825"/>
              <a:ext cx="745490" cy="745490"/>
            </a:xfrm>
            <a:custGeom>
              <a:avLst/>
              <a:gdLst/>
              <a:ahLst/>
              <a:cxnLst/>
              <a:rect l="l" t="t" r="r" b="b"/>
              <a:pathLst>
                <a:path w="745490" h="745489">
                  <a:moveTo>
                    <a:pt x="0" y="372618"/>
                  </a:moveTo>
                  <a:lnTo>
                    <a:pt x="2904" y="325887"/>
                  </a:lnTo>
                  <a:lnTo>
                    <a:pt x="11383" y="280886"/>
                  </a:lnTo>
                  <a:lnTo>
                    <a:pt x="25087" y="237964"/>
                  </a:lnTo>
                  <a:lnTo>
                    <a:pt x="43668" y="197471"/>
                  </a:lnTo>
                  <a:lnTo>
                    <a:pt x="66774" y="159755"/>
                  </a:lnTo>
                  <a:lnTo>
                    <a:pt x="94057" y="125168"/>
                  </a:lnTo>
                  <a:lnTo>
                    <a:pt x="125168" y="94057"/>
                  </a:lnTo>
                  <a:lnTo>
                    <a:pt x="159755" y="66774"/>
                  </a:lnTo>
                  <a:lnTo>
                    <a:pt x="197471" y="43668"/>
                  </a:lnTo>
                  <a:lnTo>
                    <a:pt x="237964" y="25087"/>
                  </a:lnTo>
                  <a:lnTo>
                    <a:pt x="280886" y="11383"/>
                  </a:lnTo>
                  <a:lnTo>
                    <a:pt x="325887" y="2904"/>
                  </a:lnTo>
                  <a:lnTo>
                    <a:pt x="372618" y="0"/>
                  </a:lnTo>
                  <a:lnTo>
                    <a:pt x="419348" y="2904"/>
                  </a:lnTo>
                  <a:lnTo>
                    <a:pt x="464349" y="11383"/>
                  </a:lnTo>
                  <a:lnTo>
                    <a:pt x="507271" y="25087"/>
                  </a:lnTo>
                  <a:lnTo>
                    <a:pt x="547764" y="43668"/>
                  </a:lnTo>
                  <a:lnTo>
                    <a:pt x="585480" y="66774"/>
                  </a:lnTo>
                  <a:lnTo>
                    <a:pt x="620067" y="94057"/>
                  </a:lnTo>
                  <a:lnTo>
                    <a:pt x="651178" y="125168"/>
                  </a:lnTo>
                  <a:lnTo>
                    <a:pt x="678461" y="159755"/>
                  </a:lnTo>
                  <a:lnTo>
                    <a:pt x="701567" y="197471"/>
                  </a:lnTo>
                  <a:lnTo>
                    <a:pt x="720148" y="237964"/>
                  </a:lnTo>
                  <a:lnTo>
                    <a:pt x="733852" y="280886"/>
                  </a:lnTo>
                  <a:lnTo>
                    <a:pt x="742331" y="325887"/>
                  </a:lnTo>
                  <a:lnTo>
                    <a:pt x="745236" y="372618"/>
                  </a:lnTo>
                  <a:lnTo>
                    <a:pt x="742331" y="419348"/>
                  </a:lnTo>
                  <a:lnTo>
                    <a:pt x="733852" y="464349"/>
                  </a:lnTo>
                  <a:lnTo>
                    <a:pt x="720148" y="507271"/>
                  </a:lnTo>
                  <a:lnTo>
                    <a:pt x="701567" y="547764"/>
                  </a:lnTo>
                  <a:lnTo>
                    <a:pt x="678461" y="585480"/>
                  </a:lnTo>
                  <a:lnTo>
                    <a:pt x="651178" y="620067"/>
                  </a:lnTo>
                  <a:lnTo>
                    <a:pt x="620067" y="651178"/>
                  </a:lnTo>
                  <a:lnTo>
                    <a:pt x="585480" y="678461"/>
                  </a:lnTo>
                  <a:lnTo>
                    <a:pt x="547764" y="701567"/>
                  </a:lnTo>
                  <a:lnTo>
                    <a:pt x="507271" y="720148"/>
                  </a:lnTo>
                  <a:lnTo>
                    <a:pt x="464349" y="733852"/>
                  </a:lnTo>
                  <a:lnTo>
                    <a:pt x="419348" y="742331"/>
                  </a:lnTo>
                  <a:lnTo>
                    <a:pt x="372618" y="745236"/>
                  </a:lnTo>
                  <a:lnTo>
                    <a:pt x="325887" y="742331"/>
                  </a:lnTo>
                  <a:lnTo>
                    <a:pt x="280886" y="733852"/>
                  </a:lnTo>
                  <a:lnTo>
                    <a:pt x="237964" y="720148"/>
                  </a:lnTo>
                  <a:lnTo>
                    <a:pt x="197471" y="701567"/>
                  </a:lnTo>
                  <a:lnTo>
                    <a:pt x="159755" y="678461"/>
                  </a:lnTo>
                  <a:lnTo>
                    <a:pt x="125168" y="651178"/>
                  </a:lnTo>
                  <a:lnTo>
                    <a:pt x="94057" y="620067"/>
                  </a:lnTo>
                  <a:lnTo>
                    <a:pt x="66774" y="585480"/>
                  </a:lnTo>
                  <a:lnTo>
                    <a:pt x="43668" y="547764"/>
                  </a:lnTo>
                  <a:lnTo>
                    <a:pt x="25087" y="507271"/>
                  </a:lnTo>
                  <a:lnTo>
                    <a:pt x="11383" y="464349"/>
                  </a:lnTo>
                  <a:lnTo>
                    <a:pt x="2904" y="419348"/>
                  </a:lnTo>
                  <a:lnTo>
                    <a:pt x="0" y="372618"/>
                  </a:lnTo>
                  <a:close/>
                </a:path>
              </a:pathLst>
            </a:custGeom>
            <a:ln w="2895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11040871" y="1099565"/>
            <a:ext cx="583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ODTÜ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2829" y="6430771"/>
            <a:ext cx="95135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lang="tr-TR"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16 Kasım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249" y="6392124"/>
            <a:ext cx="565990" cy="2733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4919" y="6359673"/>
            <a:ext cx="344424" cy="3306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6251" y="6468770"/>
            <a:ext cx="1095311" cy="10276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61869" y="6430771"/>
            <a:ext cx="4283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Article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Review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türü</a:t>
            </a:r>
            <a:r>
              <a:rPr kumimoji="0" sz="10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yayınlar</a:t>
            </a:r>
            <a:r>
              <a:rPr kumimoji="0" sz="1000" b="0" i="0" u="none" strike="noStrike" kern="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ile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yılı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öğrenci</a:t>
            </a:r>
            <a:r>
              <a:rPr kumimoji="0" sz="10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sayıları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dikkate</a:t>
            </a:r>
            <a:r>
              <a:rPr kumimoji="0" sz="10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alınmıştır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631950" y="1066800"/>
            <a:ext cx="9227185" cy="4049395"/>
            <a:chOff x="1631950" y="1066800"/>
            <a:chExt cx="9227185" cy="4049395"/>
          </a:xfrm>
        </p:grpSpPr>
        <p:sp>
          <p:nvSpPr>
            <p:cNvPr id="8" name="object 8"/>
            <p:cNvSpPr/>
            <p:nvPr/>
          </p:nvSpPr>
          <p:spPr>
            <a:xfrm>
              <a:off x="1638300" y="1677923"/>
              <a:ext cx="9214485" cy="3048000"/>
            </a:xfrm>
            <a:custGeom>
              <a:avLst/>
              <a:gdLst/>
              <a:ahLst/>
              <a:cxnLst/>
              <a:rect l="l" t="t" r="r" b="b"/>
              <a:pathLst>
                <a:path w="9214485" h="3048000">
                  <a:moveTo>
                    <a:pt x="0" y="3048000"/>
                  </a:moveTo>
                  <a:lnTo>
                    <a:pt x="9214104" y="3048000"/>
                  </a:lnTo>
                </a:path>
                <a:path w="9214485" h="3048000">
                  <a:moveTo>
                    <a:pt x="0" y="2667000"/>
                  </a:moveTo>
                  <a:lnTo>
                    <a:pt x="9214104" y="2667000"/>
                  </a:lnTo>
                </a:path>
                <a:path w="9214485" h="3048000">
                  <a:moveTo>
                    <a:pt x="0" y="2286000"/>
                  </a:moveTo>
                  <a:lnTo>
                    <a:pt x="9214104" y="2286000"/>
                  </a:lnTo>
                </a:path>
                <a:path w="9214485" h="3048000">
                  <a:moveTo>
                    <a:pt x="0" y="1905000"/>
                  </a:moveTo>
                  <a:lnTo>
                    <a:pt x="9214104" y="1905000"/>
                  </a:lnTo>
                </a:path>
                <a:path w="9214485" h="3048000">
                  <a:moveTo>
                    <a:pt x="0" y="1524000"/>
                  </a:moveTo>
                  <a:lnTo>
                    <a:pt x="9214104" y="1524000"/>
                  </a:lnTo>
                </a:path>
                <a:path w="9214485" h="3048000">
                  <a:moveTo>
                    <a:pt x="0" y="1143000"/>
                  </a:moveTo>
                  <a:lnTo>
                    <a:pt x="9214104" y="1143000"/>
                  </a:lnTo>
                </a:path>
                <a:path w="9214485" h="3048000">
                  <a:moveTo>
                    <a:pt x="0" y="762000"/>
                  </a:moveTo>
                  <a:lnTo>
                    <a:pt x="9214104" y="762000"/>
                  </a:lnTo>
                </a:path>
                <a:path w="9214485" h="3048000">
                  <a:moveTo>
                    <a:pt x="0" y="381000"/>
                  </a:moveTo>
                  <a:lnTo>
                    <a:pt x="9214104" y="381000"/>
                  </a:lnTo>
                </a:path>
                <a:path w="9214485" h="3048000">
                  <a:moveTo>
                    <a:pt x="0" y="0"/>
                  </a:moveTo>
                  <a:lnTo>
                    <a:pt x="92141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638300" y="1296924"/>
              <a:ext cx="4719955" cy="0"/>
            </a:xfrm>
            <a:custGeom>
              <a:avLst/>
              <a:gdLst/>
              <a:ahLst/>
              <a:cxnLst/>
              <a:rect l="l" t="t" r="r" b="b"/>
              <a:pathLst>
                <a:path w="4719955">
                  <a:moveTo>
                    <a:pt x="0" y="0"/>
                  </a:moveTo>
                  <a:lnTo>
                    <a:pt x="471982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4688" y="1066800"/>
              <a:ext cx="281889" cy="40492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5500" y="1315211"/>
              <a:ext cx="281889" cy="38008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96311" y="1505712"/>
              <a:ext cx="281889" cy="36103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7124" y="2115311"/>
              <a:ext cx="281889" cy="30007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97935" y="2153411"/>
              <a:ext cx="281889" cy="2962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8748" y="2267711"/>
              <a:ext cx="280390" cy="28483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98035" y="2343911"/>
              <a:ext cx="281889" cy="27721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98848" y="2743200"/>
              <a:ext cx="281889" cy="23728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99659" y="2953511"/>
              <a:ext cx="281889" cy="21625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00471" y="3105911"/>
              <a:ext cx="281889" cy="20101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01284" y="3162300"/>
              <a:ext cx="281889" cy="1953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02096" y="3410711"/>
              <a:ext cx="281889" cy="17053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98335" y="3406139"/>
              <a:ext cx="291033" cy="170992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02196" y="3525011"/>
              <a:ext cx="281889" cy="15910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03008" y="3543300"/>
              <a:ext cx="281889" cy="157276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03820" y="3543300"/>
              <a:ext cx="281889" cy="157276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04632" y="3657600"/>
              <a:ext cx="281889" cy="145846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05443" y="3657600"/>
              <a:ext cx="281889" cy="145846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06256" y="3771900"/>
              <a:ext cx="281889" cy="13441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07068" y="3867911"/>
              <a:ext cx="281889" cy="124815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06356" y="3924287"/>
              <a:ext cx="281889" cy="11917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07168" y="3924287"/>
              <a:ext cx="281889" cy="11917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507980" y="3962387"/>
              <a:ext cx="281889" cy="115368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54123" y="1106423"/>
              <a:ext cx="167639" cy="40005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54936" y="1354836"/>
              <a:ext cx="167639" cy="37520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555747" y="1545336"/>
              <a:ext cx="167639" cy="356158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57372" y="2193036"/>
              <a:ext cx="167639" cy="291388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56560" y="2154936"/>
              <a:ext cx="167639" cy="29519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58183" y="2307336"/>
              <a:ext cx="166115" cy="279958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57472" y="2383536"/>
              <a:ext cx="167639" cy="27233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58283" y="2782823"/>
              <a:ext cx="167639" cy="23241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59096" y="2993135"/>
              <a:ext cx="167639" cy="211378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9908" y="3145535"/>
              <a:ext cx="167639" cy="196138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60720" y="3201923"/>
              <a:ext cx="167639" cy="19050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61532" y="3450335"/>
              <a:ext cx="167639" cy="165658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562344" y="3450335"/>
              <a:ext cx="167640" cy="1656714"/>
            </a:xfrm>
            <a:custGeom>
              <a:avLst/>
              <a:gdLst/>
              <a:ahLst/>
              <a:cxnLst/>
              <a:rect l="l" t="t" r="r" b="b"/>
              <a:pathLst>
                <a:path w="167640" h="1656714">
                  <a:moveTo>
                    <a:pt x="167640" y="0"/>
                  </a:moveTo>
                  <a:lnTo>
                    <a:pt x="0" y="0"/>
                  </a:lnTo>
                  <a:lnTo>
                    <a:pt x="0" y="1656588"/>
                  </a:lnTo>
                  <a:lnTo>
                    <a:pt x="167640" y="1656588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6562344" y="3450335"/>
              <a:ext cx="167640" cy="1656714"/>
            </a:xfrm>
            <a:custGeom>
              <a:avLst/>
              <a:gdLst/>
              <a:ahLst/>
              <a:cxnLst/>
              <a:rect l="l" t="t" r="r" b="b"/>
              <a:pathLst>
                <a:path w="167640" h="1656714">
                  <a:moveTo>
                    <a:pt x="0" y="1656588"/>
                  </a:moveTo>
                  <a:lnTo>
                    <a:pt x="167640" y="1656588"/>
                  </a:lnTo>
                  <a:lnTo>
                    <a:pt x="167640" y="0"/>
                  </a:lnTo>
                  <a:lnTo>
                    <a:pt x="0" y="0"/>
                  </a:lnTo>
                  <a:lnTo>
                    <a:pt x="0" y="1656588"/>
                  </a:lnTo>
                  <a:close/>
                </a:path>
              </a:pathLst>
            </a:custGeom>
            <a:ln w="9144">
              <a:solidFill>
                <a:srgbClr val="50B4C7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362444" y="3582923"/>
              <a:ext cx="167640" cy="152400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61632" y="3564635"/>
              <a:ext cx="167640" cy="154228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164068" y="3697223"/>
              <a:ext cx="167640" cy="14097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63255" y="3582923"/>
              <a:ext cx="167640" cy="15240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564880" y="3697223"/>
              <a:ext cx="167640" cy="14097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965692" y="3811523"/>
              <a:ext cx="167640" cy="12954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66504" y="3907535"/>
              <a:ext cx="167640" cy="119938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765792" y="3963923"/>
              <a:ext cx="167640" cy="114300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166604" y="3963923"/>
              <a:ext cx="167640" cy="11430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567416" y="4002023"/>
              <a:ext cx="167640" cy="110490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638300" y="5106923"/>
              <a:ext cx="9214485" cy="0"/>
            </a:xfrm>
            <a:custGeom>
              <a:avLst/>
              <a:gdLst/>
              <a:ahLst/>
              <a:cxnLst/>
              <a:rect l="l" t="t" r="r" b="b"/>
              <a:pathLst>
                <a:path w="9214485">
                  <a:moveTo>
                    <a:pt x="0" y="0"/>
                  </a:moveTo>
                  <a:lnTo>
                    <a:pt x="9214104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6932676" y="1296924"/>
              <a:ext cx="3467100" cy="0"/>
            </a:xfrm>
            <a:custGeom>
              <a:avLst/>
              <a:gdLst/>
              <a:ahLst/>
              <a:cxnLst/>
              <a:rect l="l" t="t" r="r" b="b"/>
              <a:pathLst>
                <a:path w="3467100">
                  <a:moveTo>
                    <a:pt x="0" y="0"/>
                  </a:moveTo>
                  <a:lnTo>
                    <a:pt x="3467100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9" name="object 5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761744" y="1239012"/>
              <a:ext cx="8962644" cy="3680460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838706" y="1296161"/>
              <a:ext cx="8813800" cy="3533140"/>
            </a:xfrm>
            <a:custGeom>
              <a:avLst/>
              <a:gdLst/>
              <a:ahLst/>
              <a:cxnLst/>
              <a:rect l="l" t="t" r="r" b="b"/>
              <a:pathLst>
                <a:path w="8813800" h="3533140">
                  <a:moveTo>
                    <a:pt x="0" y="3343655"/>
                  </a:moveTo>
                  <a:lnTo>
                    <a:pt x="400812" y="3532631"/>
                  </a:lnTo>
                  <a:lnTo>
                    <a:pt x="800100" y="3485388"/>
                  </a:lnTo>
                  <a:lnTo>
                    <a:pt x="1200912" y="3378707"/>
                  </a:lnTo>
                  <a:lnTo>
                    <a:pt x="1601723" y="3186684"/>
                  </a:lnTo>
                  <a:lnTo>
                    <a:pt x="2002535" y="2973324"/>
                  </a:lnTo>
                  <a:lnTo>
                    <a:pt x="2403347" y="2200655"/>
                  </a:lnTo>
                  <a:lnTo>
                    <a:pt x="2804160" y="1840991"/>
                  </a:lnTo>
                  <a:lnTo>
                    <a:pt x="3204972" y="1048512"/>
                  </a:lnTo>
                  <a:lnTo>
                    <a:pt x="3604259" y="1915667"/>
                  </a:lnTo>
                  <a:lnTo>
                    <a:pt x="4005072" y="2068067"/>
                  </a:lnTo>
                  <a:lnTo>
                    <a:pt x="4405883" y="1228343"/>
                  </a:lnTo>
                  <a:lnTo>
                    <a:pt x="4806696" y="230124"/>
                  </a:lnTo>
                  <a:lnTo>
                    <a:pt x="5207508" y="1664208"/>
                  </a:lnTo>
                  <a:lnTo>
                    <a:pt x="5608320" y="1077467"/>
                  </a:lnTo>
                  <a:lnTo>
                    <a:pt x="6009132" y="1639824"/>
                  </a:lnTo>
                  <a:lnTo>
                    <a:pt x="6408420" y="580643"/>
                  </a:lnTo>
                  <a:lnTo>
                    <a:pt x="6809232" y="783336"/>
                  </a:lnTo>
                  <a:lnTo>
                    <a:pt x="7210044" y="2133600"/>
                  </a:lnTo>
                  <a:lnTo>
                    <a:pt x="7610856" y="515112"/>
                  </a:lnTo>
                  <a:lnTo>
                    <a:pt x="8011668" y="0"/>
                  </a:lnTo>
                  <a:lnTo>
                    <a:pt x="8412480" y="397763"/>
                  </a:lnTo>
                  <a:lnTo>
                    <a:pt x="8813292" y="298703"/>
                  </a:lnTo>
                </a:path>
              </a:pathLst>
            </a:custGeom>
            <a:ln w="3505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1" name="object 61"/>
          <p:cNvSpPr/>
          <p:nvPr/>
        </p:nvSpPr>
        <p:spPr>
          <a:xfrm>
            <a:off x="1638300" y="915924"/>
            <a:ext cx="9214485" cy="0"/>
          </a:xfrm>
          <a:custGeom>
            <a:avLst/>
            <a:gdLst/>
            <a:ahLst/>
            <a:cxnLst/>
            <a:rect l="l" t="t" r="r" b="b"/>
            <a:pathLst>
              <a:path w="9214485">
                <a:moveTo>
                  <a:pt x="0" y="0"/>
                </a:moveTo>
                <a:lnTo>
                  <a:pt x="92141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67001" y="810895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2,10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067814" y="1058671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1,97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468372" y="1249171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1,87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43783" y="1858772"/>
            <a:ext cx="793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1,55</a:t>
            </a:r>
            <a:r>
              <a:rPr kumimoji="0" sz="1400" b="1" i="0" u="none" strike="noStrike" kern="0" cap="none" spc="3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0" normalizeH="0" baseline="-11904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1,53</a:t>
            </a:r>
            <a:endParaRPr kumimoji="0" sz="2100" b="0" i="0" u="none" strike="noStrike" kern="0" cap="none" spc="0" normalizeH="0" baseline="-1190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644772" y="2011172"/>
            <a:ext cx="793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1,47</a:t>
            </a:r>
            <a:r>
              <a:rPr kumimoji="0" sz="1400" b="1" i="0" u="none" strike="noStrike" kern="0" cap="none" spc="3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0" normalizeH="0" baseline="-23809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1,43</a:t>
            </a:r>
            <a:endParaRPr kumimoji="0" sz="2100" b="0" i="0" u="none" strike="noStrike" kern="0" cap="none" spc="0" normalizeH="0" baseline="-23809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471542" y="2487549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72354" y="2697226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1,11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247385" y="2849626"/>
            <a:ext cx="793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1,03</a:t>
            </a:r>
            <a:r>
              <a:rPr kumimoji="0" sz="1400" b="1" i="0" u="none" strike="noStrike" kern="0" cap="none" spc="3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0" normalizeH="0" baseline="-1785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1,00</a:t>
            </a:r>
            <a:endParaRPr kumimoji="0" sz="2100" b="0" i="0" u="none" strike="noStrike" kern="0" cap="none" spc="0" normalizeH="0" baseline="-17857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50126" y="3287648"/>
            <a:ext cx="1194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595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0,81</a:t>
            </a:r>
            <a:r>
              <a:rPr kumimoji="0" sz="2100" b="1" i="0" u="none" strike="noStrike" kern="0" cap="none" spc="487" normalizeH="0" baseline="595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0,80</a:t>
            </a:r>
            <a:r>
              <a:rPr kumimoji="0" sz="1400" b="1" i="0" u="none" strike="noStrike" kern="0" cap="none" spc="3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052181" y="3401644"/>
            <a:ext cx="11938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0,74</a:t>
            </a:r>
            <a:r>
              <a:rPr kumimoji="0" sz="1400" b="1" i="0" u="none" strike="noStrike" kern="0" cap="none" spc="3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0,74</a:t>
            </a:r>
            <a:r>
              <a:rPr kumimoji="0" sz="1400" b="1" i="0" u="none" strike="noStrike" kern="0" cap="none" spc="3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0" normalizeH="0" baseline="-35714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0,68</a:t>
            </a:r>
            <a:endParaRPr kumimoji="0" sz="2100" b="0" i="0" u="none" strike="noStrike" kern="0" cap="none" spc="0" normalizeH="0" baseline="-3571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253981" y="3669029"/>
            <a:ext cx="1595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00" b="1" i="0" u="none" strike="noStrike" kern="0" cap="none" spc="0" normalizeH="0" baseline="1785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0,63</a:t>
            </a:r>
            <a:r>
              <a:rPr kumimoji="0" sz="2100" b="1" i="0" u="none" strike="noStrike" kern="0" cap="none" spc="487" normalizeH="0" baseline="1785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r>
              <a:rPr kumimoji="0" sz="1400" b="1" i="0" u="none" strike="noStrike" kern="0" cap="none" spc="3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r>
              <a:rPr kumimoji="0" sz="1400" b="1" i="0" u="none" strike="noStrike" kern="0" cap="none" spc="3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100" b="1" i="0" u="none" strike="noStrike" kern="0" cap="none" spc="-30" normalizeH="0" baseline="-11904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0,58</a:t>
            </a:r>
            <a:endParaRPr kumimoji="0" sz="2100" b="0" i="0" u="none" strike="noStrike" kern="0" cap="none" spc="0" normalizeH="0" baseline="-1190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626107" y="3131629"/>
            <a:ext cx="3187065" cy="1426845"/>
            <a:chOff x="1626107" y="3131629"/>
            <a:chExt cx="3187065" cy="1426845"/>
          </a:xfrm>
        </p:grpSpPr>
        <p:sp>
          <p:nvSpPr>
            <p:cNvPr id="74" name="object 74"/>
            <p:cNvSpPr/>
            <p:nvPr/>
          </p:nvSpPr>
          <p:spPr>
            <a:xfrm>
              <a:off x="4642103" y="3136392"/>
              <a:ext cx="166370" cy="83820"/>
            </a:xfrm>
            <a:custGeom>
              <a:avLst/>
              <a:gdLst/>
              <a:ahLst/>
              <a:cxnLst/>
              <a:rect l="l" t="t" r="r" b="b"/>
              <a:pathLst>
                <a:path w="166370" h="83819">
                  <a:moveTo>
                    <a:pt x="0" y="0"/>
                  </a:moveTo>
                  <a:lnTo>
                    <a:pt x="166116" y="83820"/>
                  </a:lnTo>
                </a:path>
              </a:pathLst>
            </a:custGeom>
            <a:ln w="9143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626107" y="4334256"/>
              <a:ext cx="425450" cy="224154"/>
            </a:xfrm>
            <a:custGeom>
              <a:avLst/>
              <a:gdLst/>
              <a:ahLst/>
              <a:cxnLst/>
              <a:rect l="l" t="t" r="r" b="b"/>
              <a:pathLst>
                <a:path w="425450" h="224154">
                  <a:moveTo>
                    <a:pt x="425195" y="0"/>
                  </a:moveTo>
                  <a:lnTo>
                    <a:pt x="0" y="0"/>
                  </a:lnTo>
                  <a:lnTo>
                    <a:pt x="0" y="224028"/>
                  </a:lnTo>
                  <a:lnTo>
                    <a:pt x="425195" y="224028"/>
                  </a:lnTo>
                  <a:lnTo>
                    <a:pt x="425195" y="0"/>
                  </a:lnTo>
                  <a:close/>
                </a:path>
              </a:pathLst>
            </a:custGeom>
            <a:solidFill>
              <a:srgbClr val="FBE7D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648714" y="4332808"/>
            <a:ext cx="3778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8.909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25396" y="4474463"/>
            <a:ext cx="828040" cy="271780"/>
          </a:xfrm>
          <a:custGeom>
            <a:avLst/>
            <a:gdLst/>
            <a:ahLst/>
            <a:cxnLst/>
            <a:rect l="l" t="t" r="r" b="b"/>
            <a:pathLst>
              <a:path w="828039" h="271779">
                <a:moveTo>
                  <a:pt x="827532" y="0"/>
                </a:moveTo>
                <a:lnTo>
                  <a:pt x="400812" y="0"/>
                </a:lnTo>
                <a:lnTo>
                  <a:pt x="400812" y="47256"/>
                </a:lnTo>
                <a:lnTo>
                  <a:pt x="0" y="47256"/>
                </a:lnTo>
                <a:lnTo>
                  <a:pt x="0" y="271272"/>
                </a:lnTo>
                <a:lnTo>
                  <a:pt x="426707" y="271272"/>
                </a:lnTo>
                <a:lnTo>
                  <a:pt x="426707" y="224028"/>
                </a:lnTo>
                <a:lnTo>
                  <a:pt x="827532" y="224028"/>
                </a:lnTo>
                <a:lnTo>
                  <a:pt x="827532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024126" y="4474286"/>
            <a:ext cx="8293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-16203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5.314</a:t>
            </a:r>
            <a:r>
              <a:rPr kumimoji="0" sz="1800" b="1" i="0" u="none" strike="noStrike" kern="0" cap="none" spc="165" normalizeH="0" baseline="-16203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6.211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827020" y="4367784"/>
            <a:ext cx="425450" cy="224154"/>
          </a:xfrm>
          <a:custGeom>
            <a:avLst/>
            <a:gdLst/>
            <a:ahLst/>
            <a:cxnLst/>
            <a:rect l="l" t="t" r="r" b="b"/>
            <a:pathLst>
              <a:path w="425450" h="224154">
                <a:moveTo>
                  <a:pt x="425195" y="0"/>
                </a:moveTo>
                <a:lnTo>
                  <a:pt x="0" y="0"/>
                </a:lnTo>
                <a:lnTo>
                  <a:pt x="0" y="224027"/>
                </a:lnTo>
                <a:lnTo>
                  <a:pt x="425195" y="224027"/>
                </a:lnTo>
                <a:lnTo>
                  <a:pt x="425195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50895" y="4367276"/>
            <a:ext cx="377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8.261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189732" y="4177284"/>
            <a:ext cx="502920" cy="224154"/>
          </a:xfrm>
          <a:custGeom>
            <a:avLst/>
            <a:gdLst/>
            <a:ahLst/>
            <a:cxnLst/>
            <a:rect l="l" t="t" r="r" b="b"/>
            <a:pathLst>
              <a:path w="502920" h="224154">
                <a:moveTo>
                  <a:pt x="502919" y="0"/>
                </a:moveTo>
                <a:lnTo>
                  <a:pt x="0" y="0"/>
                </a:lnTo>
                <a:lnTo>
                  <a:pt x="0" y="224027"/>
                </a:lnTo>
                <a:lnTo>
                  <a:pt x="502919" y="224027"/>
                </a:lnTo>
                <a:lnTo>
                  <a:pt x="502919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213354" y="4176141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11.906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589020" y="3963923"/>
            <a:ext cx="504825" cy="224154"/>
          </a:xfrm>
          <a:custGeom>
            <a:avLst/>
            <a:gdLst/>
            <a:ahLst/>
            <a:cxnLst/>
            <a:rect l="l" t="t" r="r" b="b"/>
            <a:pathLst>
              <a:path w="504825" h="224154">
                <a:moveTo>
                  <a:pt x="504444" y="0"/>
                </a:moveTo>
                <a:lnTo>
                  <a:pt x="0" y="0"/>
                </a:lnTo>
                <a:lnTo>
                  <a:pt x="0" y="224027"/>
                </a:lnTo>
                <a:lnTo>
                  <a:pt x="504444" y="224027"/>
                </a:lnTo>
                <a:lnTo>
                  <a:pt x="504444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13784" y="3962780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15.979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56759" y="3220211"/>
            <a:ext cx="502920" cy="224154"/>
          </a:xfrm>
          <a:custGeom>
            <a:avLst/>
            <a:gdLst/>
            <a:ahLst/>
            <a:cxnLst/>
            <a:rect l="l" t="t" r="r" b="b"/>
            <a:pathLst>
              <a:path w="502920" h="224154">
                <a:moveTo>
                  <a:pt x="502920" y="0"/>
                </a:moveTo>
                <a:lnTo>
                  <a:pt x="0" y="0"/>
                </a:lnTo>
                <a:lnTo>
                  <a:pt x="0" y="224027"/>
                </a:lnTo>
                <a:lnTo>
                  <a:pt x="502920" y="224027"/>
                </a:lnTo>
                <a:lnTo>
                  <a:pt x="502920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580382" y="3218510"/>
            <a:ext cx="4552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37.608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91455" y="2037588"/>
            <a:ext cx="502920" cy="224154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12065" rIns="0" bIns="0" rtlCol="0">
            <a:spAutoFit/>
          </a:bodyPr>
          <a:lstStyle/>
          <a:p>
            <a:pPr marL="3683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52.740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593079" y="3447288"/>
            <a:ext cx="502920" cy="224154"/>
          </a:xfrm>
          <a:custGeom>
            <a:avLst/>
            <a:gdLst/>
            <a:ahLst/>
            <a:cxnLst/>
            <a:rect l="l" t="t" r="r" b="b"/>
            <a:pathLst>
              <a:path w="502920" h="224154">
                <a:moveTo>
                  <a:pt x="502920" y="0"/>
                </a:moveTo>
                <a:lnTo>
                  <a:pt x="0" y="0"/>
                </a:lnTo>
                <a:lnTo>
                  <a:pt x="0" y="224028"/>
                </a:lnTo>
                <a:lnTo>
                  <a:pt x="502920" y="224028"/>
                </a:lnTo>
                <a:lnTo>
                  <a:pt x="502920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617209" y="3447033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33.255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658611" y="2412492"/>
            <a:ext cx="502920" cy="224154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12065" rIns="0" bIns="0" rtlCol="0">
            <a:spAutoFit/>
          </a:bodyPr>
          <a:lstStyle/>
          <a:p>
            <a:pPr marL="37465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49.293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358128" y="1188719"/>
            <a:ext cx="574675" cy="254635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10160" rIns="0" bIns="0" rtlCol="0">
            <a:spAutoFit/>
          </a:bodyPr>
          <a:lstStyle/>
          <a:p>
            <a:pPr marL="39370" marR="0" lvl="0" indent="0" defTabSz="91440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68.355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793992" y="3043427"/>
            <a:ext cx="502920" cy="224154"/>
          </a:xfrm>
          <a:custGeom>
            <a:avLst/>
            <a:gdLst/>
            <a:ahLst/>
            <a:cxnLst/>
            <a:rect l="l" t="t" r="r" b="b"/>
            <a:pathLst>
              <a:path w="502920" h="224154">
                <a:moveTo>
                  <a:pt x="502920" y="0"/>
                </a:moveTo>
                <a:lnTo>
                  <a:pt x="0" y="0"/>
                </a:lnTo>
                <a:lnTo>
                  <a:pt x="0" y="224027"/>
                </a:lnTo>
                <a:lnTo>
                  <a:pt x="502920" y="224027"/>
                </a:lnTo>
                <a:lnTo>
                  <a:pt x="502920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074155" y="3042284"/>
            <a:ext cx="120078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7555" marR="0" lvl="0" indent="0" defTabSz="914400" eaLnBrk="1" fontAlgn="auto" latinLnBrk="0" hangingPunct="1">
              <a:lnSpc>
                <a:spcPts val="116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40.977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4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0,87</a:t>
            </a:r>
            <a:r>
              <a:rPr kumimoji="0" sz="1400" b="1" i="0" u="none" strike="noStrike" kern="0" cap="none" spc="33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0,87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194804" y="2068067"/>
            <a:ext cx="502920" cy="224154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11430" rIns="0" bIns="0" rtlCol="0">
            <a:spAutoFit/>
          </a:bodyPr>
          <a:lstStyle/>
          <a:p>
            <a:pPr marL="37465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52.168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595616" y="3019044"/>
            <a:ext cx="502920" cy="224154"/>
          </a:xfrm>
          <a:custGeom>
            <a:avLst/>
            <a:gdLst/>
            <a:ahLst/>
            <a:cxnLst/>
            <a:rect l="l" t="t" r="r" b="b"/>
            <a:pathLst>
              <a:path w="502920" h="224155">
                <a:moveTo>
                  <a:pt x="502920" y="0"/>
                </a:moveTo>
                <a:lnTo>
                  <a:pt x="0" y="0"/>
                </a:lnTo>
                <a:lnTo>
                  <a:pt x="0" y="224027"/>
                </a:lnTo>
                <a:lnTo>
                  <a:pt x="502920" y="224027"/>
                </a:lnTo>
                <a:lnTo>
                  <a:pt x="502920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620381" y="3018282"/>
            <a:ext cx="45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41.441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996428" y="1569719"/>
            <a:ext cx="502920" cy="224154"/>
          </a:xfrm>
          <a:custGeom>
            <a:avLst/>
            <a:gdLst/>
            <a:ahLst/>
            <a:cxnLst/>
            <a:rect l="l" t="t" r="r" b="b"/>
            <a:pathLst>
              <a:path w="502920" h="224155">
                <a:moveTo>
                  <a:pt x="502920" y="0"/>
                </a:moveTo>
                <a:lnTo>
                  <a:pt x="0" y="0"/>
                </a:lnTo>
                <a:lnTo>
                  <a:pt x="0" y="224027"/>
                </a:lnTo>
                <a:lnTo>
                  <a:pt x="502920" y="224027"/>
                </a:lnTo>
                <a:lnTo>
                  <a:pt x="502920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996428" y="1682495"/>
            <a:ext cx="502920" cy="92710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 marR="0" lvl="0" indent="0" defTabSz="914400" eaLnBrk="1" fontAlgn="auto" latinLnBrk="0" hangingPunct="1">
              <a:lnSpc>
                <a:spcPts val="6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61.675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397240" y="1774698"/>
            <a:ext cx="502920" cy="224154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8890" rIns="0" bIns="0" rtlCol="0">
            <a:spAutoFit/>
          </a:bodyPr>
          <a:lstStyle/>
          <a:p>
            <a:pPr marL="3683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57.808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131807" y="3317747"/>
            <a:ext cx="502920" cy="226060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12700" rIns="0" bIns="0" rtlCol="0">
            <a:spAutoFit/>
          </a:bodyPr>
          <a:lstStyle/>
          <a:p>
            <a:pPr marL="374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32.004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9532619" y="1699260"/>
            <a:ext cx="502920" cy="224154"/>
          </a:xfrm>
          <a:custGeom>
            <a:avLst/>
            <a:gdLst/>
            <a:ahLst/>
            <a:cxnLst/>
            <a:rect l="l" t="t" r="r" b="b"/>
            <a:pathLst>
              <a:path w="502920" h="224155">
                <a:moveTo>
                  <a:pt x="502920" y="0"/>
                </a:moveTo>
                <a:lnTo>
                  <a:pt x="0" y="0"/>
                </a:lnTo>
                <a:lnTo>
                  <a:pt x="0" y="224027"/>
                </a:lnTo>
                <a:lnTo>
                  <a:pt x="502920" y="224027"/>
                </a:lnTo>
                <a:lnTo>
                  <a:pt x="502920" y="0"/>
                </a:lnTo>
                <a:close/>
              </a:path>
            </a:pathLst>
          </a:custGeom>
          <a:solidFill>
            <a:srgbClr val="FBE7D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532619" y="1699005"/>
            <a:ext cx="5029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62.903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598152" y="990600"/>
            <a:ext cx="502920" cy="224154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114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72.736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035540" y="1774698"/>
            <a:ext cx="466725" cy="224154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14605" rIns="0" bIns="0" rtlCol="0">
            <a:spAutoFit/>
          </a:bodyPr>
          <a:lstStyle/>
          <a:p>
            <a:pPr marL="127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65.141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399776" y="1296924"/>
            <a:ext cx="502920" cy="216535"/>
          </a:xfrm>
          <a:prstGeom prst="rect">
            <a:avLst/>
          </a:prstGeom>
          <a:solidFill>
            <a:srgbClr val="FBE7D7"/>
          </a:solidFill>
        </p:spPr>
        <p:txBody>
          <a:bodyPr vert="horz" wrap="square" lIns="0" tIns="3175" rIns="0" bIns="0" rtlCol="0">
            <a:spAutoFit/>
          </a:bodyPr>
          <a:lstStyle/>
          <a:p>
            <a:pPr marL="37465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67.037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982070" y="498627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0982070" y="4462398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982070" y="3938396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20000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0982070" y="3414521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30000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982070" y="2890520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40000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0982070" y="2366517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50000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10982070" y="1842642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60000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10982070" y="1318640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70000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0982070" y="794765"/>
            <a:ext cx="412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80000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1213205" y="4986273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0,00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213205" y="4605273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0,20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213205" y="4224273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0,40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213205" y="3842715"/>
            <a:ext cx="296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213205" y="3462020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0,80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213205" y="3081020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1,00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213205" y="2700020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1,20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1213205" y="2319020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1,40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1213205" y="1938020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1,60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213205" y="1556461"/>
            <a:ext cx="296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1,80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213205" y="1175765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2,00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213205" y="794765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2D75B6"/>
                </a:solidFill>
                <a:effectLst/>
                <a:uLnTx/>
                <a:uFillTx/>
                <a:latin typeface="Calibri"/>
                <a:cs typeface="Calibri"/>
              </a:rPr>
              <a:t>2,20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1672970" y="5251577"/>
            <a:ext cx="591185" cy="337820"/>
            <a:chOff x="1672970" y="5251577"/>
            <a:chExt cx="591185" cy="337820"/>
          </a:xfrm>
        </p:grpSpPr>
        <p:pic>
          <p:nvPicPr>
            <p:cNvPr id="128" name="object 12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72970" y="5251577"/>
              <a:ext cx="199771" cy="17399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914778" y="5252694"/>
              <a:ext cx="349376" cy="336550"/>
            </a:xfrm>
            <a:prstGeom prst="rect">
              <a:avLst/>
            </a:prstGeom>
          </p:spPr>
        </p:pic>
      </p:grpSp>
      <p:pic>
        <p:nvPicPr>
          <p:cNvPr id="130" name="object 13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434844" y="5233670"/>
            <a:ext cx="231394" cy="216027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858120" y="5229733"/>
            <a:ext cx="196102" cy="21336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3143250" y="5249036"/>
            <a:ext cx="325627" cy="308609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3575684" y="5237479"/>
            <a:ext cx="288925" cy="288290"/>
          </a:xfrm>
          <a:custGeom>
            <a:avLst/>
            <a:gdLst/>
            <a:ahLst/>
            <a:cxnLst/>
            <a:rect l="l" t="t" r="r" b="b"/>
            <a:pathLst>
              <a:path w="288925" h="288289">
                <a:moveTo>
                  <a:pt x="40893" y="199390"/>
                </a:moveTo>
                <a:lnTo>
                  <a:pt x="32130" y="199390"/>
                </a:lnTo>
                <a:lnTo>
                  <a:pt x="29082" y="200660"/>
                </a:lnTo>
                <a:lnTo>
                  <a:pt x="25907" y="201930"/>
                </a:lnTo>
                <a:lnTo>
                  <a:pt x="22860" y="204470"/>
                </a:lnTo>
                <a:lnTo>
                  <a:pt x="19430" y="207010"/>
                </a:lnTo>
                <a:lnTo>
                  <a:pt x="762" y="226060"/>
                </a:lnTo>
                <a:lnTo>
                  <a:pt x="253" y="226060"/>
                </a:lnTo>
                <a:lnTo>
                  <a:pt x="0" y="228600"/>
                </a:lnTo>
                <a:lnTo>
                  <a:pt x="507" y="229870"/>
                </a:lnTo>
                <a:lnTo>
                  <a:pt x="58927" y="288290"/>
                </a:lnTo>
                <a:lnTo>
                  <a:pt x="63373" y="288290"/>
                </a:lnTo>
                <a:lnTo>
                  <a:pt x="76561" y="275590"/>
                </a:lnTo>
                <a:lnTo>
                  <a:pt x="62484" y="275590"/>
                </a:lnTo>
                <a:lnTo>
                  <a:pt x="40386" y="254000"/>
                </a:lnTo>
                <a:lnTo>
                  <a:pt x="47815" y="246380"/>
                </a:lnTo>
                <a:lnTo>
                  <a:pt x="33654" y="246380"/>
                </a:lnTo>
                <a:lnTo>
                  <a:pt x="13462" y="226060"/>
                </a:lnTo>
                <a:lnTo>
                  <a:pt x="21970" y="218440"/>
                </a:lnTo>
                <a:lnTo>
                  <a:pt x="24384" y="215900"/>
                </a:lnTo>
                <a:lnTo>
                  <a:pt x="26542" y="213360"/>
                </a:lnTo>
                <a:lnTo>
                  <a:pt x="30352" y="212090"/>
                </a:lnTo>
                <a:lnTo>
                  <a:pt x="32130" y="210820"/>
                </a:lnTo>
                <a:lnTo>
                  <a:pt x="54906" y="210820"/>
                </a:lnTo>
                <a:lnTo>
                  <a:pt x="54228" y="209550"/>
                </a:lnTo>
                <a:lnTo>
                  <a:pt x="52959" y="208280"/>
                </a:lnTo>
                <a:lnTo>
                  <a:pt x="51562" y="205740"/>
                </a:lnTo>
                <a:lnTo>
                  <a:pt x="49022" y="204470"/>
                </a:lnTo>
                <a:lnTo>
                  <a:pt x="46354" y="201930"/>
                </a:lnTo>
                <a:lnTo>
                  <a:pt x="43687" y="200660"/>
                </a:lnTo>
                <a:lnTo>
                  <a:pt x="40893" y="199390"/>
                </a:lnTo>
                <a:close/>
              </a:path>
              <a:path w="288925" h="288289">
                <a:moveTo>
                  <a:pt x="87884" y="234950"/>
                </a:moveTo>
                <a:lnTo>
                  <a:pt x="66166" y="234950"/>
                </a:lnTo>
                <a:lnTo>
                  <a:pt x="68199" y="236220"/>
                </a:lnTo>
                <a:lnTo>
                  <a:pt x="70230" y="236220"/>
                </a:lnTo>
                <a:lnTo>
                  <a:pt x="72262" y="237490"/>
                </a:lnTo>
                <a:lnTo>
                  <a:pt x="76073" y="240030"/>
                </a:lnTo>
                <a:lnTo>
                  <a:pt x="77850" y="242570"/>
                </a:lnTo>
                <a:lnTo>
                  <a:pt x="78993" y="243840"/>
                </a:lnTo>
                <a:lnTo>
                  <a:pt x="79755" y="246380"/>
                </a:lnTo>
                <a:lnTo>
                  <a:pt x="80517" y="247650"/>
                </a:lnTo>
                <a:lnTo>
                  <a:pt x="80772" y="250190"/>
                </a:lnTo>
                <a:lnTo>
                  <a:pt x="80517" y="251460"/>
                </a:lnTo>
                <a:lnTo>
                  <a:pt x="80390" y="254000"/>
                </a:lnTo>
                <a:lnTo>
                  <a:pt x="79755" y="255270"/>
                </a:lnTo>
                <a:lnTo>
                  <a:pt x="78739" y="257810"/>
                </a:lnTo>
                <a:lnTo>
                  <a:pt x="77850" y="259080"/>
                </a:lnTo>
                <a:lnTo>
                  <a:pt x="76453" y="261620"/>
                </a:lnTo>
                <a:lnTo>
                  <a:pt x="62484" y="275590"/>
                </a:lnTo>
                <a:lnTo>
                  <a:pt x="76561" y="275590"/>
                </a:lnTo>
                <a:lnTo>
                  <a:pt x="80517" y="271780"/>
                </a:lnTo>
                <a:lnTo>
                  <a:pt x="82803" y="269240"/>
                </a:lnTo>
                <a:lnTo>
                  <a:pt x="84709" y="266700"/>
                </a:lnTo>
                <a:lnTo>
                  <a:pt x="87756" y="261620"/>
                </a:lnTo>
                <a:lnTo>
                  <a:pt x="88900" y="260350"/>
                </a:lnTo>
                <a:lnTo>
                  <a:pt x="89788" y="257810"/>
                </a:lnTo>
                <a:lnTo>
                  <a:pt x="90804" y="255270"/>
                </a:lnTo>
                <a:lnTo>
                  <a:pt x="91312" y="252730"/>
                </a:lnTo>
                <a:lnTo>
                  <a:pt x="91693" y="250190"/>
                </a:lnTo>
                <a:lnTo>
                  <a:pt x="91948" y="248920"/>
                </a:lnTo>
                <a:lnTo>
                  <a:pt x="91820" y="246380"/>
                </a:lnTo>
                <a:lnTo>
                  <a:pt x="91059" y="241300"/>
                </a:lnTo>
                <a:lnTo>
                  <a:pt x="90169" y="240030"/>
                </a:lnTo>
                <a:lnTo>
                  <a:pt x="87884" y="234950"/>
                </a:lnTo>
                <a:close/>
              </a:path>
              <a:path w="288925" h="288289">
                <a:moveTo>
                  <a:pt x="54906" y="210820"/>
                </a:moveTo>
                <a:lnTo>
                  <a:pt x="35687" y="210820"/>
                </a:lnTo>
                <a:lnTo>
                  <a:pt x="37337" y="212090"/>
                </a:lnTo>
                <a:lnTo>
                  <a:pt x="38988" y="212090"/>
                </a:lnTo>
                <a:lnTo>
                  <a:pt x="42290" y="214630"/>
                </a:lnTo>
                <a:lnTo>
                  <a:pt x="48640" y="227330"/>
                </a:lnTo>
                <a:lnTo>
                  <a:pt x="48260" y="229870"/>
                </a:lnTo>
                <a:lnTo>
                  <a:pt x="46736" y="233680"/>
                </a:lnTo>
                <a:lnTo>
                  <a:pt x="45338" y="234950"/>
                </a:lnTo>
                <a:lnTo>
                  <a:pt x="43179" y="237490"/>
                </a:lnTo>
                <a:lnTo>
                  <a:pt x="33654" y="246380"/>
                </a:lnTo>
                <a:lnTo>
                  <a:pt x="47815" y="246380"/>
                </a:lnTo>
                <a:lnTo>
                  <a:pt x="50291" y="243840"/>
                </a:lnTo>
                <a:lnTo>
                  <a:pt x="52959" y="241300"/>
                </a:lnTo>
                <a:lnTo>
                  <a:pt x="55372" y="238760"/>
                </a:lnTo>
                <a:lnTo>
                  <a:pt x="57530" y="237490"/>
                </a:lnTo>
                <a:lnTo>
                  <a:pt x="59816" y="236220"/>
                </a:lnTo>
                <a:lnTo>
                  <a:pt x="61975" y="236220"/>
                </a:lnTo>
                <a:lnTo>
                  <a:pt x="64007" y="234950"/>
                </a:lnTo>
                <a:lnTo>
                  <a:pt x="87884" y="234950"/>
                </a:lnTo>
                <a:lnTo>
                  <a:pt x="86360" y="233680"/>
                </a:lnTo>
                <a:lnTo>
                  <a:pt x="84327" y="231140"/>
                </a:lnTo>
                <a:lnTo>
                  <a:pt x="82168" y="228600"/>
                </a:lnTo>
                <a:lnTo>
                  <a:pt x="56514" y="228600"/>
                </a:lnTo>
                <a:lnTo>
                  <a:pt x="57276" y="226060"/>
                </a:lnTo>
                <a:lnTo>
                  <a:pt x="57785" y="224790"/>
                </a:lnTo>
                <a:lnTo>
                  <a:pt x="57912" y="222250"/>
                </a:lnTo>
                <a:lnTo>
                  <a:pt x="57912" y="218440"/>
                </a:lnTo>
                <a:lnTo>
                  <a:pt x="57403" y="217170"/>
                </a:lnTo>
                <a:lnTo>
                  <a:pt x="57023" y="214630"/>
                </a:lnTo>
                <a:lnTo>
                  <a:pt x="56261" y="213360"/>
                </a:lnTo>
                <a:lnTo>
                  <a:pt x="54906" y="210820"/>
                </a:lnTo>
                <a:close/>
              </a:path>
              <a:path w="288925" h="288289">
                <a:moveTo>
                  <a:pt x="75056" y="224790"/>
                </a:moveTo>
                <a:lnTo>
                  <a:pt x="63118" y="224790"/>
                </a:lnTo>
                <a:lnTo>
                  <a:pt x="60705" y="226060"/>
                </a:lnTo>
                <a:lnTo>
                  <a:pt x="58547" y="227330"/>
                </a:lnTo>
                <a:lnTo>
                  <a:pt x="56514" y="228600"/>
                </a:lnTo>
                <a:lnTo>
                  <a:pt x="82168" y="228600"/>
                </a:lnTo>
                <a:lnTo>
                  <a:pt x="79882" y="227330"/>
                </a:lnTo>
                <a:lnTo>
                  <a:pt x="75056" y="224790"/>
                </a:lnTo>
                <a:close/>
              </a:path>
              <a:path w="288925" h="288289">
                <a:moveTo>
                  <a:pt x="100329" y="134620"/>
                </a:moveTo>
                <a:lnTo>
                  <a:pt x="68325" y="157480"/>
                </a:lnTo>
                <a:lnTo>
                  <a:pt x="63373" y="172720"/>
                </a:lnTo>
                <a:lnTo>
                  <a:pt x="64262" y="184150"/>
                </a:lnTo>
                <a:lnTo>
                  <a:pt x="90677" y="218440"/>
                </a:lnTo>
                <a:lnTo>
                  <a:pt x="95757" y="220980"/>
                </a:lnTo>
                <a:lnTo>
                  <a:pt x="100837" y="224790"/>
                </a:lnTo>
                <a:lnTo>
                  <a:pt x="105790" y="226060"/>
                </a:lnTo>
                <a:lnTo>
                  <a:pt x="110743" y="226060"/>
                </a:lnTo>
                <a:lnTo>
                  <a:pt x="115569" y="227330"/>
                </a:lnTo>
                <a:lnTo>
                  <a:pt x="120523" y="226060"/>
                </a:lnTo>
                <a:lnTo>
                  <a:pt x="130175" y="222250"/>
                </a:lnTo>
                <a:lnTo>
                  <a:pt x="135000" y="218440"/>
                </a:lnTo>
                <a:lnTo>
                  <a:pt x="138525" y="214630"/>
                </a:lnTo>
                <a:lnTo>
                  <a:pt x="114553" y="214630"/>
                </a:lnTo>
                <a:lnTo>
                  <a:pt x="107061" y="213360"/>
                </a:lnTo>
                <a:lnTo>
                  <a:pt x="103377" y="212090"/>
                </a:lnTo>
                <a:lnTo>
                  <a:pt x="96012" y="207010"/>
                </a:lnTo>
                <a:lnTo>
                  <a:pt x="92328" y="203200"/>
                </a:lnTo>
                <a:lnTo>
                  <a:pt x="85343" y="196850"/>
                </a:lnTo>
                <a:lnTo>
                  <a:pt x="82423" y="193040"/>
                </a:lnTo>
                <a:lnTo>
                  <a:pt x="80137" y="189230"/>
                </a:lnTo>
                <a:lnTo>
                  <a:pt x="77724" y="185420"/>
                </a:lnTo>
                <a:lnTo>
                  <a:pt x="76200" y="181610"/>
                </a:lnTo>
                <a:lnTo>
                  <a:pt x="74675" y="173990"/>
                </a:lnTo>
                <a:lnTo>
                  <a:pt x="74929" y="170180"/>
                </a:lnTo>
                <a:lnTo>
                  <a:pt x="76073" y="166370"/>
                </a:lnTo>
                <a:lnTo>
                  <a:pt x="77088" y="162560"/>
                </a:lnTo>
                <a:lnTo>
                  <a:pt x="79501" y="158750"/>
                </a:lnTo>
                <a:lnTo>
                  <a:pt x="83057" y="154940"/>
                </a:lnTo>
                <a:lnTo>
                  <a:pt x="86740" y="152400"/>
                </a:lnTo>
                <a:lnTo>
                  <a:pt x="90297" y="149860"/>
                </a:lnTo>
                <a:lnTo>
                  <a:pt x="94106" y="148590"/>
                </a:lnTo>
                <a:lnTo>
                  <a:pt x="97789" y="147320"/>
                </a:lnTo>
                <a:lnTo>
                  <a:pt x="130301" y="147320"/>
                </a:lnTo>
                <a:lnTo>
                  <a:pt x="125222" y="143510"/>
                </a:lnTo>
                <a:lnTo>
                  <a:pt x="120141" y="140970"/>
                </a:lnTo>
                <a:lnTo>
                  <a:pt x="115188" y="137160"/>
                </a:lnTo>
                <a:lnTo>
                  <a:pt x="110109" y="135890"/>
                </a:lnTo>
                <a:lnTo>
                  <a:pt x="100329" y="134620"/>
                </a:lnTo>
                <a:close/>
              </a:path>
              <a:path w="288925" h="288289">
                <a:moveTo>
                  <a:pt x="130301" y="147320"/>
                </a:moveTo>
                <a:lnTo>
                  <a:pt x="101473" y="147320"/>
                </a:lnTo>
                <a:lnTo>
                  <a:pt x="108838" y="148590"/>
                </a:lnTo>
                <a:lnTo>
                  <a:pt x="112522" y="149860"/>
                </a:lnTo>
                <a:lnTo>
                  <a:pt x="139700" y="179070"/>
                </a:lnTo>
                <a:lnTo>
                  <a:pt x="141224" y="190500"/>
                </a:lnTo>
                <a:lnTo>
                  <a:pt x="140080" y="194310"/>
                </a:lnTo>
                <a:lnTo>
                  <a:pt x="138937" y="199390"/>
                </a:lnTo>
                <a:lnTo>
                  <a:pt x="118237" y="214630"/>
                </a:lnTo>
                <a:lnTo>
                  <a:pt x="138525" y="214630"/>
                </a:lnTo>
                <a:lnTo>
                  <a:pt x="139700" y="213360"/>
                </a:lnTo>
                <a:lnTo>
                  <a:pt x="144399" y="209550"/>
                </a:lnTo>
                <a:lnTo>
                  <a:pt x="147827" y="204470"/>
                </a:lnTo>
                <a:lnTo>
                  <a:pt x="149860" y="199390"/>
                </a:lnTo>
                <a:lnTo>
                  <a:pt x="152018" y="194310"/>
                </a:lnTo>
                <a:lnTo>
                  <a:pt x="152780" y="189230"/>
                </a:lnTo>
                <a:lnTo>
                  <a:pt x="151764" y="177800"/>
                </a:lnTo>
                <a:lnTo>
                  <a:pt x="150113" y="172720"/>
                </a:lnTo>
                <a:lnTo>
                  <a:pt x="147192" y="167640"/>
                </a:lnTo>
                <a:lnTo>
                  <a:pt x="144399" y="162560"/>
                </a:lnTo>
                <a:lnTo>
                  <a:pt x="140335" y="157480"/>
                </a:lnTo>
                <a:lnTo>
                  <a:pt x="135381" y="152400"/>
                </a:lnTo>
                <a:lnTo>
                  <a:pt x="130301" y="147320"/>
                </a:lnTo>
                <a:close/>
              </a:path>
              <a:path w="288925" h="288289">
                <a:moveTo>
                  <a:pt x="126618" y="100330"/>
                </a:moveTo>
                <a:lnTo>
                  <a:pt x="125856" y="100330"/>
                </a:lnTo>
                <a:lnTo>
                  <a:pt x="125475" y="101600"/>
                </a:lnTo>
                <a:lnTo>
                  <a:pt x="123825" y="101600"/>
                </a:lnTo>
                <a:lnTo>
                  <a:pt x="123189" y="102870"/>
                </a:lnTo>
                <a:lnTo>
                  <a:pt x="120903" y="104140"/>
                </a:lnTo>
                <a:lnTo>
                  <a:pt x="120268" y="105410"/>
                </a:lnTo>
                <a:lnTo>
                  <a:pt x="119379" y="106680"/>
                </a:lnTo>
                <a:lnTo>
                  <a:pt x="118872" y="107950"/>
                </a:lnTo>
                <a:lnTo>
                  <a:pt x="118617" y="107950"/>
                </a:lnTo>
                <a:lnTo>
                  <a:pt x="118617" y="109220"/>
                </a:lnTo>
                <a:lnTo>
                  <a:pt x="118872" y="109220"/>
                </a:lnTo>
                <a:lnTo>
                  <a:pt x="161925" y="152400"/>
                </a:lnTo>
                <a:lnTo>
                  <a:pt x="169799" y="157480"/>
                </a:lnTo>
                <a:lnTo>
                  <a:pt x="177926" y="160020"/>
                </a:lnTo>
                <a:lnTo>
                  <a:pt x="185800" y="160020"/>
                </a:lnTo>
                <a:lnTo>
                  <a:pt x="204597" y="148590"/>
                </a:lnTo>
                <a:lnTo>
                  <a:pt x="179704" y="148590"/>
                </a:lnTo>
                <a:lnTo>
                  <a:pt x="176784" y="147320"/>
                </a:lnTo>
                <a:lnTo>
                  <a:pt x="173989" y="146050"/>
                </a:lnTo>
                <a:lnTo>
                  <a:pt x="171068" y="144780"/>
                </a:lnTo>
                <a:lnTo>
                  <a:pt x="168148" y="142240"/>
                </a:lnTo>
                <a:lnTo>
                  <a:pt x="127126" y="101600"/>
                </a:lnTo>
                <a:lnTo>
                  <a:pt x="126618" y="100330"/>
                </a:lnTo>
                <a:close/>
              </a:path>
              <a:path w="288925" h="288289">
                <a:moveTo>
                  <a:pt x="166115" y="62230"/>
                </a:moveTo>
                <a:lnTo>
                  <a:pt x="163322" y="62230"/>
                </a:lnTo>
                <a:lnTo>
                  <a:pt x="162813" y="63500"/>
                </a:lnTo>
                <a:lnTo>
                  <a:pt x="161416" y="64770"/>
                </a:lnTo>
                <a:lnTo>
                  <a:pt x="159892" y="66040"/>
                </a:lnTo>
                <a:lnTo>
                  <a:pt x="159257" y="66040"/>
                </a:lnTo>
                <a:lnTo>
                  <a:pt x="158368" y="67310"/>
                </a:lnTo>
                <a:lnTo>
                  <a:pt x="157987" y="68580"/>
                </a:lnTo>
                <a:lnTo>
                  <a:pt x="157606" y="68580"/>
                </a:lnTo>
                <a:lnTo>
                  <a:pt x="157479" y="69850"/>
                </a:lnTo>
                <a:lnTo>
                  <a:pt x="199136" y="111760"/>
                </a:lnTo>
                <a:lnTo>
                  <a:pt x="205104" y="128270"/>
                </a:lnTo>
                <a:lnTo>
                  <a:pt x="204597" y="130810"/>
                </a:lnTo>
                <a:lnTo>
                  <a:pt x="203326" y="133350"/>
                </a:lnTo>
                <a:lnTo>
                  <a:pt x="202184" y="135890"/>
                </a:lnTo>
                <a:lnTo>
                  <a:pt x="200405" y="138430"/>
                </a:lnTo>
                <a:lnTo>
                  <a:pt x="195579" y="143510"/>
                </a:lnTo>
                <a:lnTo>
                  <a:pt x="193166" y="144780"/>
                </a:lnTo>
                <a:lnTo>
                  <a:pt x="185165" y="148590"/>
                </a:lnTo>
                <a:lnTo>
                  <a:pt x="204597" y="148590"/>
                </a:lnTo>
                <a:lnTo>
                  <a:pt x="208279" y="144780"/>
                </a:lnTo>
                <a:lnTo>
                  <a:pt x="211200" y="140970"/>
                </a:lnTo>
                <a:lnTo>
                  <a:pt x="215011" y="133350"/>
                </a:lnTo>
                <a:lnTo>
                  <a:pt x="215900" y="129540"/>
                </a:lnTo>
                <a:lnTo>
                  <a:pt x="215900" y="120650"/>
                </a:lnTo>
                <a:lnTo>
                  <a:pt x="215011" y="116840"/>
                </a:lnTo>
                <a:lnTo>
                  <a:pt x="211200" y="107950"/>
                </a:lnTo>
                <a:lnTo>
                  <a:pt x="208406" y="104140"/>
                </a:lnTo>
                <a:lnTo>
                  <a:pt x="166115" y="62230"/>
                </a:lnTo>
                <a:close/>
              </a:path>
              <a:path w="288925" h="288289">
                <a:moveTo>
                  <a:pt x="200405" y="35560"/>
                </a:moveTo>
                <a:lnTo>
                  <a:pt x="190753" y="35560"/>
                </a:lnTo>
                <a:lnTo>
                  <a:pt x="189991" y="36830"/>
                </a:lnTo>
                <a:lnTo>
                  <a:pt x="189102" y="36830"/>
                </a:lnTo>
                <a:lnTo>
                  <a:pt x="183134" y="43180"/>
                </a:lnTo>
                <a:lnTo>
                  <a:pt x="182625" y="44450"/>
                </a:lnTo>
                <a:lnTo>
                  <a:pt x="182372" y="45720"/>
                </a:lnTo>
                <a:lnTo>
                  <a:pt x="182244" y="46990"/>
                </a:lnTo>
                <a:lnTo>
                  <a:pt x="182752" y="48260"/>
                </a:lnTo>
                <a:lnTo>
                  <a:pt x="241935" y="106680"/>
                </a:lnTo>
                <a:lnTo>
                  <a:pt x="242062" y="107950"/>
                </a:lnTo>
                <a:lnTo>
                  <a:pt x="243839" y="107950"/>
                </a:lnTo>
                <a:lnTo>
                  <a:pt x="244855" y="106680"/>
                </a:lnTo>
                <a:lnTo>
                  <a:pt x="245999" y="106680"/>
                </a:lnTo>
                <a:lnTo>
                  <a:pt x="247523" y="104140"/>
                </a:lnTo>
                <a:lnTo>
                  <a:pt x="248412" y="104140"/>
                </a:lnTo>
                <a:lnTo>
                  <a:pt x="249047" y="102870"/>
                </a:lnTo>
                <a:lnTo>
                  <a:pt x="249936" y="101600"/>
                </a:lnTo>
                <a:lnTo>
                  <a:pt x="250443" y="100330"/>
                </a:lnTo>
                <a:lnTo>
                  <a:pt x="250698" y="100330"/>
                </a:lnTo>
                <a:lnTo>
                  <a:pt x="250570" y="99060"/>
                </a:lnTo>
                <a:lnTo>
                  <a:pt x="212343" y="60960"/>
                </a:lnTo>
                <a:lnTo>
                  <a:pt x="210057" y="58420"/>
                </a:lnTo>
                <a:lnTo>
                  <a:pt x="207644" y="55880"/>
                </a:lnTo>
                <a:lnTo>
                  <a:pt x="205104" y="53340"/>
                </a:lnTo>
                <a:lnTo>
                  <a:pt x="202691" y="52070"/>
                </a:lnTo>
                <a:lnTo>
                  <a:pt x="197865" y="46990"/>
                </a:lnTo>
                <a:lnTo>
                  <a:pt x="235838" y="46990"/>
                </a:lnTo>
                <a:lnTo>
                  <a:pt x="200405" y="35560"/>
                </a:lnTo>
                <a:close/>
              </a:path>
              <a:path w="288925" h="288289">
                <a:moveTo>
                  <a:pt x="279907" y="69850"/>
                </a:moveTo>
                <a:lnTo>
                  <a:pt x="273812" y="69850"/>
                </a:lnTo>
                <a:lnTo>
                  <a:pt x="276605" y="71120"/>
                </a:lnTo>
                <a:lnTo>
                  <a:pt x="277749" y="71120"/>
                </a:lnTo>
                <a:lnTo>
                  <a:pt x="279907" y="69850"/>
                </a:lnTo>
                <a:close/>
              </a:path>
              <a:path w="288925" h="288289">
                <a:moveTo>
                  <a:pt x="235838" y="46990"/>
                </a:moveTo>
                <a:lnTo>
                  <a:pt x="197992" y="46990"/>
                </a:lnTo>
                <a:lnTo>
                  <a:pt x="200787" y="48260"/>
                </a:lnTo>
                <a:lnTo>
                  <a:pt x="206628" y="49530"/>
                </a:lnTo>
                <a:lnTo>
                  <a:pt x="209676" y="50800"/>
                </a:lnTo>
                <a:lnTo>
                  <a:pt x="212598" y="52070"/>
                </a:lnTo>
                <a:lnTo>
                  <a:pt x="215518" y="52070"/>
                </a:lnTo>
                <a:lnTo>
                  <a:pt x="270255" y="68580"/>
                </a:lnTo>
                <a:lnTo>
                  <a:pt x="272161" y="69850"/>
                </a:lnTo>
                <a:lnTo>
                  <a:pt x="282448" y="69850"/>
                </a:lnTo>
                <a:lnTo>
                  <a:pt x="284225" y="67310"/>
                </a:lnTo>
                <a:lnTo>
                  <a:pt x="287019" y="64770"/>
                </a:lnTo>
                <a:lnTo>
                  <a:pt x="287400" y="64770"/>
                </a:lnTo>
                <a:lnTo>
                  <a:pt x="287781" y="63500"/>
                </a:lnTo>
                <a:lnTo>
                  <a:pt x="288416" y="63500"/>
                </a:lnTo>
                <a:lnTo>
                  <a:pt x="288670" y="62230"/>
                </a:lnTo>
                <a:lnTo>
                  <a:pt x="288670" y="60960"/>
                </a:lnTo>
                <a:lnTo>
                  <a:pt x="288163" y="58420"/>
                </a:lnTo>
                <a:lnTo>
                  <a:pt x="270890" y="58420"/>
                </a:lnTo>
                <a:lnTo>
                  <a:pt x="268604" y="57150"/>
                </a:lnTo>
                <a:lnTo>
                  <a:pt x="266445" y="57150"/>
                </a:lnTo>
                <a:lnTo>
                  <a:pt x="259587" y="54610"/>
                </a:lnTo>
                <a:lnTo>
                  <a:pt x="257175" y="53340"/>
                </a:lnTo>
                <a:lnTo>
                  <a:pt x="254888" y="53340"/>
                </a:lnTo>
                <a:lnTo>
                  <a:pt x="247650" y="50800"/>
                </a:lnTo>
                <a:lnTo>
                  <a:pt x="235838" y="46990"/>
                </a:lnTo>
                <a:close/>
              </a:path>
              <a:path w="288925" h="288289">
                <a:moveTo>
                  <a:pt x="228980" y="0"/>
                </a:moveTo>
                <a:lnTo>
                  <a:pt x="226313" y="0"/>
                </a:lnTo>
                <a:lnTo>
                  <a:pt x="225043" y="1270"/>
                </a:lnTo>
                <a:lnTo>
                  <a:pt x="223647" y="2540"/>
                </a:lnTo>
                <a:lnTo>
                  <a:pt x="222757" y="2540"/>
                </a:lnTo>
                <a:lnTo>
                  <a:pt x="222123" y="3810"/>
                </a:lnTo>
                <a:lnTo>
                  <a:pt x="221234" y="5080"/>
                </a:lnTo>
                <a:lnTo>
                  <a:pt x="220852" y="6350"/>
                </a:lnTo>
                <a:lnTo>
                  <a:pt x="220472" y="6350"/>
                </a:lnTo>
                <a:lnTo>
                  <a:pt x="220472" y="7620"/>
                </a:lnTo>
                <a:lnTo>
                  <a:pt x="220725" y="7620"/>
                </a:lnTo>
                <a:lnTo>
                  <a:pt x="260095" y="46990"/>
                </a:lnTo>
                <a:lnTo>
                  <a:pt x="262889" y="49530"/>
                </a:lnTo>
                <a:lnTo>
                  <a:pt x="268350" y="55880"/>
                </a:lnTo>
                <a:lnTo>
                  <a:pt x="271017" y="58420"/>
                </a:lnTo>
                <a:lnTo>
                  <a:pt x="287654" y="58420"/>
                </a:lnTo>
                <a:lnTo>
                  <a:pt x="287019" y="57150"/>
                </a:lnTo>
                <a:lnTo>
                  <a:pt x="228980" y="0"/>
                </a:lnTo>
                <a:close/>
              </a:path>
              <a:path w="288925" h="288289">
                <a:moveTo>
                  <a:pt x="195199" y="34290"/>
                </a:moveTo>
                <a:lnTo>
                  <a:pt x="194182" y="34290"/>
                </a:lnTo>
                <a:lnTo>
                  <a:pt x="192404" y="35560"/>
                </a:lnTo>
                <a:lnTo>
                  <a:pt x="196341" y="35560"/>
                </a:lnTo>
                <a:lnTo>
                  <a:pt x="195199" y="342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994403" y="5230748"/>
            <a:ext cx="261620" cy="278130"/>
          </a:xfrm>
          <a:custGeom>
            <a:avLst/>
            <a:gdLst/>
            <a:ahLst/>
            <a:cxnLst/>
            <a:rect l="l" t="t" r="r" b="b"/>
            <a:pathLst>
              <a:path w="261620" h="278129">
                <a:moveTo>
                  <a:pt x="36830" y="186689"/>
                </a:moveTo>
                <a:lnTo>
                  <a:pt x="4825" y="209549"/>
                </a:lnTo>
                <a:lnTo>
                  <a:pt x="0" y="224789"/>
                </a:lnTo>
                <a:lnTo>
                  <a:pt x="762" y="236219"/>
                </a:lnTo>
                <a:lnTo>
                  <a:pt x="2412" y="241299"/>
                </a:lnTo>
                <a:lnTo>
                  <a:pt x="5334" y="246379"/>
                </a:lnTo>
                <a:lnTo>
                  <a:pt x="8128" y="251459"/>
                </a:lnTo>
                <a:lnTo>
                  <a:pt x="42418" y="278129"/>
                </a:lnTo>
                <a:lnTo>
                  <a:pt x="57023" y="278129"/>
                </a:lnTo>
                <a:lnTo>
                  <a:pt x="61975" y="275589"/>
                </a:lnTo>
                <a:lnTo>
                  <a:pt x="66801" y="274319"/>
                </a:lnTo>
                <a:lnTo>
                  <a:pt x="71500" y="270509"/>
                </a:lnTo>
                <a:lnTo>
                  <a:pt x="75583" y="266699"/>
                </a:lnTo>
                <a:lnTo>
                  <a:pt x="51054" y="266699"/>
                </a:lnTo>
                <a:lnTo>
                  <a:pt x="47371" y="265429"/>
                </a:lnTo>
                <a:lnTo>
                  <a:pt x="43687" y="265429"/>
                </a:lnTo>
                <a:lnTo>
                  <a:pt x="40005" y="264159"/>
                </a:lnTo>
                <a:lnTo>
                  <a:pt x="36322" y="261619"/>
                </a:lnTo>
                <a:lnTo>
                  <a:pt x="32512" y="259079"/>
                </a:lnTo>
                <a:lnTo>
                  <a:pt x="28829" y="255269"/>
                </a:lnTo>
                <a:lnTo>
                  <a:pt x="21844" y="248919"/>
                </a:lnTo>
                <a:lnTo>
                  <a:pt x="19050" y="245109"/>
                </a:lnTo>
                <a:lnTo>
                  <a:pt x="16637" y="241299"/>
                </a:lnTo>
                <a:lnTo>
                  <a:pt x="14350" y="237489"/>
                </a:lnTo>
                <a:lnTo>
                  <a:pt x="12826" y="233679"/>
                </a:lnTo>
                <a:lnTo>
                  <a:pt x="11303" y="226059"/>
                </a:lnTo>
                <a:lnTo>
                  <a:pt x="11430" y="222249"/>
                </a:lnTo>
                <a:lnTo>
                  <a:pt x="13716" y="214629"/>
                </a:lnTo>
                <a:lnTo>
                  <a:pt x="16001" y="210819"/>
                </a:lnTo>
                <a:lnTo>
                  <a:pt x="19685" y="208279"/>
                </a:lnTo>
                <a:lnTo>
                  <a:pt x="23241" y="204469"/>
                </a:lnTo>
                <a:lnTo>
                  <a:pt x="26924" y="201929"/>
                </a:lnTo>
                <a:lnTo>
                  <a:pt x="34290" y="199389"/>
                </a:lnTo>
                <a:lnTo>
                  <a:pt x="66801" y="199389"/>
                </a:lnTo>
                <a:lnTo>
                  <a:pt x="61722" y="195579"/>
                </a:lnTo>
                <a:lnTo>
                  <a:pt x="56769" y="193039"/>
                </a:lnTo>
                <a:lnTo>
                  <a:pt x="51688" y="189229"/>
                </a:lnTo>
                <a:lnTo>
                  <a:pt x="46736" y="187959"/>
                </a:lnTo>
                <a:lnTo>
                  <a:pt x="36830" y="186689"/>
                </a:lnTo>
                <a:close/>
              </a:path>
              <a:path w="261620" h="278129">
                <a:moveTo>
                  <a:pt x="66801" y="199389"/>
                </a:moveTo>
                <a:lnTo>
                  <a:pt x="37973" y="199389"/>
                </a:lnTo>
                <a:lnTo>
                  <a:pt x="45466" y="200659"/>
                </a:lnTo>
                <a:lnTo>
                  <a:pt x="49149" y="201929"/>
                </a:lnTo>
                <a:lnTo>
                  <a:pt x="72390" y="224789"/>
                </a:lnTo>
                <a:lnTo>
                  <a:pt x="74675" y="227329"/>
                </a:lnTo>
                <a:lnTo>
                  <a:pt x="76326" y="231139"/>
                </a:lnTo>
                <a:lnTo>
                  <a:pt x="77597" y="237489"/>
                </a:lnTo>
                <a:lnTo>
                  <a:pt x="77724" y="242569"/>
                </a:lnTo>
                <a:lnTo>
                  <a:pt x="75437" y="250189"/>
                </a:lnTo>
                <a:lnTo>
                  <a:pt x="73151" y="253999"/>
                </a:lnTo>
                <a:lnTo>
                  <a:pt x="65786" y="261619"/>
                </a:lnTo>
                <a:lnTo>
                  <a:pt x="62103" y="264159"/>
                </a:lnTo>
                <a:lnTo>
                  <a:pt x="54737" y="266699"/>
                </a:lnTo>
                <a:lnTo>
                  <a:pt x="75583" y="266699"/>
                </a:lnTo>
                <a:lnTo>
                  <a:pt x="81025" y="261619"/>
                </a:lnTo>
                <a:lnTo>
                  <a:pt x="84455" y="256539"/>
                </a:lnTo>
                <a:lnTo>
                  <a:pt x="88519" y="246379"/>
                </a:lnTo>
                <a:lnTo>
                  <a:pt x="89281" y="240029"/>
                </a:lnTo>
                <a:lnTo>
                  <a:pt x="88900" y="234949"/>
                </a:lnTo>
                <a:lnTo>
                  <a:pt x="88392" y="229869"/>
                </a:lnTo>
                <a:lnTo>
                  <a:pt x="86741" y="224789"/>
                </a:lnTo>
                <a:lnTo>
                  <a:pt x="80899" y="214629"/>
                </a:lnTo>
                <a:lnTo>
                  <a:pt x="76962" y="209549"/>
                </a:lnTo>
                <a:lnTo>
                  <a:pt x="66801" y="199389"/>
                </a:lnTo>
                <a:close/>
              </a:path>
              <a:path w="261620" h="278129">
                <a:moveTo>
                  <a:pt x="108331" y="128269"/>
                </a:moveTo>
                <a:lnTo>
                  <a:pt x="98044" y="128269"/>
                </a:lnTo>
                <a:lnTo>
                  <a:pt x="92837" y="129539"/>
                </a:lnTo>
                <a:lnTo>
                  <a:pt x="87757" y="132079"/>
                </a:lnTo>
                <a:lnTo>
                  <a:pt x="82550" y="133349"/>
                </a:lnTo>
                <a:lnTo>
                  <a:pt x="56134" y="161289"/>
                </a:lnTo>
                <a:lnTo>
                  <a:pt x="56642" y="162559"/>
                </a:lnTo>
                <a:lnTo>
                  <a:pt x="115062" y="220979"/>
                </a:lnTo>
                <a:lnTo>
                  <a:pt x="119507" y="220979"/>
                </a:lnTo>
                <a:lnTo>
                  <a:pt x="132322" y="208279"/>
                </a:lnTo>
                <a:lnTo>
                  <a:pt x="118618" y="208279"/>
                </a:lnTo>
                <a:lnTo>
                  <a:pt x="69850" y="158749"/>
                </a:lnTo>
                <a:lnTo>
                  <a:pt x="82550" y="146049"/>
                </a:lnTo>
                <a:lnTo>
                  <a:pt x="86741" y="143509"/>
                </a:lnTo>
                <a:lnTo>
                  <a:pt x="94615" y="139699"/>
                </a:lnTo>
                <a:lnTo>
                  <a:pt x="129963" y="139699"/>
                </a:lnTo>
                <a:lnTo>
                  <a:pt x="128397" y="138429"/>
                </a:lnTo>
                <a:lnTo>
                  <a:pt x="123571" y="134619"/>
                </a:lnTo>
                <a:lnTo>
                  <a:pt x="113411" y="129539"/>
                </a:lnTo>
                <a:lnTo>
                  <a:pt x="108331" y="128269"/>
                </a:lnTo>
                <a:close/>
              </a:path>
              <a:path w="261620" h="278129">
                <a:moveTo>
                  <a:pt x="129963" y="139699"/>
                </a:moveTo>
                <a:lnTo>
                  <a:pt x="106425" y="139699"/>
                </a:lnTo>
                <a:lnTo>
                  <a:pt x="110236" y="140969"/>
                </a:lnTo>
                <a:lnTo>
                  <a:pt x="114046" y="143509"/>
                </a:lnTo>
                <a:lnTo>
                  <a:pt x="138303" y="180339"/>
                </a:lnTo>
                <a:lnTo>
                  <a:pt x="137541" y="184149"/>
                </a:lnTo>
                <a:lnTo>
                  <a:pt x="133985" y="191769"/>
                </a:lnTo>
                <a:lnTo>
                  <a:pt x="131191" y="195579"/>
                </a:lnTo>
                <a:lnTo>
                  <a:pt x="118618" y="208279"/>
                </a:lnTo>
                <a:lnTo>
                  <a:pt x="132322" y="208279"/>
                </a:lnTo>
                <a:lnTo>
                  <a:pt x="133604" y="207009"/>
                </a:lnTo>
                <a:lnTo>
                  <a:pt x="138937" y="201929"/>
                </a:lnTo>
                <a:lnTo>
                  <a:pt x="142875" y="195579"/>
                </a:lnTo>
                <a:lnTo>
                  <a:pt x="147955" y="185419"/>
                </a:lnTo>
                <a:lnTo>
                  <a:pt x="149225" y="180339"/>
                </a:lnTo>
                <a:lnTo>
                  <a:pt x="149225" y="170179"/>
                </a:lnTo>
                <a:lnTo>
                  <a:pt x="147955" y="163829"/>
                </a:lnTo>
                <a:lnTo>
                  <a:pt x="142621" y="153669"/>
                </a:lnTo>
                <a:lnTo>
                  <a:pt x="138557" y="148589"/>
                </a:lnTo>
                <a:lnTo>
                  <a:pt x="133096" y="142239"/>
                </a:lnTo>
                <a:lnTo>
                  <a:pt x="129963" y="139699"/>
                </a:lnTo>
                <a:close/>
              </a:path>
              <a:path w="261620" h="278129">
                <a:moveTo>
                  <a:pt x="149606" y="95249"/>
                </a:moveTo>
                <a:lnTo>
                  <a:pt x="133604" y="95249"/>
                </a:lnTo>
                <a:lnTo>
                  <a:pt x="188213" y="149859"/>
                </a:lnTo>
                <a:lnTo>
                  <a:pt x="190881" y="149859"/>
                </a:lnTo>
                <a:lnTo>
                  <a:pt x="191516" y="148589"/>
                </a:lnTo>
                <a:lnTo>
                  <a:pt x="192912" y="147319"/>
                </a:lnTo>
                <a:lnTo>
                  <a:pt x="194437" y="146049"/>
                </a:lnTo>
                <a:lnTo>
                  <a:pt x="195580" y="144779"/>
                </a:lnTo>
                <a:lnTo>
                  <a:pt x="195961" y="144779"/>
                </a:lnTo>
                <a:lnTo>
                  <a:pt x="196342" y="143509"/>
                </a:lnTo>
                <a:lnTo>
                  <a:pt x="196596" y="143509"/>
                </a:lnTo>
                <a:lnTo>
                  <a:pt x="196850" y="142239"/>
                </a:lnTo>
                <a:lnTo>
                  <a:pt x="196596" y="142239"/>
                </a:lnTo>
                <a:lnTo>
                  <a:pt x="149606" y="95249"/>
                </a:lnTo>
                <a:close/>
              </a:path>
              <a:path w="261620" h="278129">
                <a:moveTo>
                  <a:pt x="156083" y="62229"/>
                </a:moveTo>
                <a:lnTo>
                  <a:pt x="152781" y="62229"/>
                </a:lnTo>
                <a:lnTo>
                  <a:pt x="108712" y="106679"/>
                </a:lnTo>
                <a:lnTo>
                  <a:pt x="108331" y="106679"/>
                </a:lnTo>
                <a:lnTo>
                  <a:pt x="108712" y="107949"/>
                </a:lnTo>
                <a:lnTo>
                  <a:pt x="108966" y="109219"/>
                </a:lnTo>
                <a:lnTo>
                  <a:pt x="109347" y="109219"/>
                </a:lnTo>
                <a:lnTo>
                  <a:pt x="109728" y="110489"/>
                </a:lnTo>
                <a:lnTo>
                  <a:pt x="111506" y="111759"/>
                </a:lnTo>
                <a:lnTo>
                  <a:pt x="112141" y="111759"/>
                </a:lnTo>
                <a:lnTo>
                  <a:pt x="113157" y="113029"/>
                </a:lnTo>
                <a:lnTo>
                  <a:pt x="115824" y="113029"/>
                </a:lnTo>
                <a:lnTo>
                  <a:pt x="133604" y="95249"/>
                </a:lnTo>
                <a:lnTo>
                  <a:pt x="149606" y="95249"/>
                </a:lnTo>
                <a:lnTo>
                  <a:pt x="141986" y="87629"/>
                </a:lnTo>
                <a:lnTo>
                  <a:pt x="159893" y="68579"/>
                </a:lnTo>
                <a:lnTo>
                  <a:pt x="160147" y="68579"/>
                </a:lnTo>
                <a:lnTo>
                  <a:pt x="160147" y="67309"/>
                </a:lnTo>
                <a:lnTo>
                  <a:pt x="159893" y="67309"/>
                </a:lnTo>
                <a:lnTo>
                  <a:pt x="159638" y="66039"/>
                </a:lnTo>
                <a:lnTo>
                  <a:pt x="158369" y="64769"/>
                </a:lnTo>
                <a:lnTo>
                  <a:pt x="157734" y="64769"/>
                </a:lnTo>
                <a:lnTo>
                  <a:pt x="156591" y="63500"/>
                </a:lnTo>
                <a:lnTo>
                  <a:pt x="156083" y="62229"/>
                </a:lnTo>
                <a:close/>
              </a:path>
              <a:path w="261620" h="278129">
                <a:moveTo>
                  <a:pt x="172593" y="44450"/>
                </a:moveTo>
                <a:lnTo>
                  <a:pt x="169925" y="44450"/>
                </a:lnTo>
                <a:lnTo>
                  <a:pt x="169291" y="45719"/>
                </a:lnTo>
                <a:lnTo>
                  <a:pt x="167894" y="46989"/>
                </a:lnTo>
                <a:lnTo>
                  <a:pt x="167132" y="46989"/>
                </a:lnTo>
                <a:lnTo>
                  <a:pt x="166370" y="48259"/>
                </a:lnTo>
                <a:lnTo>
                  <a:pt x="165735" y="48259"/>
                </a:lnTo>
                <a:lnTo>
                  <a:pt x="165226" y="49529"/>
                </a:lnTo>
                <a:lnTo>
                  <a:pt x="164846" y="49529"/>
                </a:lnTo>
                <a:lnTo>
                  <a:pt x="164465" y="50800"/>
                </a:lnTo>
                <a:lnTo>
                  <a:pt x="164084" y="50800"/>
                </a:lnTo>
                <a:lnTo>
                  <a:pt x="163957" y="52069"/>
                </a:lnTo>
                <a:lnTo>
                  <a:pt x="164337" y="52069"/>
                </a:lnTo>
                <a:lnTo>
                  <a:pt x="207263" y="95249"/>
                </a:lnTo>
                <a:lnTo>
                  <a:pt x="211200" y="97789"/>
                </a:lnTo>
                <a:lnTo>
                  <a:pt x="215265" y="100329"/>
                </a:lnTo>
                <a:lnTo>
                  <a:pt x="219329" y="101599"/>
                </a:lnTo>
                <a:lnTo>
                  <a:pt x="223266" y="102869"/>
                </a:lnTo>
                <a:lnTo>
                  <a:pt x="231267" y="102869"/>
                </a:lnTo>
                <a:lnTo>
                  <a:pt x="235204" y="101599"/>
                </a:lnTo>
                <a:lnTo>
                  <a:pt x="239013" y="100329"/>
                </a:lnTo>
                <a:lnTo>
                  <a:pt x="242824" y="97789"/>
                </a:lnTo>
                <a:lnTo>
                  <a:pt x="246507" y="95249"/>
                </a:lnTo>
                <a:lnTo>
                  <a:pt x="250126" y="91439"/>
                </a:lnTo>
                <a:lnTo>
                  <a:pt x="225044" y="91439"/>
                </a:lnTo>
                <a:lnTo>
                  <a:pt x="222250" y="90169"/>
                </a:lnTo>
                <a:lnTo>
                  <a:pt x="219329" y="88899"/>
                </a:lnTo>
                <a:lnTo>
                  <a:pt x="216535" y="87629"/>
                </a:lnTo>
                <a:lnTo>
                  <a:pt x="213613" y="85089"/>
                </a:lnTo>
                <a:lnTo>
                  <a:pt x="172593" y="44450"/>
                </a:lnTo>
                <a:close/>
              </a:path>
              <a:path w="261620" h="278129">
                <a:moveTo>
                  <a:pt x="211455" y="5079"/>
                </a:moveTo>
                <a:lnTo>
                  <a:pt x="209296" y="5079"/>
                </a:lnTo>
                <a:lnTo>
                  <a:pt x="208787" y="6350"/>
                </a:lnTo>
                <a:lnTo>
                  <a:pt x="207518" y="6350"/>
                </a:lnTo>
                <a:lnTo>
                  <a:pt x="205359" y="8889"/>
                </a:lnTo>
                <a:lnTo>
                  <a:pt x="204724" y="10159"/>
                </a:lnTo>
                <a:lnTo>
                  <a:pt x="204216" y="10159"/>
                </a:lnTo>
                <a:lnTo>
                  <a:pt x="203708" y="11429"/>
                </a:lnTo>
                <a:lnTo>
                  <a:pt x="203200" y="11429"/>
                </a:lnTo>
                <a:lnTo>
                  <a:pt x="203073" y="13969"/>
                </a:lnTo>
                <a:lnTo>
                  <a:pt x="244601" y="54609"/>
                </a:lnTo>
                <a:lnTo>
                  <a:pt x="246634" y="58419"/>
                </a:lnTo>
                <a:lnTo>
                  <a:pt x="248158" y="60959"/>
                </a:lnTo>
                <a:lnTo>
                  <a:pt x="249555" y="63500"/>
                </a:lnTo>
                <a:lnTo>
                  <a:pt x="250317" y="66039"/>
                </a:lnTo>
                <a:lnTo>
                  <a:pt x="250444" y="71119"/>
                </a:lnTo>
                <a:lnTo>
                  <a:pt x="249936" y="74929"/>
                </a:lnTo>
                <a:lnTo>
                  <a:pt x="247650" y="80009"/>
                </a:lnTo>
                <a:lnTo>
                  <a:pt x="245745" y="82549"/>
                </a:lnTo>
                <a:lnTo>
                  <a:pt x="241046" y="86359"/>
                </a:lnTo>
                <a:lnTo>
                  <a:pt x="238506" y="88899"/>
                </a:lnTo>
                <a:lnTo>
                  <a:pt x="235966" y="90169"/>
                </a:lnTo>
                <a:lnTo>
                  <a:pt x="233299" y="91439"/>
                </a:lnTo>
                <a:lnTo>
                  <a:pt x="250126" y="91439"/>
                </a:lnTo>
                <a:lnTo>
                  <a:pt x="253746" y="87629"/>
                </a:lnTo>
                <a:lnTo>
                  <a:pt x="256540" y="83819"/>
                </a:lnTo>
                <a:lnTo>
                  <a:pt x="260350" y="76199"/>
                </a:lnTo>
                <a:lnTo>
                  <a:pt x="261366" y="72389"/>
                </a:lnTo>
                <a:lnTo>
                  <a:pt x="261366" y="63500"/>
                </a:lnTo>
                <a:lnTo>
                  <a:pt x="250062" y="44450"/>
                </a:lnTo>
                <a:lnTo>
                  <a:pt x="211455" y="5079"/>
                </a:lnTo>
                <a:close/>
              </a:path>
              <a:path w="261620" h="278129">
                <a:moveTo>
                  <a:pt x="166878" y="19050"/>
                </a:moveTo>
                <a:lnTo>
                  <a:pt x="164211" y="19050"/>
                </a:lnTo>
                <a:lnTo>
                  <a:pt x="162687" y="20319"/>
                </a:lnTo>
                <a:lnTo>
                  <a:pt x="160782" y="21589"/>
                </a:lnTo>
                <a:lnTo>
                  <a:pt x="158115" y="25400"/>
                </a:lnTo>
                <a:lnTo>
                  <a:pt x="158115" y="27939"/>
                </a:lnTo>
                <a:lnTo>
                  <a:pt x="159004" y="29209"/>
                </a:lnTo>
                <a:lnTo>
                  <a:pt x="162560" y="33019"/>
                </a:lnTo>
                <a:lnTo>
                  <a:pt x="164211" y="34289"/>
                </a:lnTo>
                <a:lnTo>
                  <a:pt x="166750" y="34289"/>
                </a:lnTo>
                <a:lnTo>
                  <a:pt x="168275" y="33019"/>
                </a:lnTo>
                <a:lnTo>
                  <a:pt x="170180" y="31750"/>
                </a:lnTo>
                <a:lnTo>
                  <a:pt x="172847" y="27939"/>
                </a:lnTo>
                <a:lnTo>
                  <a:pt x="172847" y="25400"/>
                </a:lnTo>
                <a:lnTo>
                  <a:pt x="170180" y="21589"/>
                </a:lnTo>
                <a:lnTo>
                  <a:pt x="168401" y="20319"/>
                </a:lnTo>
                <a:lnTo>
                  <a:pt x="166878" y="19050"/>
                </a:lnTo>
                <a:close/>
              </a:path>
              <a:path w="261620" h="278129">
                <a:moveTo>
                  <a:pt x="188341" y="0"/>
                </a:moveTo>
                <a:lnTo>
                  <a:pt x="182625" y="0"/>
                </a:lnTo>
                <a:lnTo>
                  <a:pt x="180848" y="2539"/>
                </a:lnTo>
                <a:lnTo>
                  <a:pt x="179070" y="3809"/>
                </a:lnTo>
                <a:lnTo>
                  <a:pt x="178181" y="5079"/>
                </a:lnTo>
                <a:lnTo>
                  <a:pt x="178181" y="7619"/>
                </a:lnTo>
                <a:lnTo>
                  <a:pt x="179070" y="10159"/>
                </a:lnTo>
                <a:lnTo>
                  <a:pt x="180848" y="11429"/>
                </a:lnTo>
                <a:lnTo>
                  <a:pt x="182625" y="13969"/>
                </a:lnTo>
                <a:lnTo>
                  <a:pt x="188341" y="13969"/>
                </a:lnTo>
                <a:lnTo>
                  <a:pt x="192024" y="10159"/>
                </a:lnTo>
                <a:lnTo>
                  <a:pt x="192912" y="7619"/>
                </a:lnTo>
                <a:lnTo>
                  <a:pt x="192786" y="5079"/>
                </a:lnTo>
                <a:lnTo>
                  <a:pt x="191897" y="3809"/>
                </a:lnTo>
                <a:lnTo>
                  <a:pt x="190119" y="2539"/>
                </a:lnTo>
                <a:lnTo>
                  <a:pt x="1883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5" name="object 13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470780" y="5229352"/>
            <a:ext cx="596265" cy="467233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256784" y="5229986"/>
            <a:ext cx="1014221" cy="603173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357365" y="5257672"/>
            <a:ext cx="314070" cy="312419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843776" y="5247385"/>
            <a:ext cx="230885" cy="21590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262114" y="5230114"/>
            <a:ext cx="198627" cy="214630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7667625" y="5230545"/>
            <a:ext cx="605663" cy="372110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8485251" y="5258308"/>
            <a:ext cx="186817" cy="165100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8866251" y="5231129"/>
            <a:ext cx="196088" cy="212089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9142856" y="5247347"/>
            <a:ext cx="732790" cy="407250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0059161" y="5229859"/>
            <a:ext cx="205105" cy="221995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0347579" y="5233542"/>
            <a:ext cx="342265" cy="320040"/>
          </a:xfrm>
          <a:prstGeom prst="rect">
            <a:avLst/>
          </a:prstGeom>
        </p:spPr>
      </p:pic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3344671" y="454533"/>
            <a:ext cx="5911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Öğretim</a:t>
            </a:r>
            <a:r>
              <a:rPr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Üyesi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Başına</a:t>
            </a:r>
            <a:r>
              <a:rPr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Calibri"/>
                <a:cs typeface="Calibri"/>
              </a:rPr>
              <a:t>Yayın</a:t>
            </a:r>
            <a:r>
              <a:rPr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  <a:r>
              <a:rPr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Ortalaması</a:t>
            </a:r>
            <a:r>
              <a:rPr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  <a:r>
              <a:rPr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Öğrenci</a:t>
            </a:r>
            <a:r>
              <a:rPr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7" name="object 14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502152" y="5963411"/>
            <a:ext cx="243839" cy="97536"/>
          </a:xfrm>
          <a:prstGeom prst="rect">
            <a:avLst/>
          </a:prstGeom>
        </p:spPr>
      </p:pic>
      <p:sp>
        <p:nvSpPr>
          <p:cNvPr id="148" name="object 148"/>
          <p:cNvSpPr txBox="1"/>
          <p:nvPr/>
        </p:nvSpPr>
        <p:spPr>
          <a:xfrm>
            <a:off x="3758946" y="5873292"/>
            <a:ext cx="3742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Öğretim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Üyesi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Başına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Yayın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Ortalaması</a:t>
            </a:r>
            <a:r>
              <a:rPr kumimoji="0" sz="1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(2017-2021)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7878318" y="5961888"/>
            <a:ext cx="243840" cy="97790"/>
            <a:chOff x="7878318" y="5961888"/>
            <a:chExt cx="243840" cy="97790"/>
          </a:xfrm>
        </p:grpSpPr>
        <p:sp>
          <p:nvSpPr>
            <p:cNvPr id="150" name="object 150"/>
            <p:cNvSpPr/>
            <p:nvPr/>
          </p:nvSpPr>
          <p:spPr>
            <a:xfrm>
              <a:off x="7878318" y="601141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505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1" name="object 15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955280" y="5966460"/>
              <a:ext cx="88392" cy="8839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955280" y="5966460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2" y="44195"/>
                  </a:moveTo>
                  <a:lnTo>
                    <a:pt x="84915" y="61399"/>
                  </a:lnTo>
                  <a:lnTo>
                    <a:pt x="75437" y="75447"/>
                  </a:lnTo>
                  <a:lnTo>
                    <a:pt x="61388" y="84918"/>
                  </a:lnTo>
                  <a:lnTo>
                    <a:pt x="44196" y="88391"/>
                  </a:lnTo>
                  <a:lnTo>
                    <a:pt x="27003" y="84918"/>
                  </a:lnTo>
                  <a:lnTo>
                    <a:pt x="12953" y="75447"/>
                  </a:lnTo>
                  <a:lnTo>
                    <a:pt x="3476" y="61399"/>
                  </a:lnTo>
                  <a:lnTo>
                    <a:pt x="0" y="44195"/>
                  </a:lnTo>
                  <a:lnTo>
                    <a:pt x="3476" y="26992"/>
                  </a:lnTo>
                  <a:lnTo>
                    <a:pt x="12954" y="12944"/>
                  </a:lnTo>
                  <a:lnTo>
                    <a:pt x="27003" y="3473"/>
                  </a:lnTo>
                  <a:lnTo>
                    <a:pt x="44196" y="0"/>
                  </a:lnTo>
                  <a:lnTo>
                    <a:pt x="61388" y="3473"/>
                  </a:lnTo>
                  <a:lnTo>
                    <a:pt x="75438" y="12944"/>
                  </a:lnTo>
                  <a:lnTo>
                    <a:pt x="84915" y="26992"/>
                  </a:lnTo>
                  <a:lnTo>
                    <a:pt x="88392" y="44195"/>
                  </a:lnTo>
                  <a:close/>
                </a:path>
              </a:pathLst>
            </a:custGeom>
            <a:ln w="9143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8136381" y="5873292"/>
            <a:ext cx="10248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Öğrenci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Sayısı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2829" y="6430771"/>
            <a:ext cx="108724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lang="tr-TR"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16 Kasım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249" y="6392124"/>
            <a:ext cx="565990" cy="27338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4919" y="6359673"/>
            <a:ext cx="344424" cy="33068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6251" y="6468770"/>
            <a:ext cx="1095311" cy="10276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18005" y="1136903"/>
            <a:ext cx="9714865" cy="3964940"/>
            <a:chOff x="1318005" y="1136903"/>
            <a:chExt cx="9714865" cy="3964940"/>
          </a:xfrm>
        </p:grpSpPr>
        <p:sp>
          <p:nvSpPr>
            <p:cNvPr id="7" name="object 7"/>
            <p:cNvSpPr/>
            <p:nvPr/>
          </p:nvSpPr>
          <p:spPr>
            <a:xfrm>
              <a:off x="1324355" y="1702307"/>
              <a:ext cx="9702165" cy="2806065"/>
            </a:xfrm>
            <a:custGeom>
              <a:avLst/>
              <a:gdLst/>
              <a:ahLst/>
              <a:cxnLst/>
              <a:rect l="l" t="t" r="r" b="b"/>
              <a:pathLst>
                <a:path w="9702165" h="2806065">
                  <a:moveTo>
                    <a:pt x="0" y="2805684"/>
                  </a:moveTo>
                  <a:lnTo>
                    <a:pt x="9701784" y="2805684"/>
                  </a:lnTo>
                </a:path>
                <a:path w="9702165" h="2806065">
                  <a:moveTo>
                    <a:pt x="0" y="2455164"/>
                  </a:moveTo>
                  <a:lnTo>
                    <a:pt x="9701784" y="2455164"/>
                  </a:lnTo>
                </a:path>
                <a:path w="9702165" h="2806065">
                  <a:moveTo>
                    <a:pt x="0" y="2104643"/>
                  </a:moveTo>
                  <a:lnTo>
                    <a:pt x="9701784" y="2104643"/>
                  </a:lnTo>
                </a:path>
                <a:path w="9702165" h="2806065">
                  <a:moveTo>
                    <a:pt x="0" y="1754124"/>
                  </a:moveTo>
                  <a:lnTo>
                    <a:pt x="9701784" y="1754124"/>
                  </a:lnTo>
                </a:path>
                <a:path w="9702165" h="2806065">
                  <a:moveTo>
                    <a:pt x="0" y="1403603"/>
                  </a:moveTo>
                  <a:lnTo>
                    <a:pt x="9701784" y="1403603"/>
                  </a:lnTo>
                </a:path>
                <a:path w="9702165" h="2806065">
                  <a:moveTo>
                    <a:pt x="0" y="1053083"/>
                  </a:moveTo>
                  <a:lnTo>
                    <a:pt x="9701784" y="1053083"/>
                  </a:lnTo>
                </a:path>
                <a:path w="9702165" h="2806065">
                  <a:moveTo>
                    <a:pt x="0" y="701039"/>
                  </a:moveTo>
                  <a:lnTo>
                    <a:pt x="9701784" y="701039"/>
                  </a:lnTo>
                </a:path>
                <a:path w="9702165" h="2806065">
                  <a:moveTo>
                    <a:pt x="0" y="350519"/>
                  </a:moveTo>
                  <a:lnTo>
                    <a:pt x="9701784" y="350519"/>
                  </a:lnTo>
                </a:path>
                <a:path w="9702165" h="2806065">
                  <a:moveTo>
                    <a:pt x="0" y="0"/>
                  </a:moveTo>
                  <a:lnTo>
                    <a:pt x="970178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324355" y="1351787"/>
              <a:ext cx="2966085" cy="0"/>
            </a:xfrm>
            <a:custGeom>
              <a:avLst/>
              <a:gdLst/>
              <a:ahLst/>
              <a:cxnLst/>
              <a:rect l="l" t="t" r="r" b="b"/>
              <a:pathLst>
                <a:path w="2966085">
                  <a:moveTo>
                    <a:pt x="0" y="0"/>
                  </a:moveTo>
                  <a:lnTo>
                    <a:pt x="296570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6839" y="1136903"/>
              <a:ext cx="291033" cy="37307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8987" y="1365503"/>
              <a:ext cx="291033" cy="35021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1136" y="1540763"/>
              <a:ext cx="291033" cy="33268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3283" y="2101595"/>
              <a:ext cx="289534" cy="27660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3907" y="2136647"/>
              <a:ext cx="291033" cy="27310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96055" y="2241803"/>
              <a:ext cx="291033" cy="26258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8204" y="2311907"/>
              <a:ext cx="291033" cy="25557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40351" y="2680715"/>
              <a:ext cx="291033" cy="21869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62500" y="2872739"/>
              <a:ext cx="289534" cy="19949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83123" y="3012947"/>
              <a:ext cx="291033" cy="18547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05271" y="3066287"/>
              <a:ext cx="291033" cy="18013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27420" y="3293363"/>
              <a:ext cx="291033" cy="15742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4996" y="3288791"/>
              <a:ext cx="300177" cy="15788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70191" y="3398519"/>
              <a:ext cx="291033" cy="14691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92340" y="3416808"/>
              <a:ext cx="291033" cy="14508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709915" y="3412236"/>
              <a:ext cx="300177" cy="14554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32063" y="3517391"/>
              <a:ext cx="300177" cy="13502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58784" y="3521963"/>
              <a:ext cx="289534" cy="13456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79408" y="3627119"/>
              <a:ext cx="291033" cy="12405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01555" y="3713975"/>
              <a:ext cx="291033" cy="11536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819132" y="3762768"/>
              <a:ext cx="300177" cy="110488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245851" y="3767315"/>
              <a:ext cx="291033" cy="11003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667999" y="3802380"/>
              <a:ext cx="289534" cy="10652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46275" y="1176527"/>
              <a:ext cx="176784" cy="36819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68423" y="1405127"/>
              <a:ext cx="176783" cy="345338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12719" y="2141219"/>
              <a:ext cx="175260" cy="27172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90572" y="1580387"/>
              <a:ext cx="176783" cy="327812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33344" y="2176271"/>
              <a:ext cx="176783" cy="26822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977639" y="2351531"/>
              <a:ext cx="176784" cy="250698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555491" y="2281427"/>
              <a:ext cx="176784" cy="257708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99788" y="2720339"/>
              <a:ext cx="176784" cy="213817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21935" y="2912363"/>
              <a:ext cx="175260" cy="19461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42559" y="3052571"/>
              <a:ext cx="176784" cy="180593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664708" y="3105911"/>
              <a:ext cx="176784" cy="17526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086855" y="3332987"/>
              <a:ext cx="176784" cy="152552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509003" y="3332987"/>
              <a:ext cx="177165" cy="1525905"/>
            </a:xfrm>
            <a:custGeom>
              <a:avLst/>
              <a:gdLst/>
              <a:ahLst/>
              <a:cxnLst/>
              <a:rect l="l" t="t" r="r" b="b"/>
              <a:pathLst>
                <a:path w="177165" h="1525904">
                  <a:moveTo>
                    <a:pt x="176783" y="0"/>
                  </a:moveTo>
                  <a:lnTo>
                    <a:pt x="0" y="0"/>
                  </a:lnTo>
                  <a:lnTo>
                    <a:pt x="0" y="1525524"/>
                  </a:lnTo>
                  <a:lnTo>
                    <a:pt x="176783" y="1525524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509003" y="3332987"/>
              <a:ext cx="177165" cy="1525905"/>
            </a:xfrm>
            <a:custGeom>
              <a:avLst/>
              <a:gdLst/>
              <a:ahLst/>
              <a:cxnLst/>
              <a:rect l="l" t="t" r="r" b="b"/>
              <a:pathLst>
                <a:path w="177165" h="1525904">
                  <a:moveTo>
                    <a:pt x="0" y="1525524"/>
                  </a:moveTo>
                  <a:lnTo>
                    <a:pt x="176783" y="1525524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15255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29627" y="3438143"/>
              <a:ext cx="176783" cy="142036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351776" y="3456431"/>
              <a:ext cx="176783" cy="140208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773923" y="3456431"/>
              <a:ext cx="177165" cy="1402080"/>
            </a:xfrm>
            <a:custGeom>
              <a:avLst/>
              <a:gdLst/>
              <a:ahLst/>
              <a:cxnLst/>
              <a:rect l="l" t="t" r="r" b="b"/>
              <a:pathLst>
                <a:path w="177165" h="1402079">
                  <a:moveTo>
                    <a:pt x="176783" y="0"/>
                  </a:moveTo>
                  <a:lnTo>
                    <a:pt x="0" y="0"/>
                  </a:lnTo>
                  <a:lnTo>
                    <a:pt x="0" y="1402080"/>
                  </a:lnTo>
                  <a:lnTo>
                    <a:pt x="176783" y="1402080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773923" y="3456431"/>
              <a:ext cx="177165" cy="1402080"/>
            </a:xfrm>
            <a:custGeom>
              <a:avLst/>
              <a:gdLst/>
              <a:ahLst/>
              <a:cxnLst/>
              <a:rect l="l" t="t" r="r" b="b"/>
              <a:pathLst>
                <a:path w="177165" h="1402079">
                  <a:moveTo>
                    <a:pt x="0" y="1402080"/>
                  </a:moveTo>
                  <a:lnTo>
                    <a:pt x="176783" y="1402080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140208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8196072" y="3561587"/>
              <a:ext cx="177165" cy="1297305"/>
            </a:xfrm>
            <a:custGeom>
              <a:avLst/>
              <a:gdLst/>
              <a:ahLst/>
              <a:cxnLst/>
              <a:rect l="l" t="t" r="r" b="b"/>
              <a:pathLst>
                <a:path w="177165" h="1297304">
                  <a:moveTo>
                    <a:pt x="176783" y="0"/>
                  </a:moveTo>
                  <a:lnTo>
                    <a:pt x="0" y="0"/>
                  </a:lnTo>
                  <a:lnTo>
                    <a:pt x="0" y="1296924"/>
                  </a:lnTo>
                  <a:lnTo>
                    <a:pt x="176783" y="1296924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196072" y="3561587"/>
              <a:ext cx="177165" cy="1297305"/>
            </a:xfrm>
            <a:custGeom>
              <a:avLst/>
              <a:gdLst/>
              <a:ahLst/>
              <a:cxnLst/>
              <a:rect l="l" t="t" r="r" b="b"/>
              <a:pathLst>
                <a:path w="177165" h="1297304">
                  <a:moveTo>
                    <a:pt x="0" y="1296924"/>
                  </a:moveTo>
                  <a:lnTo>
                    <a:pt x="176783" y="1296924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1296924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18220" y="3561587"/>
              <a:ext cx="175259" cy="12969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038844" y="3666743"/>
              <a:ext cx="176783" cy="11917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9460991" y="3753611"/>
              <a:ext cx="176783" cy="110490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883139" y="3806952"/>
              <a:ext cx="177165" cy="1051560"/>
            </a:xfrm>
            <a:custGeom>
              <a:avLst/>
              <a:gdLst/>
              <a:ahLst/>
              <a:cxnLst/>
              <a:rect l="l" t="t" r="r" b="b"/>
              <a:pathLst>
                <a:path w="177165" h="1051560">
                  <a:moveTo>
                    <a:pt x="176783" y="0"/>
                  </a:moveTo>
                  <a:lnTo>
                    <a:pt x="0" y="0"/>
                  </a:lnTo>
                  <a:lnTo>
                    <a:pt x="0" y="1051560"/>
                  </a:lnTo>
                  <a:lnTo>
                    <a:pt x="176783" y="1051560"/>
                  </a:lnTo>
                  <a:lnTo>
                    <a:pt x="1767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9883139" y="3806952"/>
              <a:ext cx="177165" cy="1051560"/>
            </a:xfrm>
            <a:custGeom>
              <a:avLst/>
              <a:gdLst/>
              <a:ahLst/>
              <a:cxnLst/>
              <a:rect l="l" t="t" r="r" b="b"/>
              <a:pathLst>
                <a:path w="177165" h="1051560">
                  <a:moveTo>
                    <a:pt x="0" y="1051560"/>
                  </a:moveTo>
                  <a:lnTo>
                    <a:pt x="176783" y="1051560"/>
                  </a:lnTo>
                  <a:lnTo>
                    <a:pt x="176783" y="0"/>
                  </a:lnTo>
                  <a:lnTo>
                    <a:pt x="0" y="0"/>
                  </a:lnTo>
                  <a:lnTo>
                    <a:pt x="0" y="1051560"/>
                  </a:lnTo>
                  <a:close/>
                </a:path>
              </a:pathLst>
            </a:custGeom>
            <a:ln w="9144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7" name="object 5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305287" y="3806952"/>
              <a:ext cx="176783" cy="10515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727436" y="3842003"/>
              <a:ext cx="175259" cy="1016508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324355" y="4858512"/>
              <a:ext cx="9702165" cy="0"/>
            </a:xfrm>
            <a:custGeom>
              <a:avLst/>
              <a:gdLst/>
              <a:ahLst/>
              <a:cxnLst/>
              <a:rect l="l" t="t" r="r" b="b"/>
              <a:pathLst>
                <a:path w="9702165">
                  <a:moveTo>
                    <a:pt x="0" y="0"/>
                  </a:moveTo>
                  <a:lnTo>
                    <a:pt x="9701784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84776" y="1351787"/>
              <a:ext cx="6341745" cy="0"/>
            </a:xfrm>
            <a:custGeom>
              <a:avLst/>
              <a:gdLst/>
              <a:ahLst/>
              <a:cxnLst/>
              <a:rect l="l" t="t" r="r" b="b"/>
              <a:pathLst>
                <a:path w="6341745">
                  <a:moveTo>
                    <a:pt x="0" y="0"/>
                  </a:moveTo>
                  <a:lnTo>
                    <a:pt x="6341364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1" name="object 6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458467" y="1371599"/>
              <a:ext cx="9428988" cy="2810256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13109" y="4907182"/>
              <a:ext cx="193121" cy="1945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376535" y="3316224"/>
              <a:ext cx="211086" cy="21259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1535429" y="1428749"/>
              <a:ext cx="9279890" cy="2662555"/>
            </a:xfrm>
            <a:custGeom>
              <a:avLst/>
              <a:gdLst/>
              <a:ahLst/>
              <a:cxnLst/>
              <a:rect l="l" t="t" r="r" b="b"/>
              <a:pathLst>
                <a:path w="9279890" h="2662554">
                  <a:moveTo>
                    <a:pt x="0" y="713232"/>
                  </a:moveTo>
                  <a:lnTo>
                    <a:pt x="420624" y="1124712"/>
                  </a:lnTo>
                  <a:lnTo>
                    <a:pt x="842771" y="1106424"/>
                  </a:lnTo>
                  <a:lnTo>
                    <a:pt x="1264920" y="527303"/>
                  </a:lnTo>
                  <a:lnTo>
                    <a:pt x="1687068" y="2246376"/>
                  </a:lnTo>
                  <a:lnTo>
                    <a:pt x="2109216" y="1327403"/>
                  </a:lnTo>
                  <a:lnTo>
                    <a:pt x="2529840" y="0"/>
                  </a:lnTo>
                  <a:lnTo>
                    <a:pt x="2951987" y="112775"/>
                  </a:lnTo>
                  <a:lnTo>
                    <a:pt x="3374135" y="813815"/>
                  </a:lnTo>
                  <a:lnTo>
                    <a:pt x="3796283" y="1095755"/>
                  </a:lnTo>
                  <a:lnTo>
                    <a:pt x="4218432" y="1251203"/>
                  </a:lnTo>
                  <a:lnTo>
                    <a:pt x="4639056" y="2375916"/>
                  </a:lnTo>
                  <a:lnTo>
                    <a:pt x="5061204" y="510539"/>
                  </a:lnTo>
                  <a:lnTo>
                    <a:pt x="5483352" y="2662428"/>
                  </a:lnTo>
                  <a:lnTo>
                    <a:pt x="5905500" y="2063496"/>
                  </a:lnTo>
                  <a:lnTo>
                    <a:pt x="6326124" y="633984"/>
                  </a:lnTo>
                  <a:lnTo>
                    <a:pt x="6748272" y="350520"/>
                  </a:lnTo>
                  <a:lnTo>
                    <a:pt x="7170420" y="1761744"/>
                  </a:lnTo>
                  <a:lnTo>
                    <a:pt x="7592568" y="2150364"/>
                  </a:lnTo>
                  <a:lnTo>
                    <a:pt x="8014716" y="2240280"/>
                  </a:lnTo>
                  <a:lnTo>
                    <a:pt x="8435340" y="1510284"/>
                  </a:lnTo>
                  <a:lnTo>
                    <a:pt x="8857488" y="2286000"/>
                  </a:lnTo>
                  <a:lnTo>
                    <a:pt x="9279636" y="2391156"/>
                  </a:lnTo>
                </a:path>
              </a:pathLst>
            </a:custGeom>
            <a:ln w="35051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5" name="object 6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702552" y="4936236"/>
              <a:ext cx="98298" cy="98298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501884" y="3354324"/>
              <a:ext cx="98298" cy="98298"/>
            </a:xfrm>
            <a:prstGeom prst="rect">
              <a:avLst/>
            </a:prstGeom>
          </p:spPr>
        </p:pic>
      </p:grpSp>
      <p:sp>
        <p:nvSpPr>
          <p:cNvPr id="67" name="object 67"/>
          <p:cNvSpPr/>
          <p:nvPr/>
        </p:nvSpPr>
        <p:spPr>
          <a:xfrm>
            <a:off x="1324355" y="1001267"/>
            <a:ext cx="9702165" cy="0"/>
          </a:xfrm>
          <a:custGeom>
            <a:avLst/>
            <a:gdLst/>
            <a:ahLst/>
            <a:cxnLst/>
            <a:rect l="l" t="t" r="r" b="b"/>
            <a:pathLst>
              <a:path w="9702165">
                <a:moveTo>
                  <a:pt x="0" y="0"/>
                </a:moveTo>
                <a:lnTo>
                  <a:pt x="97017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845273" y="5464966"/>
            <a:ext cx="193675" cy="194945"/>
            <a:chOff x="2845273" y="5464966"/>
            <a:chExt cx="193675" cy="194945"/>
          </a:xfrm>
        </p:grpSpPr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845273" y="5464966"/>
              <a:ext cx="193121" cy="19450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07792" y="5494020"/>
              <a:ext cx="98298" cy="98297"/>
            </a:xfrm>
            <a:prstGeom prst="rect">
              <a:avLst/>
            </a:prstGeom>
          </p:spPr>
        </p:pic>
      </p:grpSp>
      <p:sp>
        <p:nvSpPr>
          <p:cNvPr id="71" name="object 71"/>
          <p:cNvSpPr txBox="1"/>
          <p:nvPr/>
        </p:nvSpPr>
        <p:spPr>
          <a:xfrm>
            <a:off x="1386332" y="912952"/>
            <a:ext cx="298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2,10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08226" y="1140916"/>
            <a:ext cx="298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1,97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29992" y="1316863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1,87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804286" y="1913001"/>
            <a:ext cx="617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4629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1,55</a:t>
            </a:r>
            <a:r>
              <a:rPr kumimoji="0" sz="1800" b="1" i="0" u="none" strike="noStrike" kern="0" cap="none" spc="172" normalizeH="0" baseline="4629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1,53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495802" y="2018157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1,47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917696" y="2088641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1,43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339590" y="2456815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1,22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761357" y="2649728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1,11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183251" y="2789935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1,03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605017" y="2842640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026911" y="3070605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49059" y="3070605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0,87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845554" y="3175761"/>
            <a:ext cx="642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0,81</a:t>
            </a:r>
            <a:r>
              <a:rPr kumimoji="0" sz="1200" b="1" i="0" u="none" strike="noStrike" kern="0" cap="none" spc="-9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1" i="0" u="none" strike="noStrike" kern="0" cap="none" spc="-30" normalizeH="0" baseline="-11574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0,80</a:t>
            </a:r>
            <a:endParaRPr kumimoji="0" sz="1800" b="0" i="0" u="none" strike="noStrike" kern="0" cap="none" spc="0" normalizeH="0" baseline="-11574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714615" y="3192856"/>
            <a:ext cx="298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0,80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136381" y="3298697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0,74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558276" y="3298697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0,74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777096" y="3494278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427591" y="3797300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0,63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798557" y="3544061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258425" y="3789045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0667745" y="3579114"/>
            <a:ext cx="297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0,58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373124" y="1851660"/>
            <a:ext cx="9163050" cy="1867535"/>
            <a:chOff x="1373124" y="1851660"/>
            <a:chExt cx="9163050" cy="1867535"/>
          </a:xfrm>
        </p:grpSpPr>
        <p:sp>
          <p:nvSpPr>
            <p:cNvPr id="93" name="object 93"/>
            <p:cNvSpPr/>
            <p:nvPr/>
          </p:nvSpPr>
          <p:spPr>
            <a:xfrm>
              <a:off x="8706612" y="3107436"/>
              <a:ext cx="1824355" cy="607060"/>
            </a:xfrm>
            <a:custGeom>
              <a:avLst/>
              <a:gdLst/>
              <a:ahLst/>
              <a:cxnLst/>
              <a:rect l="l" t="t" r="r" b="b"/>
              <a:pathLst>
                <a:path w="1824354" h="607060">
                  <a:moveTo>
                    <a:pt x="0" y="82296"/>
                  </a:moveTo>
                  <a:lnTo>
                    <a:pt x="6096" y="0"/>
                  </a:lnTo>
                  <a:lnTo>
                    <a:pt x="62484" y="0"/>
                  </a:lnTo>
                </a:path>
                <a:path w="1824354" h="607060">
                  <a:moveTo>
                    <a:pt x="420624" y="472439"/>
                  </a:moveTo>
                  <a:lnTo>
                    <a:pt x="393192" y="414527"/>
                  </a:lnTo>
                </a:path>
                <a:path w="1824354" h="607060">
                  <a:moveTo>
                    <a:pt x="842772" y="562356"/>
                  </a:moveTo>
                  <a:lnTo>
                    <a:pt x="763524" y="480060"/>
                  </a:lnTo>
                </a:path>
                <a:path w="1824354" h="607060">
                  <a:moveTo>
                    <a:pt x="1687068" y="606551"/>
                  </a:moveTo>
                  <a:lnTo>
                    <a:pt x="1824228" y="499871"/>
                  </a:lnTo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373124" y="1851660"/>
              <a:ext cx="325120" cy="208915"/>
            </a:xfrm>
            <a:custGeom>
              <a:avLst/>
              <a:gdLst/>
              <a:ahLst/>
              <a:cxnLst/>
              <a:rect l="l" t="t" r="r" b="b"/>
              <a:pathLst>
                <a:path w="325119" h="208914">
                  <a:moveTo>
                    <a:pt x="324612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324612" y="208787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FCEDE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397000" y="1850517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8,45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793748" y="2636520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19" h="208914">
                <a:moveTo>
                  <a:pt x="324612" y="0"/>
                </a:moveTo>
                <a:lnTo>
                  <a:pt x="0" y="0"/>
                </a:lnTo>
                <a:lnTo>
                  <a:pt x="0" y="208787"/>
                </a:lnTo>
                <a:lnTo>
                  <a:pt x="324612" y="208787"/>
                </a:lnTo>
                <a:lnTo>
                  <a:pt x="32461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818894" y="2636012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7,17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215895" y="2616707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19" h="208914">
                <a:moveTo>
                  <a:pt x="324612" y="0"/>
                </a:moveTo>
                <a:lnTo>
                  <a:pt x="0" y="0"/>
                </a:lnTo>
                <a:lnTo>
                  <a:pt x="0" y="208787"/>
                </a:lnTo>
                <a:lnTo>
                  <a:pt x="324612" y="208787"/>
                </a:lnTo>
                <a:lnTo>
                  <a:pt x="32461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240660" y="2616454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7,23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638044" y="1664207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19" h="208914">
                <a:moveTo>
                  <a:pt x="324612" y="0"/>
                </a:moveTo>
                <a:lnTo>
                  <a:pt x="0" y="0"/>
                </a:lnTo>
                <a:lnTo>
                  <a:pt x="0" y="208787"/>
                </a:lnTo>
                <a:lnTo>
                  <a:pt x="324612" y="208787"/>
                </a:lnTo>
                <a:lnTo>
                  <a:pt x="32461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662554" y="1663954"/>
            <a:ext cx="2768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9,03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060192" y="3758184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084702" y="3757929"/>
            <a:ext cx="276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3,68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482340" y="2465832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2" y="0"/>
                </a:moveTo>
                <a:lnTo>
                  <a:pt x="0" y="0"/>
                </a:lnTo>
                <a:lnTo>
                  <a:pt x="0" y="208787"/>
                </a:lnTo>
                <a:lnTo>
                  <a:pt x="324612" y="208787"/>
                </a:lnTo>
                <a:lnTo>
                  <a:pt x="32461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506470" y="2464688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6,54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867911" y="1138427"/>
            <a:ext cx="396240" cy="207645"/>
          </a:xfrm>
          <a:custGeom>
            <a:avLst/>
            <a:gdLst/>
            <a:ahLst/>
            <a:cxnLst/>
            <a:rect l="l" t="t" r="r" b="b"/>
            <a:pathLst>
              <a:path w="396239" h="207644">
                <a:moveTo>
                  <a:pt x="396239" y="0"/>
                </a:moveTo>
                <a:lnTo>
                  <a:pt x="0" y="0"/>
                </a:lnTo>
                <a:lnTo>
                  <a:pt x="0" y="207263"/>
                </a:lnTo>
                <a:lnTo>
                  <a:pt x="396239" y="207263"/>
                </a:lnTo>
                <a:lnTo>
                  <a:pt x="396239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891788" y="1136650"/>
            <a:ext cx="3479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10,67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290059" y="1249680"/>
            <a:ext cx="394970" cy="208915"/>
          </a:xfrm>
          <a:custGeom>
            <a:avLst/>
            <a:gdLst/>
            <a:ahLst/>
            <a:cxnLst/>
            <a:rect l="l" t="t" r="r" b="b"/>
            <a:pathLst>
              <a:path w="394970" h="208915">
                <a:moveTo>
                  <a:pt x="394715" y="0"/>
                </a:moveTo>
                <a:lnTo>
                  <a:pt x="0" y="0"/>
                </a:lnTo>
                <a:lnTo>
                  <a:pt x="0" y="208787"/>
                </a:lnTo>
                <a:lnTo>
                  <a:pt x="394715" y="208787"/>
                </a:lnTo>
                <a:lnTo>
                  <a:pt x="394715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313682" y="1249171"/>
            <a:ext cx="3479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10,32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922520" y="1979676"/>
            <a:ext cx="391795" cy="254635"/>
          </a:xfrm>
          <a:custGeom>
            <a:avLst/>
            <a:gdLst/>
            <a:ahLst/>
            <a:cxnLst/>
            <a:rect l="l" t="t" r="r" b="b"/>
            <a:pathLst>
              <a:path w="391795" h="254635">
                <a:moveTo>
                  <a:pt x="391667" y="0"/>
                </a:moveTo>
                <a:lnTo>
                  <a:pt x="0" y="0"/>
                </a:lnTo>
                <a:lnTo>
                  <a:pt x="0" y="254508"/>
                </a:lnTo>
                <a:lnTo>
                  <a:pt x="391667" y="254508"/>
                </a:lnTo>
                <a:lnTo>
                  <a:pt x="391667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948809" y="1977008"/>
            <a:ext cx="342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8,14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318759" y="2286000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2" y="0"/>
                </a:moveTo>
                <a:lnTo>
                  <a:pt x="0" y="0"/>
                </a:lnTo>
                <a:lnTo>
                  <a:pt x="0" y="208787"/>
                </a:lnTo>
                <a:lnTo>
                  <a:pt x="324612" y="208787"/>
                </a:lnTo>
                <a:lnTo>
                  <a:pt x="32461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343525" y="2284857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7,26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91555" y="2388107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2" y="0"/>
                </a:moveTo>
                <a:lnTo>
                  <a:pt x="0" y="0"/>
                </a:lnTo>
                <a:lnTo>
                  <a:pt x="0" y="208787"/>
                </a:lnTo>
                <a:lnTo>
                  <a:pt x="324612" y="208787"/>
                </a:lnTo>
                <a:lnTo>
                  <a:pt x="32461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615685" y="2387041"/>
            <a:ext cx="2774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6,78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012179" y="3887723"/>
            <a:ext cx="325120" cy="207645"/>
          </a:xfrm>
          <a:custGeom>
            <a:avLst/>
            <a:gdLst/>
            <a:ahLst/>
            <a:cxnLst/>
            <a:rect l="l" t="t" r="r" b="b"/>
            <a:pathLst>
              <a:path w="325120" h="207645">
                <a:moveTo>
                  <a:pt x="324612" y="0"/>
                </a:moveTo>
                <a:lnTo>
                  <a:pt x="0" y="0"/>
                </a:lnTo>
                <a:lnTo>
                  <a:pt x="0" y="207263"/>
                </a:lnTo>
                <a:lnTo>
                  <a:pt x="324612" y="207263"/>
                </a:lnTo>
                <a:lnTo>
                  <a:pt x="32461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037834" y="3886580"/>
            <a:ext cx="276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3,28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6434328" y="1648967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459728" y="1647825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9,08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6856476" y="4172711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881621" y="4172839"/>
            <a:ext cx="276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2,39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466076" y="3537203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8"/>
                </a:lnTo>
                <a:lnTo>
                  <a:pt x="324611" y="208788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491221" y="3536696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4,25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507223" y="1848611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531989" y="1848357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8,70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121395" y="1487424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47050" y="1487170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9,58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8769095" y="3002279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794750" y="3001467"/>
            <a:ext cx="2774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5,19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8936735" y="3313176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8962770" y="3312921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3,98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308592" y="3378708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9333738" y="3377564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3,70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9774935" y="2601467"/>
            <a:ext cx="393700" cy="256540"/>
          </a:xfrm>
          <a:custGeom>
            <a:avLst/>
            <a:gdLst/>
            <a:ahLst/>
            <a:cxnLst/>
            <a:rect l="l" t="t" r="r" b="b"/>
            <a:pathLst>
              <a:path w="393700" h="256539">
                <a:moveTo>
                  <a:pt x="393192" y="0"/>
                </a:moveTo>
                <a:lnTo>
                  <a:pt x="0" y="0"/>
                </a:lnTo>
                <a:lnTo>
                  <a:pt x="0" y="256032"/>
                </a:lnTo>
                <a:lnTo>
                  <a:pt x="393192" y="256032"/>
                </a:lnTo>
                <a:lnTo>
                  <a:pt x="393192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802748" y="2599385"/>
            <a:ext cx="3416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5,97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0367771" y="3398520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8"/>
                </a:lnTo>
                <a:lnTo>
                  <a:pt x="324611" y="208788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0393426" y="3398265"/>
            <a:ext cx="2762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3,56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10652759" y="3902964"/>
            <a:ext cx="325120" cy="208915"/>
          </a:xfrm>
          <a:custGeom>
            <a:avLst/>
            <a:gdLst/>
            <a:ahLst/>
            <a:cxnLst/>
            <a:rect l="l" t="t" r="r" b="b"/>
            <a:pathLst>
              <a:path w="325120" h="208914">
                <a:moveTo>
                  <a:pt x="324611" y="0"/>
                </a:moveTo>
                <a:lnTo>
                  <a:pt x="0" y="0"/>
                </a:lnTo>
                <a:lnTo>
                  <a:pt x="0" y="208787"/>
                </a:lnTo>
                <a:lnTo>
                  <a:pt x="324611" y="208787"/>
                </a:lnTo>
                <a:lnTo>
                  <a:pt x="324611" y="0"/>
                </a:lnTo>
                <a:close/>
              </a:path>
            </a:pathLst>
          </a:custGeom>
          <a:solidFill>
            <a:srgbClr val="FCEDE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678414" y="3902709"/>
            <a:ext cx="2762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0" cap="none" spc="-2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3,23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1156060" y="4738242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0,00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1156060" y="4416679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1156060" y="4095115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2,00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1156060" y="3773551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3,00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1156060" y="3451986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4,00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1156060" y="3130118"/>
            <a:ext cx="296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5,00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1156060" y="2809113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6,00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1156060" y="2487548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7,00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1156060" y="2165984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8,00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1156060" y="1844421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9,00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1156060" y="1522857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10,00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1156060" y="1201292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11,00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1156060" y="879728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Calibri"/>
                <a:cs typeface="Calibri"/>
              </a:rPr>
              <a:t>12,00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98956" y="4738242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898956" y="4387342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98956" y="4036567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898956" y="3685489"/>
            <a:ext cx="296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98956" y="3335273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0,80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98956" y="2984372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898956" y="2633598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898956" y="2282697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1,40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898956" y="1932178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1,60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898956" y="1581403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1,80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898956" y="1230629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2,00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98956" y="879728"/>
            <a:ext cx="295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2,20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369567" y="4981321"/>
            <a:ext cx="9484360" cy="850900"/>
            <a:chOff x="1369567" y="4981321"/>
            <a:chExt cx="9484360" cy="850900"/>
          </a:xfrm>
        </p:grpSpPr>
        <p:pic>
          <p:nvPicPr>
            <p:cNvPr id="166" name="object 166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69567" y="5003419"/>
              <a:ext cx="199644" cy="173989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632584" y="5004562"/>
              <a:ext cx="349376" cy="336550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173858" y="4985639"/>
              <a:ext cx="231521" cy="21602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618344" y="4981575"/>
              <a:ext cx="196229" cy="213360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924682" y="5000879"/>
              <a:ext cx="325755" cy="30861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3378327" y="4981333"/>
              <a:ext cx="701675" cy="296545"/>
            </a:xfrm>
            <a:custGeom>
              <a:avLst/>
              <a:gdLst/>
              <a:ahLst/>
              <a:cxnLst/>
              <a:rect l="l" t="t" r="r" b="b"/>
              <a:pathLst>
                <a:path w="701675" h="296545">
                  <a:moveTo>
                    <a:pt x="91948" y="254495"/>
                  </a:moveTo>
                  <a:lnTo>
                    <a:pt x="91567" y="251955"/>
                  </a:lnTo>
                  <a:lnTo>
                    <a:pt x="91059" y="249415"/>
                  </a:lnTo>
                  <a:lnTo>
                    <a:pt x="90297" y="248145"/>
                  </a:lnTo>
                  <a:lnTo>
                    <a:pt x="88011" y="243065"/>
                  </a:lnTo>
                  <a:lnTo>
                    <a:pt x="86360" y="241795"/>
                  </a:lnTo>
                  <a:lnTo>
                    <a:pt x="84455" y="239255"/>
                  </a:lnTo>
                  <a:lnTo>
                    <a:pt x="82296" y="236715"/>
                  </a:lnTo>
                  <a:lnTo>
                    <a:pt x="80772" y="235877"/>
                  </a:lnTo>
                  <a:lnTo>
                    <a:pt x="80772" y="258305"/>
                  </a:lnTo>
                  <a:lnTo>
                    <a:pt x="80391" y="262115"/>
                  </a:lnTo>
                  <a:lnTo>
                    <a:pt x="78867" y="265925"/>
                  </a:lnTo>
                  <a:lnTo>
                    <a:pt x="77978" y="267195"/>
                  </a:lnTo>
                  <a:lnTo>
                    <a:pt x="76454" y="269735"/>
                  </a:lnTo>
                  <a:lnTo>
                    <a:pt x="62484" y="283705"/>
                  </a:lnTo>
                  <a:lnTo>
                    <a:pt x="40386" y="260845"/>
                  </a:lnTo>
                  <a:lnTo>
                    <a:pt x="47548" y="254495"/>
                  </a:lnTo>
                  <a:lnTo>
                    <a:pt x="50419" y="251955"/>
                  </a:lnTo>
                  <a:lnTo>
                    <a:pt x="52959" y="249415"/>
                  </a:lnTo>
                  <a:lnTo>
                    <a:pt x="55372" y="246875"/>
                  </a:lnTo>
                  <a:lnTo>
                    <a:pt x="57658" y="245605"/>
                  </a:lnTo>
                  <a:lnTo>
                    <a:pt x="59817" y="244335"/>
                  </a:lnTo>
                  <a:lnTo>
                    <a:pt x="61976" y="244335"/>
                  </a:lnTo>
                  <a:lnTo>
                    <a:pt x="66294" y="243065"/>
                  </a:lnTo>
                  <a:lnTo>
                    <a:pt x="68326" y="244335"/>
                  </a:lnTo>
                  <a:lnTo>
                    <a:pt x="70358" y="244335"/>
                  </a:lnTo>
                  <a:lnTo>
                    <a:pt x="72390" y="245605"/>
                  </a:lnTo>
                  <a:lnTo>
                    <a:pt x="76200" y="248145"/>
                  </a:lnTo>
                  <a:lnTo>
                    <a:pt x="77851" y="250685"/>
                  </a:lnTo>
                  <a:lnTo>
                    <a:pt x="79121" y="251955"/>
                  </a:lnTo>
                  <a:lnTo>
                    <a:pt x="79883" y="254495"/>
                  </a:lnTo>
                  <a:lnTo>
                    <a:pt x="80518" y="255765"/>
                  </a:lnTo>
                  <a:lnTo>
                    <a:pt x="80772" y="258305"/>
                  </a:lnTo>
                  <a:lnTo>
                    <a:pt x="80772" y="235877"/>
                  </a:lnTo>
                  <a:lnTo>
                    <a:pt x="80010" y="235445"/>
                  </a:lnTo>
                  <a:lnTo>
                    <a:pt x="75184" y="232905"/>
                  </a:lnTo>
                  <a:lnTo>
                    <a:pt x="63119" y="232905"/>
                  </a:lnTo>
                  <a:lnTo>
                    <a:pt x="60833" y="234175"/>
                  </a:lnTo>
                  <a:lnTo>
                    <a:pt x="58674" y="234175"/>
                  </a:lnTo>
                  <a:lnTo>
                    <a:pt x="56642" y="236715"/>
                  </a:lnTo>
                  <a:lnTo>
                    <a:pt x="57404" y="234175"/>
                  </a:lnTo>
                  <a:lnTo>
                    <a:pt x="57912" y="232905"/>
                  </a:lnTo>
                  <a:lnTo>
                    <a:pt x="58039" y="230365"/>
                  </a:lnTo>
                  <a:lnTo>
                    <a:pt x="58039" y="226555"/>
                  </a:lnTo>
                  <a:lnTo>
                    <a:pt x="57531" y="224015"/>
                  </a:lnTo>
                  <a:lnTo>
                    <a:pt x="57023" y="222745"/>
                  </a:lnTo>
                  <a:lnTo>
                    <a:pt x="56388" y="221475"/>
                  </a:lnTo>
                  <a:lnTo>
                    <a:pt x="55372" y="218935"/>
                  </a:lnTo>
                  <a:lnTo>
                    <a:pt x="54356" y="217665"/>
                  </a:lnTo>
                  <a:lnTo>
                    <a:pt x="53086" y="216395"/>
                  </a:lnTo>
                  <a:lnTo>
                    <a:pt x="49149" y="212585"/>
                  </a:lnTo>
                  <a:lnTo>
                    <a:pt x="48768" y="212229"/>
                  </a:lnTo>
                  <a:lnTo>
                    <a:pt x="48768" y="235445"/>
                  </a:lnTo>
                  <a:lnTo>
                    <a:pt x="48387" y="237985"/>
                  </a:lnTo>
                  <a:lnTo>
                    <a:pt x="46863" y="240525"/>
                  </a:lnTo>
                  <a:lnTo>
                    <a:pt x="45466" y="243065"/>
                  </a:lnTo>
                  <a:lnTo>
                    <a:pt x="33782" y="254495"/>
                  </a:lnTo>
                  <a:lnTo>
                    <a:pt x="13589" y="234175"/>
                  </a:lnTo>
                  <a:lnTo>
                    <a:pt x="22098" y="225285"/>
                  </a:lnTo>
                  <a:lnTo>
                    <a:pt x="24511" y="224015"/>
                  </a:lnTo>
                  <a:lnTo>
                    <a:pt x="26670" y="221475"/>
                  </a:lnTo>
                  <a:lnTo>
                    <a:pt x="28575" y="220205"/>
                  </a:lnTo>
                  <a:lnTo>
                    <a:pt x="30480" y="220205"/>
                  </a:lnTo>
                  <a:lnTo>
                    <a:pt x="32258" y="218935"/>
                  </a:lnTo>
                  <a:lnTo>
                    <a:pt x="35814" y="218935"/>
                  </a:lnTo>
                  <a:lnTo>
                    <a:pt x="37465" y="220205"/>
                  </a:lnTo>
                  <a:lnTo>
                    <a:pt x="39116" y="220205"/>
                  </a:lnTo>
                  <a:lnTo>
                    <a:pt x="48768" y="235445"/>
                  </a:lnTo>
                  <a:lnTo>
                    <a:pt x="48768" y="212229"/>
                  </a:lnTo>
                  <a:lnTo>
                    <a:pt x="46482" y="210045"/>
                  </a:lnTo>
                  <a:lnTo>
                    <a:pt x="43688" y="208775"/>
                  </a:lnTo>
                  <a:lnTo>
                    <a:pt x="41021" y="207505"/>
                  </a:lnTo>
                  <a:lnTo>
                    <a:pt x="32131" y="207505"/>
                  </a:lnTo>
                  <a:lnTo>
                    <a:pt x="29210" y="208775"/>
                  </a:lnTo>
                  <a:lnTo>
                    <a:pt x="26035" y="210045"/>
                  </a:lnTo>
                  <a:lnTo>
                    <a:pt x="22987" y="212585"/>
                  </a:lnTo>
                  <a:lnTo>
                    <a:pt x="19558" y="215125"/>
                  </a:lnTo>
                  <a:lnTo>
                    <a:pt x="889" y="232905"/>
                  </a:lnTo>
                  <a:lnTo>
                    <a:pt x="381" y="234175"/>
                  </a:lnTo>
                  <a:lnTo>
                    <a:pt x="254" y="235445"/>
                  </a:lnTo>
                  <a:lnTo>
                    <a:pt x="0" y="236715"/>
                  </a:lnTo>
                  <a:lnTo>
                    <a:pt x="635" y="237985"/>
                  </a:lnTo>
                  <a:lnTo>
                    <a:pt x="58928" y="296405"/>
                  </a:lnTo>
                  <a:lnTo>
                    <a:pt x="63500" y="296405"/>
                  </a:lnTo>
                  <a:lnTo>
                    <a:pt x="76454" y="283705"/>
                  </a:lnTo>
                  <a:lnTo>
                    <a:pt x="82931" y="277355"/>
                  </a:lnTo>
                  <a:lnTo>
                    <a:pt x="84836" y="274815"/>
                  </a:lnTo>
                  <a:lnTo>
                    <a:pt x="87884" y="269735"/>
                  </a:lnTo>
                  <a:lnTo>
                    <a:pt x="89027" y="268465"/>
                  </a:lnTo>
                  <a:lnTo>
                    <a:pt x="90805" y="263385"/>
                  </a:lnTo>
                  <a:lnTo>
                    <a:pt x="91440" y="260845"/>
                  </a:lnTo>
                  <a:lnTo>
                    <a:pt x="91948" y="257035"/>
                  </a:lnTo>
                  <a:lnTo>
                    <a:pt x="91948" y="254495"/>
                  </a:lnTo>
                  <a:close/>
                </a:path>
                <a:path w="701675" h="296545">
                  <a:moveTo>
                    <a:pt x="152908" y="196075"/>
                  </a:moveTo>
                  <a:lnTo>
                    <a:pt x="151892" y="185915"/>
                  </a:lnTo>
                  <a:lnTo>
                    <a:pt x="150241" y="180835"/>
                  </a:lnTo>
                  <a:lnTo>
                    <a:pt x="147320" y="175755"/>
                  </a:lnTo>
                  <a:lnTo>
                    <a:pt x="144526" y="170675"/>
                  </a:lnTo>
                  <a:lnTo>
                    <a:pt x="141478" y="166865"/>
                  </a:lnTo>
                  <a:lnTo>
                    <a:pt x="141478" y="194805"/>
                  </a:lnTo>
                  <a:lnTo>
                    <a:pt x="141224" y="198615"/>
                  </a:lnTo>
                  <a:lnTo>
                    <a:pt x="140081" y="202425"/>
                  </a:lnTo>
                  <a:lnTo>
                    <a:pt x="139065" y="206235"/>
                  </a:lnTo>
                  <a:lnTo>
                    <a:pt x="136652" y="210045"/>
                  </a:lnTo>
                  <a:lnTo>
                    <a:pt x="129286" y="217665"/>
                  </a:lnTo>
                  <a:lnTo>
                    <a:pt x="125603" y="220205"/>
                  </a:lnTo>
                  <a:lnTo>
                    <a:pt x="118237" y="222745"/>
                  </a:lnTo>
                  <a:lnTo>
                    <a:pt x="114554" y="222745"/>
                  </a:lnTo>
                  <a:lnTo>
                    <a:pt x="110871" y="221475"/>
                  </a:lnTo>
                  <a:lnTo>
                    <a:pt x="107188" y="221475"/>
                  </a:lnTo>
                  <a:lnTo>
                    <a:pt x="103505" y="220205"/>
                  </a:lnTo>
                  <a:lnTo>
                    <a:pt x="96139" y="215125"/>
                  </a:lnTo>
                  <a:lnTo>
                    <a:pt x="92329" y="211315"/>
                  </a:lnTo>
                  <a:lnTo>
                    <a:pt x="88773" y="207505"/>
                  </a:lnTo>
                  <a:lnTo>
                    <a:pt x="85344" y="204965"/>
                  </a:lnTo>
                  <a:lnTo>
                    <a:pt x="74803" y="182105"/>
                  </a:lnTo>
                  <a:lnTo>
                    <a:pt x="75057" y="178295"/>
                  </a:lnTo>
                  <a:lnTo>
                    <a:pt x="97917" y="155435"/>
                  </a:lnTo>
                  <a:lnTo>
                    <a:pt x="101600" y="155435"/>
                  </a:lnTo>
                  <a:lnTo>
                    <a:pt x="138303" y="183375"/>
                  </a:lnTo>
                  <a:lnTo>
                    <a:pt x="140589" y="190995"/>
                  </a:lnTo>
                  <a:lnTo>
                    <a:pt x="141478" y="194805"/>
                  </a:lnTo>
                  <a:lnTo>
                    <a:pt x="141478" y="166865"/>
                  </a:lnTo>
                  <a:lnTo>
                    <a:pt x="140462" y="165595"/>
                  </a:lnTo>
                  <a:lnTo>
                    <a:pt x="100330" y="142735"/>
                  </a:lnTo>
                  <a:lnTo>
                    <a:pt x="95504" y="144005"/>
                  </a:lnTo>
                  <a:lnTo>
                    <a:pt x="85852" y="147815"/>
                  </a:lnTo>
                  <a:lnTo>
                    <a:pt x="81153" y="151625"/>
                  </a:lnTo>
                  <a:lnTo>
                    <a:pt x="76581" y="156705"/>
                  </a:lnTo>
                  <a:lnTo>
                    <a:pt x="71755" y="160515"/>
                  </a:lnTo>
                  <a:lnTo>
                    <a:pt x="68326" y="165595"/>
                  </a:lnTo>
                  <a:lnTo>
                    <a:pt x="64262" y="175755"/>
                  </a:lnTo>
                  <a:lnTo>
                    <a:pt x="63500" y="180835"/>
                  </a:lnTo>
                  <a:lnTo>
                    <a:pt x="63881" y="185915"/>
                  </a:lnTo>
                  <a:lnTo>
                    <a:pt x="64389" y="190995"/>
                  </a:lnTo>
                  <a:lnTo>
                    <a:pt x="65913" y="197345"/>
                  </a:lnTo>
                  <a:lnTo>
                    <a:pt x="68834" y="202425"/>
                  </a:lnTo>
                  <a:lnTo>
                    <a:pt x="71628" y="207505"/>
                  </a:lnTo>
                  <a:lnTo>
                    <a:pt x="75565" y="212585"/>
                  </a:lnTo>
                  <a:lnTo>
                    <a:pt x="85598" y="222745"/>
                  </a:lnTo>
                  <a:lnTo>
                    <a:pt x="90805" y="226555"/>
                  </a:lnTo>
                  <a:lnTo>
                    <a:pt x="95885" y="229095"/>
                  </a:lnTo>
                  <a:lnTo>
                    <a:pt x="100838" y="231635"/>
                  </a:lnTo>
                  <a:lnTo>
                    <a:pt x="105918" y="234175"/>
                  </a:lnTo>
                  <a:lnTo>
                    <a:pt x="120650" y="234175"/>
                  </a:lnTo>
                  <a:lnTo>
                    <a:pt x="130302" y="230365"/>
                  </a:lnTo>
                  <a:lnTo>
                    <a:pt x="135128" y="226555"/>
                  </a:lnTo>
                  <a:lnTo>
                    <a:pt x="139153" y="222745"/>
                  </a:lnTo>
                  <a:lnTo>
                    <a:pt x="144526" y="217665"/>
                  </a:lnTo>
                  <a:lnTo>
                    <a:pt x="147955" y="212585"/>
                  </a:lnTo>
                  <a:lnTo>
                    <a:pt x="149987" y="207505"/>
                  </a:lnTo>
                  <a:lnTo>
                    <a:pt x="152019" y="201155"/>
                  </a:lnTo>
                  <a:lnTo>
                    <a:pt x="152908" y="196075"/>
                  </a:lnTo>
                  <a:close/>
                </a:path>
                <a:path w="701675" h="296545">
                  <a:moveTo>
                    <a:pt x="216027" y="128765"/>
                  </a:moveTo>
                  <a:lnTo>
                    <a:pt x="215138" y="124955"/>
                  </a:lnTo>
                  <a:lnTo>
                    <a:pt x="213233" y="121145"/>
                  </a:lnTo>
                  <a:lnTo>
                    <a:pt x="211328" y="116065"/>
                  </a:lnTo>
                  <a:lnTo>
                    <a:pt x="208534" y="112255"/>
                  </a:lnTo>
                  <a:lnTo>
                    <a:pt x="166243" y="70345"/>
                  </a:lnTo>
                  <a:lnTo>
                    <a:pt x="163449" y="70345"/>
                  </a:lnTo>
                  <a:lnTo>
                    <a:pt x="162306" y="71615"/>
                  </a:lnTo>
                  <a:lnTo>
                    <a:pt x="161544" y="72885"/>
                  </a:lnTo>
                  <a:lnTo>
                    <a:pt x="160782" y="72885"/>
                  </a:lnTo>
                  <a:lnTo>
                    <a:pt x="160020" y="74155"/>
                  </a:lnTo>
                  <a:lnTo>
                    <a:pt x="159385" y="74155"/>
                  </a:lnTo>
                  <a:lnTo>
                    <a:pt x="158877" y="75425"/>
                  </a:lnTo>
                  <a:lnTo>
                    <a:pt x="158496" y="75425"/>
                  </a:lnTo>
                  <a:lnTo>
                    <a:pt x="158115" y="76695"/>
                  </a:lnTo>
                  <a:lnTo>
                    <a:pt x="157734" y="76695"/>
                  </a:lnTo>
                  <a:lnTo>
                    <a:pt x="157607" y="77965"/>
                  </a:lnTo>
                  <a:lnTo>
                    <a:pt x="157861" y="77965"/>
                  </a:lnTo>
                  <a:lnTo>
                    <a:pt x="199263" y="119875"/>
                  </a:lnTo>
                  <a:lnTo>
                    <a:pt x="201422" y="122415"/>
                  </a:lnTo>
                  <a:lnTo>
                    <a:pt x="204216" y="128765"/>
                  </a:lnTo>
                  <a:lnTo>
                    <a:pt x="204978" y="131305"/>
                  </a:lnTo>
                  <a:lnTo>
                    <a:pt x="205232" y="136385"/>
                  </a:lnTo>
                  <a:lnTo>
                    <a:pt x="204597" y="138925"/>
                  </a:lnTo>
                  <a:lnTo>
                    <a:pt x="185293" y="156705"/>
                  </a:lnTo>
                  <a:lnTo>
                    <a:pt x="179705" y="156705"/>
                  </a:lnTo>
                  <a:lnTo>
                    <a:pt x="176911" y="155435"/>
                  </a:lnTo>
                  <a:lnTo>
                    <a:pt x="173990" y="154165"/>
                  </a:lnTo>
                  <a:lnTo>
                    <a:pt x="171196" y="152895"/>
                  </a:lnTo>
                  <a:lnTo>
                    <a:pt x="168275" y="150355"/>
                  </a:lnTo>
                  <a:lnTo>
                    <a:pt x="127000" y="108445"/>
                  </a:lnTo>
                  <a:lnTo>
                    <a:pt x="126365" y="108445"/>
                  </a:lnTo>
                  <a:lnTo>
                    <a:pt x="125603" y="109715"/>
                  </a:lnTo>
                  <a:lnTo>
                    <a:pt x="124587" y="109715"/>
                  </a:lnTo>
                  <a:lnTo>
                    <a:pt x="123317" y="110985"/>
                  </a:lnTo>
                  <a:lnTo>
                    <a:pt x="121920" y="112255"/>
                  </a:lnTo>
                  <a:lnTo>
                    <a:pt x="121031" y="112255"/>
                  </a:lnTo>
                  <a:lnTo>
                    <a:pt x="120396" y="113525"/>
                  </a:lnTo>
                  <a:lnTo>
                    <a:pt x="120015" y="113525"/>
                  </a:lnTo>
                  <a:lnTo>
                    <a:pt x="119507" y="114795"/>
                  </a:lnTo>
                  <a:lnTo>
                    <a:pt x="119253" y="114795"/>
                  </a:lnTo>
                  <a:lnTo>
                    <a:pt x="118745" y="116065"/>
                  </a:lnTo>
                  <a:lnTo>
                    <a:pt x="118745" y="117335"/>
                  </a:lnTo>
                  <a:lnTo>
                    <a:pt x="118999" y="117335"/>
                  </a:lnTo>
                  <a:lnTo>
                    <a:pt x="161925" y="160515"/>
                  </a:lnTo>
                  <a:lnTo>
                    <a:pt x="165862" y="163055"/>
                  </a:lnTo>
                  <a:lnTo>
                    <a:pt x="169926" y="165595"/>
                  </a:lnTo>
                  <a:lnTo>
                    <a:pt x="173990" y="166865"/>
                  </a:lnTo>
                  <a:lnTo>
                    <a:pt x="177927" y="168135"/>
                  </a:lnTo>
                  <a:lnTo>
                    <a:pt x="185928" y="168135"/>
                  </a:lnTo>
                  <a:lnTo>
                    <a:pt x="189865" y="166865"/>
                  </a:lnTo>
                  <a:lnTo>
                    <a:pt x="193675" y="164325"/>
                  </a:lnTo>
                  <a:lnTo>
                    <a:pt x="197485" y="163055"/>
                  </a:lnTo>
                  <a:lnTo>
                    <a:pt x="201168" y="160515"/>
                  </a:lnTo>
                  <a:lnTo>
                    <a:pt x="204787" y="156705"/>
                  </a:lnTo>
                  <a:lnTo>
                    <a:pt x="208407" y="152895"/>
                  </a:lnTo>
                  <a:lnTo>
                    <a:pt x="211201" y="149085"/>
                  </a:lnTo>
                  <a:lnTo>
                    <a:pt x="215011" y="141465"/>
                  </a:lnTo>
                  <a:lnTo>
                    <a:pt x="216027" y="137655"/>
                  </a:lnTo>
                  <a:lnTo>
                    <a:pt x="216027" y="128765"/>
                  </a:lnTo>
                  <a:close/>
                </a:path>
                <a:path w="701675" h="296545">
                  <a:moveTo>
                    <a:pt x="288798" y="69075"/>
                  </a:moveTo>
                  <a:lnTo>
                    <a:pt x="288671" y="67805"/>
                  </a:lnTo>
                  <a:lnTo>
                    <a:pt x="288417" y="67805"/>
                  </a:lnTo>
                  <a:lnTo>
                    <a:pt x="288290" y="66535"/>
                  </a:lnTo>
                  <a:lnTo>
                    <a:pt x="287782" y="66535"/>
                  </a:lnTo>
                  <a:lnTo>
                    <a:pt x="287147" y="65265"/>
                  </a:lnTo>
                  <a:lnTo>
                    <a:pt x="229108" y="8115"/>
                  </a:lnTo>
                  <a:lnTo>
                    <a:pt x="228473" y="8115"/>
                  </a:lnTo>
                  <a:lnTo>
                    <a:pt x="228219" y="6845"/>
                  </a:lnTo>
                  <a:lnTo>
                    <a:pt x="227838" y="8115"/>
                  </a:lnTo>
                  <a:lnTo>
                    <a:pt x="225806" y="8115"/>
                  </a:lnTo>
                  <a:lnTo>
                    <a:pt x="225171" y="9385"/>
                  </a:lnTo>
                  <a:lnTo>
                    <a:pt x="224409" y="9385"/>
                  </a:lnTo>
                  <a:lnTo>
                    <a:pt x="223647" y="10655"/>
                  </a:lnTo>
                  <a:lnTo>
                    <a:pt x="222250" y="11925"/>
                  </a:lnTo>
                  <a:lnTo>
                    <a:pt x="221742" y="11925"/>
                  </a:lnTo>
                  <a:lnTo>
                    <a:pt x="220726" y="14465"/>
                  </a:lnTo>
                  <a:lnTo>
                    <a:pt x="220599" y="14465"/>
                  </a:lnTo>
                  <a:lnTo>
                    <a:pt x="220472" y="15735"/>
                  </a:lnTo>
                  <a:lnTo>
                    <a:pt x="220980" y="15735"/>
                  </a:lnTo>
                  <a:lnTo>
                    <a:pt x="255016" y="50025"/>
                  </a:lnTo>
                  <a:lnTo>
                    <a:pt x="263017" y="57645"/>
                  </a:lnTo>
                  <a:lnTo>
                    <a:pt x="265811" y="61455"/>
                  </a:lnTo>
                  <a:lnTo>
                    <a:pt x="271018" y="66535"/>
                  </a:lnTo>
                  <a:lnTo>
                    <a:pt x="266446" y="63995"/>
                  </a:lnTo>
                  <a:lnTo>
                    <a:pt x="264287" y="63995"/>
                  </a:lnTo>
                  <a:lnTo>
                    <a:pt x="262001" y="62725"/>
                  </a:lnTo>
                  <a:lnTo>
                    <a:pt x="259715" y="62725"/>
                  </a:lnTo>
                  <a:lnTo>
                    <a:pt x="257302" y="61455"/>
                  </a:lnTo>
                  <a:lnTo>
                    <a:pt x="255016" y="60185"/>
                  </a:lnTo>
                  <a:lnTo>
                    <a:pt x="247777" y="58915"/>
                  </a:lnTo>
                  <a:lnTo>
                    <a:pt x="235927" y="55105"/>
                  </a:lnTo>
                  <a:lnTo>
                    <a:pt x="200406" y="43675"/>
                  </a:lnTo>
                  <a:lnTo>
                    <a:pt x="196469" y="43675"/>
                  </a:lnTo>
                  <a:lnTo>
                    <a:pt x="195326" y="42405"/>
                  </a:lnTo>
                  <a:lnTo>
                    <a:pt x="194310" y="42405"/>
                  </a:lnTo>
                  <a:lnTo>
                    <a:pt x="193421" y="43675"/>
                  </a:lnTo>
                  <a:lnTo>
                    <a:pt x="190881" y="43675"/>
                  </a:lnTo>
                  <a:lnTo>
                    <a:pt x="189992" y="44945"/>
                  </a:lnTo>
                  <a:lnTo>
                    <a:pt x="189103" y="44945"/>
                  </a:lnTo>
                  <a:lnTo>
                    <a:pt x="183261" y="51295"/>
                  </a:lnTo>
                  <a:lnTo>
                    <a:pt x="182753" y="52565"/>
                  </a:lnTo>
                  <a:lnTo>
                    <a:pt x="182499" y="53835"/>
                  </a:lnTo>
                  <a:lnTo>
                    <a:pt x="182372" y="55105"/>
                  </a:lnTo>
                  <a:lnTo>
                    <a:pt x="182880" y="56375"/>
                  </a:lnTo>
                  <a:lnTo>
                    <a:pt x="242189" y="116065"/>
                  </a:lnTo>
                  <a:lnTo>
                    <a:pt x="243967" y="116065"/>
                  </a:lnTo>
                  <a:lnTo>
                    <a:pt x="244348" y="114795"/>
                  </a:lnTo>
                  <a:lnTo>
                    <a:pt x="245491" y="114795"/>
                  </a:lnTo>
                  <a:lnTo>
                    <a:pt x="246888" y="113525"/>
                  </a:lnTo>
                  <a:lnTo>
                    <a:pt x="249174" y="110985"/>
                  </a:lnTo>
                  <a:lnTo>
                    <a:pt x="249555" y="110985"/>
                  </a:lnTo>
                  <a:lnTo>
                    <a:pt x="250063" y="109715"/>
                  </a:lnTo>
                  <a:lnTo>
                    <a:pt x="250317" y="109715"/>
                  </a:lnTo>
                  <a:lnTo>
                    <a:pt x="250571" y="108445"/>
                  </a:lnTo>
                  <a:lnTo>
                    <a:pt x="250825" y="108445"/>
                  </a:lnTo>
                  <a:lnTo>
                    <a:pt x="250698" y="107175"/>
                  </a:lnTo>
                  <a:lnTo>
                    <a:pt x="250571" y="107175"/>
                  </a:lnTo>
                  <a:lnTo>
                    <a:pt x="207645" y="63995"/>
                  </a:lnTo>
                  <a:lnTo>
                    <a:pt x="205232" y="61455"/>
                  </a:lnTo>
                  <a:lnTo>
                    <a:pt x="202819" y="60185"/>
                  </a:lnTo>
                  <a:lnTo>
                    <a:pt x="197993" y="55105"/>
                  </a:lnTo>
                  <a:lnTo>
                    <a:pt x="198120" y="55105"/>
                  </a:lnTo>
                  <a:lnTo>
                    <a:pt x="200787" y="56375"/>
                  </a:lnTo>
                  <a:lnTo>
                    <a:pt x="203708" y="56375"/>
                  </a:lnTo>
                  <a:lnTo>
                    <a:pt x="209804" y="58915"/>
                  </a:lnTo>
                  <a:lnTo>
                    <a:pt x="270383" y="76695"/>
                  </a:lnTo>
                  <a:lnTo>
                    <a:pt x="272288" y="77965"/>
                  </a:lnTo>
                  <a:lnTo>
                    <a:pt x="275336" y="77965"/>
                  </a:lnTo>
                  <a:lnTo>
                    <a:pt x="277876" y="79235"/>
                  </a:lnTo>
                  <a:lnTo>
                    <a:pt x="280035" y="77965"/>
                  </a:lnTo>
                  <a:lnTo>
                    <a:pt x="281813" y="77965"/>
                  </a:lnTo>
                  <a:lnTo>
                    <a:pt x="282575" y="76695"/>
                  </a:lnTo>
                  <a:lnTo>
                    <a:pt x="283464" y="76695"/>
                  </a:lnTo>
                  <a:lnTo>
                    <a:pt x="284353" y="75425"/>
                  </a:lnTo>
                  <a:lnTo>
                    <a:pt x="287020" y="72885"/>
                  </a:lnTo>
                  <a:lnTo>
                    <a:pt x="287528" y="72885"/>
                  </a:lnTo>
                  <a:lnTo>
                    <a:pt x="287909" y="71615"/>
                  </a:lnTo>
                  <a:lnTo>
                    <a:pt x="288163" y="71615"/>
                  </a:lnTo>
                  <a:lnTo>
                    <a:pt x="288544" y="70345"/>
                  </a:lnTo>
                  <a:lnTo>
                    <a:pt x="288671" y="70345"/>
                  </a:lnTo>
                  <a:lnTo>
                    <a:pt x="288798" y="69075"/>
                  </a:lnTo>
                  <a:close/>
                </a:path>
                <a:path w="701675" h="296545">
                  <a:moveTo>
                    <a:pt x="529336" y="241300"/>
                  </a:moveTo>
                  <a:lnTo>
                    <a:pt x="517906" y="211963"/>
                  </a:lnTo>
                  <a:lnTo>
                    <a:pt x="517906" y="240017"/>
                  </a:lnTo>
                  <a:lnTo>
                    <a:pt x="517779" y="243827"/>
                  </a:lnTo>
                  <a:lnTo>
                    <a:pt x="494792" y="267957"/>
                  </a:lnTo>
                  <a:lnTo>
                    <a:pt x="491109" y="267957"/>
                  </a:lnTo>
                  <a:lnTo>
                    <a:pt x="483743" y="266687"/>
                  </a:lnTo>
                  <a:lnTo>
                    <a:pt x="480060" y="265430"/>
                  </a:lnTo>
                  <a:lnTo>
                    <a:pt x="476377" y="262877"/>
                  </a:lnTo>
                  <a:lnTo>
                    <a:pt x="472567" y="260337"/>
                  </a:lnTo>
                  <a:lnTo>
                    <a:pt x="465201" y="252730"/>
                  </a:lnTo>
                  <a:lnTo>
                    <a:pt x="461899" y="250177"/>
                  </a:lnTo>
                  <a:lnTo>
                    <a:pt x="459105" y="246367"/>
                  </a:lnTo>
                  <a:lnTo>
                    <a:pt x="456692" y="242570"/>
                  </a:lnTo>
                  <a:lnTo>
                    <a:pt x="454406" y="238747"/>
                  </a:lnTo>
                  <a:lnTo>
                    <a:pt x="452755" y="234950"/>
                  </a:lnTo>
                  <a:lnTo>
                    <a:pt x="452120" y="231127"/>
                  </a:lnTo>
                  <a:lnTo>
                    <a:pt x="451358" y="227317"/>
                  </a:lnTo>
                  <a:lnTo>
                    <a:pt x="474345" y="200647"/>
                  </a:lnTo>
                  <a:lnTo>
                    <a:pt x="478028" y="200647"/>
                  </a:lnTo>
                  <a:lnTo>
                    <a:pt x="510032" y="222250"/>
                  </a:lnTo>
                  <a:lnTo>
                    <a:pt x="512445" y="226047"/>
                  </a:lnTo>
                  <a:lnTo>
                    <a:pt x="514731" y="228600"/>
                  </a:lnTo>
                  <a:lnTo>
                    <a:pt x="516382" y="232397"/>
                  </a:lnTo>
                  <a:lnTo>
                    <a:pt x="517906" y="240017"/>
                  </a:lnTo>
                  <a:lnTo>
                    <a:pt x="517906" y="211963"/>
                  </a:lnTo>
                  <a:lnTo>
                    <a:pt x="517017" y="210807"/>
                  </a:lnTo>
                  <a:lnTo>
                    <a:pt x="506857" y="200647"/>
                  </a:lnTo>
                  <a:lnTo>
                    <a:pt x="501777" y="196850"/>
                  </a:lnTo>
                  <a:lnTo>
                    <a:pt x="496824" y="194297"/>
                  </a:lnTo>
                  <a:lnTo>
                    <a:pt x="491744" y="190500"/>
                  </a:lnTo>
                  <a:lnTo>
                    <a:pt x="486791" y="189217"/>
                  </a:lnTo>
                  <a:lnTo>
                    <a:pt x="476885" y="187947"/>
                  </a:lnTo>
                  <a:lnTo>
                    <a:pt x="472059" y="189217"/>
                  </a:lnTo>
                  <a:lnTo>
                    <a:pt x="440817" y="220967"/>
                  </a:lnTo>
                  <a:lnTo>
                    <a:pt x="439928" y="226047"/>
                  </a:lnTo>
                  <a:lnTo>
                    <a:pt x="440436" y="231127"/>
                  </a:lnTo>
                  <a:lnTo>
                    <a:pt x="440817" y="237477"/>
                  </a:lnTo>
                  <a:lnTo>
                    <a:pt x="442468" y="242570"/>
                  </a:lnTo>
                  <a:lnTo>
                    <a:pt x="445389" y="247650"/>
                  </a:lnTo>
                  <a:lnTo>
                    <a:pt x="448183" y="252730"/>
                  </a:lnTo>
                  <a:lnTo>
                    <a:pt x="482473" y="279387"/>
                  </a:lnTo>
                  <a:lnTo>
                    <a:pt x="497078" y="279387"/>
                  </a:lnTo>
                  <a:lnTo>
                    <a:pt x="502031" y="276847"/>
                  </a:lnTo>
                  <a:lnTo>
                    <a:pt x="506857" y="275577"/>
                  </a:lnTo>
                  <a:lnTo>
                    <a:pt x="511556" y="271780"/>
                  </a:lnTo>
                  <a:lnTo>
                    <a:pt x="515124" y="267957"/>
                  </a:lnTo>
                  <a:lnTo>
                    <a:pt x="521081" y="261607"/>
                  </a:lnTo>
                  <a:lnTo>
                    <a:pt x="524510" y="257797"/>
                  </a:lnTo>
                  <a:lnTo>
                    <a:pt x="528574" y="247650"/>
                  </a:lnTo>
                  <a:lnTo>
                    <a:pt x="529336" y="241300"/>
                  </a:lnTo>
                  <a:close/>
                </a:path>
                <a:path w="701675" h="296545">
                  <a:moveTo>
                    <a:pt x="589280" y="171450"/>
                  </a:moveTo>
                  <a:lnTo>
                    <a:pt x="588010" y="165100"/>
                  </a:lnTo>
                  <a:lnTo>
                    <a:pt x="582676" y="154927"/>
                  </a:lnTo>
                  <a:lnTo>
                    <a:pt x="578612" y="149847"/>
                  </a:lnTo>
                  <a:lnTo>
                    <a:pt x="578358" y="149555"/>
                  </a:lnTo>
                  <a:lnTo>
                    <a:pt x="578358" y="181597"/>
                  </a:lnTo>
                  <a:lnTo>
                    <a:pt x="577596" y="185407"/>
                  </a:lnTo>
                  <a:lnTo>
                    <a:pt x="574040" y="193027"/>
                  </a:lnTo>
                  <a:lnTo>
                    <a:pt x="571119" y="196850"/>
                  </a:lnTo>
                  <a:lnTo>
                    <a:pt x="567182" y="200647"/>
                  </a:lnTo>
                  <a:lnTo>
                    <a:pt x="558673" y="209550"/>
                  </a:lnTo>
                  <a:lnTo>
                    <a:pt x="509905" y="160007"/>
                  </a:lnTo>
                  <a:lnTo>
                    <a:pt x="518287" y="151117"/>
                  </a:lnTo>
                  <a:lnTo>
                    <a:pt x="522605" y="147307"/>
                  </a:lnTo>
                  <a:lnTo>
                    <a:pt x="526796" y="144767"/>
                  </a:lnTo>
                  <a:lnTo>
                    <a:pt x="534670" y="140957"/>
                  </a:lnTo>
                  <a:lnTo>
                    <a:pt x="546481" y="140957"/>
                  </a:lnTo>
                  <a:lnTo>
                    <a:pt x="550291" y="142227"/>
                  </a:lnTo>
                  <a:lnTo>
                    <a:pt x="553974" y="144767"/>
                  </a:lnTo>
                  <a:lnTo>
                    <a:pt x="557784" y="147307"/>
                  </a:lnTo>
                  <a:lnTo>
                    <a:pt x="561340" y="149847"/>
                  </a:lnTo>
                  <a:lnTo>
                    <a:pt x="564769" y="152400"/>
                  </a:lnTo>
                  <a:lnTo>
                    <a:pt x="568960" y="157467"/>
                  </a:lnTo>
                  <a:lnTo>
                    <a:pt x="572262" y="161277"/>
                  </a:lnTo>
                  <a:lnTo>
                    <a:pt x="576580" y="168897"/>
                  </a:lnTo>
                  <a:lnTo>
                    <a:pt x="577850" y="173977"/>
                  </a:lnTo>
                  <a:lnTo>
                    <a:pt x="578358" y="181597"/>
                  </a:lnTo>
                  <a:lnTo>
                    <a:pt x="578358" y="149555"/>
                  </a:lnTo>
                  <a:lnTo>
                    <a:pt x="548386" y="129527"/>
                  </a:lnTo>
                  <a:lnTo>
                    <a:pt x="538099" y="129527"/>
                  </a:lnTo>
                  <a:lnTo>
                    <a:pt x="527812" y="132067"/>
                  </a:lnTo>
                  <a:lnTo>
                    <a:pt x="522605" y="134607"/>
                  </a:lnTo>
                  <a:lnTo>
                    <a:pt x="517271" y="138417"/>
                  </a:lnTo>
                  <a:lnTo>
                    <a:pt x="511937" y="144767"/>
                  </a:lnTo>
                  <a:lnTo>
                    <a:pt x="496951" y="158750"/>
                  </a:lnTo>
                  <a:lnTo>
                    <a:pt x="496570" y="160007"/>
                  </a:lnTo>
                  <a:lnTo>
                    <a:pt x="496316" y="161277"/>
                  </a:lnTo>
                  <a:lnTo>
                    <a:pt x="496189" y="162547"/>
                  </a:lnTo>
                  <a:lnTo>
                    <a:pt x="496697" y="163817"/>
                  </a:lnTo>
                  <a:lnTo>
                    <a:pt x="555117" y="222250"/>
                  </a:lnTo>
                  <a:lnTo>
                    <a:pt x="559562" y="222250"/>
                  </a:lnTo>
                  <a:lnTo>
                    <a:pt x="588010" y="186677"/>
                  </a:lnTo>
                  <a:lnTo>
                    <a:pt x="589280" y="181597"/>
                  </a:lnTo>
                  <a:lnTo>
                    <a:pt x="589280" y="171450"/>
                  </a:lnTo>
                  <a:close/>
                </a:path>
                <a:path w="701675" h="296545">
                  <a:moveTo>
                    <a:pt x="612902" y="26657"/>
                  </a:moveTo>
                  <a:lnTo>
                    <a:pt x="610235" y="22847"/>
                  </a:lnTo>
                  <a:lnTo>
                    <a:pt x="608457" y="21577"/>
                  </a:lnTo>
                  <a:lnTo>
                    <a:pt x="606806" y="20307"/>
                  </a:lnTo>
                  <a:lnTo>
                    <a:pt x="604266" y="20307"/>
                  </a:lnTo>
                  <a:lnTo>
                    <a:pt x="602742" y="21577"/>
                  </a:lnTo>
                  <a:lnTo>
                    <a:pt x="600837" y="22847"/>
                  </a:lnTo>
                  <a:lnTo>
                    <a:pt x="598170" y="26657"/>
                  </a:lnTo>
                  <a:lnTo>
                    <a:pt x="598170" y="29197"/>
                  </a:lnTo>
                  <a:lnTo>
                    <a:pt x="599059" y="30467"/>
                  </a:lnTo>
                  <a:lnTo>
                    <a:pt x="602615" y="34277"/>
                  </a:lnTo>
                  <a:lnTo>
                    <a:pt x="604266" y="35547"/>
                  </a:lnTo>
                  <a:lnTo>
                    <a:pt x="606806" y="35547"/>
                  </a:lnTo>
                  <a:lnTo>
                    <a:pt x="608330" y="34277"/>
                  </a:lnTo>
                  <a:lnTo>
                    <a:pt x="612013" y="30467"/>
                  </a:lnTo>
                  <a:lnTo>
                    <a:pt x="612902" y="29197"/>
                  </a:lnTo>
                  <a:lnTo>
                    <a:pt x="612902" y="26657"/>
                  </a:lnTo>
                  <a:close/>
                </a:path>
                <a:path w="701675" h="296545">
                  <a:moveTo>
                    <a:pt x="632968" y="7607"/>
                  </a:moveTo>
                  <a:lnTo>
                    <a:pt x="632841" y="6350"/>
                  </a:lnTo>
                  <a:lnTo>
                    <a:pt x="631952" y="5067"/>
                  </a:lnTo>
                  <a:lnTo>
                    <a:pt x="630174" y="3797"/>
                  </a:lnTo>
                  <a:lnTo>
                    <a:pt x="628396" y="1257"/>
                  </a:lnTo>
                  <a:lnTo>
                    <a:pt x="626872" y="0"/>
                  </a:lnTo>
                  <a:lnTo>
                    <a:pt x="624332" y="0"/>
                  </a:lnTo>
                  <a:lnTo>
                    <a:pt x="622681" y="1257"/>
                  </a:lnTo>
                  <a:lnTo>
                    <a:pt x="619125" y="5067"/>
                  </a:lnTo>
                  <a:lnTo>
                    <a:pt x="618236" y="6350"/>
                  </a:lnTo>
                  <a:lnTo>
                    <a:pt x="618236" y="8877"/>
                  </a:lnTo>
                  <a:lnTo>
                    <a:pt x="619125" y="11417"/>
                  </a:lnTo>
                  <a:lnTo>
                    <a:pt x="622681" y="15227"/>
                  </a:lnTo>
                  <a:lnTo>
                    <a:pt x="628396" y="15227"/>
                  </a:lnTo>
                  <a:lnTo>
                    <a:pt x="630174" y="12700"/>
                  </a:lnTo>
                  <a:lnTo>
                    <a:pt x="631952" y="11417"/>
                  </a:lnTo>
                  <a:lnTo>
                    <a:pt x="632968" y="8877"/>
                  </a:lnTo>
                  <a:lnTo>
                    <a:pt x="632968" y="7607"/>
                  </a:lnTo>
                  <a:close/>
                </a:path>
                <a:path w="701675" h="296545">
                  <a:moveTo>
                    <a:pt x="636905" y="143497"/>
                  </a:moveTo>
                  <a:lnTo>
                    <a:pt x="636651" y="143497"/>
                  </a:lnTo>
                  <a:lnTo>
                    <a:pt x="589661" y="96507"/>
                  </a:lnTo>
                  <a:lnTo>
                    <a:pt x="582041" y="88900"/>
                  </a:lnTo>
                  <a:lnTo>
                    <a:pt x="599948" y="69850"/>
                  </a:lnTo>
                  <a:lnTo>
                    <a:pt x="600202" y="69850"/>
                  </a:lnTo>
                  <a:lnTo>
                    <a:pt x="600202" y="68567"/>
                  </a:lnTo>
                  <a:lnTo>
                    <a:pt x="599948" y="68567"/>
                  </a:lnTo>
                  <a:lnTo>
                    <a:pt x="599694" y="67297"/>
                  </a:lnTo>
                  <a:lnTo>
                    <a:pt x="598932" y="67297"/>
                  </a:lnTo>
                  <a:lnTo>
                    <a:pt x="596646" y="64757"/>
                  </a:lnTo>
                  <a:lnTo>
                    <a:pt x="596138" y="63500"/>
                  </a:lnTo>
                  <a:lnTo>
                    <a:pt x="592836" y="63500"/>
                  </a:lnTo>
                  <a:lnTo>
                    <a:pt x="548767" y="107950"/>
                  </a:lnTo>
                  <a:lnTo>
                    <a:pt x="548386" y="107950"/>
                  </a:lnTo>
                  <a:lnTo>
                    <a:pt x="548513" y="109207"/>
                  </a:lnTo>
                  <a:lnTo>
                    <a:pt x="548767" y="109207"/>
                  </a:lnTo>
                  <a:lnTo>
                    <a:pt x="549021" y="110477"/>
                  </a:lnTo>
                  <a:lnTo>
                    <a:pt x="551561" y="113017"/>
                  </a:lnTo>
                  <a:lnTo>
                    <a:pt x="552069" y="113017"/>
                  </a:lnTo>
                  <a:lnTo>
                    <a:pt x="552704" y="114300"/>
                  </a:lnTo>
                  <a:lnTo>
                    <a:pt x="555879" y="114300"/>
                  </a:lnTo>
                  <a:lnTo>
                    <a:pt x="573659" y="96507"/>
                  </a:lnTo>
                  <a:lnTo>
                    <a:pt x="628269" y="151117"/>
                  </a:lnTo>
                  <a:lnTo>
                    <a:pt x="630428" y="151117"/>
                  </a:lnTo>
                  <a:lnTo>
                    <a:pt x="631571" y="149847"/>
                  </a:lnTo>
                  <a:lnTo>
                    <a:pt x="632968" y="149847"/>
                  </a:lnTo>
                  <a:lnTo>
                    <a:pt x="634492" y="147307"/>
                  </a:lnTo>
                  <a:lnTo>
                    <a:pt x="635127" y="147307"/>
                  </a:lnTo>
                  <a:lnTo>
                    <a:pt x="635635" y="146050"/>
                  </a:lnTo>
                  <a:lnTo>
                    <a:pt x="636016" y="146050"/>
                  </a:lnTo>
                  <a:lnTo>
                    <a:pt x="636397" y="144767"/>
                  </a:lnTo>
                  <a:lnTo>
                    <a:pt x="636651" y="144767"/>
                  </a:lnTo>
                  <a:lnTo>
                    <a:pt x="636905" y="143497"/>
                  </a:lnTo>
                  <a:close/>
                </a:path>
                <a:path w="701675" h="296545">
                  <a:moveTo>
                    <a:pt x="701421" y="64757"/>
                  </a:moveTo>
                  <a:lnTo>
                    <a:pt x="690118" y="45707"/>
                  </a:lnTo>
                  <a:lnTo>
                    <a:pt x="651510" y="6350"/>
                  </a:lnTo>
                  <a:lnTo>
                    <a:pt x="649351" y="6350"/>
                  </a:lnTo>
                  <a:lnTo>
                    <a:pt x="648208" y="7607"/>
                  </a:lnTo>
                  <a:lnTo>
                    <a:pt x="647573" y="7607"/>
                  </a:lnTo>
                  <a:lnTo>
                    <a:pt x="646176" y="10147"/>
                  </a:lnTo>
                  <a:lnTo>
                    <a:pt x="645287" y="10147"/>
                  </a:lnTo>
                  <a:lnTo>
                    <a:pt x="644652" y="11417"/>
                  </a:lnTo>
                  <a:lnTo>
                    <a:pt x="644271" y="11417"/>
                  </a:lnTo>
                  <a:lnTo>
                    <a:pt x="643763" y="12700"/>
                  </a:lnTo>
                  <a:lnTo>
                    <a:pt x="643255" y="12700"/>
                  </a:lnTo>
                  <a:lnTo>
                    <a:pt x="643001" y="13957"/>
                  </a:lnTo>
                  <a:lnTo>
                    <a:pt x="643128" y="15227"/>
                  </a:lnTo>
                  <a:lnTo>
                    <a:pt x="643255" y="15227"/>
                  </a:lnTo>
                  <a:lnTo>
                    <a:pt x="684657" y="55867"/>
                  </a:lnTo>
                  <a:lnTo>
                    <a:pt x="686689" y="59677"/>
                  </a:lnTo>
                  <a:lnTo>
                    <a:pt x="688086" y="62217"/>
                  </a:lnTo>
                  <a:lnTo>
                    <a:pt x="689610" y="64757"/>
                  </a:lnTo>
                  <a:lnTo>
                    <a:pt x="690245" y="67297"/>
                  </a:lnTo>
                  <a:lnTo>
                    <a:pt x="681101" y="87617"/>
                  </a:lnTo>
                  <a:lnTo>
                    <a:pt x="678561" y="90157"/>
                  </a:lnTo>
                  <a:lnTo>
                    <a:pt x="676021" y="91427"/>
                  </a:lnTo>
                  <a:lnTo>
                    <a:pt x="673354" y="92697"/>
                  </a:lnTo>
                  <a:lnTo>
                    <a:pt x="665099" y="92697"/>
                  </a:lnTo>
                  <a:lnTo>
                    <a:pt x="662305" y="91427"/>
                  </a:lnTo>
                  <a:lnTo>
                    <a:pt x="659384" y="90157"/>
                  </a:lnTo>
                  <a:lnTo>
                    <a:pt x="656590" y="88900"/>
                  </a:lnTo>
                  <a:lnTo>
                    <a:pt x="653669" y="86347"/>
                  </a:lnTo>
                  <a:lnTo>
                    <a:pt x="612648" y="45707"/>
                  </a:lnTo>
                  <a:lnTo>
                    <a:pt x="609981" y="45707"/>
                  </a:lnTo>
                  <a:lnTo>
                    <a:pt x="608711" y="46977"/>
                  </a:lnTo>
                  <a:lnTo>
                    <a:pt x="607949" y="48247"/>
                  </a:lnTo>
                  <a:lnTo>
                    <a:pt x="607187" y="48247"/>
                  </a:lnTo>
                  <a:lnTo>
                    <a:pt x="606425" y="49517"/>
                  </a:lnTo>
                  <a:lnTo>
                    <a:pt x="605790" y="49517"/>
                  </a:lnTo>
                  <a:lnTo>
                    <a:pt x="605282" y="50800"/>
                  </a:lnTo>
                  <a:lnTo>
                    <a:pt x="604901" y="50800"/>
                  </a:lnTo>
                  <a:lnTo>
                    <a:pt x="604520" y="52057"/>
                  </a:lnTo>
                  <a:lnTo>
                    <a:pt x="604139" y="52057"/>
                  </a:lnTo>
                  <a:lnTo>
                    <a:pt x="604012" y="53327"/>
                  </a:lnTo>
                  <a:lnTo>
                    <a:pt x="604393" y="53327"/>
                  </a:lnTo>
                  <a:lnTo>
                    <a:pt x="604647" y="54597"/>
                  </a:lnTo>
                  <a:lnTo>
                    <a:pt x="647319" y="96507"/>
                  </a:lnTo>
                  <a:lnTo>
                    <a:pt x="651256" y="99047"/>
                  </a:lnTo>
                  <a:lnTo>
                    <a:pt x="655320" y="101600"/>
                  </a:lnTo>
                  <a:lnTo>
                    <a:pt x="659384" y="102857"/>
                  </a:lnTo>
                  <a:lnTo>
                    <a:pt x="663321" y="104127"/>
                  </a:lnTo>
                  <a:lnTo>
                    <a:pt x="671322" y="104127"/>
                  </a:lnTo>
                  <a:lnTo>
                    <a:pt x="675259" y="102857"/>
                  </a:lnTo>
                  <a:lnTo>
                    <a:pt x="679069" y="101600"/>
                  </a:lnTo>
                  <a:lnTo>
                    <a:pt x="682879" y="99047"/>
                  </a:lnTo>
                  <a:lnTo>
                    <a:pt x="686562" y="96507"/>
                  </a:lnTo>
                  <a:lnTo>
                    <a:pt x="689991" y="92697"/>
                  </a:lnTo>
                  <a:lnTo>
                    <a:pt x="693801" y="90157"/>
                  </a:lnTo>
                  <a:lnTo>
                    <a:pt x="696595" y="86347"/>
                  </a:lnTo>
                  <a:lnTo>
                    <a:pt x="700405" y="77457"/>
                  </a:lnTo>
                  <a:lnTo>
                    <a:pt x="701421" y="73647"/>
                  </a:lnTo>
                  <a:lnTo>
                    <a:pt x="701421" y="64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2" name="object 1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4315967" y="4981321"/>
              <a:ext cx="1885188" cy="850671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308725" y="5009642"/>
              <a:ext cx="314071" cy="312419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816344" y="5000498"/>
              <a:ext cx="230885" cy="214630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255890" y="4982083"/>
              <a:ext cx="198754" cy="214630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682864" y="4985385"/>
              <a:ext cx="204724" cy="20713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926450" y="4982464"/>
              <a:ext cx="383031" cy="37211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8542782" y="5010150"/>
              <a:ext cx="186817" cy="165100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44736" y="4982972"/>
              <a:ext cx="196342" cy="212089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242805" y="4999228"/>
              <a:ext cx="753999" cy="407288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0201528" y="4981702"/>
              <a:ext cx="205168" cy="222123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0511154" y="4985512"/>
              <a:ext cx="342519" cy="320040"/>
            </a:xfrm>
            <a:prstGeom prst="rect">
              <a:avLst/>
            </a:prstGeom>
          </p:spPr>
        </p:pic>
      </p:grpSp>
      <p:sp>
        <p:nvSpPr>
          <p:cNvPr id="183" name="object 183"/>
          <p:cNvSpPr txBox="1">
            <a:spLocks noGrp="1"/>
          </p:cNvSpPr>
          <p:nvPr>
            <p:ph type="title"/>
          </p:nvPr>
        </p:nvSpPr>
        <p:spPr>
          <a:xfrm>
            <a:off x="1985898" y="517017"/>
            <a:ext cx="8450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Öğretim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Üyesi</a:t>
            </a:r>
            <a:r>
              <a:rPr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Başına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Calibri"/>
                <a:cs typeface="Calibri"/>
              </a:rPr>
              <a:t>Yayın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Sayısı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Ortalaması</a:t>
            </a:r>
            <a:r>
              <a:rPr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Doktora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Öğrencisinin</a:t>
            </a:r>
            <a:r>
              <a:rPr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0000"/>
                </a:solidFill>
                <a:latin typeface="Calibri"/>
                <a:cs typeface="Calibri"/>
              </a:rPr>
              <a:t>Toplam</a:t>
            </a:r>
            <a:r>
              <a:rPr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Öğrenci</a:t>
            </a:r>
            <a:r>
              <a:rPr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Sayısına</a:t>
            </a:r>
            <a:r>
              <a:rPr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Oranı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84" name="object 184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253740" y="5920740"/>
            <a:ext cx="243839" cy="83819"/>
          </a:xfrm>
          <a:prstGeom prst="rect">
            <a:avLst/>
          </a:prstGeom>
        </p:spPr>
      </p:pic>
      <p:sp>
        <p:nvSpPr>
          <p:cNvPr id="185" name="object 185"/>
          <p:cNvSpPr txBox="1"/>
          <p:nvPr/>
        </p:nvSpPr>
        <p:spPr>
          <a:xfrm>
            <a:off x="3510788" y="5842203"/>
            <a:ext cx="4190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Öğretim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Üyesi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Sayısı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Aralığı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Başına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Yayın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Ortalaması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(2017-2021)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7930133" y="5913120"/>
            <a:ext cx="243840" cy="97790"/>
            <a:chOff x="7930133" y="5913120"/>
            <a:chExt cx="243840" cy="97790"/>
          </a:xfrm>
        </p:grpSpPr>
        <p:sp>
          <p:nvSpPr>
            <p:cNvPr id="187" name="object 187"/>
            <p:cNvSpPr/>
            <p:nvPr/>
          </p:nvSpPr>
          <p:spPr>
            <a:xfrm>
              <a:off x="7930133" y="596265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5052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88" name="object 188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007095" y="5917692"/>
              <a:ext cx="88392" cy="88392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8007095" y="5917692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88392" y="44196"/>
                  </a:moveTo>
                  <a:lnTo>
                    <a:pt x="84915" y="61399"/>
                  </a:lnTo>
                  <a:lnTo>
                    <a:pt x="75437" y="75447"/>
                  </a:lnTo>
                  <a:lnTo>
                    <a:pt x="61388" y="84918"/>
                  </a:lnTo>
                  <a:lnTo>
                    <a:pt x="44196" y="88392"/>
                  </a:lnTo>
                  <a:lnTo>
                    <a:pt x="27003" y="84918"/>
                  </a:lnTo>
                  <a:lnTo>
                    <a:pt x="12953" y="75447"/>
                  </a:lnTo>
                  <a:lnTo>
                    <a:pt x="3476" y="61399"/>
                  </a:lnTo>
                  <a:lnTo>
                    <a:pt x="0" y="44196"/>
                  </a:lnTo>
                  <a:lnTo>
                    <a:pt x="3476" y="26992"/>
                  </a:lnTo>
                  <a:lnTo>
                    <a:pt x="12953" y="12944"/>
                  </a:lnTo>
                  <a:lnTo>
                    <a:pt x="27003" y="3473"/>
                  </a:lnTo>
                  <a:lnTo>
                    <a:pt x="44196" y="0"/>
                  </a:lnTo>
                  <a:lnTo>
                    <a:pt x="61388" y="3473"/>
                  </a:lnTo>
                  <a:lnTo>
                    <a:pt x="75438" y="12944"/>
                  </a:lnTo>
                  <a:lnTo>
                    <a:pt x="84915" y="26992"/>
                  </a:lnTo>
                  <a:lnTo>
                    <a:pt x="88392" y="44196"/>
                  </a:lnTo>
                  <a:close/>
                </a:path>
              </a:pathLst>
            </a:custGeom>
            <a:ln w="9144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8188197" y="5842203"/>
            <a:ext cx="17487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Doktora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Öğrencisi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Oranı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(%)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2761869" y="6430771"/>
            <a:ext cx="4283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Article</a:t>
            </a:r>
            <a:r>
              <a:rPr kumimoji="0" sz="10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Review</a:t>
            </a:r>
            <a:r>
              <a:rPr kumimoji="0" sz="1000" b="0" i="0" u="none" strike="noStrike" kern="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türü</a:t>
            </a:r>
            <a:r>
              <a:rPr kumimoji="0" sz="10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yayınlar</a:t>
            </a:r>
            <a:r>
              <a:rPr kumimoji="0" sz="1000" b="0" i="0" u="none" strike="noStrike" kern="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ile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2021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yılı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öğrenci</a:t>
            </a:r>
            <a:r>
              <a:rPr kumimoji="0" sz="10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sayıları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dikkate</a:t>
            </a:r>
            <a:r>
              <a:rPr kumimoji="0" sz="10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alınmıştır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6356" y="6468871"/>
            <a:ext cx="99403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</a:t>
            </a:r>
            <a:r>
              <a:rPr kumimoji="0" lang="tr-T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tr-TR"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Kasım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6465" y="370077"/>
            <a:ext cx="3361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006FC0"/>
                </a:solidFill>
              </a:rPr>
              <a:t>Incites</a:t>
            </a:r>
            <a:r>
              <a:rPr sz="2000" spc="-260" dirty="0">
                <a:solidFill>
                  <a:srgbClr val="006FC0"/>
                </a:solidFill>
              </a:rPr>
              <a:t> </a:t>
            </a:r>
            <a:r>
              <a:rPr sz="2000" spc="-135" dirty="0">
                <a:solidFill>
                  <a:srgbClr val="006FC0"/>
                </a:solidFill>
              </a:rPr>
              <a:t>Yayın</a:t>
            </a:r>
            <a:r>
              <a:rPr sz="2000" spc="-250" dirty="0">
                <a:solidFill>
                  <a:srgbClr val="006FC0"/>
                </a:solidFill>
              </a:rPr>
              <a:t> </a:t>
            </a:r>
            <a:r>
              <a:rPr sz="2000" spc="-114" dirty="0">
                <a:solidFill>
                  <a:srgbClr val="006FC0"/>
                </a:solidFill>
              </a:rPr>
              <a:t>Analizi,</a:t>
            </a:r>
            <a:r>
              <a:rPr sz="2000" spc="-225" dirty="0">
                <a:solidFill>
                  <a:srgbClr val="006FC0"/>
                </a:solidFill>
              </a:rPr>
              <a:t> </a:t>
            </a:r>
            <a:r>
              <a:rPr sz="2000" spc="-105" dirty="0">
                <a:solidFill>
                  <a:srgbClr val="006FC0"/>
                </a:solidFill>
              </a:rPr>
              <a:t>2017-</a:t>
            </a:r>
            <a:r>
              <a:rPr sz="2000" spc="-210" dirty="0">
                <a:solidFill>
                  <a:srgbClr val="006FC0"/>
                </a:solidFill>
              </a:rPr>
              <a:t> </a:t>
            </a:r>
            <a:r>
              <a:rPr sz="2000" spc="-85" dirty="0">
                <a:solidFill>
                  <a:srgbClr val="006FC0"/>
                </a:solidFill>
              </a:rPr>
              <a:t>2021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3866" y="6444359"/>
            <a:ext cx="674356" cy="19964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3044" y="1496670"/>
            <a:ext cx="4852415" cy="37040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06110" y="2214118"/>
            <a:ext cx="561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3D50B5"/>
                </a:solidFill>
                <a:effectLst/>
                <a:uLnTx/>
                <a:uFillTx/>
                <a:latin typeface="Calibri"/>
                <a:cs typeface="Calibri"/>
              </a:rPr>
              <a:t>%44,82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6110" y="3556253"/>
            <a:ext cx="561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/>
                <a:cs typeface="Calibri"/>
              </a:rPr>
              <a:t>%29,59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6110" y="4078351"/>
            <a:ext cx="561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%24,56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7529" y="3416300"/>
            <a:ext cx="5664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/>
                <a:cs typeface="Calibri"/>
              </a:rPr>
              <a:t>Türkiye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9313" y="2109038"/>
            <a:ext cx="46100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ODTÜ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1659" y="3926535"/>
            <a:ext cx="5080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Global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0423" y="1394460"/>
            <a:ext cx="4895087" cy="383981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810493" y="3884421"/>
            <a:ext cx="5619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%24,56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6810" y="2686557"/>
            <a:ext cx="575945" cy="685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3D50B5"/>
                </a:solidFill>
                <a:effectLst/>
                <a:uLnTx/>
                <a:uFillTx/>
                <a:latin typeface="Calibri"/>
                <a:cs typeface="Calibri"/>
              </a:rPr>
              <a:t>%32,98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/>
                <a:cs typeface="Calibri"/>
              </a:rPr>
              <a:t>%29,59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30357" y="2314701"/>
            <a:ext cx="7029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Ankara</a:t>
            </a:r>
            <a:r>
              <a:rPr kumimoji="0" sz="1400" b="1" i="0" u="none" strike="noStrike" kern="0" cap="none" spc="-7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cs typeface="Calibri"/>
              </a:rPr>
              <a:t>Ü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21594" y="3458336"/>
            <a:ext cx="5664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/>
                <a:cs typeface="Calibri"/>
              </a:rPr>
              <a:t>Türkiye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81031" y="4209669"/>
            <a:ext cx="5080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EC7C30"/>
                </a:solidFill>
                <a:effectLst/>
                <a:uLnTx/>
                <a:uFillTx/>
                <a:latin typeface="Calibri"/>
                <a:cs typeface="Calibri"/>
              </a:rPr>
              <a:t>Global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166491" y="2103120"/>
            <a:ext cx="2712085" cy="768985"/>
            <a:chOff x="3166491" y="2103120"/>
            <a:chExt cx="2712085" cy="768985"/>
          </a:xfrm>
        </p:grpSpPr>
        <p:sp>
          <p:nvSpPr>
            <p:cNvPr id="19" name="object 19"/>
            <p:cNvSpPr/>
            <p:nvPr/>
          </p:nvSpPr>
          <p:spPr>
            <a:xfrm>
              <a:off x="5118354" y="2117598"/>
              <a:ext cx="745490" cy="485140"/>
            </a:xfrm>
            <a:custGeom>
              <a:avLst/>
              <a:gdLst/>
              <a:ahLst/>
              <a:cxnLst/>
              <a:rect l="l" t="t" r="r" b="b"/>
              <a:pathLst>
                <a:path w="745489" h="485139">
                  <a:moveTo>
                    <a:pt x="0" y="242315"/>
                  </a:moveTo>
                  <a:lnTo>
                    <a:pt x="15780" y="172320"/>
                  </a:lnTo>
                  <a:lnTo>
                    <a:pt x="60043" y="110358"/>
                  </a:lnTo>
                  <a:lnTo>
                    <a:pt x="91414" y="83326"/>
                  </a:lnTo>
                  <a:lnTo>
                    <a:pt x="128174" y="59425"/>
                  </a:lnTo>
                  <a:lnTo>
                    <a:pt x="169746" y="39030"/>
                  </a:lnTo>
                  <a:lnTo>
                    <a:pt x="215553" y="22516"/>
                  </a:lnTo>
                  <a:lnTo>
                    <a:pt x="265019" y="10256"/>
                  </a:lnTo>
                  <a:lnTo>
                    <a:pt x="317566" y="2626"/>
                  </a:lnTo>
                  <a:lnTo>
                    <a:pt x="372618" y="0"/>
                  </a:lnTo>
                  <a:lnTo>
                    <a:pt x="427669" y="2626"/>
                  </a:lnTo>
                  <a:lnTo>
                    <a:pt x="480216" y="10256"/>
                  </a:lnTo>
                  <a:lnTo>
                    <a:pt x="529682" y="22516"/>
                  </a:lnTo>
                  <a:lnTo>
                    <a:pt x="575489" y="39030"/>
                  </a:lnTo>
                  <a:lnTo>
                    <a:pt x="617061" y="59425"/>
                  </a:lnTo>
                  <a:lnTo>
                    <a:pt x="653821" y="83326"/>
                  </a:lnTo>
                  <a:lnTo>
                    <a:pt x="685192" y="110358"/>
                  </a:lnTo>
                  <a:lnTo>
                    <a:pt x="710595" y="140148"/>
                  </a:lnTo>
                  <a:lnTo>
                    <a:pt x="741194" y="206501"/>
                  </a:lnTo>
                  <a:lnTo>
                    <a:pt x="745236" y="242315"/>
                  </a:lnTo>
                  <a:lnTo>
                    <a:pt x="741194" y="278130"/>
                  </a:lnTo>
                  <a:lnTo>
                    <a:pt x="710595" y="344483"/>
                  </a:lnTo>
                  <a:lnTo>
                    <a:pt x="685192" y="374273"/>
                  </a:lnTo>
                  <a:lnTo>
                    <a:pt x="653821" y="401305"/>
                  </a:lnTo>
                  <a:lnTo>
                    <a:pt x="617061" y="425206"/>
                  </a:lnTo>
                  <a:lnTo>
                    <a:pt x="575489" y="445601"/>
                  </a:lnTo>
                  <a:lnTo>
                    <a:pt x="529682" y="462115"/>
                  </a:lnTo>
                  <a:lnTo>
                    <a:pt x="480216" y="474375"/>
                  </a:lnTo>
                  <a:lnTo>
                    <a:pt x="427669" y="482005"/>
                  </a:lnTo>
                  <a:lnTo>
                    <a:pt x="372618" y="484631"/>
                  </a:lnTo>
                  <a:lnTo>
                    <a:pt x="317566" y="482005"/>
                  </a:lnTo>
                  <a:lnTo>
                    <a:pt x="265019" y="474375"/>
                  </a:lnTo>
                  <a:lnTo>
                    <a:pt x="215553" y="462115"/>
                  </a:lnTo>
                  <a:lnTo>
                    <a:pt x="169746" y="445601"/>
                  </a:lnTo>
                  <a:lnTo>
                    <a:pt x="128174" y="425206"/>
                  </a:lnTo>
                  <a:lnTo>
                    <a:pt x="91414" y="401305"/>
                  </a:lnTo>
                  <a:lnTo>
                    <a:pt x="60043" y="374273"/>
                  </a:lnTo>
                  <a:lnTo>
                    <a:pt x="34640" y="344483"/>
                  </a:lnTo>
                  <a:lnTo>
                    <a:pt x="4041" y="278130"/>
                  </a:lnTo>
                  <a:lnTo>
                    <a:pt x="0" y="242315"/>
                  </a:lnTo>
                  <a:close/>
                </a:path>
              </a:pathLst>
            </a:custGeom>
            <a:ln w="28956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491" y="2466213"/>
              <a:ext cx="1850135" cy="40538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9009888" y="2511539"/>
            <a:ext cx="2475230" cy="576580"/>
            <a:chOff x="9009888" y="2511539"/>
            <a:chExt cx="2475230" cy="576580"/>
          </a:xfrm>
        </p:grpSpPr>
        <p:sp>
          <p:nvSpPr>
            <p:cNvPr id="22" name="object 22"/>
            <p:cNvSpPr/>
            <p:nvPr/>
          </p:nvSpPr>
          <p:spPr>
            <a:xfrm>
              <a:off x="10723626" y="2588514"/>
              <a:ext cx="746760" cy="485140"/>
            </a:xfrm>
            <a:custGeom>
              <a:avLst/>
              <a:gdLst/>
              <a:ahLst/>
              <a:cxnLst/>
              <a:rect l="l" t="t" r="r" b="b"/>
              <a:pathLst>
                <a:path w="746759" h="485139">
                  <a:moveTo>
                    <a:pt x="0" y="242315"/>
                  </a:moveTo>
                  <a:lnTo>
                    <a:pt x="15805" y="172320"/>
                  </a:lnTo>
                  <a:lnTo>
                    <a:pt x="60144" y="110358"/>
                  </a:lnTo>
                  <a:lnTo>
                    <a:pt x="91571" y="83326"/>
                  </a:lnTo>
                  <a:lnTo>
                    <a:pt x="128400" y="59425"/>
                  </a:lnTo>
                  <a:lnTo>
                    <a:pt x="170054" y="39030"/>
                  </a:lnTo>
                  <a:lnTo>
                    <a:pt x="215956" y="22516"/>
                  </a:lnTo>
                  <a:lnTo>
                    <a:pt x="265529" y="10256"/>
                  </a:lnTo>
                  <a:lnTo>
                    <a:pt x="318196" y="2626"/>
                  </a:lnTo>
                  <a:lnTo>
                    <a:pt x="373379" y="0"/>
                  </a:lnTo>
                  <a:lnTo>
                    <a:pt x="428563" y="2626"/>
                  </a:lnTo>
                  <a:lnTo>
                    <a:pt x="481230" y="10256"/>
                  </a:lnTo>
                  <a:lnTo>
                    <a:pt x="530803" y="22516"/>
                  </a:lnTo>
                  <a:lnTo>
                    <a:pt x="576705" y="39030"/>
                  </a:lnTo>
                  <a:lnTo>
                    <a:pt x="618359" y="59425"/>
                  </a:lnTo>
                  <a:lnTo>
                    <a:pt x="655188" y="83326"/>
                  </a:lnTo>
                  <a:lnTo>
                    <a:pt x="686615" y="110358"/>
                  </a:lnTo>
                  <a:lnTo>
                    <a:pt x="712062" y="140148"/>
                  </a:lnTo>
                  <a:lnTo>
                    <a:pt x="742712" y="206501"/>
                  </a:lnTo>
                  <a:lnTo>
                    <a:pt x="746759" y="242315"/>
                  </a:lnTo>
                  <a:lnTo>
                    <a:pt x="742712" y="278130"/>
                  </a:lnTo>
                  <a:lnTo>
                    <a:pt x="712062" y="344483"/>
                  </a:lnTo>
                  <a:lnTo>
                    <a:pt x="686615" y="374273"/>
                  </a:lnTo>
                  <a:lnTo>
                    <a:pt x="655188" y="401305"/>
                  </a:lnTo>
                  <a:lnTo>
                    <a:pt x="618359" y="425206"/>
                  </a:lnTo>
                  <a:lnTo>
                    <a:pt x="576705" y="445601"/>
                  </a:lnTo>
                  <a:lnTo>
                    <a:pt x="530803" y="462115"/>
                  </a:lnTo>
                  <a:lnTo>
                    <a:pt x="481230" y="474375"/>
                  </a:lnTo>
                  <a:lnTo>
                    <a:pt x="428563" y="482005"/>
                  </a:lnTo>
                  <a:lnTo>
                    <a:pt x="373379" y="484632"/>
                  </a:lnTo>
                  <a:lnTo>
                    <a:pt x="318196" y="482005"/>
                  </a:lnTo>
                  <a:lnTo>
                    <a:pt x="265529" y="474375"/>
                  </a:lnTo>
                  <a:lnTo>
                    <a:pt x="215956" y="462115"/>
                  </a:lnTo>
                  <a:lnTo>
                    <a:pt x="170054" y="445601"/>
                  </a:lnTo>
                  <a:lnTo>
                    <a:pt x="128400" y="425206"/>
                  </a:lnTo>
                  <a:lnTo>
                    <a:pt x="91571" y="401305"/>
                  </a:lnTo>
                  <a:lnTo>
                    <a:pt x="60144" y="374273"/>
                  </a:lnTo>
                  <a:lnTo>
                    <a:pt x="34697" y="344483"/>
                  </a:lnTo>
                  <a:lnTo>
                    <a:pt x="4047" y="278130"/>
                  </a:lnTo>
                  <a:lnTo>
                    <a:pt x="0" y="242315"/>
                  </a:lnTo>
                  <a:close/>
                </a:path>
              </a:pathLst>
            </a:custGeom>
            <a:ln w="2895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09888" y="2511539"/>
              <a:ext cx="1422653" cy="4031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9651" y="6613956"/>
            <a:ext cx="988949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</a:t>
            </a:r>
            <a:r>
              <a:rPr kumimoji="0" lang="tr-TR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 </a:t>
            </a:r>
            <a:r>
              <a:rPr lang="tr-TR" sz="900" kern="0" dirty="0">
                <a:solidFill>
                  <a:sysClr val="windowText" lastClr="000000"/>
                </a:solidFill>
                <a:latin typeface="Arial"/>
                <a:cs typeface="Arial"/>
              </a:rPr>
              <a:t>Kasım</a:t>
            </a:r>
            <a:r>
              <a:rPr kumimoji="0" sz="9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83672" y="6620254"/>
            <a:ext cx="488520" cy="1489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758695" y="6460238"/>
            <a:ext cx="8098790" cy="398145"/>
            <a:chOff x="1758695" y="6460238"/>
            <a:chExt cx="8098790" cy="3981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1547" y="6490782"/>
              <a:ext cx="8075693" cy="3672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58695" y="6460238"/>
              <a:ext cx="8049768" cy="397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4039" y="6505956"/>
              <a:ext cx="7955279" cy="3078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844039" y="6505956"/>
            <a:ext cx="7955280" cy="307975"/>
          </a:xfrm>
          <a:prstGeom prst="rect">
            <a:avLst/>
          </a:prstGeom>
          <a:ln w="9144">
            <a:solidFill>
              <a:srgbClr val="035E9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63525" marR="0" lvl="0" indent="-172720" defTabSz="91440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 typeface="Symbol"/>
              <a:buChar char=""/>
              <a:tabLst>
                <a:tab pos="264160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Uluslararası</a:t>
            </a:r>
            <a:r>
              <a:rPr kumimoji="0" sz="1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işbirliklerini</a:t>
            </a:r>
            <a:r>
              <a:rPr kumimoji="0" sz="14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artırmaya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yönelik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hedefler</a:t>
            </a: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belirlenmesi</a:t>
            </a:r>
            <a:r>
              <a:rPr kumimoji="0" sz="14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ve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stratejiler</a:t>
            </a:r>
            <a:r>
              <a:rPr kumimoji="0" sz="14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uygulaması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önerilir.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8827" y="179831"/>
            <a:ext cx="10951845" cy="6123940"/>
            <a:chOff x="528827" y="179831"/>
            <a:chExt cx="10951845" cy="6123940"/>
          </a:xfrm>
        </p:grpSpPr>
        <p:sp>
          <p:nvSpPr>
            <p:cNvPr id="10" name="object 10"/>
            <p:cNvSpPr/>
            <p:nvPr/>
          </p:nvSpPr>
          <p:spPr>
            <a:xfrm>
              <a:off x="528827" y="179831"/>
              <a:ext cx="10951845" cy="6123940"/>
            </a:xfrm>
            <a:custGeom>
              <a:avLst/>
              <a:gdLst/>
              <a:ahLst/>
              <a:cxnLst/>
              <a:rect l="l" t="t" r="r" b="b"/>
              <a:pathLst>
                <a:path w="10951845" h="6123940">
                  <a:moveTo>
                    <a:pt x="10951464" y="0"/>
                  </a:moveTo>
                  <a:lnTo>
                    <a:pt x="0" y="0"/>
                  </a:lnTo>
                  <a:lnTo>
                    <a:pt x="0" y="6123432"/>
                  </a:lnTo>
                  <a:lnTo>
                    <a:pt x="10951464" y="6123432"/>
                  </a:lnTo>
                  <a:lnTo>
                    <a:pt x="1095146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090927" y="912876"/>
              <a:ext cx="9055735" cy="3542029"/>
            </a:xfrm>
            <a:custGeom>
              <a:avLst/>
              <a:gdLst/>
              <a:ahLst/>
              <a:cxnLst/>
              <a:rect l="l" t="t" r="r" b="b"/>
              <a:pathLst>
                <a:path w="9055735" h="3542029">
                  <a:moveTo>
                    <a:pt x="0" y="3541776"/>
                  </a:moveTo>
                  <a:lnTo>
                    <a:pt x="9055608" y="3541776"/>
                  </a:lnTo>
                </a:path>
                <a:path w="9055735" h="3542029">
                  <a:moveTo>
                    <a:pt x="0" y="2656332"/>
                  </a:moveTo>
                  <a:lnTo>
                    <a:pt x="9055608" y="2656332"/>
                  </a:lnTo>
                </a:path>
                <a:path w="9055735" h="3542029">
                  <a:moveTo>
                    <a:pt x="0" y="1770888"/>
                  </a:moveTo>
                  <a:lnTo>
                    <a:pt x="9055608" y="1770888"/>
                  </a:lnTo>
                </a:path>
                <a:path w="9055735" h="3542029">
                  <a:moveTo>
                    <a:pt x="0" y="885444"/>
                  </a:moveTo>
                  <a:lnTo>
                    <a:pt x="9055608" y="885444"/>
                  </a:lnTo>
                </a:path>
                <a:path w="9055735" h="3542029">
                  <a:moveTo>
                    <a:pt x="0" y="0"/>
                  </a:moveTo>
                  <a:lnTo>
                    <a:pt x="905560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0592" y="3176015"/>
              <a:ext cx="569988" cy="21732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4467" y="3156204"/>
              <a:ext cx="569988" cy="21930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8343" y="2822448"/>
              <a:ext cx="569988" cy="25267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32219" y="2139695"/>
              <a:ext cx="568477" cy="320954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6096" y="2090927"/>
              <a:ext cx="568477" cy="32583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18447" y="1792223"/>
              <a:ext cx="569988" cy="35570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12323" y="1295399"/>
              <a:ext cx="569988" cy="40538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4600" y="3220211"/>
              <a:ext cx="446531" cy="21198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514600" y="3220211"/>
              <a:ext cx="447040" cy="2120265"/>
            </a:xfrm>
            <a:custGeom>
              <a:avLst/>
              <a:gdLst/>
              <a:ahLst/>
              <a:cxnLst/>
              <a:rect l="l" t="t" r="r" b="b"/>
              <a:pathLst>
                <a:path w="447039" h="2120265">
                  <a:moveTo>
                    <a:pt x="0" y="2119884"/>
                  </a:moveTo>
                  <a:lnTo>
                    <a:pt x="446531" y="2119884"/>
                  </a:lnTo>
                  <a:lnTo>
                    <a:pt x="446531" y="0"/>
                  </a:lnTo>
                  <a:lnTo>
                    <a:pt x="0" y="0"/>
                  </a:lnTo>
                  <a:lnTo>
                    <a:pt x="0" y="211988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3808475" y="3200399"/>
              <a:ext cx="447040" cy="2139950"/>
            </a:xfrm>
            <a:custGeom>
              <a:avLst/>
              <a:gdLst/>
              <a:ahLst/>
              <a:cxnLst/>
              <a:rect l="l" t="t" r="r" b="b"/>
              <a:pathLst>
                <a:path w="447039" h="2139950">
                  <a:moveTo>
                    <a:pt x="446531" y="0"/>
                  </a:moveTo>
                  <a:lnTo>
                    <a:pt x="0" y="0"/>
                  </a:lnTo>
                  <a:lnTo>
                    <a:pt x="0" y="2139696"/>
                  </a:lnTo>
                  <a:lnTo>
                    <a:pt x="446531" y="2139696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08475" y="3200399"/>
              <a:ext cx="447040" cy="2139950"/>
            </a:xfrm>
            <a:custGeom>
              <a:avLst/>
              <a:gdLst/>
              <a:ahLst/>
              <a:cxnLst/>
              <a:rect l="l" t="t" r="r" b="b"/>
              <a:pathLst>
                <a:path w="447039" h="2139950">
                  <a:moveTo>
                    <a:pt x="0" y="2139696"/>
                  </a:moveTo>
                  <a:lnTo>
                    <a:pt x="446531" y="2139696"/>
                  </a:lnTo>
                  <a:lnTo>
                    <a:pt x="446531" y="0"/>
                  </a:lnTo>
                  <a:lnTo>
                    <a:pt x="0" y="0"/>
                  </a:lnTo>
                  <a:lnTo>
                    <a:pt x="0" y="21396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02351" y="2866643"/>
              <a:ext cx="446531" cy="247345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02351" y="2866643"/>
              <a:ext cx="447040" cy="2473960"/>
            </a:xfrm>
            <a:custGeom>
              <a:avLst/>
              <a:gdLst/>
              <a:ahLst/>
              <a:cxnLst/>
              <a:rect l="l" t="t" r="r" b="b"/>
              <a:pathLst>
                <a:path w="447039" h="2473960">
                  <a:moveTo>
                    <a:pt x="0" y="2473452"/>
                  </a:moveTo>
                  <a:lnTo>
                    <a:pt x="446531" y="2473452"/>
                  </a:lnTo>
                  <a:lnTo>
                    <a:pt x="446531" y="0"/>
                  </a:lnTo>
                  <a:lnTo>
                    <a:pt x="0" y="0"/>
                  </a:lnTo>
                  <a:lnTo>
                    <a:pt x="0" y="247345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96227" y="2183892"/>
              <a:ext cx="445007" cy="31562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396227" y="2183892"/>
              <a:ext cx="445134" cy="3156585"/>
            </a:xfrm>
            <a:custGeom>
              <a:avLst/>
              <a:gdLst/>
              <a:ahLst/>
              <a:cxnLst/>
              <a:rect l="l" t="t" r="r" b="b"/>
              <a:pathLst>
                <a:path w="445134" h="3156585">
                  <a:moveTo>
                    <a:pt x="0" y="3156204"/>
                  </a:moveTo>
                  <a:lnTo>
                    <a:pt x="445007" y="3156204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315620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90104" y="2135124"/>
              <a:ext cx="445007" cy="32049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690104" y="2135124"/>
              <a:ext cx="445134" cy="3205480"/>
            </a:xfrm>
            <a:custGeom>
              <a:avLst/>
              <a:gdLst/>
              <a:ahLst/>
              <a:cxnLst/>
              <a:rect l="l" t="t" r="r" b="b"/>
              <a:pathLst>
                <a:path w="445134" h="3205479">
                  <a:moveTo>
                    <a:pt x="0" y="3204972"/>
                  </a:moveTo>
                  <a:lnTo>
                    <a:pt x="445007" y="3204972"/>
                  </a:lnTo>
                  <a:lnTo>
                    <a:pt x="445007" y="0"/>
                  </a:lnTo>
                  <a:lnTo>
                    <a:pt x="0" y="0"/>
                  </a:lnTo>
                  <a:lnTo>
                    <a:pt x="0" y="3204972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82456" y="1836420"/>
              <a:ext cx="446531" cy="35036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82456" y="1836420"/>
              <a:ext cx="447040" cy="3503929"/>
            </a:xfrm>
            <a:custGeom>
              <a:avLst/>
              <a:gdLst/>
              <a:ahLst/>
              <a:cxnLst/>
              <a:rect l="l" t="t" r="r" b="b"/>
              <a:pathLst>
                <a:path w="447040" h="3503929">
                  <a:moveTo>
                    <a:pt x="0" y="3503676"/>
                  </a:moveTo>
                  <a:lnTo>
                    <a:pt x="446531" y="3503676"/>
                  </a:lnTo>
                  <a:lnTo>
                    <a:pt x="446531" y="0"/>
                  </a:lnTo>
                  <a:lnTo>
                    <a:pt x="0" y="0"/>
                  </a:lnTo>
                  <a:lnTo>
                    <a:pt x="0" y="350367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76332" y="1339595"/>
              <a:ext cx="446531" cy="400050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76332" y="1339595"/>
              <a:ext cx="447040" cy="4000500"/>
            </a:xfrm>
            <a:custGeom>
              <a:avLst/>
              <a:gdLst/>
              <a:ahLst/>
              <a:cxnLst/>
              <a:rect l="l" t="t" r="r" b="b"/>
              <a:pathLst>
                <a:path w="447040" h="4000500">
                  <a:moveTo>
                    <a:pt x="0" y="4000500"/>
                  </a:moveTo>
                  <a:lnTo>
                    <a:pt x="446531" y="4000500"/>
                  </a:lnTo>
                  <a:lnTo>
                    <a:pt x="446531" y="0"/>
                  </a:lnTo>
                  <a:lnTo>
                    <a:pt x="0" y="0"/>
                  </a:lnTo>
                  <a:lnTo>
                    <a:pt x="0" y="40005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090927" y="5340096"/>
              <a:ext cx="9055735" cy="0"/>
            </a:xfrm>
            <a:custGeom>
              <a:avLst/>
              <a:gdLst/>
              <a:ahLst/>
              <a:cxnLst/>
              <a:rect l="l" t="t" r="r" b="b"/>
              <a:pathLst>
                <a:path w="9055735">
                  <a:moveTo>
                    <a:pt x="0" y="0"/>
                  </a:moveTo>
                  <a:lnTo>
                    <a:pt x="9055608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522347" y="2861817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7,18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15841" y="2841116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7,25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09717" y="2507741"/>
            <a:ext cx="4324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8,38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345428" y="1825497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10,69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39304" y="1775205"/>
            <a:ext cx="54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10,86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32926" y="1476578"/>
            <a:ext cx="549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11,87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23973" y="5201539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23973" y="4315714"/>
            <a:ext cx="116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823973" y="3429761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23973" y="2543937"/>
            <a:ext cx="1162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33804" y="1657553"/>
            <a:ext cx="2057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622930" y="5449011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916426" y="5449011"/>
            <a:ext cx="23367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797800" y="5449011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50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091676" y="5449011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85297" y="5449011"/>
            <a:ext cx="23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70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98160" y="5449011"/>
            <a:ext cx="2703195" cy="624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446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1418590" algn="l"/>
              </a:tabLst>
              <a:defRPr/>
            </a:pP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	</a:t>
            </a:r>
            <a:r>
              <a:rPr kumimoji="0" sz="16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Uluslararası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İşbirlikli</a:t>
            </a:r>
            <a:r>
              <a:rPr kumimoji="0" sz="1400" b="1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Yayın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Oranı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(%)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64539" y="2158636"/>
            <a:ext cx="203835" cy="26015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4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Makale</a:t>
            </a:r>
            <a:r>
              <a:rPr kumimoji="0" sz="14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Başına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Ortalama</a:t>
            </a:r>
            <a:r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Atıf</a:t>
            </a:r>
            <a:r>
              <a:rPr kumimoji="0" sz="14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Sayısı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733804" y="291266"/>
            <a:ext cx="9041130" cy="98996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881380" marR="0" lvl="0" indent="0" defTabSz="914400" eaLnBrk="1" fontAlgn="auto" latinLnBrk="0" hangingPunct="1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WoS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Uluslararası</a:t>
            </a:r>
            <a:r>
              <a:rPr kumimoji="0" sz="16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İşbirlikli</a:t>
            </a:r>
            <a:r>
              <a:rPr kumimoji="0" sz="1600" b="1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Yayın</a:t>
            </a:r>
            <a:r>
              <a:rPr kumimoji="0" sz="16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Oranları</a:t>
            </a:r>
            <a:r>
              <a:rPr kumimoji="0" sz="16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</a:t>
            </a:r>
            <a:r>
              <a:rPr kumimoji="0" sz="16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Ortalama</a:t>
            </a:r>
            <a:r>
              <a:rPr kumimoji="0" sz="16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Atıf</a:t>
            </a:r>
            <a:r>
              <a:rPr kumimoji="0" sz="16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Sayıları</a:t>
            </a:r>
            <a:r>
              <a:rPr kumimoji="0" sz="16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(2016-2020)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ts val="1660"/>
              </a:lnSpc>
              <a:spcBef>
                <a:spcPts val="8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5080" lvl="0" indent="0" algn="r" defTabSz="914400" eaLnBrk="1" fontAlgn="auto" latinLnBrk="0" hangingPunct="1">
              <a:lnSpc>
                <a:spcPts val="21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13,55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87571" y="2282774"/>
            <a:ext cx="7169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</a:rPr>
              <a:t>Türkiye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7889" y="6444359"/>
            <a:ext cx="102984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</a:t>
            </a:r>
            <a:r>
              <a:rPr kumimoji="0" lang="tr-T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tr-TR"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Kasım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6465" y="370077"/>
            <a:ext cx="3361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006FC0"/>
                </a:solidFill>
              </a:rPr>
              <a:t>Incites</a:t>
            </a:r>
            <a:r>
              <a:rPr sz="2000" spc="-260" dirty="0">
                <a:solidFill>
                  <a:srgbClr val="006FC0"/>
                </a:solidFill>
              </a:rPr>
              <a:t> </a:t>
            </a:r>
            <a:r>
              <a:rPr sz="2000" spc="-135" dirty="0">
                <a:solidFill>
                  <a:srgbClr val="006FC0"/>
                </a:solidFill>
              </a:rPr>
              <a:t>Yayın</a:t>
            </a:r>
            <a:r>
              <a:rPr sz="2000" spc="-250" dirty="0">
                <a:solidFill>
                  <a:srgbClr val="006FC0"/>
                </a:solidFill>
              </a:rPr>
              <a:t> </a:t>
            </a:r>
            <a:r>
              <a:rPr sz="2000" spc="-114" dirty="0">
                <a:solidFill>
                  <a:srgbClr val="006FC0"/>
                </a:solidFill>
              </a:rPr>
              <a:t>Analizi,</a:t>
            </a:r>
            <a:r>
              <a:rPr sz="2000" spc="-225" dirty="0">
                <a:solidFill>
                  <a:srgbClr val="006FC0"/>
                </a:solidFill>
              </a:rPr>
              <a:t> </a:t>
            </a:r>
            <a:r>
              <a:rPr sz="2000" spc="-105" dirty="0">
                <a:solidFill>
                  <a:srgbClr val="006FC0"/>
                </a:solidFill>
              </a:rPr>
              <a:t>2017-</a:t>
            </a:r>
            <a:r>
              <a:rPr sz="2000" spc="-210" dirty="0">
                <a:solidFill>
                  <a:srgbClr val="006FC0"/>
                </a:solidFill>
              </a:rPr>
              <a:t> </a:t>
            </a:r>
            <a:r>
              <a:rPr sz="2000" spc="-85" dirty="0">
                <a:solidFill>
                  <a:srgbClr val="006FC0"/>
                </a:solidFill>
              </a:rPr>
              <a:t>2021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3866" y="6444359"/>
            <a:ext cx="674356" cy="1996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44440" y="6160008"/>
            <a:ext cx="2103120" cy="370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2710" marR="0" lvl="0" indent="0" defTabSz="91440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Dünya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ortalaması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1,0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112" y="1572812"/>
            <a:ext cx="5259324" cy="37795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224276" y="3389833"/>
            <a:ext cx="5664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/>
                <a:cs typeface="Calibri"/>
              </a:rPr>
              <a:t>Türkiye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9816" y="2659126"/>
            <a:ext cx="460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20" normalizeH="0" baseline="0" noProof="0" dirty="0">
                <a:ln>
                  <a:noFill/>
                </a:ln>
                <a:solidFill>
                  <a:srgbClr val="3D50B5"/>
                </a:solidFill>
                <a:effectLst/>
                <a:uLnTx/>
                <a:uFillTx/>
                <a:latin typeface="Calibri"/>
                <a:cs typeface="Calibri"/>
              </a:rPr>
              <a:t>ODTÜ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4564" y="2913888"/>
            <a:ext cx="586740" cy="37084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0" lvl="0" indent="0" defTabSz="91440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0,98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4564" y="2071116"/>
            <a:ext cx="586740" cy="370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0" lvl="0" indent="0" defTabSz="91440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1,10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2052" y="1605622"/>
            <a:ext cx="5087111" cy="363361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012423" y="3590544"/>
            <a:ext cx="586740" cy="37084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 marR="0" lvl="0" indent="0" defTabSz="91440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0,90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2423" y="3060192"/>
            <a:ext cx="586740" cy="368935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 marR="0" lvl="0" indent="0" defTabSz="91440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0,98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83443" y="3923538"/>
            <a:ext cx="7029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3D50B5"/>
                </a:solidFill>
                <a:effectLst/>
                <a:uLnTx/>
                <a:uFillTx/>
                <a:latin typeface="Calibri"/>
                <a:cs typeface="Calibri"/>
              </a:rPr>
              <a:t>Ankara</a:t>
            </a:r>
            <a:r>
              <a:rPr kumimoji="0" sz="1400" b="1" i="0" u="none" strike="noStrike" kern="0" cap="none" spc="-70" normalizeH="0" baseline="0" noProof="0" dirty="0">
                <a:ln>
                  <a:noFill/>
                </a:ln>
                <a:solidFill>
                  <a:srgbClr val="3D50B5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1" i="0" u="none" strike="noStrike" kern="0" cap="none" spc="-50" normalizeH="0" baseline="0" noProof="0" dirty="0">
                <a:ln>
                  <a:noFill/>
                </a:ln>
                <a:solidFill>
                  <a:srgbClr val="3D50B5"/>
                </a:solidFill>
                <a:effectLst/>
                <a:uLnTx/>
                <a:uFillTx/>
                <a:latin typeface="Calibri"/>
                <a:cs typeface="Calibri"/>
              </a:rPr>
              <a:t>Ü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61218" y="2979166"/>
            <a:ext cx="5664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B35AC3"/>
                </a:solidFill>
                <a:effectLst/>
                <a:uLnTx/>
                <a:uFillTx/>
                <a:latin typeface="Calibri"/>
                <a:cs typeface="Calibri"/>
              </a:rPr>
              <a:t>Türkiye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7095" y="2224913"/>
            <a:ext cx="1765808" cy="69888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13876" y="2766060"/>
            <a:ext cx="1175778" cy="10111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35533CD3-90DA-CD41-B0B0-0026B46A34FA}"/>
              </a:ext>
            </a:extLst>
          </p:cNvPr>
          <p:cNvSpPr txBox="1">
            <a:spLocks/>
          </p:cNvSpPr>
          <p:nvPr/>
        </p:nvSpPr>
        <p:spPr>
          <a:xfrm>
            <a:off x="663901" y="499604"/>
            <a:ext cx="9816818" cy="6452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tr-TR" sz="2800" dirty="0">
                <a:solidFill>
                  <a:srgbClr val="174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Araştırma Üniversitesi Olmanın Getirdikleri</a:t>
            </a:r>
            <a:endParaRPr lang="en-US" sz="2800" dirty="0">
              <a:solidFill>
                <a:srgbClr val="1740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Dikdörtgen 5">
            <a:extLst>
              <a:ext uri="{FF2B5EF4-FFF2-40B4-BE49-F238E27FC236}">
                <a16:creationId xmlns:a16="http://schemas.microsoft.com/office/drawing/2014/main" id="{60DFB27F-D5A1-3546-AF96-9F3842C9B7EA}"/>
              </a:ext>
            </a:extLst>
          </p:cNvPr>
          <p:cNvSpPr/>
          <p:nvPr/>
        </p:nvSpPr>
        <p:spPr>
          <a:xfrm>
            <a:off x="0" y="6353181"/>
            <a:ext cx="12192000" cy="5048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BFE77B-4CFA-0343-AF95-9BCE8A6EFD6A}"/>
              </a:ext>
            </a:extLst>
          </p:cNvPr>
          <p:cNvGrpSpPr/>
          <p:nvPr/>
        </p:nvGrpSpPr>
        <p:grpSpPr>
          <a:xfrm>
            <a:off x="663901" y="1462311"/>
            <a:ext cx="7110332" cy="3531499"/>
            <a:chOff x="1279375" y="2362131"/>
            <a:chExt cx="7110332" cy="353149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EE1E5F1-DB74-3342-8680-410A5D580A5B}"/>
                </a:ext>
              </a:extLst>
            </p:cNvPr>
            <p:cNvSpPr/>
            <p:nvPr/>
          </p:nvSpPr>
          <p:spPr>
            <a:xfrm>
              <a:off x="1279375" y="2362131"/>
              <a:ext cx="6114190" cy="451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tr-TR" b="1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Statünün getirdiği avantajlar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6D01ACB-C8CD-324E-A7F5-A53939CADF7C}"/>
                </a:ext>
              </a:extLst>
            </p:cNvPr>
            <p:cNvSpPr/>
            <p:nvPr/>
          </p:nvSpPr>
          <p:spPr>
            <a:xfrm>
              <a:off x="1279375" y="2849207"/>
              <a:ext cx="7110332" cy="3044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Görünürlük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TÜBİTAK’ın yüksek bütçeli programlarına sadece Araştırma Üniversiteleri başvuru yapabiliyor (1004 vb.)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TÜBİTAK tarafından oluşturulan yeni programlara da başvuru hakkına sahip olması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Bilim politikalarının oluşturulmasında görüş ve önerileri alınıyor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Diğer hususlar (Kadro, atama, ödenek vb. konularda da ek avantajlar sağlayabiliyor)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BAB2AC-EF4E-DC43-BE44-15D307373B86}"/>
                </a:ext>
              </a:extLst>
            </p:cNvPr>
            <p:cNvSpPr/>
            <p:nvPr/>
          </p:nvSpPr>
          <p:spPr>
            <a:xfrm>
              <a:off x="1279375" y="4162363"/>
              <a:ext cx="3959546" cy="371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endParaRPr lang="tr-TR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702" y="1688206"/>
            <a:ext cx="3192227" cy="27496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44" y="2698819"/>
            <a:ext cx="2621493" cy="21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9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76355" y="6468871"/>
            <a:ext cx="97057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</a:t>
            </a:r>
            <a:r>
              <a:rPr kumimoji="0" lang="tr-T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6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tr-TR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Kasım</a:t>
            </a:r>
            <a:r>
              <a:rPr kumimoji="0" sz="1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2022)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6465" y="370077"/>
            <a:ext cx="3361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006FC0"/>
                </a:solidFill>
              </a:rPr>
              <a:t>Incites</a:t>
            </a:r>
            <a:r>
              <a:rPr sz="2000" spc="-260" dirty="0">
                <a:solidFill>
                  <a:srgbClr val="006FC0"/>
                </a:solidFill>
              </a:rPr>
              <a:t> </a:t>
            </a:r>
            <a:r>
              <a:rPr sz="2000" spc="-135" dirty="0">
                <a:solidFill>
                  <a:srgbClr val="006FC0"/>
                </a:solidFill>
              </a:rPr>
              <a:t>Yayın</a:t>
            </a:r>
            <a:r>
              <a:rPr sz="2000" spc="-250" dirty="0">
                <a:solidFill>
                  <a:srgbClr val="006FC0"/>
                </a:solidFill>
              </a:rPr>
              <a:t> </a:t>
            </a:r>
            <a:r>
              <a:rPr sz="2000" spc="-114" dirty="0">
                <a:solidFill>
                  <a:srgbClr val="006FC0"/>
                </a:solidFill>
              </a:rPr>
              <a:t>Analizi,</a:t>
            </a:r>
            <a:r>
              <a:rPr sz="2000" spc="-225" dirty="0">
                <a:solidFill>
                  <a:srgbClr val="006FC0"/>
                </a:solidFill>
              </a:rPr>
              <a:t> </a:t>
            </a:r>
            <a:r>
              <a:rPr sz="2000" spc="-105" dirty="0">
                <a:solidFill>
                  <a:srgbClr val="006FC0"/>
                </a:solidFill>
              </a:rPr>
              <a:t>2017-</a:t>
            </a:r>
            <a:r>
              <a:rPr sz="2000" spc="-210" dirty="0">
                <a:solidFill>
                  <a:srgbClr val="006FC0"/>
                </a:solidFill>
              </a:rPr>
              <a:t> </a:t>
            </a:r>
            <a:r>
              <a:rPr sz="2000" spc="-85" dirty="0">
                <a:solidFill>
                  <a:srgbClr val="006FC0"/>
                </a:solidFill>
              </a:rPr>
              <a:t>2021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3866" y="6444359"/>
            <a:ext cx="674356" cy="19964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97368" y="5618988"/>
            <a:ext cx="2208530" cy="646430"/>
          </a:xfrm>
          <a:prstGeom prst="rect">
            <a:avLst/>
          </a:prstGeom>
          <a:solidFill>
            <a:srgbClr val="6F2F9F"/>
          </a:solidFill>
        </p:spPr>
        <p:txBody>
          <a:bodyPr vert="horz" wrap="square" lIns="0" tIns="31750" rIns="0" bIns="0" rtlCol="0">
            <a:spAutoFit/>
          </a:bodyPr>
          <a:lstStyle/>
          <a:p>
            <a:pPr marL="1905" marR="0" lvl="0" indent="0" algn="ctr" defTabSz="91440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Ankara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0" marR="508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Q1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+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Q2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Oranı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%55,53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1344" y="5699759"/>
            <a:ext cx="2207260" cy="64643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32384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ODTÜ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0" marR="6985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Q1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+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Q2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Oranı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%75,50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67" y="1460391"/>
            <a:ext cx="4504944" cy="395435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16092" y="1989836"/>
            <a:ext cx="234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45A1A1"/>
                </a:solidFill>
                <a:effectLst/>
                <a:uLnTx/>
                <a:uFillTx/>
                <a:latin typeface="Calibri Light"/>
                <a:cs typeface="Calibri Light"/>
              </a:rPr>
              <a:t>Q1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6092" y="2545842"/>
            <a:ext cx="234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365574"/>
                </a:solidFill>
                <a:effectLst/>
                <a:uLnTx/>
                <a:uFillTx/>
                <a:latin typeface="Calibri Light"/>
                <a:cs typeface="Calibri Light"/>
              </a:rPr>
              <a:t>Q2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20410" y="3976827"/>
            <a:ext cx="236854" cy="680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3E86C9"/>
                </a:solidFill>
                <a:effectLst/>
                <a:uLnTx/>
                <a:uFillTx/>
                <a:latin typeface="Calibri Light"/>
                <a:cs typeface="Calibri Light"/>
              </a:rPr>
              <a:t>Q3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Calibri Light"/>
                <a:cs typeface="Calibri Light"/>
              </a:rPr>
              <a:t>Q4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1655" y="1370825"/>
            <a:ext cx="4277867" cy="383821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480675" y="1959305"/>
            <a:ext cx="234950" cy="42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156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45A1A1"/>
                </a:solidFill>
                <a:effectLst/>
                <a:uLnTx/>
                <a:uFillTx/>
                <a:latin typeface="Calibri Light"/>
                <a:cs typeface="Calibri Light"/>
              </a:rPr>
              <a:t>Q1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  <a:p>
            <a:pPr marL="12700" marR="0" lvl="0" indent="0" defTabSz="914400" eaLnBrk="1" fontAlgn="auto" latinLnBrk="0" hangingPunct="1">
              <a:lnSpc>
                <a:spcPts val="15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365574"/>
                </a:solidFill>
                <a:effectLst/>
                <a:uLnTx/>
                <a:uFillTx/>
                <a:latin typeface="Calibri Light"/>
                <a:cs typeface="Calibri Light"/>
              </a:rPr>
              <a:t>Q2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0675" y="2545842"/>
            <a:ext cx="234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6817FF"/>
                </a:solidFill>
                <a:effectLst/>
                <a:uLnTx/>
                <a:uFillTx/>
                <a:latin typeface="Calibri Light"/>
                <a:cs typeface="Calibri Light"/>
              </a:rPr>
              <a:t>Q4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80675" y="3001137"/>
            <a:ext cx="2349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3E86C9"/>
                </a:solidFill>
                <a:effectLst/>
                <a:uLnTx/>
                <a:uFillTx/>
                <a:latin typeface="Calibri Light"/>
                <a:cs typeface="Calibri Light"/>
              </a:rPr>
              <a:t>Q3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891521" y="1837182"/>
            <a:ext cx="1292860" cy="1727200"/>
          </a:xfrm>
          <a:custGeom>
            <a:avLst/>
            <a:gdLst/>
            <a:ahLst/>
            <a:cxnLst/>
            <a:rect l="l" t="t" r="r" b="b"/>
            <a:pathLst>
              <a:path w="1292859" h="1727200">
                <a:moveTo>
                  <a:pt x="0" y="863345"/>
                </a:moveTo>
                <a:lnTo>
                  <a:pt x="1271" y="808752"/>
                </a:lnTo>
                <a:lnTo>
                  <a:pt x="5034" y="755060"/>
                </a:lnTo>
                <a:lnTo>
                  <a:pt x="11214" y="702371"/>
                </a:lnTo>
                <a:lnTo>
                  <a:pt x="19735" y="650785"/>
                </a:lnTo>
                <a:lnTo>
                  <a:pt x="30520" y="600405"/>
                </a:lnTo>
                <a:lnTo>
                  <a:pt x="43495" y="551331"/>
                </a:lnTo>
                <a:lnTo>
                  <a:pt x="58583" y="503664"/>
                </a:lnTo>
                <a:lnTo>
                  <a:pt x="75710" y="457506"/>
                </a:lnTo>
                <a:lnTo>
                  <a:pt x="94798" y="412958"/>
                </a:lnTo>
                <a:lnTo>
                  <a:pt x="115774" y="370121"/>
                </a:lnTo>
                <a:lnTo>
                  <a:pt x="138560" y="329096"/>
                </a:lnTo>
                <a:lnTo>
                  <a:pt x="163081" y="289985"/>
                </a:lnTo>
                <a:lnTo>
                  <a:pt x="189261" y="252888"/>
                </a:lnTo>
                <a:lnTo>
                  <a:pt x="217026" y="217907"/>
                </a:lnTo>
                <a:lnTo>
                  <a:pt x="246298" y="185143"/>
                </a:lnTo>
                <a:lnTo>
                  <a:pt x="277003" y="154697"/>
                </a:lnTo>
                <a:lnTo>
                  <a:pt x="309064" y="126671"/>
                </a:lnTo>
                <a:lnTo>
                  <a:pt x="342406" y="101165"/>
                </a:lnTo>
                <a:lnTo>
                  <a:pt x="376954" y="78281"/>
                </a:lnTo>
                <a:lnTo>
                  <a:pt x="412631" y="58119"/>
                </a:lnTo>
                <a:lnTo>
                  <a:pt x="449362" y="40782"/>
                </a:lnTo>
                <a:lnTo>
                  <a:pt x="487071" y="26370"/>
                </a:lnTo>
                <a:lnTo>
                  <a:pt x="525683" y="14985"/>
                </a:lnTo>
                <a:lnTo>
                  <a:pt x="565121" y="6727"/>
                </a:lnTo>
                <a:lnTo>
                  <a:pt x="605311" y="1698"/>
                </a:lnTo>
                <a:lnTo>
                  <a:pt x="646176" y="0"/>
                </a:lnTo>
                <a:lnTo>
                  <a:pt x="687040" y="1698"/>
                </a:lnTo>
                <a:lnTo>
                  <a:pt x="727230" y="6727"/>
                </a:lnTo>
                <a:lnTo>
                  <a:pt x="766668" y="14985"/>
                </a:lnTo>
                <a:lnTo>
                  <a:pt x="805280" y="26370"/>
                </a:lnTo>
                <a:lnTo>
                  <a:pt x="842989" y="40782"/>
                </a:lnTo>
                <a:lnTo>
                  <a:pt x="879720" y="58119"/>
                </a:lnTo>
                <a:lnTo>
                  <a:pt x="915397" y="78281"/>
                </a:lnTo>
                <a:lnTo>
                  <a:pt x="949945" y="101165"/>
                </a:lnTo>
                <a:lnTo>
                  <a:pt x="983287" y="126671"/>
                </a:lnTo>
                <a:lnTo>
                  <a:pt x="1015348" y="154697"/>
                </a:lnTo>
                <a:lnTo>
                  <a:pt x="1046053" y="185143"/>
                </a:lnTo>
                <a:lnTo>
                  <a:pt x="1075325" y="217907"/>
                </a:lnTo>
                <a:lnTo>
                  <a:pt x="1103090" y="252888"/>
                </a:lnTo>
                <a:lnTo>
                  <a:pt x="1129270" y="289985"/>
                </a:lnTo>
                <a:lnTo>
                  <a:pt x="1153791" y="329096"/>
                </a:lnTo>
                <a:lnTo>
                  <a:pt x="1176577" y="370121"/>
                </a:lnTo>
                <a:lnTo>
                  <a:pt x="1197553" y="412958"/>
                </a:lnTo>
                <a:lnTo>
                  <a:pt x="1216641" y="457506"/>
                </a:lnTo>
                <a:lnTo>
                  <a:pt x="1233768" y="503664"/>
                </a:lnTo>
                <a:lnTo>
                  <a:pt x="1248856" y="551331"/>
                </a:lnTo>
                <a:lnTo>
                  <a:pt x="1261831" y="600405"/>
                </a:lnTo>
                <a:lnTo>
                  <a:pt x="1272616" y="650785"/>
                </a:lnTo>
                <a:lnTo>
                  <a:pt x="1281137" y="702371"/>
                </a:lnTo>
                <a:lnTo>
                  <a:pt x="1287317" y="755060"/>
                </a:lnTo>
                <a:lnTo>
                  <a:pt x="1291080" y="808752"/>
                </a:lnTo>
                <a:lnTo>
                  <a:pt x="1292352" y="863345"/>
                </a:lnTo>
                <a:lnTo>
                  <a:pt x="1291080" y="917939"/>
                </a:lnTo>
                <a:lnTo>
                  <a:pt x="1287317" y="971631"/>
                </a:lnTo>
                <a:lnTo>
                  <a:pt x="1281137" y="1024320"/>
                </a:lnTo>
                <a:lnTo>
                  <a:pt x="1272616" y="1075906"/>
                </a:lnTo>
                <a:lnTo>
                  <a:pt x="1261831" y="1126286"/>
                </a:lnTo>
                <a:lnTo>
                  <a:pt x="1248856" y="1175360"/>
                </a:lnTo>
                <a:lnTo>
                  <a:pt x="1233768" y="1223027"/>
                </a:lnTo>
                <a:lnTo>
                  <a:pt x="1216641" y="1269185"/>
                </a:lnTo>
                <a:lnTo>
                  <a:pt x="1197553" y="1313733"/>
                </a:lnTo>
                <a:lnTo>
                  <a:pt x="1176577" y="1356570"/>
                </a:lnTo>
                <a:lnTo>
                  <a:pt x="1153791" y="1397595"/>
                </a:lnTo>
                <a:lnTo>
                  <a:pt x="1129270" y="1436706"/>
                </a:lnTo>
                <a:lnTo>
                  <a:pt x="1103090" y="1473803"/>
                </a:lnTo>
                <a:lnTo>
                  <a:pt x="1075325" y="1508784"/>
                </a:lnTo>
                <a:lnTo>
                  <a:pt x="1046053" y="1541548"/>
                </a:lnTo>
                <a:lnTo>
                  <a:pt x="1015348" y="1571994"/>
                </a:lnTo>
                <a:lnTo>
                  <a:pt x="983287" y="1600020"/>
                </a:lnTo>
                <a:lnTo>
                  <a:pt x="949945" y="1625526"/>
                </a:lnTo>
                <a:lnTo>
                  <a:pt x="915397" y="1648410"/>
                </a:lnTo>
                <a:lnTo>
                  <a:pt x="879720" y="1668572"/>
                </a:lnTo>
                <a:lnTo>
                  <a:pt x="842989" y="1685909"/>
                </a:lnTo>
                <a:lnTo>
                  <a:pt x="805280" y="1700321"/>
                </a:lnTo>
                <a:lnTo>
                  <a:pt x="766668" y="1711706"/>
                </a:lnTo>
                <a:lnTo>
                  <a:pt x="727230" y="1719964"/>
                </a:lnTo>
                <a:lnTo>
                  <a:pt x="687040" y="1724993"/>
                </a:lnTo>
                <a:lnTo>
                  <a:pt x="646176" y="1726691"/>
                </a:lnTo>
                <a:lnTo>
                  <a:pt x="605311" y="1724993"/>
                </a:lnTo>
                <a:lnTo>
                  <a:pt x="565121" y="1719964"/>
                </a:lnTo>
                <a:lnTo>
                  <a:pt x="525683" y="1711706"/>
                </a:lnTo>
                <a:lnTo>
                  <a:pt x="487071" y="1700321"/>
                </a:lnTo>
                <a:lnTo>
                  <a:pt x="449362" y="1685909"/>
                </a:lnTo>
                <a:lnTo>
                  <a:pt x="412631" y="1668572"/>
                </a:lnTo>
                <a:lnTo>
                  <a:pt x="376954" y="1648410"/>
                </a:lnTo>
                <a:lnTo>
                  <a:pt x="342406" y="1625526"/>
                </a:lnTo>
                <a:lnTo>
                  <a:pt x="309064" y="1600020"/>
                </a:lnTo>
                <a:lnTo>
                  <a:pt x="277003" y="1571994"/>
                </a:lnTo>
                <a:lnTo>
                  <a:pt x="246298" y="1541548"/>
                </a:lnTo>
                <a:lnTo>
                  <a:pt x="217026" y="1508784"/>
                </a:lnTo>
                <a:lnTo>
                  <a:pt x="189261" y="1473803"/>
                </a:lnTo>
                <a:lnTo>
                  <a:pt x="163081" y="1436706"/>
                </a:lnTo>
                <a:lnTo>
                  <a:pt x="138560" y="1397595"/>
                </a:lnTo>
                <a:lnTo>
                  <a:pt x="115774" y="1356570"/>
                </a:lnTo>
                <a:lnTo>
                  <a:pt x="94798" y="1313733"/>
                </a:lnTo>
                <a:lnTo>
                  <a:pt x="75710" y="1269185"/>
                </a:lnTo>
                <a:lnTo>
                  <a:pt x="58583" y="1223027"/>
                </a:lnTo>
                <a:lnTo>
                  <a:pt x="43495" y="1175360"/>
                </a:lnTo>
                <a:lnTo>
                  <a:pt x="30520" y="1126286"/>
                </a:lnTo>
                <a:lnTo>
                  <a:pt x="19735" y="1075906"/>
                </a:lnTo>
                <a:lnTo>
                  <a:pt x="11214" y="1024320"/>
                </a:lnTo>
                <a:lnTo>
                  <a:pt x="5034" y="971631"/>
                </a:lnTo>
                <a:lnTo>
                  <a:pt x="1271" y="917939"/>
                </a:lnTo>
                <a:lnTo>
                  <a:pt x="0" y="863345"/>
                </a:lnTo>
                <a:close/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37603" y="5906569"/>
            <a:ext cx="205740" cy="312420"/>
            <a:chOff x="10237603" y="5906569"/>
            <a:chExt cx="205740" cy="31242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7603" y="5906569"/>
              <a:ext cx="205497" cy="3120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8523" y="5922263"/>
              <a:ext cx="108203" cy="2164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83951" y="5917691"/>
              <a:ext cx="117348" cy="225552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4812029" y="1887473"/>
            <a:ext cx="989330" cy="1199515"/>
          </a:xfrm>
          <a:custGeom>
            <a:avLst/>
            <a:gdLst/>
            <a:ahLst/>
            <a:cxnLst/>
            <a:rect l="l" t="t" r="r" b="b"/>
            <a:pathLst>
              <a:path w="989329" h="1199514">
                <a:moveTo>
                  <a:pt x="0" y="599693"/>
                </a:moveTo>
                <a:lnTo>
                  <a:pt x="1814" y="547948"/>
                </a:lnTo>
                <a:lnTo>
                  <a:pt x="7160" y="497424"/>
                </a:lnTo>
                <a:lnTo>
                  <a:pt x="15888" y="448304"/>
                </a:lnTo>
                <a:lnTo>
                  <a:pt x="27851" y="400766"/>
                </a:lnTo>
                <a:lnTo>
                  <a:pt x="42899" y="354991"/>
                </a:lnTo>
                <a:lnTo>
                  <a:pt x="60885" y="311158"/>
                </a:lnTo>
                <a:lnTo>
                  <a:pt x="81660" y="269448"/>
                </a:lnTo>
                <a:lnTo>
                  <a:pt x="105076" y="230041"/>
                </a:lnTo>
                <a:lnTo>
                  <a:pt x="130984" y="193116"/>
                </a:lnTo>
                <a:lnTo>
                  <a:pt x="159237" y="158853"/>
                </a:lnTo>
                <a:lnTo>
                  <a:pt x="189686" y="127433"/>
                </a:lnTo>
                <a:lnTo>
                  <a:pt x="222183" y="99036"/>
                </a:lnTo>
                <a:lnTo>
                  <a:pt x="256579" y="73841"/>
                </a:lnTo>
                <a:lnTo>
                  <a:pt x="292726" y="52028"/>
                </a:lnTo>
                <a:lnTo>
                  <a:pt x="330476" y="33778"/>
                </a:lnTo>
                <a:lnTo>
                  <a:pt x="369681" y="19270"/>
                </a:lnTo>
                <a:lnTo>
                  <a:pt x="410191" y="8684"/>
                </a:lnTo>
                <a:lnTo>
                  <a:pt x="451860" y="2201"/>
                </a:lnTo>
                <a:lnTo>
                  <a:pt x="494538" y="0"/>
                </a:lnTo>
                <a:lnTo>
                  <a:pt x="537215" y="2201"/>
                </a:lnTo>
                <a:lnTo>
                  <a:pt x="578884" y="8684"/>
                </a:lnTo>
                <a:lnTo>
                  <a:pt x="619394" y="19270"/>
                </a:lnTo>
                <a:lnTo>
                  <a:pt x="658599" y="33778"/>
                </a:lnTo>
                <a:lnTo>
                  <a:pt x="696349" y="52028"/>
                </a:lnTo>
                <a:lnTo>
                  <a:pt x="732496" y="73841"/>
                </a:lnTo>
                <a:lnTo>
                  <a:pt x="766892" y="99036"/>
                </a:lnTo>
                <a:lnTo>
                  <a:pt x="799389" y="127433"/>
                </a:lnTo>
                <a:lnTo>
                  <a:pt x="829838" y="158853"/>
                </a:lnTo>
                <a:lnTo>
                  <a:pt x="858091" y="193116"/>
                </a:lnTo>
                <a:lnTo>
                  <a:pt x="883999" y="230041"/>
                </a:lnTo>
                <a:lnTo>
                  <a:pt x="907415" y="269448"/>
                </a:lnTo>
                <a:lnTo>
                  <a:pt x="928190" y="311158"/>
                </a:lnTo>
                <a:lnTo>
                  <a:pt x="946176" y="354991"/>
                </a:lnTo>
                <a:lnTo>
                  <a:pt x="961224" y="400766"/>
                </a:lnTo>
                <a:lnTo>
                  <a:pt x="973187" y="448304"/>
                </a:lnTo>
                <a:lnTo>
                  <a:pt x="981915" y="497424"/>
                </a:lnTo>
                <a:lnTo>
                  <a:pt x="987261" y="547948"/>
                </a:lnTo>
                <a:lnTo>
                  <a:pt x="989076" y="599693"/>
                </a:lnTo>
                <a:lnTo>
                  <a:pt x="987261" y="651439"/>
                </a:lnTo>
                <a:lnTo>
                  <a:pt x="981915" y="701963"/>
                </a:lnTo>
                <a:lnTo>
                  <a:pt x="973187" y="751083"/>
                </a:lnTo>
                <a:lnTo>
                  <a:pt x="961224" y="798621"/>
                </a:lnTo>
                <a:lnTo>
                  <a:pt x="946176" y="844396"/>
                </a:lnTo>
                <a:lnTo>
                  <a:pt x="928190" y="888229"/>
                </a:lnTo>
                <a:lnTo>
                  <a:pt x="907415" y="929939"/>
                </a:lnTo>
                <a:lnTo>
                  <a:pt x="883999" y="969346"/>
                </a:lnTo>
                <a:lnTo>
                  <a:pt x="858091" y="1006271"/>
                </a:lnTo>
                <a:lnTo>
                  <a:pt x="829838" y="1040534"/>
                </a:lnTo>
                <a:lnTo>
                  <a:pt x="799389" y="1071954"/>
                </a:lnTo>
                <a:lnTo>
                  <a:pt x="766892" y="1100351"/>
                </a:lnTo>
                <a:lnTo>
                  <a:pt x="732496" y="1125546"/>
                </a:lnTo>
                <a:lnTo>
                  <a:pt x="696349" y="1147359"/>
                </a:lnTo>
                <a:lnTo>
                  <a:pt x="658599" y="1165609"/>
                </a:lnTo>
                <a:lnTo>
                  <a:pt x="619394" y="1180117"/>
                </a:lnTo>
                <a:lnTo>
                  <a:pt x="578884" y="1190703"/>
                </a:lnTo>
                <a:lnTo>
                  <a:pt x="537215" y="1197186"/>
                </a:lnTo>
                <a:lnTo>
                  <a:pt x="494538" y="1199388"/>
                </a:lnTo>
                <a:lnTo>
                  <a:pt x="451860" y="1197186"/>
                </a:lnTo>
                <a:lnTo>
                  <a:pt x="410191" y="1190703"/>
                </a:lnTo>
                <a:lnTo>
                  <a:pt x="369681" y="1180117"/>
                </a:lnTo>
                <a:lnTo>
                  <a:pt x="330476" y="1165609"/>
                </a:lnTo>
                <a:lnTo>
                  <a:pt x="292726" y="1147359"/>
                </a:lnTo>
                <a:lnTo>
                  <a:pt x="256579" y="1125546"/>
                </a:lnTo>
                <a:lnTo>
                  <a:pt x="222183" y="1100351"/>
                </a:lnTo>
                <a:lnTo>
                  <a:pt x="189686" y="1071954"/>
                </a:lnTo>
                <a:lnTo>
                  <a:pt x="159237" y="1040534"/>
                </a:lnTo>
                <a:lnTo>
                  <a:pt x="130984" y="1006271"/>
                </a:lnTo>
                <a:lnTo>
                  <a:pt x="105076" y="969346"/>
                </a:lnTo>
                <a:lnTo>
                  <a:pt x="81660" y="929939"/>
                </a:lnTo>
                <a:lnTo>
                  <a:pt x="60885" y="888229"/>
                </a:lnTo>
                <a:lnTo>
                  <a:pt x="42899" y="844396"/>
                </a:lnTo>
                <a:lnTo>
                  <a:pt x="27851" y="798621"/>
                </a:lnTo>
                <a:lnTo>
                  <a:pt x="15888" y="751083"/>
                </a:lnTo>
                <a:lnTo>
                  <a:pt x="7160" y="701963"/>
                </a:lnTo>
                <a:lnTo>
                  <a:pt x="1814" y="651439"/>
                </a:lnTo>
                <a:lnTo>
                  <a:pt x="0" y="599693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8860" y="6085433"/>
            <a:ext cx="2735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fazla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yayın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yapılan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alan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02648" y="6112865"/>
            <a:ext cx="10472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(16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tr-TR"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Kasım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2021)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8644" y="497840"/>
            <a:ext cx="4822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006FC0"/>
                </a:solidFill>
              </a:rPr>
              <a:t>Incites</a:t>
            </a:r>
            <a:r>
              <a:rPr spc="-215" dirty="0">
                <a:solidFill>
                  <a:srgbClr val="006FC0"/>
                </a:solidFill>
              </a:rPr>
              <a:t> </a:t>
            </a:r>
            <a:r>
              <a:rPr spc="-155" dirty="0">
                <a:solidFill>
                  <a:srgbClr val="006FC0"/>
                </a:solidFill>
              </a:rPr>
              <a:t>Yayın</a:t>
            </a:r>
            <a:r>
              <a:rPr spc="-229" dirty="0">
                <a:solidFill>
                  <a:srgbClr val="006FC0"/>
                </a:solidFill>
              </a:rPr>
              <a:t> </a:t>
            </a:r>
            <a:r>
              <a:rPr spc="-125" dirty="0">
                <a:solidFill>
                  <a:srgbClr val="006FC0"/>
                </a:solidFill>
              </a:rPr>
              <a:t>Analizi,</a:t>
            </a:r>
            <a:r>
              <a:rPr spc="-170" dirty="0">
                <a:solidFill>
                  <a:srgbClr val="006FC0"/>
                </a:solidFill>
              </a:rPr>
              <a:t> </a:t>
            </a:r>
            <a:r>
              <a:rPr spc="-145" dirty="0">
                <a:solidFill>
                  <a:srgbClr val="006FC0"/>
                </a:solidFill>
              </a:rPr>
              <a:t>2016-</a:t>
            </a:r>
            <a:r>
              <a:rPr spc="-20" dirty="0">
                <a:solidFill>
                  <a:srgbClr val="006FC0"/>
                </a:solidFill>
              </a:rPr>
              <a:t>2020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00242" y="6088062"/>
            <a:ext cx="674356" cy="20040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296475" y="1704467"/>
            <a:ext cx="3688079" cy="3688079"/>
            <a:chOff x="2296475" y="1704467"/>
            <a:chExt cx="3688079" cy="3688079"/>
          </a:xfrm>
        </p:grpSpPr>
        <p:sp>
          <p:nvSpPr>
            <p:cNvPr id="7" name="object 7"/>
            <p:cNvSpPr/>
            <p:nvPr/>
          </p:nvSpPr>
          <p:spPr>
            <a:xfrm>
              <a:off x="4140454" y="1714373"/>
              <a:ext cx="1360805" cy="1834514"/>
            </a:xfrm>
            <a:custGeom>
              <a:avLst/>
              <a:gdLst/>
              <a:ahLst/>
              <a:cxnLst/>
              <a:rect l="l" t="t" r="r" b="b"/>
              <a:pathLst>
                <a:path w="1360804" h="1834514">
                  <a:moveTo>
                    <a:pt x="0" y="0"/>
                  </a:moveTo>
                  <a:lnTo>
                    <a:pt x="0" y="1834006"/>
                  </a:lnTo>
                  <a:lnTo>
                    <a:pt x="1360297" y="603630"/>
                  </a:lnTo>
                  <a:lnTo>
                    <a:pt x="1326193" y="566957"/>
                  </a:lnTo>
                  <a:lnTo>
                    <a:pt x="1291199" y="531324"/>
                  </a:lnTo>
                  <a:lnTo>
                    <a:pt x="1255340" y="496743"/>
                  </a:lnTo>
                  <a:lnTo>
                    <a:pt x="1218641" y="463225"/>
                  </a:lnTo>
                  <a:lnTo>
                    <a:pt x="1181127" y="430781"/>
                  </a:lnTo>
                  <a:lnTo>
                    <a:pt x="1142821" y="399422"/>
                  </a:lnTo>
                  <a:lnTo>
                    <a:pt x="1103748" y="369158"/>
                  </a:lnTo>
                  <a:lnTo>
                    <a:pt x="1063933" y="340001"/>
                  </a:lnTo>
                  <a:lnTo>
                    <a:pt x="1023401" y="311961"/>
                  </a:lnTo>
                  <a:lnTo>
                    <a:pt x="982176" y="285050"/>
                  </a:lnTo>
                  <a:lnTo>
                    <a:pt x="940283" y="259279"/>
                  </a:lnTo>
                  <a:lnTo>
                    <a:pt x="897747" y="234658"/>
                  </a:lnTo>
                  <a:lnTo>
                    <a:pt x="854591" y="211198"/>
                  </a:lnTo>
                  <a:lnTo>
                    <a:pt x="810841" y="188911"/>
                  </a:lnTo>
                  <a:lnTo>
                    <a:pt x="766522" y="167807"/>
                  </a:lnTo>
                  <a:lnTo>
                    <a:pt x="721657" y="147897"/>
                  </a:lnTo>
                  <a:lnTo>
                    <a:pt x="676272" y="129192"/>
                  </a:lnTo>
                  <a:lnTo>
                    <a:pt x="630390" y="111703"/>
                  </a:lnTo>
                  <a:lnTo>
                    <a:pt x="584038" y="95442"/>
                  </a:lnTo>
                  <a:lnTo>
                    <a:pt x="537238" y="80418"/>
                  </a:lnTo>
                  <a:lnTo>
                    <a:pt x="490017" y="66644"/>
                  </a:lnTo>
                  <a:lnTo>
                    <a:pt x="442398" y="54129"/>
                  </a:lnTo>
                  <a:lnTo>
                    <a:pt x="394406" y="42885"/>
                  </a:lnTo>
                  <a:lnTo>
                    <a:pt x="346066" y="32923"/>
                  </a:lnTo>
                  <a:lnTo>
                    <a:pt x="297402" y="24254"/>
                  </a:lnTo>
                  <a:lnTo>
                    <a:pt x="248439" y="16889"/>
                  </a:lnTo>
                  <a:lnTo>
                    <a:pt x="199202" y="10838"/>
                  </a:lnTo>
                  <a:lnTo>
                    <a:pt x="149715" y="6112"/>
                  </a:lnTo>
                  <a:lnTo>
                    <a:pt x="100002" y="2724"/>
                  </a:lnTo>
                  <a:lnTo>
                    <a:pt x="50089" y="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40454" y="2318004"/>
              <a:ext cx="1793875" cy="1230630"/>
            </a:xfrm>
            <a:custGeom>
              <a:avLst/>
              <a:gdLst/>
              <a:ahLst/>
              <a:cxnLst/>
              <a:rect l="l" t="t" r="r" b="b"/>
              <a:pathLst>
                <a:path w="1793875" h="1230629">
                  <a:moveTo>
                    <a:pt x="1360297" y="0"/>
                  </a:moveTo>
                  <a:lnTo>
                    <a:pt x="0" y="1230376"/>
                  </a:lnTo>
                  <a:lnTo>
                    <a:pt x="1793494" y="846074"/>
                  </a:lnTo>
                  <a:lnTo>
                    <a:pt x="1782147" y="796520"/>
                  </a:lnTo>
                  <a:lnTo>
                    <a:pt x="1769452" y="747379"/>
                  </a:lnTo>
                  <a:lnTo>
                    <a:pt x="1755423" y="698676"/>
                  </a:lnTo>
                  <a:lnTo>
                    <a:pt x="1740072" y="650436"/>
                  </a:lnTo>
                  <a:lnTo>
                    <a:pt x="1723413" y="602686"/>
                  </a:lnTo>
                  <a:lnTo>
                    <a:pt x="1705459" y="555451"/>
                  </a:lnTo>
                  <a:lnTo>
                    <a:pt x="1686224" y="508757"/>
                  </a:lnTo>
                  <a:lnTo>
                    <a:pt x="1665720" y="462629"/>
                  </a:lnTo>
                  <a:lnTo>
                    <a:pt x="1643962" y="417094"/>
                  </a:lnTo>
                  <a:lnTo>
                    <a:pt x="1620962" y="372177"/>
                  </a:lnTo>
                  <a:lnTo>
                    <a:pt x="1596734" y="327904"/>
                  </a:lnTo>
                  <a:lnTo>
                    <a:pt x="1571291" y="284301"/>
                  </a:lnTo>
                  <a:lnTo>
                    <a:pt x="1544647" y="241394"/>
                  </a:lnTo>
                  <a:lnTo>
                    <a:pt x="1516815" y="199208"/>
                  </a:lnTo>
                  <a:lnTo>
                    <a:pt x="1487807" y="157769"/>
                  </a:lnTo>
                  <a:lnTo>
                    <a:pt x="1457638" y="117103"/>
                  </a:lnTo>
                  <a:lnTo>
                    <a:pt x="1426322" y="77235"/>
                  </a:lnTo>
                  <a:lnTo>
                    <a:pt x="1393870" y="38192"/>
                  </a:lnTo>
                  <a:lnTo>
                    <a:pt x="136029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140454" y="2318004"/>
              <a:ext cx="1793875" cy="1230630"/>
            </a:xfrm>
            <a:custGeom>
              <a:avLst/>
              <a:gdLst/>
              <a:ahLst/>
              <a:cxnLst/>
              <a:rect l="l" t="t" r="r" b="b"/>
              <a:pathLst>
                <a:path w="1793875" h="1230629">
                  <a:moveTo>
                    <a:pt x="1360297" y="0"/>
                  </a:moveTo>
                  <a:lnTo>
                    <a:pt x="1393870" y="38192"/>
                  </a:lnTo>
                  <a:lnTo>
                    <a:pt x="1426322" y="77235"/>
                  </a:lnTo>
                  <a:lnTo>
                    <a:pt x="1457638" y="117103"/>
                  </a:lnTo>
                  <a:lnTo>
                    <a:pt x="1487807" y="157769"/>
                  </a:lnTo>
                  <a:lnTo>
                    <a:pt x="1516815" y="199208"/>
                  </a:lnTo>
                  <a:lnTo>
                    <a:pt x="1544647" y="241394"/>
                  </a:lnTo>
                  <a:lnTo>
                    <a:pt x="1571291" y="284301"/>
                  </a:lnTo>
                  <a:lnTo>
                    <a:pt x="1596734" y="327904"/>
                  </a:lnTo>
                  <a:lnTo>
                    <a:pt x="1620962" y="372177"/>
                  </a:lnTo>
                  <a:lnTo>
                    <a:pt x="1643962" y="417094"/>
                  </a:lnTo>
                  <a:lnTo>
                    <a:pt x="1665720" y="462629"/>
                  </a:lnTo>
                  <a:lnTo>
                    <a:pt x="1686224" y="508757"/>
                  </a:lnTo>
                  <a:lnTo>
                    <a:pt x="1705459" y="555451"/>
                  </a:lnTo>
                  <a:lnTo>
                    <a:pt x="1723413" y="602686"/>
                  </a:lnTo>
                  <a:lnTo>
                    <a:pt x="1740072" y="650436"/>
                  </a:lnTo>
                  <a:lnTo>
                    <a:pt x="1755423" y="698676"/>
                  </a:lnTo>
                  <a:lnTo>
                    <a:pt x="1769452" y="747379"/>
                  </a:lnTo>
                  <a:lnTo>
                    <a:pt x="1782147" y="796520"/>
                  </a:lnTo>
                  <a:lnTo>
                    <a:pt x="1793494" y="846074"/>
                  </a:lnTo>
                  <a:lnTo>
                    <a:pt x="0" y="1230376"/>
                  </a:lnTo>
                  <a:lnTo>
                    <a:pt x="1360297" y="0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140454" y="3164078"/>
              <a:ext cx="1834514" cy="889000"/>
            </a:xfrm>
            <a:custGeom>
              <a:avLst/>
              <a:gdLst/>
              <a:ahLst/>
              <a:cxnLst/>
              <a:rect l="l" t="t" r="r" b="b"/>
              <a:pathLst>
                <a:path w="1834514" h="889000">
                  <a:moveTo>
                    <a:pt x="1793494" y="0"/>
                  </a:moveTo>
                  <a:lnTo>
                    <a:pt x="0" y="384301"/>
                  </a:lnTo>
                  <a:lnTo>
                    <a:pt x="1763395" y="889000"/>
                  </a:lnTo>
                  <a:lnTo>
                    <a:pt x="1776524" y="840619"/>
                  </a:lnTo>
                  <a:lnTo>
                    <a:pt x="1788309" y="791975"/>
                  </a:lnTo>
                  <a:lnTo>
                    <a:pt x="1798750" y="743094"/>
                  </a:lnTo>
                  <a:lnTo>
                    <a:pt x="1807846" y="694002"/>
                  </a:lnTo>
                  <a:lnTo>
                    <a:pt x="1815595" y="644729"/>
                  </a:lnTo>
                  <a:lnTo>
                    <a:pt x="1821998" y="595300"/>
                  </a:lnTo>
                  <a:lnTo>
                    <a:pt x="1827053" y="545744"/>
                  </a:lnTo>
                  <a:lnTo>
                    <a:pt x="1830760" y="496087"/>
                  </a:lnTo>
                  <a:lnTo>
                    <a:pt x="1833118" y="446357"/>
                  </a:lnTo>
                  <a:lnTo>
                    <a:pt x="1834125" y="396581"/>
                  </a:lnTo>
                  <a:lnTo>
                    <a:pt x="1833782" y="346786"/>
                  </a:lnTo>
                  <a:lnTo>
                    <a:pt x="1832087" y="297001"/>
                  </a:lnTo>
                  <a:lnTo>
                    <a:pt x="1829040" y="247251"/>
                  </a:lnTo>
                  <a:lnTo>
                    <a:pt x="1824640" y="197565"/>
                  </a:lnTo>
                  <a:lnTo>
                    <a:pt x="1818886" y="147969"/>
                  </a:lnTo>
                  <a:lnTo>
                    <a:pt x="1811778" y="98492"/>
                  </a:lnTo>
                  <a:lnTo>
                    <a:pt x="1803314" y="49159"/>
                  </a:lnTo>
                  <a:lnTo>
                    <a:pt x="179349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140454" y="3164078"/>
              <a:ext cx="1834514" cy="889000"/>
            </a:xfrm>
            <a:custGeom>
              <a:avLst/>
              <a:gdLst/>
              <a:ahLst/>
              <a:cxnLst/>
              <a:rect l="l" t="t" r="r" b="b"/>
              <a:pathLst>
                <a:path w="1834514" h="889000">
                  <a:moveTo>
                    <a:pt x="1793494" y="0"/>
                  </a:moveTo>
                  <a:lnTo>
                    <a:pt x="1803314" y="49159"/>
                  </a:lnTo>
                  <a:lnTo>
                    <a:pt x="1811778" y="98492"/>
                  </a:lnTo>
                  <a:lnTo>
                    <a:pt x="1818886" y="147969"/>
                  </a:lnTo>
                  <a:lnTo>
                    <a:pt x="1824640" y="197565"/>
                  </a:lnTo>
                  <a:lnTo>
                    <a:pt x="1829040" y="247251"/>
                  </a:lnTo>
                  <a:lnTo>
                    <a:pt x="1832087" y="297001"/>
                  </a:lnTo>
                  <a:lnTo>
                    <a:pt x="1833782" y="346786"/>
                  </a:lnTo>
                  <a:lnTo>
                    <a:pt x="1834125" y="396581"/>
                  </a:lnTo>
                  <a:lnTo>
                    <a:pt x="1833118" y="446357"/>
                  </a:lnTo>
                  <a:lnTo>
                    <a:pt x="1830760" y="496087"/>
                  </a:lnTo>
                  <a:lnTo>
                    <a:pt x="1827053" y="545744"/>
                  </a:lnTo>
                  <a:lnTo>
                    <a:pt x="1821998" y="595300"/>
                  </a:lnTo>
                  <a:lnTo>
                    <a:pt x="1815595" y="644729"/>
                  </a:lnTo>
                  <a:lnTo>
                    <a:pt x="1807846" y="694002"/>
                  </a:lnTo>
                  <a:lnTo>
                    <a:pt x="1798750" y="743094"/>
                  </a:lnTo>
                  <a:lnTo>
                    <a:pt x="1788309" y="791975"/>
                  </a:lnTo>
                  <a:lnTo>
                    <a:pt x="1776524" y="840619"/>
                  </a:lnTo>
                  <a:lnTo>
                    <a:pt x="1763395" y="889000"/>
                  </a:lnTo>
                  <a:lnTo>
                    <a:pt x="0" y="384301"/>
                  </a:lnTo>
                  <a:lnTo>
                    <a:pt x="1793494" y="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140454" y="3548380"/>
              <a:ext cx="1763395" cy="1256665"/>
            </a:xfrm>
            <a:custGeom>
              <a:avLst/>
              <a:gdLst/>
              <a:ahLst/>
              <a:cxnLst/>
              <a:rect l="l" t="t" r="r" b="b"/>
              <a:pathLst>
                <a:path w="1763395" h="1256664">
                  <a:moveTo>
                    <a:pt x="0" y="0"/>
                  </a:moveTo>
                  <a:lnTo>
                    <a:pt x="1336421" y="1256284"/>
                  </a:lnTo>
                  <a:lnTo>
                    <a:pt x="1371181" y="1218239"/>
                  </a:lnTo>
                  <a:lnTo>
                    <a:pt x="1404812" y="1179293"/>
                  </a:lnTo>
                  <a:lnTo>
                    <a:pt x="1437297" y="1139471"/>
                  </a:lnTo>
                  <a:lnTo>
                    <a:pt x="1468621" y="1098800"/>
                  </a:lnTo>
                  <a:lnTo>
                    <a:pt x="1498770" y="1057306"/>
                  </a:lnTo>
                  <a:lnTo>
                    <a:pt x="1527729" y="1015014"/>
                  </a:lnTo>
                  <a:lnTo>
                    <a:pt x="1555482" y="971952"/>
                  </a:lnTo>
                  <a:lnTo>
                    <a:pt x="1582014" y="928144"/>
                  </a:lnTo>
                  <a:lnTo>
                    <a:pt x="1607311" y="883619"/>
                  </a:lnTo>
                  <a:lnTo>
                    <a:pt x="1631357" y="838401"/>
                  </a:lnTo>
                  <a:lnTo>
                    <a:pt x="1654137" y="792518"/>
                  </a:lnTo>
                  <a:lnTo>
                    <a:pt x="1675636" y="745994"/>
                  </a:lnTo>
                  <a:lnTo>
                    <a:pt x="1695840" y="698857"/>
                  </a:lnTo>
                  <a:lnTo>
                    <a:pt x="1714732" y="651133"/>
                  </a:lnTo>
                  <a:lnTo>
                    <a:pt x="1732299" y="602847"/>
                  </a:lnTo>
                  <a:lnTo>
                    <a:pt x="1748525" y="554027"/>
                  </a:lnTo>
                  <a:lnTo>
                    <a:pt x="1763395" y="504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140454" y="3548380"/>
              <a:ext cx="1763395" cy="1256665"/>
            </a:xfrm>
            <a:custGeom>
              <a:avLst/>
              <a:gdLst/>
              <a:ahLst/>
              <a:cxnLst/>
              <a:rect l="l" t="t" r="r" b="b"/>
              <a:pathLst>
                <a:path w="1763395" h="1256664">
                  <a:moveTo>
                    <a:pt x="1763395" y="504698"/>
                  </a:moveTo>
                  <a:lnTo>
                    <a:pt x="1748525" y="554027"/>
                  </a:lnTo>
                  <a:lnTo>
                    <a:pt x="1732299" y="602847"/>
                  </a:lnTo>
                  <a:lnTo>
                    <a:pt x="1714732" y="651133"/>
                  </a:lnTo>
                  <a:lnTo>
                    <a:pt x="1695840" y="698857"/>
                  </a:lnTo>
                  <a:lnTo>
                    <a:pt x="1675636" y="745994"/>
                  </a:lnTo>
                  <a:lnTo>
                    <a:pt x="1654137" y="792518"/>
                  </a:lnTo>
                  <a:lnTo>
                    <a:pt x="1631357" y="838401"/>
                  </a:lnTo>
                  <a:lnTo>
                    <a:pt x="1607311" y="883619"/>
                  </a:lnTo>
                  <a:lnTo>
                    <a:pt x="1582014" y="928144"/>
                  </a:lnTo>
                  <a:lnTo>
                    <a:pt x="1555482" y="971952"/>
                  </a:lnTo>
                  <a:lnTo>
                    <a:pt x="1527729" y="1015014"/>
                  </a:lnTo>
                  <a:lnTo>
                    <a:pt x="1498770" y="1057306"/>
                  </a:lnTo>
                  <a:lnTo>
                    <a:pt x="1468621" y="1098800"/>
                  </a:lnTo>
                  <a:lnTo>
                    <a:pt x="1437297" y="1139471"/>
                  </a:lnTo>
                  <a:lnTo>
                    <a:pt x="1404812" y="1179293"/>
                  </a:lnTo>
                  <a:lnTo>
                    <a:pt x="1371181" y="1218239"/>
                  </a:lnTo>
                  <a:lnTo>
                    <a:pt x="1336421" y="1256284"/>
                  </a:lnTo>
                  <a:lnTo>
                    <a:pt x="0" y="0"/>
                  </a:lnTo>
                  <a:lnTo>
                    <a:pt x="1763395" y="504698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140454" y="3548380"/>
              <a:ext cx="1336675" cy="1726564"/>
            </a:xfrm>
            <a:custGeom>
              <a:avLst/>
              <a:gdLst/>
              <a:ahLst/>
              <a:cxnLst/>
              <a:rect l="l" t="t" r="r" b="b"/>
              <a:pathLst>
                <a:path w="1336675" h="1726564">
                  <a:moveTo>
                    <a:pt x="0" y="0"/>
                  </a:moveTo>
                  <a:lnTo>
                    <a:pt x="619251" y="1726438"/>
                  </a:lnTo>
                  <a:lnTo>
                    <a:pt x="667128" y="1708525"/>
                  </a:lnTo>
                  <a:lnTo>
                    <a:pt x="714416" y="1689314"/>
                  </a:lnTo>
                  <a:lnTo>
                    <a:pt x="761091" y="1668819"/>
                  </a:lnTo>
                  <a:lnTo>
                    <a:pt x="807128" y="1647057"/>
                  </a:lnTo>
                  <a:lnTo>
                    <a:pt x="852502" y="1624045"/>
                  </a:lnTo>
                  <a:lnTo>
                    <a:pt x="897190" y="1599799"/>
                  </a:lnTo>
                  <a:lnTo>
                    <a:pt x="941167" y="1574334"/>
                  </a:lnTo>
                  <a:lnTo>
                    <a:pt x="984407" y="1547668"/>
                  </a:lnTo>
                  <a:lnTo>
                    <a:pt x="1026888" y="1519817"/>
                  </a:lnTo>
                  <a:lnTo>
                    <a:pt x="1068584" y="1490796"/>
                  </a:lnTo>
                  <a:lnTo>
                    <a:pt x="1109470" y="1460622"/>
                  </a:lnTo>
                  <a:lnTo>
                    <a:pt x="1149523" y="1429312"/>
                  </a:lnTo>
                  <a:lnTo>
                    <a:pt x="1188717" y="1396882"/>
                  </a:lnTo>
                  <a:lnTo>
                    <a:pt x="1227028" y="1363348"/>
                  </a:lnTo>
                  <a:lnTo>
                    <a:pt x="1264432" y="1328726"/>
                  </a:lnTo>
                  <a:lnTo>
                    <a:pt x="1300905" y="1293032"/>
                  </a:lnTo>
                  <a:lnTo>
                    <a:pt x="1336421" y="1256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4140454" y="3548380"/>
              <a:ext cx="1336675" cy="1726564"/>
            </a:xfrm>
            <a:custGeom>
              <a:avLst/>
              <a:gdLst/>
              <a:ahLst/>
              <a:cxnLst/>
              <a:rect l="l" t="t" r="r" b="b"/>
              <a:pathLst>
                <a:path w="1336675" h="1726564">
                  <a:moveTo>
                    <a:pt x="1336421" y="1256284"/>
                  </a:moveTo>
                  <a:lnTo>
                    <a:pt x="1300905" y="1293032"/>
                  </a:lnTo>
                  <a:lnTo>
                    <a:pt x="1264432" y="1328726"/>
                  </a:lnTo>
                  <a:lnTo>
                    <a:pt x="1227028" y="1363348"/>
                  </a:lnTo>
                  <a:lnTo>
                    <a:pt x="1188717" y="1396882"/>
                  </a:lnTo>
                  <a:lnTo>
                    <a:pt x="1149523" y="1429312"/>
                  </a:lnTo>
                  <a:lnTo>
                    <a:pt x="1109470" y="1460622"/>
                  </a:lnTo>
                  <a:lnTo>
                    <a:pt x="1068584" y="1490796"/>
                  </a:lnTo>
                  <a:lnTo>
                    <a:pt x="1026888" y="1519817"/>
                  </a:lnTo>
                  <a:lnTo>
                    <a:pt x="984407" y="1547668"/>
                  </a:lnTo>
                  <a:lnTo>
                    <a:pt x="941167" y="1574334"/>
                  </a:lnTo>
                  <a:lnTo>
                    <a:pt x="897190" y="1599799"/>
                  </a:lnTo>
                  <a:lnTo>
                    <a:pt x="852502" y="1624045"/>
                  </a:lnTo>
                  <a:lnTo>
                    <a:pt x="807128" y="1647057"/>
                  </a:lnTo>
                  <a:lnTo>
                    <a:pt x="761091" y="1668819"/>
                  </a:lnTo>
                  <a:lnTo>
                    <a:pt x="714416" y="1689314"/>
                  </a:lnTo>
                  <a:lnTo>
                    <a:pt x="667128" y="1708525"/>
                  </a:lnTo>
                  <a:lnTo>
                    <a:pt x="619251" y="1726438"/>
                  </a:lnTo>
                  <a:lnTo>
                    <a:pt x="0" y="0"/>
                  </a:lnTo>
                  <a:lnTo>
                    <a:pt x="1336421" y="125628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930395" y="3548380"/>
              <a:ext cx="829310" cy="1834514"/>
            </a:xfrm>
            <a:custGeom>
              <a:avLst/>
              <a:gdLst/>
              <a:ahLst/>
              <a:cxnLst/>
              <a:rect l="l" t="t" r="r" b="b"/>
              <a:pathLst>
                <a:path w="829310" h="1834514">
                  <a:moveTo>
                    <a:pt x="210057" y="0"/>
                  </a:moveTo>
                  <a:lnTo>
                    <a:pt x="0" y="1822069"/>
                  </a:lnTo>
                  <a:lnTo>
                    <a:pt x="49472" y="1827108"/>
                  </a:lnTo>
                  <a:lnTo>
                    <a:pt x="98992" y="1830798"/>
                  </a:lnTo>
                  <a:lnTo>
                    <a:pt x="148533" y="1833141"/>
                  </a:lnTo>
                  <a:lnTo>
                    <a:pt x="198067" y="1834142"/>
                  </a:lnTo>
                  <a:lnTo>
                    <a:pt x="247568" y="1833804"/>
                  </a:lnTo>
                  <a:lnTo>
                    <a:pt x="297010" y="1832129"/>
                  </a:lnTo>
                  <a:lnTo>
                    <a:pt x="346366" y="1829121"/>
                  </a:lnTo>
                  <a:lnTo>
                    <a:pt x="395608" y="1824783"/>
                  </a:lnTo>
                  <a:lnTo>
                    <a:pt x="444711" y="1819118"/>
                  </a:lnTo>
                  <a:lnTo>
                    <a:pt x="493648" y="1812131"/>
                  </a:lnTo>
                  <a:lnTo>
                    <a:pt x="542392" y="1803823"/>
                  </a:lnTo>
                  <a:lnTo>
                    <a:pt x="590916" y="1794198"/>
                  </a:lnTo>
                  <a:lnTo>
                    <a:pt x="639194" y="1783260"/>
                  </a:lnTo>
                  <a:lnTo>
                    <a:pt x="687199" y="1771012"/>
                  </a:lnTo>
                  <a:lnTo>
                    <a:pt x="734905" y="1757456"/>
                  </a:lnTo>
                  <a:lnTo>
                    <a:pt x="782284" y="1742597"/>
                  </a:lnTo>
                  <a:lnTo>
                    <a:pt x="829309" y="1726438"/>
                  </a:lnTo>
                  <a:lnTo>
                    <a:pt x="21005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930395" y="3548380"/>
              <a:ext cx="829310" cy="1834514"/>
            </a:xfrm>
            <a:custGeom>
              <a:avLst/>
              <a:gdLst/>
              <a:ahLst/>
              <a:cxnLst/>
              <a:rect l="l" t="t" r="r" b="b"/>
              <a:pathLst>
                <a:path w="829310" h="1834514">
                  <a:moveTo>
                    <a:pt x="829309" y="1726438"/>
                  </a:moveTo>
                  <a:lnTo>
                    <a:pt x="782284" y="1742597"/>
                  </a:lnTo>
                  <a:lnTo>
                    <a:pt x="734905" y="1757456"/>
                  </a:lnTo>
                  <a:lnTo>
                    <a:pt x="687199" y="1771012"/>
                  </a:lnTo>
                  <a:lnTo>
                    <a:pt x="639194" y="1783260"/>
                  </a:lnTo>
                  <a:lnTo>
                    <a:pt x="590916" y="1794198"/>
                  </a:lnTo>
                  <a:lnTo>
                    <a:pt x="542392" y="1803823"/>
                  </a:lnTo>
                  <a:lnTo>
                    <a:pt x="493648" y="1812131"/>
                  </a:lnTo>
                  <a:lnTo>
                    <a:pt x="444711" y="1819118"/>
                  </a:lnTo>
                  <a:lnTo>
                    <a:pt x="395608" y="1824783"/>
                  </a:lnTo>
                  <a:lnTo>
                    <a:pt x="346366" y="1829121"/>
                  </a:lnTo>
                  <a:lnTo>
                    <a:pt x="297010" y="1832129"/>
                  </a:lnTo>
                  <a:lnTo>
                    <a:pt x="247568" y="1833804"/>
                  </a:lnTo>
                  <a:lnTo>
                    <a:pt x="198067" y="1834142"/>
                  </a:lnTo>
                  <a:lnTo>
                    <a:pt x="148533" y="1833141"/>
                  </a:lnTo>
                  <a:lnTo>
                    <a:pt x="98992" y="1830798"/>
                  </a:lnTo>
                  <a:lnTo>
                    <a:pt x="49472" y="1827108"/>
                  </a:lnTo>
                  <a:lnTo>
                    <a:pt x="0" y="1822069"/>
                  </a:lnTo>
                  <a:lnTo>
                    <a:pt x="210057" y="0"/>
                  </a:lnTo>
                  <a:lnTo>
                    <a:pt x="829309" y="172643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158363" y="3548380"/>
              <a:ext cx="982344" cy="1822450"/>
            </a:xfrm>
            <a:custGeom>
              <a:avLst/>
              <a:gdLst/>
              <a:ahLst/>
              <a:cxnLst/>
              <a:rect l="l" t="t" r="r" b="b"/>
              <a:pathLst>
                <a:path w="982345" h="1822450">
                  <a:moveTo>
                    <a:pt x="982090" y="0"/>
                  </a:moveTo>
                  <a:lnTo>
                    <a:pt x="0" y="1549146"/>
                  </a:lnTo>
                  <a:lnTo>
                    <a:pt x="44142" y="1576245"/>
                  </a:lnTo>
                  <a:lnTo>
                    <a:pt x="88966" y="1602055"/>
                  </a:lnTo>
                  <a:lnTo>
                    <a:pt x="134445" y="1626564"/>
                  </a:lnTo>
                  <a:lnTo>
                    <a:pt x="180548" y="1649761"/>
                  </a:lnTo>
                  <a:lnTo>
                    <a:pt x="227247" y="1671637"/>
                  </a:lnTo>
                  <a:lnTo>
                    <a:pt x="274514" y="1692181"/>
                  </a:lnTo>
                  <a:lnTo>
                    <a:pt x="322319" y="1711383"/>
                  </a:lnTo>
                  <a:lnTo>
                    <a:pt x="370633" y="1729232"/>
                  </a:lnTo>
                  <a:lnTo>
                    <a:pt x="419428" y="1745717"/>
                  </a:lnTo>
                  <a:lnTo>
                    <a:pt x="468675" y="1760829"/>
                  </a:lnTo>
                  <a:lnTo>
                    <a:pt x="518346" y="1774556"/>
                  </a:lnTo>
                  <a:lnTo>
                    <a:pt x="568410" y="1786890"/>
                  </a:lnTo>
                  <a:lnTo>
                    <a:pt x="618840" y="1797818"/>
                  </a:lnTo>
                  <a:lnTo>
                    <a:pt x="669606" y="1807331"/>
                  </a:lnTo>
                  <a:lnTo>
                    <a:pt x="720680" y="1815418"/>
                  </a:lnTo>
                  <a:lnTo>
                    <a:pt x="772033" y="1822069"/>
                  </a:lnTo>
                  <a:lnTo>
                    <a:pt x="982090" y="0"/>
                  </a:lnTo>
                  <a:close/>
                </a:path>
              </a:pathLst>
            </a:custGeom>
            <a:solidFill>
              <a:srgbClr val="245E9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3158363" y="3548380"/>
              <a:ext cx="982344" cy="1822450"/>
            </a:xfrm>
            <a:custGeom>
              <a:avLst/>
              <a:gdLst/>
              <a:ahLst/>
              <a:cxnLst/>
              <a:rect l="l" t="t" r="r" b="b"/>
              <a:pathLst>
                <a:path w="982345" h="1822450">
                  <a:moveTo>
                    <a:pt x="772033" y="1822069"/>
                  </a:moveTo>
                  <a:lnTo>
                    <a:pt x="720680" y="1815418"/>
                  </a:lnTo>
                  <a:lnTo>
                    <a:pt x="669606" y="1807331"/>
                  </a:lnTo>
                  <a:lnTo>
                    <a:pt x="618840" y="1797818"/>
                  </a:lnTo>
                  <a:lnTo>
                    <a:pt x="568410" y="1786890"/>
                  </a:lnTo>
                  <a:lnTo>
                    <a:pt x="518346" y="1774556"/>
                  </a:lnTo>
                  <a:lnTo>
                    <a:pt x="468675" y="1760829"/>
                  </a:lnTo>
                  <a:lnTo>
                    <a:pt x="419428" y="1745717"/>
                  </a:lnTo>
                  <a:lnTo>
                    <a:pt x="370633" y="1729232"/>
                  </a:lnTo>
                  <a:lnTo>
                    <a:pt x="322319" y="1711383"/>
                  </a:lnTo>
                  <a:lnTo>
                    <a:pt x="274514" y="1692181"/>
                  </a:lnTo>
                  <a:lnTo>
                    <a:pt x="227247" y="1671637"/>
                  </a:lnTo>
                  <a:lnTo>
                    <a:pt x="180548" y="1649761"/>
                  </a:lnTo>
                  <a:lnTo>
                    <a:pt x="134445" y="1626564"/>
                  </a:lnTo>
                  <a:lnTo>
                    <a:pt x="88966" y="1602055"/>
                  </a:lnTo>
                  <a:lnTo>
                    <a:pt x="44142" y="1576245"/>
                  </a:lnTo>
                  <a:lnTo>
                    <a:pt x="0" y="1549146"/>
                  </a:lnTo>
                  <a:lnTo>
                    <a:pt x="982090" y="0"/>
                  </a:lnTo>
                  <a:lnTo>
                    <a:pt x="772033" y="182206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609850" y="3548380"/>
              <a:ext cx="1530985" cy="1549400"/>
            </a:xfrm>
            <a:custGeom>
              <a:avLst/>
              <a:gdLst/>
              <a:ahLst/>
              <a:cxnLst/>
              <a:rect l="l" t="t" r="r" b="b"/>
              <a:pathLst>
                <a:path w="1530985" h="1549400">
                  <a:moveTo>
                    <a:pt x="1530603" y="0"/>
                  </a:moveTo>
                  <a:lnTo>
                    <a:pt x="0" y="1010666"/>
                  </a:lnTo>
                  <a:lnTo>
                    <a:pt x="29135" y="1053458"/>
                  </a:lnTo>
                  <a:lnTo>
                    <a:pt x="59427" y="1095358"/>
                  </a:lnTo>
                  <a:lnTo>
                    <a:pt x="90853" y="1136345"/>
                  </a:lnTo>
                  <a:lnTo>
                    <a:pt x="123393" y="1176397"/>
                  </a:lnTo>
                  <a:lnTo>
                    <a:pt x="157023" y="1215493"/>
                  </a:lnTo>
                  <a:lnTo>
                    <a:pt x="191723" y="1253611"/>
                  </a:lnTo>
                  <a:lnTo>
                    <a:pt x="227469" y="1290731"/>
                  </a:lnTo>
                  <a:lnTo>
                    <a:pt x="264241" y="1326830"/>
                  </a:lnTo>
                  <a:lnTo>
                    <a:pt x="302017" y="1361887"/>
                  </a:lnTo>
                  <a:lnTo>
                    <a:pt x="340773" y="1395880"/>
                  </a:lnTo>
                  <a:lnTo>
                    <a:pt x="380490" y="1428789"/>
                  </a:lnTo>
                  <a:lnTo>
                    <a:pt x="421144" y="1460591"/>
                  </a:lnTo>
                  <a:lnTo>
                    <a:pt x="462713" y="1491265"/>
                  </a:lnTo>
                  <a:lnTo>
                    <a:pt x="505177" y="1520791"/>
                  </a:lnTo>
                  <a:lnTo>
                    <a:pt x="548513" y="1549146"/>
                  </a:lnTo>
                  <a:lnTo>
                    <a:pt x="1530603" y="0"/>
                  </a:lnTo>
                  <a:close/>
                </a:path>
              </a:pathLst>
            </a:custGeom>
            <a:solidFill>
              <a:srgbClr val="9E470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609850" y="3548380"/>
              <a:ext cx="1530985" cy="1549400"/>
            </a:xfrm>
            <a:custGeom>
              <a:avLst/>
              <a:gdLst/>
              <a:ahLst/>
              <a:cxnLst/>
              <a:rect l="l" t="t" r="r" b="b"/>
              <a:pathLst>
                <a:path w="1530985" h="1549400">
                  <a:moveTo>
                    <a:pt x="548513" y="1549146"/>
                  </a:moveTo>
                  <a:lnTo>
                    <a:pt x="505177" y="1520791"/>
                  </a:lnTo>
                  <a:lnTo>
                    <a:pt x="462713" y="1491265"/>
                  </a:lnTo>
                  <a:lnTo>
                    <a:pt x="421144" y="1460591"/>
                  </a:lnTo>
                  <a:lnTo>
                    <a:pt x="380490" y="1428789"/>
                  </a:lnTo>
                  <a:lnTo>
                    <a:pt x="340773" y="1395880"/>
                  </a:lnTo>
                  <a:lnTo>
                    <a:pt x="302017" y="1361887"/>
                  </a:lnTo>
                  <a:lnTo>
                    <a:pt x="264241" y="1326830"/>
                  </a:lnTo>
                  <a:lnTo>
                    <a:pt x="227469" y="1290731"/>
                  </a:lnTo>
                  <a:lnTo>
                    <a:pt x="191723" y="1253611"/>
                  </a:lnTo>
                  <a:lnTo>
                    <a:pt x="157023" y="1215493"/>
                  </a:lnTo>
                  <a:lnTo>
                    <a:pt x="123393" y="1176397"/>
                  </a:lnTo>
                  <a:lnTo>
                    <a:pt x="90853" y="1136345"/>
                  </a:lnTo>
                  <a:lnTo>
                    <a:pt x="59427" y="1095358"/>
                  </a:lnTo>
                  <a:lnTo>
                    <a:pt x="29135" y="1053458"/>
                  </a:lnTo>
                  <a:lnTo>
                    <a:pt x="0" y="1010666"/>
                  </a:lnTo>
                  <a:lnTo>
                    <a:pt x="1530603" y="0"/>
                  </a:lnTo>
                  <a:lnTo>
                    <a:pt x="548513" y="154914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41371" y="3548380"/>
              <a:ext cx="1799589" cy="1010919"/>
            </a:xfrm>
            <a:custGeom>
              <a:avLst/>
              <a:gdLst/>
              <a:ahLst/>
              <a:cxnLst/>
              <a:rect l="l" t="t" r="r" b="b"/>
              <a:pathLst>
                <a:path w="1799589" h="1010920">
                  <a:moveTo>
                    <a:pt x="1799081" y="0"/>
                  </a:moveTo>
                  <a:lnTo>
                    <a:pt x="0" y="356870"/>
                  </a:lnTo>
                  <a:lnTo>
                    <a:pt x="10617" y="406685"/>
                  </a:lnTo>
                  <a:lnTo>
                    <a:pt x="22596" y="456127"/>
                  </a:lnTo>
                  <a:lnTo>
                    <a:pt x="35925" y="505170"/>
                  </a:lnTo>
                  <a:lnTo>
                    <a:pt x="50593" y="553788"/>
                  </a:lnTo>
                  <a:lnTo>
                    <a:pt x="66589" y="601952"/>
                  </a:lnTo>
                  <a:lnTo>
                    <a:pt x="83902" y="649637"/>
                  </a:lnTo>
                  <a:lnTo>
                    <a:pt x="102520" y="696817"/>
                  </a:lnTo>
                  <a:lnTo>
                    <a:pt x="122433" y="743463"/>
                  </a:lnTo>
                  <a:lnTo>
                    <a:pt x="143630" y="789551"/>
                  </a:lnTo>
                  <a:lnTo>
                    <a:pt x="166099" y="835052"/>
                  </a:lnTo>
                  <a:lnTo>
                    <a:pt x="189830" y="879941"/>
                  </a:lnTo>
                  <a:lnTo>
                    <a:pt x="214810" y="924191"/>
                  </a:lnTo>
                  <a:lnTo>
                    <a:pt x="241030" y="967774"/>
                  </a:lnTo>
                  <a:lnTo>
                    <a:pt x="268477" y="1010666"/>
                  </a:lnTo>
                  <a:lnTo>
                    <a:pt x="1799081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341371" y="3548380"/>
              <a:ext cx="1799589" cy="1010919"/>
            </a:xfrm>
            <a:custGeom>
              <a:avLst/>
              <a:gdLst/>
              <a:ahLst/>
              <a:cxnLst/>
              <a:rect l="l" t="t" r="r" b="b"/>
              <a:pathLst>
                <a:path w="1799589" h="1010920">
                  <a:moveTo>
                    <a:pt x="268477" y="1010666"/>
                  </a:moveTo>
                  <a:lnTo>
                    <a:pt x="241030" y="967774"/>
                  </a:lnTo>
                  <a:lnTo>
                    <a:pt x="214810" y="924191"/>
                  </a:lnTo>
                  <a:lnTo>
                    <a:pt x="189830" y="879941"/>
                  </a:lnTo>
                  <a:lnTo>
                    <a:pt x="166099" y="835052"/>
                  </a:lnTo>
                  <a:lnTo>
                    <a:pt x="143630" y="789551"/>
                  </a:lnTo>
                  <a:lnTo>
                    <a:pt x="122433" y="743463"/>
                  </a:lnTo>
                  <a:lnTo>
                    <a:pt x="102520" y="696817"/>
                  </a:lnTo>
                  <a:lnTo>
                    <a:pt x="83902" y="649637"/>
                  </a:lnTo>
                  <a:lnTo>
                    <a:pt x="66589" y="601952"/>
                  </a:lnTo>
                  <a:lnTo>
                    <a:pt x="50593" y="553788"/>
                  </a:lnTo>
                  <a:lnTo>
                    <a:pt x="35925" y="505170"/>
                  </a:lnTo>
                  <a:lnTo>
                    <a:pt x="22596" y="456127"/>
                  </a:lnTo>
                  <a:lnTo>
                    <a:pt x="10617" y="406685"/>
                  </a:lnTo>
                  <a:lnTo>
                    <a:pt x="0" y="356870"/>
                  </a:lnTo>
                  <a:lnTo>
                    <a:pt x="1799081" y="0"/>
                  </a:lnTo>
                  <a:lnTo>
                    <a:pt x="268477" y="101066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306381" y="3246882"/>
              <a:ext cx="1834514" cy="658495"/>
            </a:xfrm>
            <a:custGeom>
              <a:avLst/>
              <a:gdLst/>
              <a:ahLst/>
              <a:cxnLst/>
              <a:rect l="l" t="t" r="r" b="b"/>
              <a:pathLst>
                <a:path w="1834514" h="658495">
                  <a:moveTo>
                    <a:pt x="24957" y="0"/>
                  </a:moveTo>
                  <a:lnTo>
                    <a:pt x="17279" y="50458"/>
                  </a:lnTo>
                  <a:lnTo>
                    <a:pt x="11007" y="101054"/>
                  </a:lnTo>
                  <a:lnTo>
                    <a:pt x="6143" y="151759"/>
                  </a:lnTo>
                  <a:lnTo>
                    <a:pt x="2687" y="202543"/>
                  </a:lnTo>
                  <a:lnTo>
                    <a:pt x="639" y="253378"/>
                  </a:lnTo>
                  <a:lnTo>
                    <a:pt x="0" y="304233"/>
                  </a:lnTo>
                  <a:lnTo>
                    <a:pt x="769" y="355081"/>
                  </a:lnTo>
                  <a:lnTo>
                    <a:pt x="2947" y="405891"/>
                  </a:lnTo>
                  <a:lnTo>
                    <a:pt x="6535" y="456636"/>
                  </a:lnTo>
                  <a:lnTo>
                    <a:pt x="11533" y="507284"/>
                  </a:lnTo>
                  <a:lnTo>
                    <a:pt x="17942" y="557809"/>
                  </a:lnTo>
                  <a:lnTo>
                    <a:pt x="25760" y="608180"/>
                  </a:lnTo>
                  <a:lnTo>
                    <a:pt x="34990" y="658367"/>
                  </a:lnTo>
                  <a:lnTo>
                    <a:pt x="1834072" y="301497"/>
                  </a:lnTo>
                  <a:lnTo>
                    <a:pt x="24957" y="0"/>
                  </a:lnTo>
                  <a:close/>
                </a:path>
              </a:pathLst>
            </a:custGeom>
            <a:solidFill>
              <a:srgbClr val="9973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306381" y="3246882"/>
              <a:ext cx="1834514" cy="658495"/>
            </a:xfrm>
            <a:custGeom>
              <a:avLst/>
              <a:gdLst/>
              <a:ahLst/>
              <a:cxnLst/>
              <a:rect l="l" t="t" r="r" b="b"/>
              <a:pathLst>
                <a:path w="1834514" h="658495">
                  <a:moveTo>
                    <a:pt x="34990" y="658367"/>
                  </a:moveTo>
                  <a:lnTo>
                    <a:pt x="25760" y="608180"/>
                  </a:lnTo>
                  <a:lnTo>
                    <a:pt x="17942" y="557809"/>
                  </a:lnTo>
                  <a:lnTo>
                    <a:pt x="11533" y="507284"/>
                  </a:lnTo>
                  <a:lnTo>
                    <a:pt x="6535" y="456636"/>
                  </a:lnTo>
                  <a:lnTo>
                    <a:pt x="2947" y="405891"/>
                  </a:lnTo>
                  <a:lnTo>
                    <a:pt x="769" y="355081"/>
                  </a:lnTo>
                  <a:lnTo>
                    <a:pt x="0" y="304233"/>
                  </a:lnTo>
                  <a:lnTo>
                    <a:pt x="639" y="253378"/>
                  </a:lnTo>
                  <a:lnTo>
                    <a:pt x="2687" y="202543"/>
                  </a:lnTo>
                  <a:lnTo>
                    <a:pt x="6143" y="151759"/>
                  </a:lnTo>
                  <a:lnTo>
                    <a:pt x="11007" y="101054"/>
                  </a:lnTo>
                  <a:lnTo>
                    <a:pt x="17279" y="50458"/>
                  </a:lnTo>
                  <a:lnTo>
                    <a:pt x="24957" y="0"/>
                  </a:lnTo>
                  <a:lnTo>
                    <a:pt x="1834072" y="301497"/>
                  </a:lnTo>
                  <a:lnTo>
                    <a:pt x="34990" y="65836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331338" y="2692781"/>
              <a:ext cx="1809114" cy="855980"/>
            </a:xfrm>
            <a:custGeom>
              <a:avLst/>
              <a:gdLst/>
              <a:ahLst/>
              <a:cxnLst/>
              <a:rect l="l" t="t" r="r" b="b"/>
              <a:pathLst>
                <a:path w="1809114" h="855979">
                  <a:moveTo>
                    <a:pt x="186817" y="0"/>
                  </a:moveTo>
                  <a:lnTo>
                    <a:pt x="164548" y="43649"/>
                  </a:lnTo>
                  <a:lnTo>
                    <a:pt x="143468" y="87840"/>
                  </a:lnTo>
                  <a:lnTo>
                    <a:pt x="123586" y="132548"/>
                  </a:lnTo>
                  <a:lnTo>
                    <a:pt x="104911" y="177748"/>
                  </a:lnTo>
                  <a:lnTo>
                    <a:pt x="87451" y="223415"/>
                  </a:lnTo>
                  <a:lnTo>
                    <a:pt x="71215" y="269525"/>
                  </a:lnTo>
                  <a:lnTo>
                    <a:pt x="56212" y="316053"/>
                  </a:lnTo>
                  <a:lnTo>
                    <a:pt x="42450" y="362975"/>
                  </a:lnTo>
                  <a:lnTo>
                    <a:pt x="29940" y="410265"/>
                  </a:lnTo>
                  <a:lnTo>
                    <a:pt x="18688" y="457899"/>
                  </a:lnTo>
                  <a:lnTo>
                    <a:pt x="8705" y="505853"/>
                  </a:lnTo>
                  <a:lnTo>
                    <a:pt x="0" y="554101"/>
                  </a:lnTo>
                  <a:lnTo>
                    <a:pt x="1809114" y="855599"/>
                  </a:lnTo>
                  <a:lnTo>
                    <a:pt x="186817" y="0"/>
                  </a:lnTo>
                  <a:close/>
                </a:path>
              </a:pathLst>
            </a:custGeom>
            <a:solidFill>
              <a:srgbClr val="25447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331338" y="2692781"/>
              <a:ext cx="1809114" cy="855980"/>
            </a:xfrm>
            <a:custGeom>
              <a:avLst/>
              <a:gdLst/>
              <a:ahLst/>
              <a:cxnLst/>
              <a:rect l="l" t="t" r="r" b="b"/>
              <a:pathLst>
                <a:path w="1809114" h="855979">
                  <a:moveTo>
                    <a:pt x="0" y="554101"/>
                  </a:moveTo>
                  <a:lnTo>
                    <a:pt x="8705" y="505853"/>
                  </a:lnTo>
                  <a:lnTo>
                    <a:pt x="18688" y="457899"/>
                  </a:lnTo>
                  <a:lnTo>
                    <a:pt x="29940" y="410265"/>
                  </a:lnTo>
                  <a:lnTo>
                    <a:pt x="42450" y="362975"/>
                  </a:lnTo>
                  <a:lnTo>
                    <a:pt x="56212" y="316053"/>
                  </a:lnTo>
                  <a:lnTo>
                    <a:pt x="71215" y="269525"/>
                  </a:lnTo>
                  <a:lnTo>
                    <a:pt x="87451" y="223415"/>
                  </a:lnTo>
                  <a:lnTo>
                    <a:pt x="104911" y="177748"/>
                  </a:lnTo>
                  <a:lnTo>
                    <a:pt x="123586" y="132548"/>
                  </a:lnTo>
                  <a:lnTo>
                    <a:pt x="143468" y="87840"/>
                  </a:lnTo>
                  <a:lnTo>
                    <a:pt x="164548" y="43649"/>
                  </a:lnTo>
                  <a:lnTo>
                    <a:pt x="186817" y="0"/>
                  </a:lnTo>
                  <a:lnTo>
                    <a:pt x="1809114" y="855599"/>
                  </a:lnTo>
                  <a:lnTo>
                    <a:pt x="0" y="55410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518156" y="2237105"/>
              <a:ext cx="1622425" cy="1311275"/>
            </a:xfrm>
            <a:custGeom>
              <a:avLst/>
              <a:gdLst/>
              <a:ahLst/>
              <a:cxnLst/>
              <a:rect l="l" t="t" r="r" b="b"/>
              <a:pathLst>
                <a:path w="1622425" h="1311275">
                  <a:moveTo>
                    <a:pt x="339979" y="0"/>
                  </a:moveTo>
                  <a:lnTo>
                    <a:pt x="303352" y="36867"/>
                  </a:lnTo>
                  <a:lnTo>
                    <a:pt x="267814" y="74719"/>
                  </a:lnTo>
                  <a:lnTo>
                    <a:pt x="233384" y="113530"/>
                  </a:lnTo>
                  <a:lnTo>
                    <a:pt x="200079" y="153277"/>
                  </a:lnTo>
                  <a:lnTo>
                    <a:pt x="167918" y="193935"/>
                  </a:lnTo>
                  <a:lnTo>
                    <a:pt x="136920" y="235480"/>
                  </a:lnTo>
                  <a:lnTo>
                    <a:pt x="107101" y="277888"/>
                  </a:lnTo>
                  <a:lnTo>
                    <a:pt x="78482" y="321136"/>
                  </a:lnTo>
                  <a:lnTo>
                    <a:pt x="51079" y="365200"/>
                  </a:lnTo>
                  <a:lnTo>
                    <a:pt x="24913" y="410054"/>
                  </a:lnTo>
                  <a:lnTo>
                    <a:pt x="0" y="455675"/>
                  </a:lnTo>
                  <a:lnTo>
                    <a:pt x="1622297" y="1311275"/>
                  </a:lnTo>
                  <a:lnTo>
                    <a:pt x="339979" y="0"/>
                  </a:lnTo>
                  <a:close/>
                </a:path>
              </a:pathLst>
            </a:custGeom>
            <a:solidFill>
              <a:srgbClr val="43682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518156" y="2237105"/>
              <a:ext cx="1622425" cy="1311275"/>
            </a:xfrm>
            <a:custGeom>
              <a:avLst/>
              <a:gdLst/>
              <a:ahLst/>
              <a:cxnLst/>
              <a:rect l="l" t="t" r="r" b="b"/>
              <a:pathLst>
                <a:path w="1622425" h="1311275">
                  <a:moveTo>
                    <a:pt x="0" y="455675"/>
                  </a:moveTo>
                  <a:lnTo>
                    <a:pt x="24913" y="410054"/>
                  </a:lnTo>
                  <a:lnTo>
                    <a:pt x="51079" y="365200"/>
                  </a:lnTo>
                  <a:lnTo>
                    <a:pt x="78482" y="321136"/>
                  </a:lnTo>
                  <a:lnTo>
                    <a:pt x="107101" y="277888"/>
                  </a:lnTo>
                  <a:lnTo>
                    <a:pt x="136920" y="235480"/>
                  </a:lnTo>
                  <a:lnTo>
                    <a:pt x="167918" y="193935"/>
                  </a:lnTo>
                  <a:lnTo>
                    <a:pt x="200079" y="153277"/>
                  </a:lnTo>
                  <a:lnTo>
                    <a:pt x="233384" y="113530"/>
                  </a:lnTo>
                  <a:lnTo>
                    <a:pt x="267814" y="74719"/>
                  </a:lnTo>
                  <a:lnTo>
                    <a:pt x="303352" y="36867"/>
                  </a:lnTo>
                  <a:lnTo>
                    <a:pt x="339979" y="0"/>
                  </a:lnTo>
                  <a:lnTo>
                    <a:pt x="1622297" y="1311275"/>
                  </a:lnTo>
                  <a:lnTo>
                    <a:pt x="0" y="45567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858134" y="1950212"/>
              <a:ext cx="1282700" cy="1598295"/>
            </a:xfrm>
            <a:custGeom>
              <a:avLst/>
              <a:gdLst/>
              <a:ahLst/>
              <a:cxnLst/>
              <a:rect l="l" t="t" r="r" b="b"/>
              <a:pathLst>
                <a:path w="1282700" h="1598295">
                  <a:moveTo>
                    <a:pt x="382523" y="0"/>
                  </a:moveTo>
                  <a:lnTo>
                    <a:pt x="336446" y="26826"/>
                  </a:lnTo>
                  <a:lnTo>
                    <a:pt x="291196" y="54966"/>
                  </a:lnTo>
                  <a:lnTo>
                    <a:pt x="246803" y="84398"/>
                  </a:lnTo>
                  <a:lnTo>
                    <a:pt x="203294" y="115100"/>
                  </a:lnTo>
                  <a:lnTo>
                    <a:pt x="160697" y="147050"/>
                  </a:lnTo>
                  <a:lnTo>
                    <a:pt x="119041" y="180227"/>
                  </a:lnTo>
                  <a:lnTo>
                    <a:pt x="78354" y="214607"/>
                  </a:lnTo>
                  <a:lnTo>
                    <a:pt x="38664" y="250170"/>
                  </a:lnTo>
                  <a:lnTo>
                    <a:pt x="0" y="286892"/>
                  </a:lnTo>
                  <a:lnTo>
                    <a:pt x="1282318" y="1598167"/>
                  </a:lnTo>
                  <a:lnTo>
                    <a:pt x="382523" y="0"/>
                  </a:lnTo>
                  <a:close/>
                </a:path>
              </a:pathLst>
            </a:custGeom>
            <a:solidFill>
              <a:srgbClr val="7BAEDD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858134" y="1950212"/>
              <a:ext cx="1282700" cy="1598295"/>
            </a:xfrm>
            <a:custGeom>
              <a:avLst/>
              <a:gdLst/>
              <a:ahLst/>
              <a:cxnLst/>
              <a:rect l="l" t="t" r="r" b="b"/>
              <a:pathLst>
                <a:path w="1282700" h="1598295">
                  <a:moveTo>
                    <a:pt x="0" y="286892"/>
                  </a:moveTo>
                  <a:lnTo>
                    <a:pt x="38664" y="250170"/>
                  </a:lnTo>
                  <a:lnTo>
                    <a:pt x="78354" y="214607"/>
                  </a:lnTo>
                  <a:lnTo>
                    <a:pt x="119041" y="180227"/>
                  </a:lnTo>
                  <a:lnTo>
                    <a:pt x="160697" y="147050"/>
                  </a:lnTo>
                  <a:lnTo>
                    <a:pt x="203294" y="115100"/>
                  </a:lnTo>
                  <a:lnTo>
                    <a:pt x="246803" y="84398"/>
                  </a:lnTo>
                  <a:lnTo>
                    <a:pt x="291196" y="54966"/>
                  </a:lnTo>
                  <a:lnTo>
                    <a:pt x="336446" y="26826"/>
                  </a:lnTo>
                  <a:lnTo>
                    <a:pt x="382523" y="0"/>
                  </a:lnTo>
                  <a:lnTo>
                    <a:pt x="1282318" y="1598167"/>
                  </a:lnTo>
                  <a:lnTo>
                    <a:pt x="0" y="2868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3240658" y="1773047"/>
              <a:ext cx="899794" cy="1775460"/>
            </a:xfrm>
            <a:custGeom>
              <a:avLst/>
              <a:gdLst/>
              <a:ahLst/>
              <a:cxnLst/>
              <a:rect l="l" t="t" r="r" b="b"/>
              <a:pathLst>
                <a:path w="899795" h="1775460">
                  <a:moveTo>
                    <a:pt x="439293" y="0"/>
                  </a:moveTo>
                  <a:lnTo>
                    <a:pt x="388371" y="14019"/>
                  </a:lnTo>
                  <a:lnTo>
                    <a:pt x="337904" y="29484"/>
                  </a:lnTo>
                  <a:lnTo>
                    <a:pt x="287923" y="46383"/>
                  </a:lnTo>
                  <a:lnTo>
                    <a:pt x="238459" y="64702"/>
                  </a:lnTo>
                  <a:lnTo>
                    <a:pt x="189544" y="84428"/>
                  </a:lnTo>
                  <a:lnTo>
                    <a:pt x="141209" y="105551"/>
                  </a:lnTo>
                  <a:lnTo>
                    <a:pt x="93486" y="128056"/>
                  </a:lnTo>
                  <a:lnTo>
                    <a:pt x="46406" y="151931"/>
                  </a:lnTo>
                  <a:lnTo>
                    <a:pt x="0" y="177164"/>
                  </a:lnTo>
                  <a:lnTo>
                    <a:pt x="899794" y="1775332"/>
                  </a:lnTo>
                  <a:lnTo>
                    <a:pt x="439293" y="0"/>
                  </a:lnTo>
                  <a:close/>
                </a:path>
              </a:pathLst>
            </a:custGeom>
            <a:solidFill>
              <a:srgbClr val="F0965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3240658" y="1773047"/>
              <a:ext cx="899794" cy="1775460"/>
            </a:xfrm>
            <a:custGeom>
              <a:avLst/>
              <a:gdLst/>
              <a:ahLst/>
              <a:cxnLst/>
              <a:rect l="l" t="t" r="r" b="b"/>
              <a:pathLst>
                <a:path w="899795" h="1775460">
                  <a:moveTo>
                    <a:pt x="0" y="177164"/>
                  </a:moveTo>
                  <a:lnTo>
                    <a:pt x="46406" y="151931"/>
                  </a:lnTo>
                  <a:lnTo>
                    <a:pt x="93486" y="128056"/>
                  </a:lnTo>
                  <a:lnTo>
                    <a:pt x="141209" y="105551"/>
                  </a:lnTo>
                  <a:lnTo>
                    <a:pt x="189544" y="84428"/>
                  </a:lnTo>
                  <a:lnTo>
                    <a:pt x="238459" y="64702"/>
                  </a:lnTo>
                  <a:lnTo>
                    <a:pt x="287923" y="46383"/>
                  </a:lnTo>
                  <a:lnTo>
                    <a:pt x="337904" y="29484"/>
                  </a:lnTo>
                  <a:lnTo>
                    <a:pt x="388371" y="14019"/>
                  </a:lnTo>
                  <a:lnTo>
                    <a:pt x="439293" y="0"/>
                  </a:lnTo>
                  <a:lnTo>
                    <a:pt x="899794" y="1775332"/>
                  </a:lnTo>
                  <a:lnTo>
                    <a:pt x="0" y="177164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952" y="1714373"/>
              <a:ext cx="461009" cy="1834514"/>
            </a:xfrm>
            <a:custGeom>
              <a:avLst/>
              <a:gdLst/>
              <a:ahLst/>
              <a:cxnLst/>
              <a:rect l="l" t="t" r="r" b="b"/>
              <a:pathLst>
                <a:path w="461010" h="1834514">
                  <a:moveTo>
                    <a:pt x="460501" y="0"/>
                  </a:moveTo>
                  <a:lnTo>
                    <a:pt x="408752" y="728"/>
                  </a:lnTo>
                  <a:lnTo>
                    <a:pt x="357073" y="2912"/>
                  </a:lnTo>
                  <a:lnTo>
                    <a:pt x="305496" y="6547"/>
                  </a:lnTo>
                  <a:lnTo>
                    <a:pt x="254054" y="11631"/>
                  </a:lnTo>
                  <a:lnTo>
                    <a:pt x="202779" y="18161"/>
                  </a:lnTo>
                  <a:lnTo>
                    <a:pt x="151703" y="26133"/>
                  </a:lnTo>
                  <a:lnTo>
                    <a:pt x="100860" y="35545"/>
                  </a:lnTo>
                  <a:lnTo>
                    <a:pt x="50281" y="46393"/>
                  </a:lnTo>
                  <a:lnTo>
                    <a:pt x="0" y="58674"/>
                  </a:lnTo>
                  <a:lnTo>
                    <a:pt x="460501" y="1834006"/>
                  </a:lnTo>
                  <a:lnTo>
                    <a:pt x="460501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3679952" y="1714373"/>
              <a:ext cx="461009" cy="1834514"/>
            </a:xfrm>
            <a:custGeom>
              <a:avLst/>
              <a:gdLst/>
              <a:ahLst/>
              <a:cxnLst/>
              <a:rect l="l" t="t" r="r" b="b"/>
              <a:pathLst>
                <a:path w="461010" h="1834514">
                  <a:moveTo>
                    <a:pt x="0" y="58674"/>
                  </a:moveTo>
                  <a:lnTo>
                    <a:pt x="50281" y="46393"/>
                  </a:lnTo>
                  <a:lnTo>
                    <a:pt x="100860" y="35545"/>
                  </a:lnTo>
                  <a:lnTo>
                    <a:pt x="151703" y="26133"/>
                  </a:lnTo>
                  <a:lnTo>
                    <a:pt x="202779" y="18161"/>
                  </a:lnTo>
                  <a:lnTo>
                    <a:pt x="254054" y="11631"/>
                  </a:lnTo>
                  <a:lnTo>
                    <a:pt x="305496" y="6547"/>
                  </a:lnTo>
                  <a:lnTo>
                    <a:pt x="357073" y="2912"/>
                  </a:lnTo>
                  <a:lnTo>
                    <a:pt x="408752" y="728"/>
                  </a:lnTo>
                  <a:lnTo>
                    <a:pt x="460501" y="0"/>
                  </a:lnTo>
                  <a:lnTo>
                    <a:pt x="460501" y="1834006"/>
                  </a:lnTo>
                  <a:lnTo>
                    <a:pt x="0" y="5867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632452" y="1922526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655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32805" y="2703702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411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32830" y="3475482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384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04230" y="4209034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373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70830" y="4780534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370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65853" y="5066538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51352" y="4971034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353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51150" y="4571238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331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79675" y="4018534"/>
            <a:ext cx="295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46198" y="3446779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283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41575" y="2913380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251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689098" y="2456180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244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22473" y="2122677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84550" y="1903602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94252" y="1770126"/>
            <a:ext cx="2952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199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767321" y="1643633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63744" y="1198626"/>
            <a:ext cx="3657600" cy="574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Web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Science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Documents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825625" marR="0" lvl="0" indent="0" defTabSz="914400" eaLnBrk="1" fontAlgn="auto" latinLnBrk="0" hangingPunct="1">
              <a:lnSpc>
                <a:spcPct val="100000"/>
              </a:lnSpc>
              <a:spcBef>
                <a:spcPts val="1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PHYSICS;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PARTICLES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FIELDS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67321" y="1913382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877050" y="1747647"/>
            <a:ext cx="1997710" cy="8343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ONCOLOGY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ts val="212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PHARMACOLOGY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PHARMACY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ASTRONOMY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ASTROPHYSICS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767321" y="218312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767321" y="245287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767321" y="272262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77050" y="2556255"/>
            <a:ext cx="1422400" cy="834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474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HEMATOLOGY PEDIATRICS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VETERINARY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SCIENCES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767321" y="299085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19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767321" y="3260597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20"/>
                </a:lnTo>
                <a:lnTo>
                  <a:pt x="83820" y="83820"/>
                </a:lnTo>
                <a:lnTo>
                  <a:pt x="83820" y="0"/>
                </a:lnTo>
                <a:close/>
              </a:path>
            </a:pathLst>
          </a:custGeom>
          <a:solidFill>
            <a:srgbClr val="245E91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767321" y="3530346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E470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877050" y="3364738"/>
            <a:ext cx="2516505" cy="218186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SURGERY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5080" lvl="0" indent="0" defTabSz="914400" eaLnBrk="1" fontAlgn="auto" latinLnBrk="0" hangingPunct="1">
              <a:lnSpc>
                <a:spcPct val="14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BIOCHEMISTRY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MOLECULAR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BIOLOGY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FOOD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SCIENCE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TECHNOLOGY IMMUNOLOGY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124460" lvl="0" indent="0" defTabSz="914400" eaLnBrk="1" fontAlgn="auto" latinLnBrk="0" hangingPunct="1">
              <a:lnSpc>
                <a:spcPct val="147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ENVIRONMENTAL</a:t>
            </a:r>
            <a:r>
              <a:rPr kumimoji="0" sz="1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SCIENCES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GASTROENTEROLOGY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HEPATOLOGY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UROLOGY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NEPHROLOGY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CLINICAL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NEUROLOGY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767321" y="380009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62626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767321" y="406984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9973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767321" y="4339590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254478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767321" y="4607814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43682B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767321" y="4877561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7BAED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767321" y="5147309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F0965A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767321" y="5417058"/>
            <a:ext cx="83820" cy="83820"/>
          </a:xfrm>
          <a:custGeom>
            <a:avLst/>
            <a:gdLst/>
            <a:ahLst/>
            <a:cxnLst/>
            <a:rect l="l" t="t" r="r" b="b"/>
            <a:pathLst>
              <a:path w="83820" h="83820">
                <a:moveTo>
                  <a:pt x="83820" y="0"/>
                </a:moveTo>
                <a:lnTo>
                  <a:pt x="0" y="0"/>
                </a:lnTo>
                <a:lnTo>
                  <a:pt x="0" y="83819"/>
                </a:lnTo>
                <a:lnTo>
                  <a:pt x="83820" y="83819"/>
                </a:lnTo>
                <a:lnTo>
                  <a:pt x="83820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8252" y="6112865"/>
            <a:ext cx="1048681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(16</a:t>
            </a:r>
            <a:r>
              <a:rPr kumimoji="0" sz="1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tr-TR" sz="1000" kern="0" dirty="0">
                <a:solidFill>
                  <a:sysClr val="windowText" lastClr="000000"/>
                </a:solidFill>
                <a:latin typeface="Arial"/>
                <a:cs typeface="Arial"/>
              </a:rPr>
              <a:t>Kasım</a:t>
            </a:r>
            <a:r>
              <a:rPr kumimoji="0" sz="1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2021)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1435" y="497840"/>
            <a:ext cx="4822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25" dirty="0">
                <a:solidFill>
                  <a:srgbClr val="006FC0"/>
                </a:solidFill>
              </a:rPr>
              <a:t>Incites</a:t>
            </a:r>
            <a:r>
              <a:rPr spc="-229" dirty="0">
                <a:solidFill>
                  <a:srgbClr val="006FC0"/>
                </a:solidFill>
              </a:rPr>
              <a:t> </a:t>
            </a:r>
            <a:r>
              <a:rPr spc="-155" dirty="0">
                <a:solidFill>
                  <a:srgbClr val="006FC0"/>
                </a:solidFill>
              </a:rPr>
              <a:t>Yayın</a:t>
            </a:r>
            <a:r>
              <a:rPr spc="-240" dirty="0">
                <a:solidFill>
                  <a:srgbClr val="006FC0"/>
                </a:solidFill>
              </a:rPr>
              <a:t> </a:t>
            </a:r>
            <a:r>
              <a:rPr spc="-125" dirty="0">
                <a:solidFill>
                  <a:srgbClr val="006FC0"/>
                </a:solidFill>
              </a:rPr>
              <a:t>Analizi,</a:t>
            </a:r>
            <a:r>
              <a:rPr spc="-185" dirty="0">
                <a:solidFill>
                  <a:srgbClr val="006FC0"/>
                </a:solidFill>
              </a:rPr>
              <a:t> </a:t>
            </a:r>
            <a:r>
              <a:rPr spc="-140" dirty="0">
                <a:solidFill>
                  <a:srgbClr val="006FC0"/>
                </a:solidFill>
              </a:rPr>
              <a:t>2016-</a:t>
            </a:r>
            <a:r>
              <a:rPr spc="-20" dirty="0">
                <a:solidFill>
                  <a:srgbClr val="006FC0"/>
                </a:solidFill>
              </a:rPr>
              <a:t>2020</a:t>
            </a:r>
          </a:p>
        </p:txBody>
      </p:sp>
      <p:sp>
        <p:nvSpPr>
          <p:cNvPr id="4" name="object 4"/>
          <p:cNvSpPr/>
          <p:nvPr/>
        </p:nvSpPr>
        <p:spPr>
          <a:xfrm>
            <a:off x="8115427" y="2510027"/>
            <a:ext cx="0" cy="3353435"/>
          </a:xfrm>
          <a:custGeom>
            <a:avLst/>
            <a:gdLst/>
            <a:ahLst/>
            <a:cxnLst/>
            <a:rect l="l" t="t" r="r" b="b"/>
            <a:pathLst>
              <a:path h="3353435">
                <a:moveTo>
                  <a:pt x="0" y="0"/>
                </a:moveTo>
                <a:lnTo>
                  <a:pt x="0" y="335325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6173" y="1046352"/>
          <a:ext cx="7634605" cy="4796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Sıra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Konu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Kategorisi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Yayın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N.Kategori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Atıf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Etkisi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GASTROENTEROLOGY</a:t>
                      </a:r>
                      <a:r>
                        <a:rPr sz="12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HEPATOLOGY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4,49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1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PHYSICS;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NUCLEAR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2,83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PHYSICS;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PARTICLES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FIELDS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655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10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HEMATOLOGY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10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0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ONCOLOGY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411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PHYSICS;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MULTIDISCIPLINARY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1,65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TOXICOLOGY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ASTRONOMY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ASTROPHYSICS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373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IMMUNOLOGY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ALLERGY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DENTISTRY;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ORAL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SURGERY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MEDICINE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1,02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MATERIALS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SCIENCE;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MULTIDISCIPLINARY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OPHTHALMOLOGY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9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40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FOOD SCIENCE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TECHNOLOGY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40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400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OBSTETRICS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GYNECOLOGY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5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GEOSCIENCES;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MULTIDISCIPLINARY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5"/>
                        </a:lnSpc>
                        <a:spcBef>
                          <a:spcPts val="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5"/>
                        </a:lnSpc>
                        <a:spcBef>
                          <a:spcPts val="3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CHEMISTRY;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ANALYTICAL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PHARMACOLOGY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PHARMACY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384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EDUCATION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 &amp;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EDUCATIONAL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RESEARCH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CHEMISTRY;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PHYSICAL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153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35"/>
                        </a:spcBef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0,77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6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47069" y="6107874"/>
            <a:ext cx="672946" cy="20040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627364" y="1330198"/>
            <a:ext cx="2946400" cy="4248150"/>
            <a:chOff x="8627364" y="1330198"/>
            <a:chExt cx="2946400" cy="42481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27364" y="1330198"/>
              <a:ext cx="2945975" cy="42479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852154" y="1985009"/>
              <a:ext cx="2717800" cy="3229610"/>
            </a:xfrm>
            <a:custGeom>
              <a:avLst/>
              <a:gdLst/>
              <a:ahLst/>
              <a:cxnLst/>
              <a:rect l="l" t="t" r="r" b="b"/>
              <a:pathLst>
                <a:path w="2717800" h="3229610">
                  <a:moveTo>
                    <a:pt x="0" y="0"/>
                  </a:moveTo>
                  <a:lnTo>
                    <a:pt x="2235200" y="0"/>
                  </a:lnTo>
                </a:path>
                <a:path w="2717800" h="3229610">
                  <a:moveTo>
                    <a:pt x="0" y="876300"/>
                  </a:moveTo>
                  <a:lnTo>
                    <a:pt x="901700" y="876300"/>
                  </a:lnTo>
                </a:path>
                <a:path w="2717800" h="3229610">
                  <a:moveTo>
                    <a:pt x="0" y="1156715"/>
                  </a:moveTo>
                  <a:lnTo>
                    <a:pt x="1574800" y="1156715"/>
                  </a:lnTo>
                </a:path>
                <a:path w="2717800" h="3229610">
                  <a:moveTo>
                    <a:pt x="0" y="1470660"/>
                  </a:moveTo>
                  <a:lnTo>
                    <a:pt x="901700" y="1470660"/>
                  </a:lnTo>
                </a:path>
                <a:path w="2717800" h="3229610">
                  <a:moveTo>
                    <a:pt x="0" y="1769364"/>
                  </a:moveTo>
                  <a:lnTo>
                    <a:pt x="2717800" y="1769364"/>
                  </a:lnTo>
                </a:path>
                <a:path w="2717800" h="3229610">
                  <a:moveTo>
                    <a:pt x="0" y="2359152"/>
                  </a:moveTo>
                  <a:lnTo>
                    <a:pt x="901700" y="2359152"/>
                  </a:lnTo>
                </a:path>
                <a:path w="2717800" h="3229610">
                  <a:moveTo>
                    <a:pt x="0" y="2651760"/>
                  </a:moveTo>
                  <a:lnTo>
                    <a:pt x="1879600" y="2651760"/>
                  </a:lnTo>
                </a:path>
                <a:path w="2717800" h="3229610">
                  <a:moveTo>
                    <a:pt x="0" y="3229356"/>
                  </a:moveTo>
                  <a:lnTo>
                    <a:pt x="1822450" y="3229356"/>
                  </a:lnTo>
                </a:path>
              </a:pathLst>
            </a:custGeom>
            <a:ln w="198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488173" y="1383791"/>
            <a:ext cx="1275080" cy="4028440"/>
            <a:chOff x="7488173" y="1383791"/>
            <a:chExt cx="1275080" cy="4028440"/>
          </a:xfrm>
        </p:grpSpPr>
        <p:sp>
          <p:nvSpPr>
            <p:cNvPr id="11" name="object 11"/>
            <p:cNvSpPr/>
            <p:nvPr/>
          </p:nvSpPr>
          <p:spPr>
            <a:xfrm>
              <a:off x="7488174" y="1383791"/>
              <a:ext cx="1275080" cy="3563620"/>
            </a:xfrm>
            <a:custGeom>
              <a:avLst/>
              <a:gdLst/>
              <a:ahLst/>
              <a:cxnLst/>
              <a:rect l="l" t="t" r="r" b="b"/>
              <a:pathLst>
                <a:path w="1275079" h="3563620">
                  <a:moveTo>
                    <a:pt x="1274699" y="3551936"/>
                  </a:moveTo>
                  <a:lnTo>
                    <a:pt x="433654" y="812469"/>
                  </a:lnTo>
                  <a:lnTo>
                    <a:pt x="1203960" y="335534"/>
                  </a:lnTo>
                  <a:lnTo>
                    <a:pt x="1183894" y="303022"/>
                  </a:lnTo>
                  <a:lnTo>
                    <a:pt x="422084" y="774788"/>
                  </a:lnTo>
                  <a:lnTo>
                    <a:pt x="311835" y="415696"/>
                  </a:lnTo>
                  <a:lnTo>
                    <a:pt x="1201801" y="35052"/>
                  </a:lnTo>
                  <a:lnTo>
                    <a:pt x="1186815" y="0"/>
                  </a:lnTo>
                  <a:lnTo>
                    <a:pt x="300583" y="379056"/>
                  </a:lnTo>
                  <a:lnTo>
                    <a:pt x="222364" y="124231"/>
                  </a:lnTo>
                  <a:lnTo>
                    <a:pt x="258826" y="113030"/>
                  </a:lnTo>
                  <a:lnTo>
                    <a:pt x="252158" y="106045"/>
                  </a:lnTo>
                  <a:lnTo>
                    <a:pt x="170688" y="20574"/>
                  </a:lnTo>
                  <a:lnTo>
                    <a:pt x="149606" y="146558"/>
                  </a:lnTo>
                  <a:lnTo>
                    <a:pt x="186029" y="135382"/>
                  </a:lnTo>
                  <a:lnTo>
                    <a:pt x="265442" y="394081"/>
                  </a:lnTo>
                  <a:lnTo>
                    <a:pt x="97586" y="465874"/>
                  </a:lnTo>
                  <a:lnTo>
                    <a:pt x="82677" y="430911"/>
                  </a:lnTo>
                  <a:lnTo>
                    <a:pt x="0" y="528320"/>
                  </a:lnTo>
                  <a:lnTo>
                    <a:pt x="127508" y="535940"/>
                  </a:lnTo>
                  <a:lnTo>
                    <a:pt x="115735" y="508381"/>
                  </a:lnTo>
                  <a:lnTo>
                    <a:pt x="112560" y="500926"/>
                  </a:lnTo>
                  <a:lnTo>
                    <a:pt x="276694" y="430733"/>
                  </a:lnTo>
                  <a:lnTo>
                    <a:pt x="388683" y="795477"/>
                  </a:lnTo>
                  <a:lnTo>
                    <a:pt x="149618" y="943521"/>
                  </a:lnTo>
                  <a:lnTo>
                    <a:pt x="129540" y="911098"/>
                  </a:lnTo>
                  <a:lnTo>
                    <a:pt x="62484" y="1019810"/>
                  </a:lnTo>
                  <a:lnTo>
                    <a:pt x="189738" y="1008253"/>
                  </a:lnTo>
                  <a:lnTo>
                    <a:pt x="175882" y="985901"/>
                  </a:lnTo>
                  <a:lnTo>
                    <a:pt x="169684" y="975906"/>
                  </a:lnTo>
                  <a:lnTo>
                    <a:pt x="400240" y="833158"/>
                  </a:lnTo>
                  <a:lnTo>
                    <a:pt x="1238377" y="3563112"/>
                  </a:lnTo>
                  <a:lnTo>
                    <a:pt x="1274699" y="3551936"/>
                  </a:lnTo>
                  <a:close/>
                </a:path>
              </a:pathLst>
            </a:custGeom>
            <a:solidFill>
              <a:srgbClr val="00924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637398" y="1979422"/>
              <a:ext cx="1082675" cy="3432810"/>
            </a:xfrm>
            <a:custGeom>
              <a:avLst/>
              <a:gdLst/>
              <a:ahLst/>
              <a:cxnLst/>
              <a:rect l="l" t="t" r="r" b="b"/>
              <a:pathLst>
                <a:path w="1082675" h="3432810">
                  <a:moveTo>
                    <a:pt x="0" y="3306317"/>
                  </a:moveTo>
                  <a:lnTo>
                    <a:pt x="21462" y="3432302"/>
                  </a:lnTo>
                  <a:lnTo>
                    <a:pt x="102605" y="3346704"/>
                  </a:lnTo>
                  <a:lnTo>
                    <a:pt x="67436" y="3346704"/>
                  </a:lnTo>
                  <a:lnTo>
                    <a:pt x="30987" y="3335528"/>
                  </a:lnTo>
                  <a:lnTo>
                    <a:pt x="36495" y="3317423"/>
                  </a:lnTo>
                  <a:lnTo>
                    <a:pt x="0" y="3306317"/>
                  </a:lnTo>
                  <a:close/>
                </a:path>
                <a:path w="1082675" h="3432810">
                  <a:moveTo>
                    <a:pt x="36495" y="3317423"/>
                  </a:moveTo>
                  <a:lnTo>
                    <a:pt x="30987" y="3335528"/>
                  </a:lnTo>
                  <a:lnTo>
                    <a:pt x="67436" y="3346704"/>
                  </a:lnTo>
                  <a:lnTo>
                    <a:pt x="72968" y="3328522"/>
                  </a:lnTo>
                  <a:lnTo>
                    <a:pt x="36495" y="3317423"/>
                  </a:lnTo>
                  <a:close/>
                </a:path>
                <a:path w="1082675" h="3432810">
                  <a:moveTo>
                    <a:pt x="72968" y="3328522"/>
                  </a:moveTo>
                  <a:lnTo>
                    <a:pt x="67436" y="3346704"/>
                  </a:lnTo>
                  <a:lnTo>
                    <a:pt x="102605" y="3346704"/>
                  </a:lnTo>
                  <a:lnTo>
                    <a:pt x="109347" y="3339591"/>
                  </a:lnTo>
                  <a:lnTo>
                    <a:pt x="72968" y="3328522"/>
                  </a:lnTo>
                  <a:close/>
                </a:path>
                <a:path w="1082675" h="3432810">
                  <a:moveTo>
                    <a:pt x="1045718" y="0"/>
                  </a:moveTo>
                  <a:lnTo>
                    <a:pt x="36495" y="3317423"/>
                  </a:lnTo>
                  <a:lnTo>
                    <a:pt x="72968" y="3328522"/>
                  </a:lnTo>
                  <a:lnTo>
                    <a:pt x="1082167" y="11175"/>
                  </a:lnTo>
                  <a:lnTo>
                    <a:pt x="104571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550658" y="2088895"/>
              <a:ext cx="1144270" cy="1052830"/>
            </a:xfrm>
            <a:custGeom>
              <a:avLst/>
              <a:gdLst/>
              <a:ahLst/>
              <a:cxnLst/>
              <a:rect l="l" t="t" r="r" b="b"/>
              <a:pathLst>
                <a:path w="1144270" h="1052830">
                  <a:moveTo>
                    <a:pt x="1144016" y="198628"/>
                  </a:moveTo>
                  <a:lnTo>
                    <a:pt x="1119378" y="169672"/>
                  </a:lnTo>
                  <a:lnTo>
                    <a:pt x="894867" y="360184"/>
                  </a:lnTo>
                  <a:lnTo>
                    <a:pt x="112864" y="35140"/>
                  </a:lnTo>
                  <a:lnTo>
                    <a:pt x="115925" y="27813"/>
                  </a:lnTo>
                  <a:lnTo>
                    <a:pt x="127508" y="0"/>
                  </a:lnTo>
                  <a:lnTo>
                    <a:pt x="0" y="8890"/>
                  </a:lnTo>
                  <a:lnTo>
                    <a:pt x="83566" y="105537"/>
                  </a:lnTo>
                  <a:lnTo>
                    <a:pt x="98234" y="70307"/>
                  </a:lnTo>
                  <a:lnTo>
                    <a:pt x="862228" y="387870"/>
                  </a:lnTo>
                  <a:lnTo>
                    <a:pt x="183032" y="964196"/>
                  </a:lnTo>
                  <a:lnTo>
                    <a:pt x="158369" y="935101"/>
                  </a:lnTo>
                  <a:lnTo>
                    <a:pt x="108204" y="1052576"/>
                  </a:lnTo>
                  <a:lnTo>
                    <a:pt x="232283" y="1022223"/>
                  </a:lnTo>
                  <a:lnTo>
                    <a:pt x="218160" y="1005586"/>
                  </a:lnTo>
                  <a:lnTo>
                    <a:pt x="207695" y="993254"/>
                  </a:lnTo>
                  <a:lnTo>
                    <a:pt x="901700" y="404279"/>
                  </a:lnTo>
                  <a:lnTo>
                    <a:pt x="1124077" y="496697"/>
                  </a:lnTo>
                  <a:lnTo>
                    <a:pt x="1138682" y="461518"/>
                  </a:lnTo>
                  <a:lnTo>
                    <a:pt x="934326" y="376593"/>
                  </a:lnTo>
                  <a:lnTo>
                    <a:pt x="1144016" y="198628"/>
                  </a:lnTo>
                  <a:close/>
                </a:path>
              </a:pathLst>
            </a:custGeom>
            <a:solidFill>
              <a:srgbClr val="00924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550657" y="4058793"/>
              <a:ext cx="1158875" cy="579755"/>
            </a:xfrm>
            <a:custGeom>
              <a:avLst/>
              <a:gdLst/>
              <a:ahLst/>
              <a:cxnLst/>
              <a:rect l="l" t="t" r="r" b="b"/>
              <a:pathLst>
                <a:path w="1158875" h="579754">
                  <a:moveTo>
                    <a:pt x="77724" y="476503"/>
                  </a:moveTo>
                  <a:lnTo>
                    <a:pt x="0" y="577976"/>
                  </a:lnTo>
                  <a:lnTo>
                    <a:pt x="127762" y="579246"/>
                  </a:lnTo>
                  <a:lnTo>
                    <a:pt x="115144" y="553338"/>
                  </a:lnTo>
                  <a:lnTo>
                    <a:pt x="93980" y="553338"/>
                  </a:lnTo>
                  <a:lnTo>
                    <a:pt x="77216" y="519175"/>
                  </a:lnTo>
                  <a:lnTo>
                    <a:pt x="94420" y="510787"/>
                  </a:lnTo>
                  <a:lnTo>
                    <a:pt x="77724" y="476503"/>
                  </a:lnTo>
                  <a:close/>
                </a:path>
                <a:path w="1158875" h="579754">
                  <a:moveTo>
                    <a:pt x="94420" y="510787"/>
                  </a:moveTo>
                  <a:lnTo>
                    <a:pt x="77216" y="519175"/>
                  </a:lnTo>
                  <a:lnTo>
                    <a:pt x="93980" y="553338"/>
                  </a:lnTo>
                  <a:lnTo>
                    <a:pt x="111083" y="545001"/>
                  </a:lnTo>
                  <a:lnTo>
                    <a:pt x="94420" y="510787"/>
                  </a:lnTo>
                  <a:close/>
                </a:path>
                <a:path w="1158875" h="579754">
                  <a:moveTo>
                    <a:pt x="111083" y="545001"/>
                  </a:moveTo>
                  <a:lnTo>
                    <a:pt x="93980" y="553338"/>
                  </a:lnTo>
                  <a:lnTo>
                    <a:pt x="115144" y="553338"/>
                  </a:lnTo>
                  <a:lnTo>
                    <a:pt x="111083" y="545001"/>
                  </a:lnTo>
                  <a:close/>
                </a:path>
                <a:path w="1158875" h="579754">
                  <a:moveTo>
                    <a:pt x="1142111" y="0"/>
                  </a:moveTo>
                  <a:lnTo>
                    <a:pt x="94420" y="510787"/>
                  </a:lnTo>
                  <a:lnTo>
                    <a:pt x="111083" y="545001"/>
                  </a:lnTo>
                  <a:lnTo>
                    <a:pt x="1158748" y="34289"/>
                  </a:lnTo>
                  <a:lnTo>
                    <a:pt x="114211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055" y="6252977"/>
            <a:ext cx="7667244" cy="525773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130679" y="5785132"/>
            <a:ext cx="3797935" cy="94488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En</a:t>
            </a:r>
            <a:r>
              <a:rPr kumimoji="0" sz="1600" b="0" i="0" u="none" strike="noStrike" kern="0" cap="none" spc="-5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fazla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yayın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yapılan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ilk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50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alan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cs typeface="Arial"/>
              </a:rPr>
              <a:t>için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21970" marR="5080" lvl="0" indent="633730" defTabSz="914400" eaLnBrk="1" fontAlgn="auto" latinLnBrk="0" hangingPunct="1">
              <a:lnSpc>
                <a:spcPct val="100000"/>
              </a:lnSpc>
              <a:spcBef>
                <a:spcPts val="9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Kişi,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Bölüm;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Birim</a:t>
            </a:r>
            <a:r>
              <a:rPr kumimoji="0" sz="14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Düzeyinde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Performans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Değerlendirmesi</a:t>
            </a:r>
            <a:r>
              <a:rPr kumimoji="0" sz="1400" b="0" i="0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Yapılması</a:t>
            </a:r>
            <a:r>
              <a:rPr kumimoji="0" sz="14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cs typeface="Calibri Light"/>
              </a:rPr>
              <a:t>Önerilir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43065" y="-91440"/>
            <a:ext cx="9595231" cy="102923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Cambria" panose="02040503050406030204" pitchFamily="18" charset="0"/>
                <a:cs typeface="Arial" panose="020B0604020202020204" pitchFamily="34" charset="0"/>
              </a:rPr>
              <a:t>2022 YILI PROJELERİ (GENEL TABLO)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1671CA1-81F9-44BD-9E23-070E14FA8DEB}"/>
              </a:ext>
            </a:extLst>
          </p:cNvPr>
          <p:cNvGraphicFramePr>
            <a:graphicFrameLocks noGrp="1"/>
          </p:cNvGraphicFramePr>
          <p:nvPr/>
        </p:nvGraphicFramePr>
        <p:xfrm>
          <a:off x="1" y="853430"/>
          <a:ext cx="12191999" cy="5764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868">
                  <a:extLst>
                    <a:ext uri="{9D8B030D-6E8A-4147-A177-3AD203B41FA5}">
                      <a16:colId xmlns:a16="http://schemas.microsoft.com/office/drawing/2014/main" val="3263931084"/>
                    </a:ext>
                  </a:extLst>
                </a:gridCol>
                <a:gridCol w="2935007">
                  <a:extLst>
                    <a:ext uri="{9D8B030D-6E8A-4147-A177-3AD203B41FA5}">
                      <a16:colId xmlns:a16="http://schemas.microsoft.com/office/drawing/2014/main" val="3709506301"/>
                    </a:ext>
                  </a:extLst>
                </a:gridCol>
                <a:gridCol w="3350645">
                  <a:extLst>
                    <a:ext uri="{9D8B030D-6E8A-4147-A177-3AD203B41FA5}">
                      <a16:colId xmlns:a16="http://schemas.microsoft.com/office/drawing/2014/main" val="2392999752"/>
                    </a:ext>
                  </a:extLst>
                </a:gridCol>
                <a:gridCol w="1300479">
                  <a:extLst>
                    <a:ext uri="{9D8B030D-6E8A-4147-A177-3AD203B41FA5}">
                      <a16:colId xmlns:a16="http://schemas.microsoft.com/office/drawing/2014/main" val="1054350852"/>
                    </a:ext>
                  </a:extLst>
                </a:gridCol>
              </a:tblGrid>
              <a:tr h="51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Üniversite (alfabetik)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SBB Tarafından Aktarılan Bütçe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Üniversite Tarafından Kullanılan Bütçe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Proje Sayısı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3966574422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Ankara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₺5.974.397,03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₺7.433.899,20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757681689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Atatürk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₺3.155.681,91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₺3.650.764,80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1141587605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Boğaziçi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₺7.918.304,09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₺7.783.888,54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573152388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Bursa Uludağ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₺3.633.029,47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₺3.573.658,06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442686997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Çukurova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₺3.110.343,48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Belirtilmemiş</a:t>
                      </a: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494219924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Dokuz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₺3.242.353,93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₺3.800.574,78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599446807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Ege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₺4.372.959,79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₺4.325.852,57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642373151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Erciyes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₺5.476.946,34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₺5.475.495,30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1630685169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Fırat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₺2.609.611,99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₺2.610.000,00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375847657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Gazi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₺3.147.420,45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₺7.266.816,59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4201838995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Gebze Teknik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₺4.959.492,65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₺9.068.000,00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58900204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Hacettepe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₺5.458.243,03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₺8.558.791,30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1908823553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İstanbul Teknik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₺8.582.291,44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₺8.531.999,99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1996973768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İstanbul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₺5.635.590,35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₺11.806.763,25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37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799030960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İstanbul Üniversitesi-Cerrahpaşa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₺4.205.402,11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₺4.204.115,62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tr-TR" sz="14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1291439612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İzmir Yüksek Teknoloji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₺6.851.851,49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₺6.560.000,00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055561992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Karadeniz Teknik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₺2.276.941,35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₺2.232.947,47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194236418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Marmara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₺3.685.166,55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₺3.649.381,25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3569764855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Orta Doğu Teknik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₺9.613.316,12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₺9.613.000,00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664500436"/>
                  </a:ext>
                </a:extLst>
              </a:tr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mbria" panose="02040503050406030204" pitchFamily="18" charset="0"/>
                        </a:rPr>
                        <a:t>Yıldız Teknik Üniversitesi</a:t>
                      </a:r>
                      <a:endParaRPr lang="tr-TR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₺6.090.656,44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₺6.090.931,21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tr-TR" sz="14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2852778399"/>
                  </a:ext>
                </a:extLst>
              </a:tr>
              <a:tr h="279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mbria" panose="02040503050406030204" pitchFamily="18" charset="0"/>
                        </a:rPr>
                        <a:t>TOPLAM</a:t>
                      </a:r>
                      <a:endParaRPr lang="tr-TR" sz="18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mbria" panose="02040503050406030204" pitchFamily="18" charset="0"/>
                        </a:rPr>
                        <a:t>₺100.000.000,00</a:t>
                      </a:r>
                      <a:endParaRPr lang="tr-TR" sz="18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mbria" panose="02040503050406030204" pitchFamily="18" charset="0"/>
                        </a:rPr>
                        <a:t>₺116.236.879,94</a:t>
                      </a:r>
                      <a:endParaRPr lang="tr-TR" sz="18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Cambria" panose="02040503050406030204" pitchFamily="18" charset="0"/>
                        </a:rPr>
                        <a:t>196</a:t>
                      </a:r>
                      <a:endParaRPr lang="tr-TR" sz="18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7" marR="38897" marT="0" marB="0" anchor="ctr"/>
                </a:tc>
                <a:extLst>
                  <a:ext uri="{0D108BD9-81ED-4DB2-BD59-A6C34878D82A}">
                    <a16:rowId xmlns:a16="http://schemas.microsoft.com/office/drawing/2014/main" val="832988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0045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9AA37B0-F161-4B7A-A065-85E8AAC94D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691" y="1439501"/>
          <a:ext cx="11811699" cy="5024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9899">
                  <a:extLst>
                    <a:ext uri="{9D8B030D-6E8A-4147-A177-3AD203B41FA5}">
                      <a16:colId xmlns:a16="http://schemas.microsoft.com/office/drawing/2014/main" val="4219375156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952530193"/>
                    </a:ext>
                  </a:extLst>
                </a:gridCol>
                <a:gridCol w="1062675">
                  <a:extLst>
                    <a:ext uri="{9D8B030D-6E8A-4147-A177-3AD203B41FA5}">
                      <a16:colId xmlns:a16="http://schemas.microsoft.com/office/drawing/2014/main" val="1820753266"/>
                    </a:ext>
                  </a:extLst>
                </a:gridCol>
                <a:gridCol w="494951">
                  <a:extLst>
                    <a:ext uri="{9D8B030D-6E8A-4147-A177-3AD203B41FA5}">
                      <a16:colId xmlns:a16="http://schemas.microsoft.com/office/drawing/2014/main" val="657345534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val="2669701329"/>
                    </a:ext>
                  </a:extLst>
                </a:gridCol>
                <a:gridCol w="1283516">
                  <a:extLst>
                    <a:ext uri="{9D8B030D-6E8A-4147-A177-3AD203B41FA5}">
                      <a16:colId xmlns:a16="http://schemas.microsoft.com/office/drawing/2014/main" val="1382930220"/>
                    </a:ext>
                  </a:extLst>
                </a:gridCol>
                <a:gridCol w="1593908">
                  <a:extLst>
                    <a:ext uri="{9D8B030D-6E8A-4147-A177-3AD203B41FA5}">
                      <a16:colId xmlns:a16="http://schemas.microsoft.com/office/drawing/2014/main" val="1629118665"/>
                    </a:ext>
                  </a:extLst>
                </a:gridCol>
              </a:tblGrid>
              <a:tr h="25898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Cambria" panose="02040503050406030204" pitchFamily="18" charset="0"/>
                        </a:rPr>
                        <a:t>Projenin Adı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Cambria" panose="02040503050406030204" pitchFamily="18" charset="0"/>
                        </a:rPr>
                        <a:t>Yürütücüsü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Cambria" panose="02040503050406030204" pitchFamily="18" charset="0"/>
                        </a:rPr>
                        <a:t>Bölüm/ABD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Cambria" panose="02040503050406030204" pitchFamily="18" charset="0"/>
                        </a:rPr>
                        <a:t>Proje Süresi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  <a:latin typeface="Cambria" panose="02040503050406030204" pitchFamily="18" charset="0"/>
                        </a:rPr>
                        <a:t>Proje Bütçesi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Cambria" panose="02040503050406030204" pitchFamily="18" charset="0"/>
                        </a:rPr>
                        <a:t>Sektör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>
                          <a:effectLst/>
                          <a:latin typeface="Cambria" panose="02040503050406030204" pitchFamily="18" charset="0"/>
                        </a:rPr>
                        <a:t>Sektör Alt Alan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3711027667"/>
                  </a:ext>
                </a:extLst>
              </a:tr>
              <a:tr h="5132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Beyin Hasarı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Biyobelirteci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Glial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Fibrikler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Asidik Protein (GFAP) Tespitine Yönelik Kütle Duyarlı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İmmünosensör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Geliştirilmesi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Prof.Dr. Sibel A. Özkan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Analitik Kimya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₺749.990,39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Kimya Sağlık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Analitik Kimya Klinik Araştırmalar (İmmünoloji, Sinir Bilimleri ve Beyin, Nadir Hastalıklar, Onkoloji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1603057091"/>
                  </a:ext>
                </a:extLst>
              </a:tr>
              <a:tr h="38613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Arı Ürünlerinde Flumetrin Kalıntısının Tespiti İçin Tek Kullanımlık Sensör Sistemlerinin Geliştirilmesi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Araş.Gör. Sedat SEVİN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Veterinerlik Farmakoloji ve Toksikolojisi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₺712.797,93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Gıda Arzı Güvenliği Kimya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Gıda Güvenliği Analitik Kimya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689845342"/>
                  </a:ext>
                </a:extLst>
              </a:tr>
              <a:tr h="4661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Gıda Alerjen Proteinlerinin Hassas ve Seçici Tayinine Yönelik Aptamer-MIP Temelli Elektrokimyasal Biyosensörlerin Hazırlanması ve Uygulamaları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Doç.Dr. Gözde AYDOĞDU TIĞ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Biyokimya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₺747.228,95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Gıda Arzı Güvenliği Kimya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Gıda Güvenliği Analitik Kimya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1404296203"/>
                  </a:ext>
                </a:extLst>
              </a:tr>
              <a:tr h="4661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Mavi Genom Mikrobiyota Transkriptom İlişkisinin Sürdürülebilir Su Ürünleri ve Gıda Biyoteknolojisi Kapsamında Araştırılması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Doç.Dr. Emre KESKİN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Su Ürünleri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₺749.715,07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Gıda Arzı ve Güvenliği Sağlık 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Gıda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Biyoteknolojisi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Gıda Güvenliği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Biyotekonloji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3215767820"/>
                  </a:ext>
                </a:extLst>
              </a:tr>
              <a:tr h="38613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AQUABİOTİCS: Sağlıklı, Güvenli ve Sürdürülebilir Su Ürünleri Yetiştiriciliği İçin Yeni Bir Alternatif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Doç.Dr. Fadime KIRAN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Moleküler Biyoloji ve Genetik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₺745.515,03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Gıda Arzı Güvenliği  Sağlık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Gıda Güvenliği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Biyoteknoloji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3788337144"/>
                  </a:ext>
                </a:extLst>
              </a:tr>
              <a:tr h="35125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Mikrobiyota Kaynaklı Biyoaktif Postbiyotiklerin Aşı Adjuvanı Olarak Kullanım Potensiyelerinin Belirlenmesi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Cambria" panose="02040503050406030204" pitchFamily="18" charset="0"/>
                        </a:rPr>
                        <a:t>Prof.Dr. K. Can AKÇALI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Biofizik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₺748.041,88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Aşı Sağlık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Aşı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Tekonlojileri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Biyotekonloji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3199692075"/>
                  </a:ext>
                </a:extLst>
              </a:tr>
              <a:tr h="4661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Pestisitlerin Hassas Tayinine Yönelik Bimetal Katkılı Atık Temelli İvonotermal Karbon Modifiye Sensör Tasarımı ve Voltametrik Uygulamaları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Prof.Dr. Ali Sınağ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Kimya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32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₺749.720,23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Kimya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Analitik Kimya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1664555155"/>
                  </a:ext>
                </a:extLst>
              </a:tr>
              <a:tr h="5132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Anestezi İlişkili Gelişen Postoperatif Kognitif Bozukluklarda Karşılaştırmalı Transkriptom Analizi ile Aday Biyobelirteçlerin Araştırılması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Prof.Dr. Güvem Gümüş AKAY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Fizyoloji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₺749.243,36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Sağlık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Klinik Araştırmalar (İmmünoloji, Sinir Bilimleri ve Beyin, Nadir Hastalıklar, Onkoloji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4197987324"/>
                  </a:ext>
                </a:extLst>
              </a:tr>
              <a:tr h="3601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Yeni Nesil Soğutma Sistemlerine Yönelik Koordinasyon Bileşikleri Hazırlanması ve Barokalorik Özelliklerinin İncelenmesi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Prof.Dr. Orhan ATAKOL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Kimya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₺743.100,87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Kimya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Analitik Kimya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2985959655"/>
                  </a:ext>
                </a:extLst>
              </a:tr>
              <a:tr h="46615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Su Altı Araştırmalarıyla Liman Tepe /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Klazomenal'ın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Denizel Peyzajının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Zmansal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Geilişim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 Süreci İçerisinde Değerlendirilmesi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 err="1">
                          <a:effectLst/>
                          <a:latin typeface="Cambria" panose="02040503050406030204" pitchFamily="18" charset="0"/>
                        </a:rPr>
                        <a:t>Prof.Dr</a:t>
                      </a:r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. Vasıf ŞAHOĞLU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Protohistorya ve Önasya Arkeolojisi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36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₺738.545,48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  <a:latin typeface="Cambria" panose="02040503050406030204" pitchFamily="18" charset="0"/>
                        </a:rPr>
                        <a:t>Sosyal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  <a:latin typeface="Cambria" panose="02040503050406030204" pitchFamily="18" charset="0"/>
                        </a:rPr>
                        <a:t>Arkeoloji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064" marR="5064" marT="5064" marB="0" anchor="ctr"/>
                </a:tc>
                <a:extLst>
                  <a:ext uri="{0D108BD9-81ED-4DB2-BD59-A6C34878D82A}">
                    <a16:rowId xmlns:a16="http://schemas.microsoft.com/office/drawing/2014/main" val="456498760"/>
                  </a:ext>
                </a:extLst>
              </a:tr>
            </a:tbl>
          </a:graphicData>
        </a:graphic>
      </p:graphicFrame>
      <p:sp>
        <p:nvSpPr>
          <p:cNvPr id="3" name="Unvan 2">
            <a:extLst>
              <a:ext uri="{FF2B5EF4-FFF2-40B4-BE49-F238E27FC236}">
                <a16:creationId xmlns:a16="http://schemas.microsoft.com/office/drawing/2014/main" id="{12677FC6-F9BD-4002-ABB2-D8C58965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395" y="262550"/>
            <a:ext cx="8929509" cy="1176951"/>
          </a:xfrm>
        </p:spPr>
        <p:txBody>
          <a:bodyPr>
            <a:normAutofit fontScale="90000"/>
          </a:bodyPr>
          <a:lstStyle/>
          <a:p>
            <a:r>
              <a:rPr lang="tr-TR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	     </a:t>
            </a:r>
            <a:r>
              <a:rPr lang="tr-T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ANKARA ÜNİVERSİTESİ (10 proje)</a:t>
            </a:r>
            <a:br>
              <a:rPr lang="tr-TR" sz="2400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tr-T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	      Aktarılan Bütçe:	₺5.974.397,03</a:t>
            </a:r>
            <a:br>
              <a:rPr lang="tr-TR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24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</a:t>
            </a:r>
            <a:r>
              <a:rPr lang="tr-TR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Kullanılan Bütçe:₺7.433.899,20</a:t>
            </a:r>
            <a:br>
              <a:rPr lang="tr-TR" sz="32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8075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33755" y="2327564"/>
            <a:ext cx="10642602" cy="31403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4000" dirty="0">
                <a:latin typeface="Cambria" panose="02040503050406030204" pitchFamily="18" charset="0"/>
              </a:rPr>
              <a:t>2023 yılında Araştırma Üniversiteleri Destek Programı (ADEP) kapsamında Üniversitelere tahsis edilecek olan ödenek, 2022 yılındaki gibi performans bazlı olarak aktarılacaktır.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19B4462-42DA-794B-BBA3-EE3AAA3D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654305"/>
            <a:ext cx="12191999" cy="13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6769" y="0"/>
            <a:ext cx="9917960" cy="1029233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Cambria" panose="02040503050406030204" pitchFamily="18" charset="0"/>
                <a:cs typeface="Arial" panose="020B0604020202020204" pitchFamily="34" charset="0"/>
              </a:rPr>
              <a:t>ARAŞTIRMA ÜNİVERSİTELERİ DESTEK PROGRAMI</a:t>
            </a:r>
            <a:endParaRPr lang="en-US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35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2179782"/>
            <a:ext cx="12087225" cy="22721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498299"/>
            <a:ext cx="12349761" cy="22544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rtl="0">
              <a:defRPr lang="tr-T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 </a:t>
            </a:r>
          </a:p>
          <a:p>
            <a:pPr lvl="0">
              <a:defRPr/>
            </a:pPr>
            <a:r>
              <a:rPr lang="tr-TR" sz="3600" dirty="0">
                <a:cs typeface="Times New Roman" panose="02020603050405020304" pitchFamily="18" charset="0"/>
              </a:rPr>
              <a:t>ANKARA ÜNİVERSİTESİ</a:t>
            </a:r>
          </a:p>
          <a:p>
            <a:pPr lvl="0">
              <a:defRPr/>
            </a:pPr>
            <a:endParaRPr kumimoji="0" lang="tr-TR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tr-T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0" y="941450"/>
            <a:ext cx="1874981" cy="18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2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B5F54A0-D60B-3234-5ACA-FB2FC72EBF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D68B340-ADD3-A816-13C4-5A779EAE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/>
              <a:t>Sayılarla Ankara Üniversitesi</a:t>
            </a:r>
            <a:endParaRPr lang="tr-TR" dirty="0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E0A88DC2-FA5B-8D1E-39D7-B2F8B6D53B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21095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>
            <a:extLst>
              <a:ext uri="{FF2B5EF4-FFF2-40B4-BE49-F238E27FC236}">
                <a16:creationId xmlns:a16="http://schemas.microsoft.com/office/drawing/2014/main" id="{E6FF8BE6-2EFC-4009-A965-760E053EA942}"/>
              </a:ext>
            </a:extLst>
          </p:cNvPr>
          <p:cNvGrpSpPr/>
          <p:nvPr/>
        </p:nvGrpSpPr>
        <p:grpSpPr>
          <a:xfrm>
            <a:off x="560301" y="26532"/>
            <a:ext cx="11370018" cy="4046248"/>
            <a:chOff x="201218" y="172578"/>
            <a:chExt cx="14626649" cy="5310252"/>
          </a:xfrm>
        </p:grpSpPr>
        <p:pic>
          <p:nvPicPr>
            <p:cNvPr id="3" name="Resim 2">
              <a:extLst>
                <a:ext uri="{FF2B5EF4-FFF2-40B4-BE49-F238E27FC236}">
                  <a16:creationId xmlns:a16="http://schemas.microsoft.com/office/drawing/2014/main" id="{FD955F70-68AD-4C36-B5F4-15DCF336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18" y="172578"/>
              <a:ext cx="7836834" cy="5310252"/>
            </a:xfrm>
            <a:prstGeom prst="rect">
              <a:avLst/>
            </a:prstGeom>
          </p:spPr>
        </p:pic>
        <p:pic>
          <p:nvPicPr>
            <p:cNvPr id="13" name="Resim 12">
              <a:extLst>
                <a:ext uri="{FF2B5EF4-FFF2-40B4-BE49-F238E27FC236}">
                  <a16:creationId xmlns:a16="http://schemas.microsoft.com/office/drawing/2014/main" id="{CC09083F-6123-44F4-A8B6-BAC482793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9510" y="1522580"/>
              <a:ext cx="5738357" cy="3490262"/>
            </a:xfrm>
            <a:prstGeom prst="rect">
              <a:avLst/>
            </a:prstGeom>
          </p:spPr>
        </p:pic>
      </p:grp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D3C1ABC-6906-4BC9-B476-4C53794ECB6B}"/>
              </a:ext>
            </a:extLst>
          </p:cNvPr>
          <p:cNvSpPr txBox="1"/>
          <p:nvPr/>
        </p:nvSpPr>
        <p:spPr>
          <a:xfrm>
            <a:off x="8975069" y="3893195"/>
            <a:ext cx="2752111" cy="367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u="sng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Toplam: </a:t>
            </a:r>
            <a:r>
              <a:rPr lang="tr-TR" u="sng" dirty="0">
                <a:solidFill>
                  <a:srgbClr val="000000"/>
                </a:solidFill>
                <a:latin typeface="Segoe UI" panose="020B0502040204020203" pitchFamily="34" charset="0"/>
              </a:rPr>
              <a:t>67034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23EA443-DAC4-45BD-AEC6-535136910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63" y="712234"/>
            <a:ext cx="7773074" cy="54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E1F688-A8DF-6448-9BD8-D428CA397F3D}"/>
              </a:ext>
            </a:extLst>
          </p:cNvPr>
          <p:cNvGrpSpPr/>
          <p:nvPr/>
        </p:nvGrpSpPr>
        <p:grpSpPr>
          <a:xfrm>
            <a:off x="663901" y="1462311"/>
            <a:ext cx="7110332" cy="4208740"/>
            <a:chOff x="1279375" y="2362131"/>
            <a:chExt cx="7110332" cy="42087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648108-F818-3E43-B357-735A0047217D}"/>
                </a:ext>
              </a:extLst>
            </p:cNvPr>
            <p:cNvSpPr/>
            <p:nvPr/>
          </p:nvSpPr>
          <p:spPr>
            <a:xfrm>
              <a:off x="1279375" y="2362131"/>
              <a:ext cx="6114190" cy="451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tr-TR" b="1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Söz konusu statüyü korumak için şartlar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153E3F-8C00-8843-AD0A-86FEEE1B8699}"/>
                </a:ext>
              </a:extLst>
            </p:cNvPr>
            <p:cNvSpPr/>
            <p:nvPr/>
          </p:nvSpPr>
          <p:spPr>
            <a:xfrm>
              <a:off x="1279375" y="2834468"/>
              <a:ext cx="7110332" cy="2118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u="sng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Dış destekli </a:t>
              </a:r>
              <a:r>
                <a:rPr lang="tr-TR" sz="1400" b="1" u="sng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Ar-Ge proje sayısının artırılması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Fikri-</a:t>
              </a:r>
              <a:r>
                <a:rPr lang="tr-TR" sz="1400" dirty="0" err="1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Sinai</a:t>
              </a: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Mülkiyet haklarının korunması (</a:t>
              </a:r>
              <a:r>
                <a:rPr lang="tr-TR" sz="1400" b="1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patent sayısının artırılması</a:t>
              </a: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b="1" u="sng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Üniversite-sanayi</a:t>
              </a:r>
              <a:r>
                <a:rPr lang="tr-TR" sz="1400" u="sng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projelerinin sayısının artırılması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b="1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Ticarileşme</a:t>
              </a: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(Lisans-şirket vb.) kapasitesinin artırılması</a:t>
              </a:r>
            </a:p>
            <a:p>
              <a:pPr marL="285750" indent="-285750">
                <a:lnSpc>
                  <a:spcPct val="150000"/>
                </a:lnSpc>
                <a:spcAft>
                  <a:spcPts val="800"/>
                </a:spcAft>
                <a:buFont typeface="Wingdings" pitchFamily="2" charset="2"/>
                <a:buChar char="ü"/>
              </a:pPr>
              <a:r>
                <a:rPr lang="tr-TR" sz="1400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Diğer hususlar (yayın, atıf, doktora öğrencisi vb.)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90A0A2-F289-2D40-AC00-1E494ECEB040}"/>
                </a:ext>
              </a:extLst>
            </p:cNvPr>
            <p:cNvSpPr/>
            <p:nvPr/>
          </p:nvSpPr>
          <p:spPr>
            <a:xfrm>
              <a:off x="1279375" y="4162363"/>
              <a:ext cx="3959546" cy="371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endParaRPr lang="tr-TR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8DF51E3-FDE3-3742-8BB6-976E83AFA2FD}"/>
                </a:ext>
              </a:extLst>
            </p:cNvPr>
            <p:cNvSpPr/>
            <p:nvPr/>
          </p:nvSpPr>
          <p:spPr>
            <a:xfrm>
              <a:off x="1279375" y="5288084"/>
              <a:ext cx="5139999" cy="1282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tr-TR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Belirlenen hedeflere ulaşılmaması durumunda </a:t>
              </a:r>
              <a:r>
                <a:rPr lang="tr-TR" b="1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«Araştırma Üniversitesi» </a:t>
              </a:r>
              <a:r>
                <a:rPr lang="tr-TR" dirty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statüsünü kaybedebilme olasılığı var</a:t>
              </a:r>
            </a:p>
          </p:txBody>
        </p:sp>
      </p:grpSp>
      <p:sp>
        <p:nvSpPr>
          <p:cNvPr id="17" name="Title 2">
            <a:extLst>
              <a:ext uri="{FF2B5EF4-FFF2-40B4-BE49-F238E27FC236}">
                <a16:creationId xmlns:a16="http://schemas.microsoft.com/office/drawing/2014/main" id="{35533CD3-90DA-CD41-B0B0-0026B46A34FA}"/>
              </a:ext>
            </a:extLst>
          </p:cNvPr>
          <p:cNvSpPr txBox="1">
            <a:spLocks/>
          </p:cNvSpPr>
          <p:nvPr/>
        </p:nvSpPr>
        <p:spPr>
          <a:xfrm>
            <a:off x="663901" y="499604"/>
            <a:ext cx="9816818" cy="6452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/>
            <a:r>
              <a:rPr lang="tr-TR" sz="2800" dirty="0">
                <a:solidFill>
                  <a:srgbClr val="174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Araştırma Üniversitesi Olmanın Getirdikleri</a:t>
            </a:r>
            <a:endParaRPr lang="en-US" sz="2800" dirty="0">
              <a:solidFill>
                <a:srgbClr val="1740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E6A8D-3DCF-F146-8C6C-9814B4FF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50" y="1494490"/>
            <a:ext cx="4965700" cy="4279900"/>
          </a:xfrm>
          <a:prstGeom prst="rect">
            <a:avLst/>
          </a:prstGeom>
        </p:spPr>
      </p:pic>
      <p:sp>
        <p:nvSpPr>
          <p:cNvPr id="20" name="Dikdörtgen 5">
            <a:extLst>
              <a:ext uri="{FF2B5EF4-FFF2-40B4-BE49-F238E27FC236}">
                <a16:creationId xmlns:a16="http://schemas.microsoft.com/office/drawing/2014/main" id="{60DFB27F-D5A1-3546-AF96-9F3842C9B7EA}"/>
              </a:ext>
            </a:extLst>
          </p:cNvPr>
          <p:cNvSpPr/>
          <p:nvPr/>
        </p:nvSpPr>
        <p:spPr>
          <a:xfrm>
            <a:off x="0" y="6353181"/>
            <a:ext cx="12192000" cy="5048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BAB2AC-EF4E-DC43-BE44-15D307373B86}"/>
              </a:ext>
            </a:extLst>
          </p:cNvPr>
          <p:cNvSpPr/>
          <p:nvPr/>
        </p:nvSpPr>
        <p:spPr>
          <a:xfrm>
            <a:off x="663901" y="3262543"/>
            <a:ext cx="3959546" cy="37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tr-TR" sz="1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140B4F1-14DA-EE4F-BC1F-9A4AC7727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15" y="2996079"/>
            <a:ext cx="4046985" cy="32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755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D97993B7-81FE-4284-A3DE-45E87DDC2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3" y="1547550"/>
            <a:ext cx="11841227" cy="3762900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C06A8D4E-D686-4FF7-AFF5-8A41FF55966F}"/>
              </a:ext>
            </a:extLst>
          </p:cNvPr>
          <p:cNvSpPr/>
          <p:nvPr/>
        </p:nvSpPr>
        <p:spPr>
          <a:xfrm>
            <a:off x="4648200" y="4614333"/>
            <a:ext cx="2675467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2179782"/>
            <a:ext cx="12087225" cy="22721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2498299"/>
            <a:ext cx="12349761" cy="22544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 rtl="0">
              <a:defRPr lang="tr-TR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</a:rPr>
              <a:t> </a:t>
            </a:r>
          </a:p>
          <a:p>
            <a:pPr>
              <a:defRPr/>
            </a:pPr>
            <a:r>
              <a:rPr lang="tr-T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Neler Yapmalıyız?</a:t>
            </a:r>
          </a:p>
          <a:p>
            <a:pPr lvl="0">
              <a:defRPr/>
            </a:pPr>
            <a:endParaRPr kumimoji="0" lang="tr-TR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tr-TR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0000" y="941450"/>
            <a:ext cx="1874981" cy="18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4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39696272"/>
              </p:ext>
            </p:extLst>
          </p:nvPr>
        </p:nvGraphicFramePr>
        <p:xfrm>
          <a:off x="0" y="719297"/>
          <a:ext cx="5943600" cy="613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1329060" y="1246671"/>
            <a:ext cx="285008" cy="28872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u="none" kern="1200" dirty="0">
              <a:latin typeface="Futura Bk B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99023" y="4467585"/>
            <a:ext cx="285008" cy="28872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u="none" kern="1200" dirty="0">
              <a:latin typeface="Futura Bk B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35959" y="4681224"/>
            <a:ext cx="285008" cy="288721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b="1" u="none" kern="1200" dirty="0">
              <a:latin typeface="Futura Bk BT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7086600" y="2961140"/>
            <a:ext cx="4699000" cy="1506446"/>
            <a:chOff x="852051" y="4297092"/>
            <a:chExt cx="5006833" cy="1227740"/>
          </a:xfrm>
        </p:grpSpPr>
        <p:sp>
          <p:nvSpPr>
            <p:cNvPr id="20" name="Dikdörtgen 19"/>
            <p:cNvSpPr/>
            <p:nvPr/>
          </p:nvSpPr>
          <p:spPr>
            <a:xfrm>
              <a:off x="852051" y="4297092"/>
              <a:ext cx="5006833" cy="122774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Metin kutusu 20"/>
            <p:cNvSpPr txBox="1"/>
            <p:nvPr/>
          </p:nvSpPr>
          <p:spPr>
            <a:xfrm>
              <a:off x="852051" y="4297092"/>
              <a:ext cx="5006833" cy="1227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4519" tIns="60960" rIns="60960" bIns="60960" numCol="1" spcCol="1270" anchor="ctr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tr-TR" sz="2400" dirty="0"/>
                <a:t>Performans Denetlenmesinin Getirilmesi</a:t>
              </a:r>
            </a:p>
          </p:txBody>
        </p:sp>
      </p:grpSp>
      <p:pic>
        <p:nvPicPr>
          <p:cNvPr id="23" name="Resim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46671"/>
            <a:ext cx="1787525" cy="1509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5418" y="1449754"/>
            <a:ext cx="1598613" cy="1597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kdörtgen 6"/>
          <p:cNvSpPr/>
          <p:nvPr/>
        </p:nvSpPr>
        <p:spPr>
          <a:xfrm>
            <a:off x="2197100" y="0"/>
            <a:ext cx="1021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r-TR" sz="3600" dirty="0">
                <a:solidFill>
                  <a:srgbClr val="174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Ankara Üniversitesi Araştırma Politikaları</a:t>
            </a: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99" y="3037304"/>
            <a:ext cx="1752601" cy="15026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5209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363" y="1389125"/>
            <a:ext cx="9389097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0" lvl="0" indent="-269875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şağıdaki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hususları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önceliklemeleri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önerilir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30250" marR="0" lvl="1" indent="-252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lang="tr-TR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BAP desteğine kısıt getirilmesi ve araştırmacıların dış fonlara yönlendirilmesi. Kısıt nedir: Ardışık olarak BAP desteği alınmaması bir BAP projesinden sonra ikinci destek TÜBİTAK ve TÜSEB gibi fonlara başvuru yapılması. Dış kaynaklardan fon alınmaması durumunda BAP desteği verilmesi.</a:t>
            </a:r>
          </a:p>
          <a:p>
            <a:pPr marL="730250" marR="0" lvl="1" indent="-252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endParaRPr lang="tr-TR" sz="1600" kern="0" spc="-10" dirty="0">
              <a:solidFill>
                <a:srgbClr val="252525"/>
              </a:solidFill>
              <a:latin typeface="Arial"/>
              <a:cs typeface="Arial"/>
            </a:endParaRPr>
          </a:p>
          <a:p>
            <a:pPr marL="730250" marR="0" lvl="1" indent="-252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lang="tr-TR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Sosyal </a:t>
            </a:r>
            <a:r>
              <a:rPr kumimoji="0" lang="tr-TR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Bilimler’de</a:t>
            </a:r>
            <a:r>
              <a:rPr kumimoji="0" lang="tr-TR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kapasite artırımı için doktora tezlerine proje başvurusu şartı getirilmesi.</a:t>
            </a:r>
          </a:p>
          <a:p>
            <a:pPr marL="730250" marR="0" lvl="1" indent="-252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endParaRPr lang="tr-TR" sz="1600" kern="0" spc="-10" dirty="0">
              <a:solidFill>
                <a:srgbClr val="252525"/>
              </a:solidFill>
              <a:latin typeface="Arial"/>
              <a:cs typeface="Arial"/>
            </a:endParaRPr>
          </a:p>
          <a:p>
            <a:pPr marL="730250" marR="0" lvl="1" indent="-252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lang="tr-TR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BAP ek bütçe taleplerinin tamamının TÜBİTAK Acil Destek fonuna yönlendirilmesi (45 bin </a:t>
            </a:r>
            <a:r>
              <a:rPr kumimoji="0" lang="tr-TR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tl</a:t>
            </a:r>
            <a:r>
              <a:rPr kumimoji="0" lang="tr-TR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fon verilmektedir)</a:t>
            </a:r>
          </a:p>
          <a:p>
            <a:pPr marL="730250" marR="0" lvl="1" indent="-252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endParaRPr lang="tr-TR" sz="1600" kern="0" spc="-10" dirty="0">
              <a:solidFill>
                <a:srgbClr val="252525"/>
              </a:solidFill>
              <a:latin typeface="Arial"/>
              <a:cs typeface="Arial"/>
            </a:endParaRPr>
          </a:p>
          <a:p>
            <a:pPr marL="730250" marR="0" lvl="1" indent="-252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lang="tr-TR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Üniversiteler arası anlaşmaların tamamının </a:t>
            </a:r>
            <a:r>
              <a:rPr kumimoji="0" lang="tr-TR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dokümü</a:t>
            </a:r>
            <a:r>
              <a:rPr kumimoji="0" lang="tr-TR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çıkarılıp AB ve diğer yurt dışı fonlarına ortaklı başvuru yapılması.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C8778"/>
              </a:buClr>
              <a:buSzTx/>
              <a:buFontTx/>
              <a:buNone/>
              <a:tabLst/>
              <a:defRPr/>
            </a:pPr>
            <a:endParaRPr kumimoji="0" sz="2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83054" y="694690"/>
            <a:ext cx="562807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>
                <a:solidFill>
                  <a:srgbClr val="006FC0"/>
                </a:solidFill>
              </a:rPr>
              <a:t>Sonuçlar</a:t>
            </a:r>
            <a:r>
              <a:rPr lang="tr-TR" dirty="0">
                <a:solidFill>
                  <a:srgbClr val="006FC0"/>
                </a:solidFill>
              </a:rPr>
              <a:t> </a:t>
            </a:r>
            <a:r>
              <a:rPr dirty="0" err="1">
                <a:solidFill>
                  <a:srgbClr val="006FC0"/>
                </a:solidFill>
              </a:rPr>
              <a:t>ve</a:t>
            </a:r>
            <a:r>
              <a:rPr spc="-80" dirty="0">
                <a:solidFill>
                  <a:srgbClr val="006FC0"/>
                </a:solidFill>
              </a:rPr>
              <a:t> </a:t>
            </a:r>
            <a:r>
              <a:rPr lang="tr-TR" spc="-10" dirty="0">
                <a:solidFill>
                  <a:srgbClr val="006FC0"/>
                </a:solidFill>
              </a:rPr>
              <a:t>Öneriler</a:t>
            </a:r>
            <a:endParaRPr spc="-10" dirty="0">
              <a:solidFill>
                <a:srgbClr val="006F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298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79812" y="1389126"/>
            <a:ext cx="6462395" cy="523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940" marR="0" lvl="0" indent="-269875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281940" algn="l"/>
                <a:tab pos="282575" algn="l"/>
              </a:tabLst>
              <a:defRPr/>
            </a:pPr>
            <a:r>
              <a:rPr lang="tr-TR" sz="1600" kern="0" dirty="0">
                <a:solidFill>
                  <a:sysClr val="windowText" lastClr="000000"/>
                </a:solidFill>
                <a:latin typeface="Arial"/>
                <a:cs typeface="Arial"/>
              </a:rPr>
              <a:t>A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şağıdaki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hususları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önceliklemeleri</a:t>
            </a:r>
            <a:r>
              <a:rPr kumimoji="0" sz="1600" b="0" i="0" u="none" strike="noStrike" kern="0" cap="none" spc="-8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önerilir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: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Kurumsal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verilerin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etkin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olarak</a:t>
            </a:r>
            <a:r>
              <a:rPr kumimoji="0" sz="1600" b="0" i="0" u="none" strike="noStrike" kern="0" cap="none" spc="-7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yönetilmesi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endParaRPr kumimoji="0" lang="tr-TR" sz="1600" b="0" i="0" u="none" strike="noStrike" kern="0" cap="none" spc="-1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endParaRPr kumimoji="0" lang="tr-TR" sz="1600" b="0" i="0" u="none" strike="noStrike" kern="0" cap="none" spc="-1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BAP, Dış Kaynaklı Projeler; Girişimcilik gibi tüm süreçler için etkili ve bütüncül bir Araştırma Yönetimi uygulanması</a:t>
            </a:r>
          </a:p>
          <a:p>
            <a:pPr marL="478155" marR="0" lvl="1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tabLst>
                <a:tab pos="730250" algn="l"/>
                <a:tab pos="730885" algn="l"/>
              </a:tabLst>
              <a:defRPr/>
            </a:pPr>
            <a:endParaRPr kumimoji="0" lang="tr-T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Faaliyet ve varlıklarına yönelik kapsamlı </a:t>
            </a:r>
            <a:r>
              <a:rPr kumimoji="0" lang="tr-TR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envanter sistemleri </a:t>
            </a:r>
            <a:r>
              <a:rPr kumimoji="0" lang="tr-TR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oluşturulması,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2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sz="1600" b="0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Veriye</a:t>
            </a:r>
            <a:r>
              <a:rPr kumimoji="0" sz="1600" b="0" i="0" u="sng" strike="noStrike" kern="0" cap="none" spc="-10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Dayalı</a:t>
            </a:r>
            <a:r>
              <a:rPr kumimoji="0" sz="1600" b="0" i="0" u="sng" strike="noStrike" kern="0" cap="none" spc="-8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Stratejik</a:t>
            </a:r>
            <a:r>
              <a:rPr kumimoji="0" sz="1600" b="0" i="0" u="sng" strike="noStrike" kern="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Yönetim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anlayışının</a:t>
            </a: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benimsenmesi,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2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Etkili</a:t>
            </a:r>
            <a:r>
              <a:rPr kumimoji="0" sz="1600" b="0" i="0" u="none" strike="noStrike" kern="0" cap="none" spc="-8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bir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Performans</a:t>
            </a:r>
            <a:r>
              <a:rPr kumimoji="0" sz="1600" b="0" i="0" u="sng" strike="noStrike" kern="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Yönetimi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uygulanması.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2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Öğretim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elemanlarının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yıllık</a:t>
            </a:r>
            <a:r>
              <a:rPr kumimoji="0" sz="1600" b="0" i="0" u="sng" strike="noStrike" kern="0" cap="none" spc="-2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sng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performanslarının</a:t>
            </a:r>
            <a:r>
              <a:rPr kumimoji="0" sz="1600" b="0" i="0" u="sng" strike="noStrike" kern="0" cap="none" spc="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değerlendirilmesi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/>
              <a:defRPr/>
            </a:pPr>
            <a:endParaRPr kumimoji="0" sz="2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30250" marR="0" lvl="1" indent="-25209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5C8778"/>
              </a:buClr>
              <a:buSzTx/>
              <a:buFont typeface="Symbol"/>
              <a:buChar char=""/>
              <a:tabLst>
                <a:tab pos="730250" algn="l"/>
                <a:tab pos="73088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Mensuplarda</a:t>
            </a:r>
            <a:r>
              <a:rPr kumimoji="0" sz="1600" b="0" i="0" u="none" strike="noStrike" kern="0" cap="none" spc="-7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farkındalık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faaliyetleri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600" b="0" i="0" u="none" strike="noStrike" kern="0" cap="none" spc="-1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</a:rPr>
              <a:t>yürütülmesi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5C8778"/>
              </a:buClr>
              <a:buSzTx/>
              <a:tabLst/>
              <a:defRPr/>
            </a:pPr>
            <a:endParaRPr kumimoji="0" sz="21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BEEDE67-9C61-4C92-BDB3-A64763BC87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3054" y="694690"/>
            <a:ext cx="562807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>
                <a:solidFill>
                  <a:srgbClr val="006FC0"/>
                </a:solidFill>
              </a:rPr>
              <a:t>Sonuçlar</a:t>
            </a:r>
            <a:r>
              <a:rPr lang="tr-TR" dirty="0">
                <a:solidFill>
                  <a:srgbClr val="006FC0"/>
                </a:solidFill>
              </a:rPr>
              <a:t> </a:t>
            </a:r>
            <a:r>
              <a:rPr dirty="0" err="1">
                <a:solidFill>
                  <a:srgbClr val="006FC0"/>
                </a:solidFill>
              </a:rPr>
              <a:t>ve</a:t>
            </a:r>
            <a:r>
              <a:rPr spc="-80" dirty="0">
                <a:solidFill>
                  <a:srgbClr val="006FC0"/>
                </a:solidFill>
              </a:rPr>
              <a:t> </a:t>
            </a:r>
            <a:r>
              <a:rPr lang="tr-TR" spc="-10" dirty="0">
                <a:solidFill>
                  <a:srgbClr val="006FC0"/>
                </a:solidFill>
              </a:rPr>
              <a:t>Öneriler</a:t>
            </a:r>
            <a:endParaRPr spc="-10" dirty="0">
              <a:solidFill>
                <a:srgbClr val="006FC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>
            <a:extLst>
              <a:ext uri="{FF2B5EF4-FFF2-40B4-BE49-F238E27FC236}">
                <a16:creationId xmlns:a16="http://schemas.microsoft.com/office/drawing/2014/main" id="{AAFCA86C-9EDC-2E4A-8185-A6BCD323C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282" y="953696"/>
            <a:ext cx="3626029" cy="648289"/>
          </a:xfrm>
        </p:spPr>
        <p:txBody>
          <a:bodyPr>
            <a:normAutofit/>
          </a:bodyPr>
          <a:lstStyle/>
          <a:p>
            <a:r>
              <a:rPr lang="tr-TR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TEŞEKKÜRLER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-186267" y="6341536"/>
            <a:ext cx="3183467" cy="575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C6A69F7-6972-4EC4-8700-1631D0CC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93" y="1847396"/>
            <a:ext cx="7328608" cy="40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2">
            <a:extLst>
              <a:ext uri="{FF2B5EF4-FFF2-40B4-BE49-F238E27FC236}">
                <a16:creationId xmlns:a16="http://schemas.microsoft.com/office/drawing/2014/main" id="{EA8D347F-FF93-4B4C-8DAC-C914EAE95CA2}"/>
              </a:ext>
            </a:extLst>
          </p:cNvPr>
          <p:cNvSpPr txBox="1">
            <a:spLocks/>
          </p:cNvSpPr>
          <p:nvPr/>
        </p:nvSpPr>
        <p:spPr>
          <a:xfrm>
            <a:off x="726084" y="261229"/>
            <a:ext cx="11032381" cy="6452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tr-TR" sz="3600" dirty="0">
                <a:solidFill>
                  <a:srgbClr val="17406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Araştırma Üniversitesi Konsepti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92" y="788102"/>
            <a:ext cx="7720265" cy="514127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21689" y="6047715"/>
            <a:ext cx="9848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Kaynak: </a:t>
            </a:r>
            <a:r>
              <a:rPr lang="tr-TR" sz="1400" dirty="0" err="1"/>
              <a:t>BioCrossroads</a:t>
            </a:r>
            <a:r>
              <a:rPr lang="tr-TR" sz="1400" dirty="0"/>
              <a:t> Report, 2018; "</a:t>
            </a:r>
            <a:r>
              <a:rPr lang="en-US" sz="1400" dirty="0"/>
              <a:t>The Importance of</a:t>
            </a:r>
            <a:r>
              <a:rPr lang="tr-TR" sz="1400" dirty="0"/>
              <a:t> </a:t>
            </a:r>
            <a:r>
              <a:rPr lang="en-US" sz="1400" dirty="0"/>
              <a:t>Research Universities</a:t>
            </a:r>
            <a:r>
              <a:rPr lang="tr-TR" sz="1400" dirty="0"/>
              <a:t> </a:t>
            </a:r>
            <a:r>
              <a:rPr lang="en-US" sz="1400" dirty="0"/>
              <a:t>With Examples of their Functional Role</a:t>
            </a:r>
            <a:r>
              <a:rPr lang="tr-TR" sz="1400" dirty="0"/>
              <a:t> </a:t>
            </a:r>
            <a:r>
              <a:rPr lang="en-US" sz="1400" dirty="0"/>
              <a:t>and Impacts Within the State of Indiana</a:t>
            </a:r>
            <a:r>
              <a:rPr lang="tr-TR" sz="1400" dirty="0"/>
              <a:t>"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124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040" y="122239"/>
            <a:ext cx="9917960" cy="1029233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YÖK Araştırma Üniversiteleri Performans İzleme Endeksi</a:t>
            </a:r>
            <a:br>
              <a:rPr lang="tr-TR" sz="2800" b="1" dirty="0">
                <a:latin typeface="+mn-lt"/>
              </a:rPr>
            </a:br>
            <a:r>
              <a:rPr lang="tr-TR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Kriterler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041913" y="4604247"/>
            <a:ext cx="8108174" cy="22167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284552" tIns="284552" rIns="1460489" bIns="740804" numCol="1" spcCol="1270" anchor="t" anchorCtr="0">
            <a:noAutofit/>
          </a:bodyPr>
          <a:lstStyle/>
          <a:p>
            <a:endParaRPr lang="en-US" sz="1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387963" y="1023816"/>
            <a:ext cx="4766650" cy="32619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84552" tIns="284552" rIns="1460489" bIns="740804" numCol="1" spcCol="1270" anchor="t" anchorCtr="0">
            <a:noAutofit/>
          </a:bodyPr>
          <a:lstStyle/>
          <a:p>
            <a:endParaRPr lang="en-US" sz="1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84851" y="1175539"/>
            <a:ext cx="4423381" cy="28906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284552" tIns="284552" rIns="1460489" bIns="740804" numCol="1" spcCol="1270" anchor="t" anchorCtr="0">
            <a:noAutofit/>
          </a:bodyPr>
          <a:lstStyle/>
          <a:p>
            <a:endParaRPr lang="en-US" sz="12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22825" y="4025920"/>
            <a:ext cx="1814219" cy="481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1311">
              <a:lnSpc>
                <a:spcPct val="90000"/>
              </a:lnSpc>
              <a:spcBef>
                <a:spcPct val="0"/>
              </a:spcBef>
            </a:pPr>
            <a:r>
              <a:rPr lang="tr-TR" sz="140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Araştırma Yayılımı</a:t>
            </a:r>
          </a:p>
          <a:p>
            <a:pPr algn="ctr" defTabSz="891311">
              <a:lnSpc>
                <a:spcPct val="90000"/>
              </a:lnSpc>
              <a:spcBef>
                <a:spcPct val="0"/>
              </a:spcBef>
            </a:pPr>
            <a:r>
              <a:rPr lang="tr-TR" sz="140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(%10)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161667" y="1604285"/>
            <a:ext cx="3666937" cy="3422475"/>
            <a:chOff x="772160" y="264159"/>
            <a:chExt cx="3657600" cy="3413760"/>
          </a:xfrm>
        </p:grpSpPr>
        <p:sp>
          <p:nvSpPr>
            <p:cNvPr id="46" name="Pie 45"/>
            <p:cNvSpPr/>
            <p:nvPr/>
          </p:nvSpPr>
          <p:spPr>
            <a:xfrm>
              <a:off x="772160" y="264159"/>
              <a:ext cx="3413760" cy="3413760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Pie 4"/>
            <p:cNvSpPr/>
            <p:nvPr/>
          </p:nvSpPr>
          <p:spPr>
            <a:xfrm>
              <a:off x="3210560" y="987551"/>
              <a:ext cx="1219200" cy="1016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383" tIns="48383" rIns="48383" bIns="48383" numCol="1" spcCol="1270" anchor="ctr" anchorCtr="0">
              <a:noAutofit/>
            </a:bodyPr>
            <a:lstStyle/>
            <a:p>
              <a:pPr algn="ctr" defTabSz="169349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81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Pie 47"/>
          <p:cNvSpPr/>
          <p:nvPr/>
        </p:nvSpPr>
        <p:spPr>
          <a:xfrm>
            <a:off x="4121818" y="1611240"/>
            <a:ext cx="3422475" cy="3478172"/>
          </a:xfrm>
          <a:prstGeom prst="pie">
            <a:avLst>
              <a:gd name="adj1" fmla="val 1800000"/>
              <a:gd name="adj2" fmla="val 90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grpSp>
        <p:nvGrpSpPr>
          <p:cNvPr id="49" name="Group 48"/>
          <p:cNvGrpSpPr/>
          <p:nvPr/>
        </p:nvGrpSpPr>
        <p:grpSpPr>
          <a:xfrm>
            <a:off x="3804072" y="1589165"/>
            <a:ext cx="3719215" cy="3422475"/>
            <a:chOff x="2590800" y="1905001"/>
            <a:chExt cx="3709745" cy="3413760"/>
          </a:xfrm>
        </p:grpSpPr>
        <p:grpSp>
          <p:nvGrpSpPr>
            <p:cNvPr id="50" name="Group 49"/>
            <p:cNvGrpSpPr/>
            <p:nvPr/>
          </p:nvGrpSpPr>
          <p:grpSpPr>
            <a:xfrm>
              <a:off x="2590800" y="1905001"/>
              <a:ext cx="3709745" cy="3413760"/>
              <a:chOff x="1666240" y="264160"/>
              <a:chExt cx="3709745" cy="3413760"/>
            </a:xfrm>
          </p:grpSpPr>
          <p:sp>
            <p:nvSpPr>
              <p:cNvPr id="57" name="Pie 56"/>
              <p:cNvSpPr/>
              <p:nvPr/>
            </p:nvSpPr>
            <p:spPr>
              <a:xfrm>
                <a:off x="1962225" y="264160"/>
                <a:ext cx="3413760" cy="3413760"/>
              </a:xfrm>
              <a:prstGeom prst="pie">
                <a:avLst>
                  <a:gd name="adj1" fmla="val 9000000"/>
                  <a:gd name="adj2" fmla="val 16200000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58" name="Pie 4"/>
              <p:cNvSpPr/>
              <p:nvPr/>
            </p:nvSpPr>
            <p:spPr>
              <a:xfrm>
                <a:off x="1666240" y="987551"/>
                <a:ext cx="1219200" cy="10160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8383" tIns="48383" rIns="48383" bIns="48383" numCol="1" spcCol="1270" anchor="ctr" anchorCtr="0">
                <a:noAutofit/>
              </a:bodyPr>
              <a:lstStyle/>
              <a:p>
                <a:pPr algn="ctr" defTabSz="169349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1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2844879" y="2514600"/>
              <a:ext cx="212391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Araştırma </a:t>
              </a:r>
            </a:p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Kapasitesi</a:t>
              </a:r>
            </a:p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(%25)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06660" y="2509420"/>
              <a:ext cx="1183081" cy="917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1311">
                <a:spcBef>
                  <a:spcPct val="0"/>
                </a:spcBef>
                <a:spcAft>
                  <a:spcPct val="35000"/>
                </a:spcAft>
              </a:pPr>
              <a:r>
                <a:rPr lang="tr-TR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Araştırma Kalitesi</a:t>
              </a:r>
            </a:p>
            <a:p>
              <a:pPr algn="ctr" defTabSz="891311">
                <a:spcBef>
                  <a:spcPct val="0"/>
                </a:spcBef>
                <a:spcAft>
                  <a:spcPct val="35000"/>
                </a:spcAft>
              </a:pPr>
              <a:r>
                <a:rPr lang="tr-TR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(%40)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52769" y="4233250"/>
              <a:ext cx="1809599" cy="756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Etkileşim ve </a:t>
              </a:r>
              <a:r>
                <a:rPr lang="en-US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İşbirliği</a:t>
              </a:r>
              <a:endParaRPr lang="tr-TR" sz="1604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891311">
                <a:lnSpc>
                  <a:spcPct val="90000"/>
                </a:lnSpc>
                <a:spcBef>
                  <a:spcPct val="0"/>
                </a:spcBef>
              </a:pPr>
              <a:r>
                <a:rPr lang="tr-TR" sz="1604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(%35)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3810000" y="3433338"/>
              <a:ext cx="1569961" cy="567408"/>
              <a:chOff x="767204" y="4990599"/>
              <a:chExt cx="1800200" cy="656322"/>
            </a:xfrm>
          </p:grpSpPr>
          <p:sp>
            <p:nvSpPr>
              <p:cNvPr id="55" name="Oval 8"/>
              <p:cNvSpPr/>
              <p:nvPr/>
            </p:nvSpPr>
            <p:spPr>
              <a:xfrm>
                <a:off x="767204" y="4990599"/>
                <a:ext cx="1800200" cy="656322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56" name="Oval 4"/>
              <p:cNvSpPr/>
              <p:nvPr/>
            </p:nvSpPr>
            <p:spPr>
              <a:xfrm>
                <a:off x="1029329" y="5086715"/>
                <a:ext cx="1272934" cy="464090"/>
              </a:xfrm>
              <a:prstGeom prst="round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918" tIns="22918" rIns="22918" bIns="22918" numCol="1" spcCol="1270" anchor="ctr" anchorCtr="0">
                <a:noAutofit/>
              </a:bodyPr>
              <a:lstStyle/>
              <a:p>
                <a:pPr algn="ctr" defTabSz="80218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1404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Performans Kriterleri</a:t>
                </a:r>
              </a:p>
            </p:txBody>
          </p:sp>
        </p:grpSp>
      </p:grpSp>
      <p:sp>
        <p:nvSpPr>
          <p:cNvPr id="59" name="Rectangle 58"/>
          <p:cNvSpPr/>
          <p:nvPr/>
        </p:nvSpPr>
        <p:spPr>
          <a:xfrm>
            <a:off x="1796435" y="2577289"/>
            <a:ext cx="2294860" cy="370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61582" y="1303246"/>
            <a:ext cx="3562925" cy="219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Atıf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Sayısı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Bilimsel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Yayın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Ulusal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Yenilik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Programlarından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Ulusal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Yenilik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Destek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Programlarından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Yılda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Kuruma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Aktarılan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Fon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Tutarı</a:t>
            </a:r>
            <a:endParaRPr lang="tr-TR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tr-TR" sz="1053" dirty="0">
                <a:latin typeface="Arial" panose="020B0604020202020204" pitchFamily="34" charset="0"/>
                <a:cs typeface="Arial" panose="020B0604020202020204" pitchFamily="34" charset="0"/>
              </a:rPr>
              <a:t>Uluslararası Proje Fon Tutarı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nn-NO" sz="1053" dirty="0">
                <a:latin typeface="Arial" panose="020B0604020202020204" pitchFamily="34" charset="0"/>
                <a:cs typeface="Arial" panose="020B0604020202020204" pitchFamily="34" charset="0"/>
              </a:rPr>
              <a:t>Ulusal ve Uluslararası Patent Başvuru Sayısı</a:t>
            </a:r>
          </a:p>
          <a:p>
            <a:pPr marL="229194" indent="-229194">
              <a:buFont typeface="+mj-lt"/>
              <a:buAutoNum type="arabicPeriod"/>
            </a:pPr>
            <a:r>
              <a:rPr lang="tr-TR" sz="1053" dirty="0">
                <a:latin typeface="Arial" panose="020B0604020202020204" pitchFamily="34" charset="0"/>
                <a:cs typeface="Arial" panose="020B0604020202020204" pitchFamily="34" charset="0"/>
              </a:rPr>
              <a:t>Ulusal Patent Belge 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Patent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Belge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Faydalı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Tasarım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Belge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Mezun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Sayısı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053" dirty="0"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ğren</a:t>
            </a:r>
            <a:r>
              <a:rPr lang="tr-TR" sz="1053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i Sayısı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904900" y="991822"/>
            <a:ext cx="4330604" cy="317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194" indent="-229194">
              <a:buFont typeface="+mj-lt"/>
              <a:buAutoNum type="arabicPeriod"/>
            </a:pPr>
            <a:endParaRPr lang="tr-TR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endParaRPr lang="tr-TR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nb-NO" sz="1053" dirty="0">
                <a:latin typeface="Arial" panose="020B0604020202020204" pitchFamily="34" charset="0"/>
                <a:cs typeface="Arial" panose="020B0604020202020204" pitchFamily="34" charset="0"/>
              </a:rPr>
              <a:t>Incites Dergi Etki Değerinde ilk %50’lik Dilime Giren Bilimsel Yayın Oranı</a:t>
            </a:r>
          </a:p>
          <a:p>
            <a:pPr marL="229194" indent="-229194">
              <a:buFont typeface="+mj-lt"/>
              <a:buAutoNum type="arabicPeriod"/>
            </a:pPr>
            <a:r>
              <a:rPr lang="nb-NO" sz="1053" dirty="0">
                <a:latin typeface="Arial" panose="020B0604020202020204" pitchFamily="34" charset="0"/>
                <a:cs typeface="Arial" panose="020B0604020202020204" pitchFamily="34" charset="0"/>
              </a:rPr>
              <a:t>Incites Dergi Etki Değerinde ilk %10’lik  Dilime Giren Yayın Oranı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Ödülü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Öğretim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Üyelerinin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Teknopark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Kuluçka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Merkezi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TEKMER’de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Ortak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Sahip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Faal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Firma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tr-TR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tr-TR" sz="1053" dirty="0">
                <a:latin typeface="Arial" panose="020B0604020202020204" pitchFamily="34" charset="0"/>
                <a:cs typeface="Arial" panose="020B0604020202020204" pitchFamily="34" charset="0"/>
              </a:rPr>
              <a:t>Öğrenci/son 5 yıllık mezunların Teknopark, Kuluçka Merkezi, TEKMER’de Ortak veya Sahip Olduğu Faal Firma Sayısı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YÖK 100/2000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Burs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Programı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Sayısı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TÜBİTAK 2244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Sanayi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Doktora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Programı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tr-TR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tr-TR" sz="1053" dirty="0">
                <a:latin typeface="Arial" panose="020B0604020202020204" pitchFamily="34" charset="0"/>
                <a:cs typeface="Arial" panose="020B0604020202020204" pitchFamily="34" charset="0"/>
              </a:rPr>
              <a:t>TÜBİTAK 1004 Programı Kapsamında Desteklenen Teknoloji  Platformu Projesi Kapsamında Alınan Fon Tutarı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Yayınların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Açık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Yüzdesi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Tezlerin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Aç</a:t>
            </a:r>
            <a:r>
              <a:rPr lang="tr-TR" sz="1053" dirty="0" err="1">
                <a:latin typeface="Arial" panose="020B0604020202020204" pitchFamily="34" charset="0"/>
                <a:cs typeface="Arial" panose="020B0604020202020204" pitchFamily="34" charset="0"/>
              </a:rPr>
              <a:t>ık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Erişim</a:t>
            </a:r>
            <a:r>
              <a:rPr lang="tr-TR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Yüzdesi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Dünya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Akademik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Genel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Başarı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Sıralamalarında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İlk 500'e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Girme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Akredite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74040" y="4971632"/>
            <a:ext cx="8438725" cy="1874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Üniversite-Üniversite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İşbirlikli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Yayın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Üniversite-Sanayi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İşbirlikli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Yayın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İşbirlikli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Yayın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Sanayi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İşbirlikli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Ulusal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Patent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Belge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İşbirlikli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Ulusal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Patent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Belge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Kamu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fonları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kapsamında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– Sanayi İşbirliği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Yapılan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Yenilik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Projelerinden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Fon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Tutarının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Sayısına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Kontratlı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Üniversite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– Sanayi İşbirliği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Yapılan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-Ge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Yenilik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Projelerinden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Fon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Tutarının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Sayısına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endParaRPr lang="en-US" sz="105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Uluslararası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Öğretim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Üyesi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Oranı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9194" indent="-229194">
              <a:buFont typeface="+mj-lt"/>
              <a:buAutoNum type="arabicPeriod"/>
            </a:pP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Dolaşımdaki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Öğretim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Üyesi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Öğrenci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3" dirty="0" err="1">
                <a:latin typeface="Arial" panose="020B0604020202020204" pitchFamily="34" charset="0"/>
                <a:cs typeface="Arial" panose="020B0604020202020204" pitchFamily="34" charset="0"/>
              </a:rPr>
              <a:t>Sayısı</a:t>
            </a:r>
            <a:r>
              <a:rPr lang="en-US" sz="10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90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Araştırma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Aday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Üniversiteleri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Performans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İzleme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Endeksi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4958" y="1197960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SONUÇ 2017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1137" y="1224089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SONUÇ 2018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549773"/>
              </p:ext>
            </p:extLst>
          </p:nvPr>
        </p:nvGraphicFramePr>
        <p:xfrm>
          <a:off x="6152606" y="1624206"/>
          <a:ext cx="6039393" cy="5233787"/>
        </p:xfrm>
        <a:graphic>
          <a:graphicData uri="http://schemas.openxmlformats.org/drawingml/2006/table">
            <a:tbl>
              <a:tblPr/>
              <a:tblGrid>
                <a:gridCol w="447595">
                  <a:extLst>
                    <a:ext uri="{9D8B030D-6E8A-4147-A177-3AD203B41FA5}">
                      <a16:colId xmlns:a16="http://schemas.microsoft.com/office/drawing/2014/main" val="1886852843"/>
                    </a:ext>
                  </a:extLst>
                </a:gridCol>
                <a:gridCol w="2617362">
                  <a:extLst>
                    <a:ext uri="{9D8B030D-6E8A-4147-A177-3AD203B41FA5}">
                      <a16:colId xmlns:a16="http://schemas.microsoft.com/office/drawing/2014/main" val="2397045548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1038602414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2347240501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3726494480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4224808998"/>
                    </a:ext>
                  </a:extLst>
                </a:gridCol>
              </a:tblGrid>
              <a:tr h="1016597"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Üniversite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Kapasite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(%25)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Kalite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(%40)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47288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3920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 DOĞU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43495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BOĞAZİÇİ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10103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İZMİR YÜKSEK TEKNOLOJİ ENSTİTÜSÜ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81737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24757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HACETTEPE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7519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YILDIZ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6852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380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GEBZE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02598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ANKARA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247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ERCİYES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3472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45039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ÜNİVERSİTESİ-CERRAHPAŞA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76462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GAZİ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67491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BURSA ULUDAĞ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8181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ÇUKUROVA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84410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SELÇUK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4591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18305"/>
              </p:ext>
            </p:extLst>
          </p:nvPr>
        </p:nvGraphicFramePr>
        <p:xfrm>
          <a:off x="65315" y="1624199"/>
          <a:ext cx="5943601" cy="5233793"/>
        </p:xfrm>
        <a:graphic>
          <a:graphicData uri="http://schemas.openxmlformats.org/drawingml/2006/table">
            <a:tbl>
              <a:tblPr/>
              <a:tblGrid>
                <a:gridCol w="600891">
                  <a:extLst>
                    <a:ext uri="{9D8B030D-6E8A-4147-A177-3AD203B41FA5}">
                      <a16:colId xmlns:a16="http://schemas.microsoft.com/office/drawing/2014/main" val="647759357"/>
                    </a:ext>
                  </a:extLst>
                </a:gridCol>
                <a:gridCol w="2559214">
                  <a:extLst>
                    <a:ext uri="{9D8B030D-6E8A-4147-A177-3AD203B41FA5}">
                      <a16:colId xmlns:a16="http://schemas.microsoft.com/office/drawing/2014/main" val="361747141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val="4231893791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val="1283692625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val="1340566269"/>
                    </a:ext>
                  </a:extLst>
                </a:gridCol>
                <a:gridCol w="695874">
                  <a:extLst>
                    <a:ext uri="{9D8B030D-6E8A-4147-A177-3AD203B41FA5}">
                      <a16:colId xmlns:a16="http://schemas.microsoft.com/office/drawing/2014/main" val="3312560427"/>
                    </a:ext>
                  </a:extLst>
                </a:gridCol>
              </a:tblGrid>
              <a:tr h="1255745"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Üniversite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Kapasite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(%25)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Kalite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(%40)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038837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60814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 DOĞU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69.54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74480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BOĞAZİÇİ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55.41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42947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İZMİR YÜKSEK TEKNOLOJİ ENSTİTÜSÜ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53.76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93297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53.09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79051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HACETTEPE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38.39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541306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GEBZE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266793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YILDIZ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499156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32.58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20645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ANKARA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09486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BURSA ULUDAĞ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10355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403126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ERCİYES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006935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GAZİ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313162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ÇUKUROVA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36217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SELÇUK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53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001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Araştırma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Üniversiteleri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Performans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İzleme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Endeksi</a:t>
            </a: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04958" y="1197960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SONUÇ 201</a:t>
            </a:r>
            <a:r>
              <a:rPr lang="tr-TR" sz="2000" b="1" dirty="0"/>
              <a:t>8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81137" y="1224089"/>
            <a:ext cx="238233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301"/>
              </a:spcBef>
              <a:spcAft>
                <a:spcPts val="301"/>
              </a:spcAft>
            </a:pPr>
            <a:r>
              <a:rPr lang="en-US" sz="2000" b="1" dirty="0"/>
              <a:t>SONUÇ 201</a:t>
            </a:r>
            <a:r>
              <a:rPr lang="tr-TR" sz="2000" b="1" dirty="0"/>
              <a:t>9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378" y="1634202"/>
          <a:ext cx="6039393" cy="5233787"/>
        </p:xfrm>
        <a:graphic>
          <a:graphicData uri="http://schemas.openxmlformats.org/drawingml/2006/table">
            <a:tbl>
              <a:tblPr/>
              <a:tblGrid>
                <a:gridCol w="447595">
                  <a:extLst>
                    <a:ext uri="{9D8B030D-6E8A-4147-A177-3AD203B41FA5}">
                      <a16:colId xmlns:a16="http://schemas.microsoft.com/office/drawing/2014/main" val="1886852843"/>
                    </a:ext>
                  </a:extLst>
                </a:gridCol>
                <a:gridCol w="2617362">
                  <a:extLst>
                    <a:ext uri="{9D8B030D-6E8A-4147-A177-3AD203B41FA5}">
                      <a16:colId xmlns:a16="http://schemas.microsoft.com/office/drawing/2014/main" val="2397045548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1038602414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2347240501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3726494480"/>
                    </a:ext>
                  </a:extLst>
                </a:gridCol>
                <a:gridCol w="743609">
                  <a:extLst>
                    <a:ext uri="{9D8B030D-6E8A-4147-A177-3AD203B41FA5}">
                      <a16:colId xmlns:a16="http://schemas.microsoft.com/office/drawing/2014/main" val="4224808998"/>
                    </a:ext>
                  </a:extLst>
                </a:gridCol>
              </a:tblGrid>
              <a:tr h="1016597">
                <a:tc>
                  <a:txBody>
                    <a:bodyPr/>
                    <a:lstStyle/>
                    <a:p>
                      <a:pPr algn="ctr" rtl="0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Üniversite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Kapasite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(%25)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Kalite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(%40)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İşbirliği</a:t>
                      </a:r>
                    </a:p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(%35)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47288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l" rtl="0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63920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ORTA DOĞU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73.52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243495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BOĞAZİÇİ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59.29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210103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İZMİR YÜKSEK TEKNOLOJİ ENSTİTÜSÜ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581737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54.93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24757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HACETTEPE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77519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YILDIZ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41.05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96852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380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GEBZE TEKNİK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02598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ANKARA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22474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ERCİYES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693472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EGE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45039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ÜNİVERSİTESİ-CERRAHPAŞA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176462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GAZİ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67491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BURSA ULUDAĞ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8181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ÇUKUROVA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84410"/>
                  </a:ext>
                </a:extLst>
              </a:tr>
              <a:tr h="248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SELÇUK ÜNİVERSİTESİ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19.66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45915"/>
                  </a:ext>
                </a:extLst>
              </a:tr>
            </a:tbl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857" y="1634202"/>
            <a:ext cx="5819947" cy="5207668"/>
          </a:xfrm>
          <a:prstGeom prst="rect">
            <a:avLst/>
          </a:prstGeom>
        </p:spPr>
      </p:pic>
      <p:sp>
        <p:nvSpPr>
          <p:cNvPr id="9" name="Yuvarlatılmış Dikdörtgen 8"/>
          <p:cNvSpPr/>
          <p:nvPr/>
        </p:nvSpPr>
        <p:spPr>
          <a:xfrm>
            <a:off x="6363478" y="3666931"/>
            <a:ext cx="5738326" cy="2892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9">
            <a:extLst>
              <a:ext uri="{FF2B5EF4-FFF2-40B4-BE49-F238E27FC236}">
                <a16:creationId xmlns:a16="http://schemas.microsoft.com/office/drawing/2014/main" id="{AF712B79-92D5-4773-A4BD-2D9DABB23DC2}"/>
              </a:ext>
            </a:extLst>
          </p:cNvPr>
          <p:cNvSpPr/>
          <p:nvPr/>
        </p:nvSpPr>
        <p:spPr>
          <a:xfrm rot="151646" flipV="1">
            <a:off x="3968198" y="1004787"/>
            <a:ext cx="4023541" cy="320882"/>
          </a:xfrm>
          <a:custGeom>
            <a:avLst/>
            <a:gdLst>
              <a:gd name="connsiteX0" fmla="*/ 0 w 1563757"/>
              <a:gd name="connsiteY0" fmla="*/ 0 h 510670"/>
              <a:gd name="connsiteX1" fmla="*/ 808383 w 1563757"/>
              <a:gd name="connsiteY1" fmla="*/ 503583 h 510670"/>
              <a:gd name="connsiteX2" fmla="*/ 1563757 w 1563757"/>
              <a:gd name="connsiteY2" fmla="*/ 304800 h 51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3757" h="510670">
                <a:moveTo>
                  <a:pt x="0" y="0"/>
                </a:moveTo>
                <a:cubicBezTo>
                  <a:pt x="273878" y="226391"/>
                  <a:pt x="547757" y="452783"/>
                  <a:pt x="808383" y="503583"/>
                </a:cubicBezTo>
                <a:cubicBezTo>
                  <a:pt x="1069009" y="554383"/>
                  <a:pt x="1435653" y="315843"/>
                  <a:pt x="1563757" y="304800"/>
                </a:cubicBezTo>
              </a:path>
            </a:pathLst>
          </a:custGeom>
          <a:noFill/>
          <a:ln w="38100" cap="rnd">
            <a:gradFill>
              <a:gsLst>
                <a:gs pos="10000">
                  <a:schemeClr val="accent1">
                    <a:lumMod val="5000"/>
                    <a:lumOff val="95000"/>
                  </a:schemeClr>
                </a:gs>
                <a:gs pos="75000">
                  <a:srgbClr val="385994"/>
                </a:gs>
              </a:gsLst>
              <a:lin ang="600000" scaled="0"/>
            </a:gradFill>
            <a:prstDash val="dash"/>
            <a:round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/>
          </a:p>
        </p:txBody>
      </p:sp>
    </p:spTree>
    <p:extLst>
      <p:ext uri="{BB962C8B-B14F-4D97-AF65-F5344CB8AC3E}">
        <p14:creationId xmlns:p14="http://schemas.microsoft.com/office/powerpoint/2010/main" val="3229945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4887</Words>
  <Application>Microsoft Office PowerPoint</Application>
  <PresentationFormat>Geniş ekran</PresentationFormat>
  <Paragraphs>2564</Paragraphs>
  <Slides>55</Slides>
  <Notes>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55</vt:i4>
      </vt:variant>
    </vt:vector>
  </HeadingPairs>
  <TitlesOfParts>
    <vt:vector size="68" baseType="lpstr">
      <vt:lpstr>Arial</vt:lpstr>
      <vt:lpstr>Calibri</vt:lpstr>
      <vt:lpstr>Calibri Light</vt:lpstr>
      <vt:lpstr>Cambria</vt:lpstr>
      <vt:lpstr>Century Gothic</vt:lpstr>
      <vt:lpstr>Futura Bk BT</vt:lpstr>
      <vt:lpstr>Segoe UI</vt:lpstr>
      <vt:lpstr>Symbol</vt:lpstr>
      <vt:lpstr>Times New Roman</vt:lpstr>
      <vt:lpstr>Verdana</vt:lpstr>
      <vt:lpstr>Wingdings</vt:lpstr>
      <vt:lpstr>Office Teması</vt:lpstr>
      <vt:lpstr>Office Theme</vt:lpstr>
      <vt:lpstr>PowerPoint Sunusu</vt:lpstr>
      <vt:lpstr>PowerPoint Sunusu</vt:lpstr>
      <vt:lpstr>Araştırma Üniversiteleri</vt:lpstr>
      <vt:lpstr>PowerPoint Sunusu</vt:lpstr>
      <vt:lpstr>PowerPoint Sunusu</vt:lpstr>
      <vt:lpstr>PowerPoint Sunusu</vt:lpstr>
      <vt:lpstr>YÖK Araştırma Üniversiteleri Performans İzleme Endeksi Kriterler</vt:lpstr>
      <vt:lpstr>Araştırma ve Aday Araştırma Üniversiteleri Performans İzleme Endeksi </vt:lpstr>
      <vt:lpstr>Araştırma Üniversiteleri Performans İzleme Endeksi </vt:lpstr>
      <vt:lpstr>PowerPoint Sunusu</vt:lpstr>
      <vt:lpstr>PERFORMANS İZLEME KRİTERLERİ-2021</vt:lpstr>
      <vt:lpstr>ARAŞTIRMA ÜNİVERSİTELERİ  2021 PERFORMANS SIRALAMASI SONUÇLARI</vt:lpstr>
      <vt:lpstr>ARAŞTIRMA ÜNİVERSİTELERİ 2021 YILI PERFORMANS SIRALAMASI</vt:lpstr>
      <vt:lpstr>PowerPoint Sunusu</vt:lpstr>
      <vt:lpstr>PowerPoint Sunusu</vt:lpstr>
      <vt:lpstr>Uluslararası Üniversite Sıralama Sistemleri</vt:lpstr>
      <vt:lpstr>URAP 2017-2021 Sıralamaları</vt:lpstr>
      <vt:lpstr>Webometrics (Ranking Web of World Universities)</vt:lpstr>
      <vt:lpstr>THE (Times Higher Education World University Rankings)</vt:lpstr>
      <vt:lpstr>THE Impact Ranking</vt:lpstr>
      <vt:lpstr>THE Impact Ranking, 2021</vt:lpstr>
      <vt:lpstr>Araştırma Üniversiteleri THE Impact Sıralaması</vt:lpstr>
      <vt:lpstr>PowerPoint Sunusu</vt:lpstr>
      <vt:lpstr>GreenMetric 2020 Sıralaması, Araştırma Üniversiteleri</vt:lpstr>
      <vt:lpstr>GreenMetric 2021 Sıralaması, Araştırma Üniversiteleri</vt:lpstr>
      <vt:lpstr>BM Sürdürülebilir Kalkınma Amaçları (SKA)</vt:lpstr>
      <vt:lpstr>Girişimci ve Yenilikçi Üniversite Endeksi</vt:lpstr>
      <vt:lpstr>PowerPoint Sunusu</vt:lpstr>
      <vt:lpstr>PowerPoint Sunusu</vt:lpstr>
      <vt:lpstr>PowerPoint Sunusu</vt:lpstr>
      <vt:lpstr>PowerPoint Sunusu</vt:lpstr>
      <vt:lpstr>Yayın ve Etki Analizi</vt:lpstr>
      <vt:lpstr>Ankara Üniversitesi Öğretim Üyesi Başına Yayın Sayısı</vt:lpstr>
      <vt:lpstr>Öğretim Üyesi Başına Yayın Sayıları</vt:lpstr>
      <vt:lpstr>Öğretim Üyesi Başına Yayın Sayısı Ortalaması ve Toplam Öğrenci Sayısı</vt:lpstr>
      <vt:lpstr>Öğretim Üyesi Başına Yayın Sayısı Ortalaması ve Doktora Öğrencisinin Toplam Öğrenci Sayısına Oranı</vt:lpstr>
      <vt:lpstr>Incites Yayın Analizi, 2017- 2021</vt:lpstr>
      <vt:lpstr>PowerPoint Sunusu</vt:lpstr>
      <vt:lpstr>Incites Yayın Analizi, 2017- 2021</vt:lpstr>
      <vt:lpstr>Incites Yayın Analizi, 2017- 2021</vt:lpstr>
      <vt:lpstr>Incites Yayın Analizi, 2016-2020</vt:lpstr>
      <vt:lpstr>Incites Yayın Analizi, 2016-2020</vt:lpstr>
      <vt:lpstr>2022 YILI PROJELERİ (GENEL TABLO)</vt:lpstr>
      <vt:lpstr>      ANKARA ÜNİVERSİTESİ (10 proje)        Aktarılan Bütçe: ₺5.974.397,03        Kullanılan Bütçe:₺7.433.899,20  </vt:lpstr>
      <vt:lpstr>ARAŞTIRMA ÜNİVERSİTELERİ DESTEK PROGRAMI</vt:lpstr>
      <vt:lpstr>PowerPoint Sunusu</vt:lpstr>
      <vt:lpstr>Sayılarla Ankara Üniversitesi</vt:lpstr>
      <vt:lpstr>PowerPoint Sunusu</vt:lpstr>
      <vt:lpstr>PowerPoint Sunusu</vt:lpstr>
      <vt:lpstr>PowerPoint Sunusu</vt:lpstr>
      <vt:lpstr>PowerPoint Sunusu</vt:lpstr>
      <vt:lpstr>PowerPoint Sunusu</vt:lpstr>
      <vt:lpstr>Sonuçlar ve Öneriler</vt:lpstr>
      <vt:lpstr>Sonuçlar ve Öneriler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Aysen APAYDIN</dc:creator>
  <cp:lastModifiedBy>Kaan ORHAN</cp:lastModifiedBy>
  <cp:revision>94</cp:revision>
  <dcterms:created xsi:type="dcterms:W3CDTF">2020-01-15T09:09:20Z</dcterms:created>
  <dcterms:modified xsi:type="dcterms:W3CDTF">2022-11-19T18:21:43Z</dcterms:modified>
</cp:coreProperties>
</file>