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4"/>
  </p:notesMasterIdLst>
  <p:sldIdLst>
    <p:sldId id="933" r:id="rId2"/>
    <p:sldId id="963" r:id="rId3"/>
    <p:sldId id="964" r:id="rId4"/>
    <p:sldId id="977" r:id="rId5"/>
    <p:sldId id="907" r:id="rId6"/>
    <p:sldId id="947" r:id="rId7"/>
    <p:sldId id="958" r:id="rId8"/>
    <p:sldId id="950" r:id="rId9"/>
    <p:sldId id="350" r:id="rId10"/>
    <p:sldId id="962" r:id="rId11"/>
    <p:sldId id="960" r:id="rId12"/>
    <p:sldId id="952" r:id="rId13"/>
    <p:sldId id="953" r:id="rId14"/>
    <p:sldId id="262" r:id="rId15"/>
    <p:sldId id="936" r:id="rId16"/>
    <p:sldId id="938" r:id="rId17"/>
    <p:sldId id="363" r:id="rId18"/>
    <p:sldId id="366" r:id="rId19"/>
    <p:sldId id="841" r:id="rId20"/>
    <p:sldId id="978" r:id="rId21"/>
    <p:sldId id="640" r:id="rId22"/>
    <p:sldId id="849" r:id="rId23"/>
    <p:sldId id="980" r:id="rId24"/>
    <p:sldId id="884" r:id="rId25"/>
    <p:sldId id="885" r:id="rId26"/>
    <p:sldId id="886" r:id="rId27"/>
    <p:sldId id="930" r:id="rId28"/>
    <p:sldId id="981" r:id="rId29"/>
    <p:sldId id="939" r:id="rId30"/>
    <p:sldId id="926" r:id="rId31"/>
    <p:sldId id="927" r:id="rId32"/>
    <p:sldId id="929" r:id="rId33"/>
    <p:sldId id="877" r:id="rId34"/>
    <p:sldId id="979" r:id="rId35"/>
    <p:sldId id="332" r:id="rId36"/>
    <p:sldId id="881" r:id="rId37"/>
    <p:sldId id="940" r:id="rId38"/>
    <p:sldId id="943" r:id="rId39"/>
    <p:sldId id="948" r:id="rId40"/>
    <p:sldId id="875" r:id="rId41"/>
    <p:sldId id="870" r:id="rId42"/>
    <p:sldId id="957" r:id="rId43"/>
    <p:sldId id="956" r:id="rId44"/>
    <p:sldId id="954" r:id="rId45"/>
    <p:sldId id="434" r:id="rId46"/>
    <p:sldId id="437" r:id="rId47"/>
    <p:sldId id="433" r:id="rId48"/>
    <p:sldId id="862" r:id="rId49"/>
    <p:sldId id="863" r:id="rId50"/>
    <p:sldId id="949" r:id="rId51"/>
    <p:sldId id="966" r:id="rId52"/>
    <p:sldId id="967" r:id="rId53"/>
    <p:sldId id="968" r:id="rId54"/>
    <p:sldId id="965" r:id="rId55"/>
    <p:sldId id="974" r:id="rId56"/>
    <p:sldId id="975" r:id="rId57"/>
    <p:sldId id="969" r:id="rId58"/>
    <p:sldId id="972" r:id="rId59"/>
    <p:sldId id="970" r:id="rId60"/>
    <p:sldId id="971" r:id="rId61"/>
    <p:sldId id="856" r:id="rId62"/>
    <p:sldId id="436" r:id="rId6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93" autoAdjust="0"/>
  </p:normalViewPr>
  <p:slideViewPr>
    <p:cSldViewPr>
      <p:cViewPr varScale="1">
        <p:scale>
          <a:sx n="77" d="100"/>
          <a:sy n="77" d="100"/>
        </p:scale>
        <p:origin x="15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39856820316567E-2"/>
          <c:y val="1.5038011649499262E-2"/>
          <c:w val="0.92618508411829359"/>
          <c:h val="0.879468154332058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Sayfa7!$D$7:$D$12</c:f>
              <c:strCache>
                <c:ptCount val="6"/>
                <c:pt idx="0">
                  <c:v>0-500</c:v>
                </c:pt>
                <c:pt idx="1">
                  <c:v>501-1000</c:v>
                </c:pt>
                <c:pt idx="2">
                  <c:v>1001-1500</c:v>
                </c:pt>
                <c:pt idx="3">
                  <c:v>1501-2000</c:v>
                </c:pt>
                <c:pt idx="4">
                  <c:v>2001-2500</c:v>
                </c:pt>
                <c:pt idx="5">
                  <c:v>2501-3000</c:v>
                </c:pt>
              </c:strCache>
            </c:strRef>
          </c:cat>
          <c:val>
            <c:numRef>
              <c:f>Sayfa7!$E$7:$E$12</c:f>
              <c:numCache>
                <c:formatCode>General</c:formatCode>
                <c:ptCount val="6"/>
                <c:pt idx="0">
                  <c:v>0</c:v>
                </c:pt>
                <c:pt idx="1">
                  <c:v>9</c:v>
                </c:pt>
                <c:pt idx="2">
                  <c:v>19</c:v>
                </c:pt>
                <c:pt idx="3">
                  <c:v>25</c:v>
                </c:pt>
                <c:pt idx="4">
                  <c:v>36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AA-4D83-9D66-E4012D1C9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0070383"/>
        <c:axId val="572833919"/>
      </c:barChart>
      <c:catAx>
        <c:axId val="57007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833919"/>
        <c:crosses val="autoZero"/>
        <c:auto val="1"/>
        <c:lblAlgn val="ctr"/>
        <c:lblOffset val="100"/>
        <c:noMultiLvlLbl val="0"/>
      </c:catAx>
      <c:valAx>
        <c:axId val="572833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07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2C9C1-79BD-4982-AFF4-FC9AA2C92FA8}" type="datetimeFigureOut">
              <a:rPr lang="tr-TR" smtClean="0"/>
              <a:t>9.12.2022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4664F-5D2E-48CB-82B2-1C1152A21D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19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4664F-5D2E-48CB-82B2-1C1152A21D3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60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4664F-5D2E-48CB-82B2-1C1152A21D3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4693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5665C-F637-42D3-ABD8-B027223F8376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207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4664F-5D2E-48CB-82B2-1C1152A21D31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193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4664F-5D2E-48CB-82B2-1C1152A21D31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59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tr-TR"/>
              <a:t>Resim eklemek için simgeyi tıklatın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252235"/>
            <a:ext cx="6912768" cy="2930952"/>
          </a:xfrm>
        </p:spPr>
        <p:txBody>
          <a:bodyPr>
            <a:noAutofit/>
          </a:bodyPr>
          <a:lstStyle/>
          <a:p>
            <a:br>
              <a:rPr lang="en-GB" b="1" dirty="0">
                <a:solidFill>
                  <a:srgbClr val="FFFF00"/>
                </a:solidFill>
              </a:rPr>
            </a:br>
            <a:br>
              <a:rPr lang="en-GB" b="1" dirty="0">
                <a:solidFill>
                  <a:srgbClr val="FFFF00"/>
                </a:solidFill>
              </a:rPr>
            </a:br>
            <a:br>
              <a:rPr lang="en-GB" b="1" dirty="0">
                <a:solidFill>
                  <a:srgbClr val="FFFF00"/>
                </a:solidFill>
              </a:rPr>
            </a:br>
            <a:br>
              <a:rPr lang="en-GB" b="1" dirty="0">
                <a:solidFill>
                  <a:srgbClr val="FFFF00"/>
                </a:solidFill>
              </a:rPr>
            </a:br>
            <a:br>
              <a:rPr lang="en-GB" b="1" dirty="0">
                <a:solidFill>
                  <a:srgbClr val="FFFF00"/>
                </a:solidFill>
              </a:rPr>
            </a:br>
            <a:r>
              <a:rPr lang="tr-TR" sz="3200" b="1" dirty="0">
                <a:solidFill>
                  <a:srgbClr val="FFFF00"/>
                </a:solidFill>
              </a:rPr>
              <a:t>TÜRK ÜNİVERSİTELERİ DÜNYA SIRALAMALARDA NİÇİN İLERLEYEMİYOR? </a:t>
            </a:r>
            <a:br>
              <a:rPr lang="tr-TR" sz="3200" b="1" dirty="0">
                <a:solidFill>
                  <a:srgbClr val="FFFF00"/>
                </a:solidFill>
              </a:rPr>
            </a:br>
            <a:br>
              <a:rPr lang="tr-TR" sz="3600" b="1" dirty="0">
                <a:solidFill>
                  <a:srgbClr val="FFFF00"/>
                </a:solidFill>
              </a:rPr>
            </a:br>
            <a:r>
              <a:rPr lang="tr-TR" sz="2800" b="1" dirty="0"/>
              <a:t>ANKARA ÜNİVERSİTESİ </a:t>
            </a:r>
            <a:br>
              <a:rPr lang="tr-TR" sz="2800" b="1" dirty="0"/>
            </a:br>
            <a:r>
              <a:rPr lang="tr-TR" sz="2800" b="1" dirty="0"/>
              <a:t>15 Aralık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970" y="4676773"/>
            <a:ext cx="6149498" cy="1154658"/>
          </a:xfrm>
        </p:spPr>
        <p:txBody>
          <a:bodyPr>
            <a:noAutofit/>
          </a:bodyPr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                       </a:t>
            </a:r>
            <a:r>
              <a:rPr lang="tr-TR" b="1" dirty="0">
                <a:solidFill>
                  <a:srgbClr val="FFFF00"/>
                </a:solidFill>
              </a:rPr>
              <a:t>Prof. Dr. URAL AKBULUT</a:t>
            </a:r>
          </a:p>
          <a:p>
            <a:pPr algn="r"/>
            <a:r>
              <a:rPr lang="tr-TR" b="1" dirty="0">
                <a:solidFill>
                  <a:srgbClr val="FFFF00"/>
                </a:solidFill>
              </a:rPr>
              <a:t>                      </a:t>
            </a:r>
            <a:r>
              <a:rPr lang="en-GB" b="1" dirty="0">
                <a:solidFill>
                  <a:srgbClr val="FFFF00"/>
                </a:solidFill>
              </a:rPr>
              <a:t>ODTÜ </a:t>
            </a:r>
            <a:r>
              <a:rPr lang="tr-TR" b="1" dirty="0">
                <a:solidFill>
                  <a:srgbClr val="FFFF00"/>
                </a:solidFill>
              </a:rPr>
              <a:t>URAP Koordinatörü</a:t>
            </a:r>
          </a:p>
          <a:p>
            <a:pPr algn="r"/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9552" y="5805264"/>
            <a:ext cx="7815766" cy="727695"/>
          </a:xfrm>
        </p:spPr>
        <p:txBody>
          <a:bodyPr/>
          <a:lstStyle/>
          <a:p>
            <a:fld id="{83585796-D667-4CB2-BC00-3BF368760D37}" type="slidenum">
              <a:rPr lang="tr-TR" smtClean="0"/>
              <a:t>1</a:t>
            </a:fld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31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3EF01B-6CDC-46D7-9846-DDE75DCB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74963"/>
            <a:ext cx="8424936" cy="1944216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21 Rus Araştırma Üniversitesi’nden ilk 100’ en yakın üniversitenin URAP sıralamalarındaki durumu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46B1DD54-79A8-42F6-A007-8C2640CE6F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131617"/>
              </p:ext>
            </p:extLst>
          </p:nvPr>
        </p:nvGraphicFramePr>
        <p:xfrm>
          <a:off x="179513" y="2924944"/>
          <a:ext cx="8856984" cy="267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536">
                  <a:extLst>
                    <a:ext uri="{9D8B030D-6E8A-4147-A177-3AD203B41FA5}">
                      <a16:colId xmlns:a16="http://schemas.microsoft.com/office/drawing/2014/main" val="2118437559"/>
                    </a:ext>
                  </a:extLst>
                </a:gridCol>
                <a:gridCol w="1880140">
                  <a:extLst>
                    <a:ext uri="{9D8B030D-6E8A-4147-A177-3AD203B41FA5}">
                      <a16:colId xmlns:a16="http://schemas.microsoft.com/office/drawing/2014/main" val="3528117579"/>
                    </a:ext>
                  </a:extLst>
                </a:gridCol>
                <a:gridCol w="1903154">
                  <a:extLst>
                    <a:ext uri="{9D8B030D-6E8A-4147-A177-3AD203B41FA5}">
                      <a16:colId xmlns:a16="http://schemas.microsoft.com/office/drawing/2014/main" val="3785569856"/>
                    </a:ext>
                  </a:extLst>
                </a:gridCol>
                <a:gridCol w="1903154">
                  <a:extLst>
                    <a:ext uri="{9D8B030D-6E8A-4147-A177-3AD203B41FA5}">
                      <a16:colId xmlns:a16="http://schemas.microsoft.com/office/drawing/2014/main" val="2048008911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marR="22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R="22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Üniversite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2013-2014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2021-2022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</a:endParaRPr>
                    </a:p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2022-2023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471936"/>
                  </a:ext>
                </a:extLst>
              </a:tr>
              <a:tr h="1300981">
                <a:tc>
                  <a:txBody>
                    <a:bodyPr/>
                    <a:lstStyle/>
                    <a:p>
                      <a:pPr marR="22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effectLst/>
                      </a:endParaRPr>
                    </a:p>
                    <a:p>
                      <a:pPr marR="22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</a:rPr>
                        <a:t>Lomonosov Moscow State University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800" b="1" dirty="0">
                        <a:effectLst/>
                      </a:endParaRPr>
                    </a:p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</a:rPr>
                        <a:t>140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800" b="1" dirty="0">
                        <a:effectLst/>
                      </a:endParaRPr>
                    </a:p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</a:rPr>
                        <a:t>249 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800" b="1" dirty="0">
                        <a:effectLst/>
                      </a:endParaRPr>
                    </a:p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</a:rPr>
                        <a:t>264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8791903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2A3E12-9B49-46F0-8C0E-F8D394BCB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C874802-A978-4A22-AA06-98DDAC92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10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47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936661B-AA87-448A-82F6-630D6594C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04664"/>
            <a:ext cx="7920880" cy="1195535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Yüksek Öğretim Kurulu’nun </a:t>
            </a:r>
            <a:r>
              <a:rPr lang="tr-TR" b="1" u="sng" dirty="0">
                <a:solidFill>
                  <a:srgbClr val="FFFF00"/>
                </a:solidFill>
              </a:rPr>
              <a:t>2019-2023 Hedefi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E0C2EF-B5A8-4DF6-BCF2-D66CADBA2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58" y="1807361"/>
            <a:ext cx="7998286" cy="4429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u="sng" dirty="0">
                <a:solidFill>
                  <a:srgbClr val="FFFF00"/>
                </a:solidFill>
              </a:rPr>
              <a:t>YÜKSEKÖĞRETİM KURULU</a:t>
            </a:r>
          </a:p>
          <a:p>
            <a:pPr marL="0" indent="0">
              <a:buNone/>
            </a:pPr>
            <a:r>
              <a:rPr lang="tr-TR" sz="2800" b="1" u="sng" dirty="0">
                <a:solidFill>
                  <a:srgbClr val="FFFF00"/>
                </a:solidFill>
              </a:rPr>
              <a:t>2019-2023 STRATEJİK PLANI</a:t>
            </a:r>
          </a:p>
          <a:p>
            <a:r>
              <a:rPr lang="tr-TR" sz="2800" b="1" dirty="0"/>
              <a:t>«</a:t>
            </a:r>
            <a:r>
              <a:rPr lang="en-US" sz="2800" b="1" dirty="0"/>
              <a:t>Dünya akademik başarı sıralamalarında</a:t>
            </a:r>
            <a:r>
              <a:rPr lang="tr-TR" sz="2800" b="1" dirty="0"/>
              <a:t>:</a:t>
            </a:r>
            <a:r>
              <a:rPr lang="en-US" sz="2800" b="1" dirty="0"/>
              <a:t> </a:t>
            </a:r>
            <a:endParaRPr lang="tr-TR" sz="2800" b="1" dirty="0"/>
          </a:p>
          <a:p>
            <a:r>
              <a:rPr lang="tr-TR" sz="2800" b="1" dirty="0"/>
              <a:t>«</a:t>
            </a:r>
            <a:r>
              <a:rPr lang="en-US" sz="2800" b="1" u="sng" dirty="0"/>
              <a:t>2023 yılı</a:t>
            </a:r>
            <a:r>
              <a:rPr lang="tr-TR" sz="2800" b="1" dirty="0"/>
              <a:t> </a:t>
            </a:r>
            <a:r>
              <a:rPr lang="en-US" sz="2800" b="1" dirty="0"/>
              <a:t>itibarıyla en az 2 üniversitemizin </a:t>
            </a:r>
            <a:r>
              <a:rPr lang="en-US" sz="2800" b="1" u="sng" dirty="0"/>
              <a:t>ilk 100’e</a:t>
            </a:r>
            <a:r>
              <a:rPr lang="en-US" sz="2800" b="1" dirty="0"/>
              <a:t> ve </a:t>
            </a:r>
            <a:r>
              <a:rPr lang="en-US" sz="2800" b="1" u="sng" dirty="0"/>
              <a:t>en az 5</a:t>
            </a:r>
            <a:r>
              <a:rPr lang="tr-TR" sz="2800" b="1" u="sng" dirty="0"/>
              <a:t> </a:t>
            </a:r>
            <a:r>
              <a:rPr lang="en-US" sz="2800" b="1" u="sng" dirty="0"/>
              <a:t>üniversitemizin de ilk 500’e </a:t>
            </a:r>
            <a:r>
              <a:rPr lang="en-US" sz="2800" b="1" dirty="0"/>
              <a:t>girmesi sağlanacaktır</a:t>
            </a:r>
            <a:r>
              <a:rPr lang="tr-TR" sz="2800" b="1" dirty="0"/>
              <a:t>»</a:t>
            </a:r>
            <a:endParaRPr lang="en-US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C91AA0-8649-444F-8DE1-70BACD7BC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41B7C8B-0E17-4B9E-AD89-5EE95223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11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8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C273888-5A7A-446C-B499-6AF478B0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7560840" cy="1186673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URAP sıralamalarında ilk 500’e giren üniversitemiz kalmadı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6BC4A2-0140-468F-81D5-090DF60F3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74" y="1772816"/>
            <a:ext cx="8170190" cy="4680520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URAP 2010-2011 dünya sıralamasın</a:t>
            </a:r>
            <a:r>
              <a:rPr lang="tr-TR" sz="2800" b="1" dirty="0"/>
              <a:t>d</a:t>
            </a:r>
            <a:r>
              <a:rPr lang="en-US" sz="2800" b="1" dirty="0"/>
              <a:t>a ilk 500’e Hacettepe, İstanbul ve </a:t>
            </a:r>
            <a:r>
              <a:rPr lang="en-US" sz="2800" b="1" dirty="0">
                <a:solidFill>
                  <a:srgbClr val="FFFF00"/>
                </a:solidFill>
              </a:rPr>
              <a:t>Ankara</a:t>
            </a:r>
            <a:r>
              <a:rPr lang="en-US" sz="2800" b="1" dirty="0"/>
              <a:t> üniversiteleri </a:t>
            </a:r>
            <a:r>
              <a:rPr lang="tr-TR" sz="2800" b="1" dirty="0"/>
              <a:t>girmişti</a:t>
            </a:r>
          </a:p>
          <a:p>
            <a:r>
              <a:rPr lang="en-US" sz="2800" b="1" dirty="0"/>
              <a:t>URAP 2011-2012 dünya sıralamasın</a:t>
            </a:r>
            <a:r>
              <a:rPr lang="tr-TR" sz="2800" b="1" dirty="0"/>
              <a:t>d</a:t>
            </a:r>
            <a:r>
              <a:rPr lang="en-US" sz="2800" b="1" dirty="0"/>
              <a:t>a ilk 500’e İstanbul, Hacettepe, </a:t>
            </a:r>
            <a:r>
              <a:rPr lang="en-US" sz="2800" b="1" dirty="0">
                <a:solidFill>
                  <a:srgbClr val="FFFF00"/>
                </a:solidFill>
              </a:rPr>
              <a:t>Ankara</a:t>
            </a:r>
            <a:r>
              <a:rPr lang="en-US" sz="2800" b="1" dirty="0"/>
              <a:t>, ODTÜ</a:t>
            </a:r>
            <a:r>
              <a:rPr lang="tr-TR" sz="2800" b="1" dirty="0"/>
              <a:t> ve Ege üniversiteleri girmişti</a:t>
            </a:r>
          </a:p>
          <a:p>
            <a:r>
              <a:rPr lang="tr-TR" sz="2800" b="1" dirty="0"/>
              <a:t>3.	URAP 2012-2013 dünya sıralamasında ilk 500’e İstanbul, Hacettepe, Ege, ODTÜ ve </a:t>
            </a:r>
            <a:r>
              <a:rPr lang="tr-TR" sz="2800" b="1" dirty="0">
                <a:solidFill>
                  <a:srgbClr val="FFFF00"/>
                </a:solidFill>
              </a:rPr>
              <a:t>Ankara</a:t>
            </a:r>
            <a:r>
              <a:rPr lang="tr-TR" sz="2800" b="1" dirty="0"/>
              <a:t> üniversiteleri girmişti</a:t>
            </a:r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ADFD8F5-8349-4246-8FC2-5243C62E3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0932F22-89B8-4934-9DD8-1153332F3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12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5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507756D-D9F1-4E26-B200-23BC27358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443" y="476672"/>
            <a:ext cx="7561501" cy="924475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URAP sıralamalarında ilk 500’e giren üniversitemiz kalmadı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39E789-5145-4073-AB4A-926C429CE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59" y="1807361"/>
            <a:ext cx="8103798" cy="4509574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URAP 2013-2014 dünya sıralamasın</a:t>
            </a:r>
            <a:r>
              <a:rPr lang="tr-TR" sz="2800" b="1" dirty="0"/>
              <a:t>d</a:t>
            </a:r>
            <a:r>
              <a:rPr lang="en-US" sz="2800" b="1" dirty="0"/>
              <a:t>a </a:t>
            </a:r>
            <a:r>
              <a:rPr lang="tr-TR" sz="2800" b="1" dirty="0"/>
              <a:t>ilk 500’e </a:t>
            </a:r>
            <a:r>
              <a:rPr lang="en-US" sz="2800" b="1" dirty="0"/>
              <a:t>İstanbul, Hacettepe, ODTÜ ve Ege üniversiteleri girmişti</a:t>
            </a:r>
            <a:endParaRPr lang="tr-TR" sz="2800" b="1" dirty="0"/>
          </a:p>
          <a:p>
            <a:r>
              <a:rPr lang="en-US" sz="2800" b="1" dirty="0"/>
              <a:t>URAP 2014-2015 dünya sıralamasında ilk 500’e ODTÜ, Ege, İTÜ ve İstanbul üniversiteleri</a:t>
            </a:r>
            <a:r>
              <a:rPr lang="tr-TR" sz="2800" b="1" dirty="0"/>
              <a:t> girmişti</a:t>
            </a:r>
          </a:p>
          <a:p>
            <a:r>
              <a:rPr lang="en-US" sz="2800" b="1" dirty="0"/>
              <a:t>URAP 2015-2016 dünya sıralamasında ilk 500’e ODTÜ ve İstanbul</a:t>
            </a:r>
            <a:r>
              <a:rPr lang="tr-TR" sz="2800" b="1" dirty="0"/>
              <a:t> üniversiteler</a:t>
            </a:r>
            <a:r>
              <a:rPr lang="en-US" sz="2800" b="1" dirty="0" err="1"/>
              <a:t>i</a:t>
            </a:r>
            <a:r>
              <a:rPr lang="tr-TR" sz="2800" b="1" dirty="0"/>
              <a:t> girmişti</a:t>
            </a:r>
          </a:p>
          <a:p>
            <a:r>
              <a:rPr lang="tr-TR" sz="2800" b="1" dirty="0">
                <a:solidFill>
                  <a:srgbClr val="FFFF00"/>
                </a:solidFill>
              </a:rPr>
              <a:t>2016’dan sonra 500’e girebilen kalmadı</a:t>
            </a:r>
            <a:endParaRPr lang="en-US" sz="28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D48959B-943E-4483-A33E-EA0AC17C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DA5FB6B-C059-43FD-B654-42637095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13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82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34" y="692696"/>
            <a:ext cx="8274132" cy="727695"/>
          </a:xfrm>
        </p:spPr>
        <p:txBody>
          <a:bodyPr/>
          <a:lstStyle/>
          <a:p>
            <a:r>
              <a:rPr lang="tr-TR" sz="3300" b="1" dirty="0">
                <a:solidFill>
                  <a:srgbClr val="FFFF00"/>
                </a:solidFill>
              </a:rPr>
              <a:t>ARWU: İlk Dünya Sıralaması (Çin)</a:t>
            </a:r>
            <a:endParaRPr lang="tr-TR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00" y="929621"/>
            <a:ext cx="8635066" cy="5544615"/>
          </a:xfrm>
        </p:spPr>
        <p:txBody>
          <a:bodyPr>
            <a:normAutofit/>
          </a:bodyPr>
          <a:lstStyle/>
          <a:p>
            <a:pPr lvl="1"/>
            <a:endParaRPr lang="en-GB" sz="2400" b="1" dirty="0"/>
          </a:p>
          <a:p>
            <a:pPr lvl="1"/>
            <a:r>
              <a:rPr lang="tr-TR" sz="2800" b="1" dirty="0"/>
              <a:t>ARWU’nun 2003’teki ilk sıralamasında sadece İstanbul Ü. ilk 500’e girmişti</a:t>
            </a:r>
          </a:p>
          <a:p>
            <a:pPr lvl="1"/>
            <a:r>
              <a:rPr lang="tr-TR" sz="2800" b="1" dirty="0"/>
              <a:t>Puanlama: Nobel  alan mensup (%20) ve mezun (%10) sayıları; En çok atıf alanlar listesindeki mensup sayısı (%20); </a:t>
            </a:r>
            <a:r>
              <a:rPr lang="en-GB" sz="2800" b="1" dirty="0"/>
              <a:t>Science </a:t>
            </a:r>
            <a:r>
              <a:rPr lang="tr-TR" sz="2800" b="1" dirty="0"/>
              <a:t>ve Nature’daki yayın sayısı (%20); Toplam makale sayısı (%20); Kişi başı performans (Toplam puan/akademisyen sayısı %10)</a:t>
            </a:r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FF9000"/>
                </a:solidFill>
              </a:rPr>
              <a:t>15 ARALIK 2022</a:t>
            </a:r>
            <a:endParaRPr lang="tr-TR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C1E0-100C-4F04-8FCE-67623D04FCC0}" type="slidenum">
              <a:rPr lang="tr-TR" smtClean="0">
                <a:solidFill>
                  <a:srgbClr val="FF9000"/>
                </a:solidFill>
              </a:rPr>
              <a:pPr/>
              <a:t>14</a:t>
            </a:fld>
            <a:endParaRPr lang="tr-TR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48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48C8999-278E-48EC-90BA-04019C6D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59177"/>
            <a:ext cx="3528392" cy="6456845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ARWU 2022 Dünya sıralaması </a:t>
            </a:r>
            <a:br>
              <a:rPr lang="tr-TR" sz="2800" b="1" dirty="0">
                <a:solidFill>
                  <a:srgbClr val="FFFF00"/>
                </a:solidFill>
              </a:rPr>
            </a:br>
            <a:r>
              <a:rPr lang="tr-TR" sz="2400" b="1" u="sng" dirty="0"/>
              <a:t>2022’de</a:t>
            </a:r>
            <a:r>
              <a:rPr lang="tr-TR" sz="2400" b="1" dirty="0"/>
              <a:t> ilk 500’e yine İstanbul Ü. girebildi</a:t>
            </a:r>
            <a:br>
              <a:rPr lang="tr-TR" sz="2400" b="1" dirty="0"/>
            </a:br>
            <a:br>
              <a:rPr lang="tr-TR" sz="2400" b="1" dirty="0"/>
            </a:br>
            <a:r>
              <a:rPr lang="tr-TR" sz="2400" b="1" dirty="0"/>
              <a:t>(Sıralamaya girebilen </a:t>
            </a:r>
            <a:br>
              <a:rPr lang="tr-TR" sz="2400" b="1" dirty="0"/>
            </a:br>
            <a:r>
              <a:rPr lang="tr-TR" sz="2400" b="1" dirty="0"/>
              <a:t>11 Üniversitemiz)</a:t>
            </a:r>
            <a:br>
              <a:rPr lang="tr-TR" sz="2400" b="1" dirty="0"/>
            </a:br>
            <a:br>
              <a:rPr lang="tr-TR" sz="2400" b="1" dirty="0"/>
            </a:br>
            <a:r>
              <a:rPr lang="tr-TR" sz="2400" b="1" dirty="0"/>
              <a:t>Not: </a:t>
            </a:r>
            <a:r>
              <a:rPr lang="tr-TR" sz="2400" i="1" dirty="0">
                <a:solidFill>
                  <a:srgbClr val="FFFF00"/>
                </a:solidFill>
              </a:rPr>
              <a:t>Aynı aralıktaki kurumlar alfabetik olarak sıralanmıştır 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20FB94EF-1B11-44D0-90B6-4603B9F6C5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635272"/>
              </p:ext>
            </p:extLst>
          </p:nvPr>
        </p:nvGraphicFramePr>
        <p:xfrm>
          <a:off x="3672408" y="241978"/>
          <a:ext cx="5148064" cy="635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940">
                  <a:extLst>
                    <a:ext uri="{9D8B030D-6E8A-4147-A177-3AD203B41FA5}">
                      <a16:colId xmlns:a16="http://schemas.microsoft.com/office/drawing/2014/main" val="592175065"/>
                    </a:ext>
                  </a:extLst>
                </a:gridCol>
                <a:gridCol w="1725873">
                  <a:extLst>
                    <a:ext uri="{9D8B030D-6E8A-4147-A177-3AD203B41FA5}">
                      <a16:colId xmlns:a16="http://schemas.microsoft.com/office/drawing/2014/main" val="1860084770"/>
                    </a:ext>
                  </a:extLst>
                </a:gridCol>
                <a:gridCol w="2257251">
                  <a:extLst>
                    <a:ext uri="{9D8B030D-6E8A-4147-A177-3AD203B41FA5}">
                      <a16:colId xmlns:a16="http://schemas.microsoft.com/office/drawing/2014/main" val="1141958022"/>
                    </a:ext>
                  </a:extLst>
                </a:gridCol>
              </a:tblGrid>
              <a:tr h="14457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Türkiye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Sırası 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Dünya Sırası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Üniversite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76200" marB="76200" anchor="ctr"/>
                </a:tc>
                <a:extLst>
                  <a:ext uri="{0D108BD9-81ED-4DB2-BD59-A6C34878D82A}">
                    <a16:rowId xmlns:a16="http://schemas.microsoft.com/office/drawing/2014/main" val="1490939546"/>
                  </a:ext>
                </a:extLst>
              </a:tr>
              <a:tr h="703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401-500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İstanbul Ü</a:t>
                      </a:r>
                    </a:p>
                  </a:txBody>
                  <a:tcPr marL="47625" marR="47625" marT="76200" marB="76200" anchor="ctr"/>
                </a:tc>
                <a:extLst>
                  <a:ext uri="{0D108BD9-81ED-4DB2-BD59-A6C34878D82A}">
                    <a16:rowId xmlns:a16="http://schemas.microsoft.com/office/drawing/2014/main" val="239573227"/>
                  </a:ext>
                </a:extLst>
              </a:tr>
              <a:tr h="499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601-700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Hacettepe Ü.</a:t>
                      </a:r>
                    </a:p>
                  </a:txBody>
                  <a:tcPr marL="47625" marR="47625" marT="76200" marB="76200" anchor="ctr"/>
                </a:tc>
                <a:extLst>
                  <a:ext uri="{0D108BD9-81ED-4DB2-BD59-A6C34878D82A}">
                    <a16:rowId xmlns:a16="http://schemas.microsoft.com/office/drawing/2014/main" val="2366167030"/>
                  </a:ext>
                </a:extLst>
              </a:tr>
              <a:tr h="703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601-700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Sağlık Bil. Ü.</a:t>
                      </a:r>
                    </a:p>
                  </a:txBody>
                  <a:tcPr marL="47625" marR="47625" marT="76200" marB="76200" anchor="ctr"/>
                </a:tc>
                <a:extLst>
                  <a:ext uri="{0D108BD9-81ED-4DB2-BD59-A6C34878D82A}">
                    <a16:rowId xmlns:a16="http://schemas.microsoft.com/office/drawing/2014/main" val="3427247841"/>
                  </a:ext>
                </a:extLst>
              </a:tr>
              <a:tr h="535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801-900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Ankara Ü.</a:t>
                      </a:r>
                    </a:p>
                  </a:txBody>
                  <a:tcPr marL="47625" marR="47625" marT="76200" marB="76200" anchor="ctr"/>
                </a:tc>
                <a:extLst>
                  <a:ext uri="{0D108BD9-81ED-4DB2-BD59-A6C34878D82A}">
                    <a16:rowId xmlns:a16="http://schemas.microsoft.com/office/drawing/2014/main" val="639823716"/>
                  </a:ext>
                </a:extLst>
              </a:tr>
              <a:tr h="616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901-1000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Dokuz E. Ü.</a:t>
                      </a:r>
                    </a:p>
                  </a:txBody>
                  <a:tcPr marL="47625" marR="47625" marT="76200" marB="76200" anchor="ctr"/>
                </a:tc>
                <a:extLst>
                  <a:ext uri="{0D108BD9-81ED-4DB2-BD59-A6C34878D82A}">
                    <a16:rowId xmlns:a16="http://schemas.microsoft.com/office/drawing/2014/main" val="4046985756"/>
                  </a:ext>
                </a:extLst>
              </a:tr>
              <a:tr h="616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901-1000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Ege Ü. </a:t>
                      </a:r>
                    </a:p>
                  </a:txBody>
                  <a:tcPr marL="47625" marR="47625" marT="76200" marB="76200" anchor="ctr"/>
                </a:tc>
                <a:extLst>
                  <a:ext uri="{0D108BD9-81ED-4DB2-BD59-A6C34878D82A}">
                    <a16:rowId xmlns:a16="http://schemas.microsoft.com/office/drawing/2014/main" val="1807461245"/>
                  </a:ext>
                </a:extLst>
              </a:tr>
              <a:tr h="616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901-1000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Erciyes Ü.</a:t>
                      </a:r>
                    </a:p>
                  </a:txBody>
                  <a:tcPr marL="47625" marR="47625" marT="76200" marB="76200" anchor="ctr"/>
                </a:tc>
                <a:extLst>
                  <a:ext uri="{0D108BD9-81ED-4DB2-BD59-A6C34878D82A}">
                    <a16:rowId xmlns:a16="http://schemas.microsoft.com/office/drawing/2014/main" val="2603215679"/>
                  </a:ext>
                </a:extLst>
              </a:tr>
              <a:tr h="616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901-1000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Fırat Ü.</a:t>
                      </a:r>
                    </a:p>
                  </a:txBody>
                  <a:tcPr marL="47625" marR="47625" marT="76200" marB="76200" anchor="ctr"/>
                </a:tc>
                <a:extLst>
                  <a:ext uri="{0D108BD9-81ED-4DB2-BD59-A6C34878D82A}">
                    <a16:rowId xmlns:a16="http://schemas.microsoft.com/office/drawing/2014/main" val="4161436945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E0076F-931E-473B-AA2E-94507EC0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92082" y="6287215"/>
            <a:ext cx="2133600" cy="365125"/>
          </a:xfrm>
        </p:spPr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5631FB1-B8E3-4165-8BA7-97D1152A9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544" y="6196947"/>
            <a:ext cx="608287" cy="365125"/>
          </a:xfrm>
        </p:spPr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15</a:t>
            </a:fld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38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48C8999-278E-48EC-90BA-04019C6D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59177"/>
            <a:ext cx="3528392" cy="6456845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ARWU 2022 Dünya sıralaması </a:t>
            </a:r>
            <a:br>
              <a:rPr lang="tr-TR" sz="2800" b="1" dirty="0">
                <a:solidFill>
                  <a:srgbClr val="FFFF00"/>
                </a:solidFill>
              </a:rPr>
            </a:br>
            <a:r>
              <a:rPr lang="tr-TR" sz="2400" b="1" u="sng" dirty="0"/>
              <a:t>2022’de</a:t>
            </a:r>
            <a:r>
              <a:rPr lang="tr-TR" sz="2400" b="1" dirty="0"/>
              <a:t> ilk 500’e yine İstanbul Ü. girebildi</a:t>
            </a:r>
            <a:br>
              <a:rPr lang="tr-TR" sz="2400" b="1" dirty="0"/>
            </a:br>
            <a:br>
              <a:rPr lang="tr-TR" sz="2400" b="1" dirty="0"/>
            </a:br>
            <a:r>
              <a:rPr lang="tr-TR" sz="2400" b="1" dirty="0"/>
              <a:t>(Sıralamaya girebilen </a:t>
            </a:r>
            <a:br>
              <a:rPr lang="tr-TR" sz="2400" b="1" dirty="0"/>
            </a:br>
            <a:r>
              <a:rPr lang="tr-TR" sz="2400" b="1" dirty="0"/>
              <a:t>11 Üniversitemiz)</a:t>
            </a:r>
            <a:br>
              <a:rPr lang="tr-TR" sz="2400" b="1" dirty="0"/>
            </a:br>
            <a:br>
              <a:rPr lang="tr-TR" sz="2400" b="1" dirty="0"/>
            </a:br>
            <a:r>
              <a:rPr lang="tr-TR" sz="2400" b="1" dirty="0"/>
              <a:t>Not: </a:t>
            </a:r>
            <a:r>
              <a:rPr lang="tr-TR" sz="2400" i="1" dirty="0">
                <a:solidFill>
                  <a:srgbClr val="FFFF00"/>
                </a:solidFill>
              </a:rPr>
              <a:t>Aynı aralıktaki kurumlar alfabetik olarak sıralanmıştır 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20FB94EF-1B11-44D0-90B6-4603B9F6C5C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635896" y="1484784"/>
          <a:ext cx="5184576" cy="3364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990">
                  <a:extLst>
                    <a:ext uri="{9D8B030D-6E8A-4147-A177-3AD203B41FA5}">
                      <a16:colId xmlns:a16="http://schemas.microsoft.com/office/drawing/2014/main" val="592175065"/>
                    </a:ext>
                  </a:extLst>
                </a:gridCol>
                <a:gridCol w="1615314">
                  <a:extLst>
                    <a:ext uri="{9D8B030D-6E8A-4147-A177-3AD203B41FA5}">
                      <a16:colId xmlns:a16="http://schemas.microsoft.com/office/drawing/2014/main" val="186008477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141958022"/>
                    </a:ext>
                  </a:extLst>
                </a:gridCol>
              </a:tblGrid>
              <a:tr h="1220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Türkiye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Sırası 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Dünya Sırası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Üniversite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76200" marB="76200" anchor="ctr"/>
                </a:tc>
                <a:extLst>
                  <a:ext uri="{0D108BD9-81ED-4DB2-BD59-A6C34878D82A}">
                    <a16:rowId xmlns:a16="http://schemas.microsoft.com/office/drawing/2014/main" val="1490939546"/>
                  </a:ext>
                </a:extLst>
              </a:tr>
              <a:tr h="8865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901-1000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Gazi Ü</a:t>
                      </a:r>
                    </a:p>
                  </a:txBody>
                  <a:tcPr marL="47625" marR="47625" marT="76200" marB="76200" anchor="ctr"/>
                </a:tc>
                <a:extLst>
                  <a:ext uri="{0D108BD9-81ED-4DB2-BD59-A6C34878D82A}">
                    <a16:rowId xmlns:a16="http://schemas.microsoft.com/office/drawing/2014/main" val="239573227"/>
                  </a:ext>
                </a:extLst>
              </a:tr>
              <a:tr h="628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901-1000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İTÜ</a:t>
                      </a:r>
                    </a:p>
                  </a:txBody>
                  <a:tcPr marL="47625" marR="47625" marT="76200" marB="76200" anchor="ctr"/>
                </a:tc>
                <a:extLst>
                  <a:ext uri="{0D108BD9-81ED-4DB2-BD59-A6C34878D82A}">
                    <a16:rowId xmlns:a16="http://schemas.microsoft.com/office/drawing/2014/main" val="2366167030"/>
                  </a:ext>
                </a:extLst>
              </a:tr>
              <a:tr h="628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901-1000</a:t>
                      </a:r>
                    </a:p>
                  </a:txBody>
                  <a:tcPr marL="47625" marR="4762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ODTÜ</a:t>
                      </a:r>
                    </a:p>
                  </a:txBody>
                  <a:tcPr marL="47625" marR="47625" marT="76200" marB="76200" anchor="ctr"/>
                </a:tc>
                <a:extLst>
                  <a:ext uri="{0D108BD9-81ED-4DB2-BD59-A6C34878D82A}">
                    <a16:rowId xmlns:a16="http://schemas.microsoft.com/office/drawing/2014/main" val="3427247841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E0076F-931E-473B-AA2E-94507EC0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97014" y="6250896"/>
            <a:ext cx="2133600" cy="365125"/>
          </a:xfrm>
        </p:spPr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5631FB1-B8E3-4165-8BA7-97D1152A9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552" y="6091052"/>
            <a:ext cx="608287" cy="365125"/>
          </a:xfrm>
        </p:spPr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16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6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31" y="404664"/>
            <a:ext cx="8280920" cy="1008112"/>
          </a:xfrm>
        </p:spPr>
        <p:txBody>
          <a:bodyPr/>
          <a:lstStyle/>
          <a:p>
            <a:r>
              <a:rPr lang="en-US" b="1" u="sng" dirty="0">
                <a:solidFill>
                  <a:srgbClr val="FFFF00"/>
                </a:solidFill>
              </a:rPr>
              <a:t>US News and World Report </a:t>
            </a:r>
            <a:br>
              <a:rPr lang="tr-TR" b="1" u="sng" dirty="0">
                <a:solidFill>
                  <a:srgbClr val="FFFF00"/>
                </a:solidFill>
              </a:rPr>
            </a:br>
            <a:r>
              <a:rPr lang="tr-TR" b="1" dirty="0">
                <a:solidFill>
                  <a:srgbClr val="FFFF00"/>
                </a:solidFill>
              </a:rPr>
              <a:t>Dünya sıralaması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44" y="1506082"/>
            <a:ext cx="8339493" cy="4947254"/>
          </a:xfrm>
        </p:spPr>
        <p:txBody>
          <a:bodyPr>
            <a:normAutofit lnSpcReduction="10000"/>
          </a:bodyPr>
          <a:lstStyle/>
          <a:p>
            <a:r>
              <a:rPr lang="tr-TR" sz="2800" b="1" dirty="0"/>
              <a:t>US News &amp; W. R. 1983’te ABD üniversitelerini sıralamaya başladı</a:t>
            </a:r>
          </a:p>
          <a:p>
            <a:r>
              <a:rPr lang="tr-TR" sz="2800" b="1" dirty="0"/>
              <a:t>2014’ten beri Dünya Sıralaması da yapıyor</a:t>
            </a:r>
          </a:p>
          <a:p>
            <a:r>
              <a:rPr lang="tr-TR" sz="2400" b="1" dirty="0"/>
              <a:t>Puan: Bölgesel tanınırlık %12,5; Global tanınırlık %12,5; Makale %10; Kitap %2,5; Tebliğ %2,5; Atıf/yayın %10; Atıf %7,5; % 10’luk dilimdeki makale %10; Uluslararası ortak yayın %10; Doktora mezunu %5; Doktora mezun sayısı/öğretim üyesi %5</a:t>
            </a:r>
          </a:p>
          <a:p>
            <a:r>
              <a:rPr lang="tr-TR" sz="2800" b="1" dirty="0"/>
              <a:t>2021’de ilk 500’e girenler: </a:t>
            </a:r>
            <a:r>
              <a:rPr lang="tr-TR" sz="2800" b="1" dirty="0">
                <a:solidFill>
                  <a:srgbClr val="FFFF00"/>
                </a:solidFill>
              </a:rPr>
              <a:t>Boğaziçi: 287, ODTÜ: 484, Bilgi Ü: 495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00192" y="5951810"/>
            <a:ext cx="2133600" cy="365125"/>
          </a:xfrm>
        </p:spPr>
        <p:txBody>
          <a:bodyPr/>
          <a:lstStyle/>
          <a:p>
            <a:r>
              <a:rPr lang="en-US">
                <a:solidFill>
                  <a:srgbClr val="FF9000"/>
                </a:solidFill>
              </a:rPr>
              <a:t>15 ARALIK 2022</a:t>
            </a:r>
            <a:endParaRPr lang="tr-TR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2658" y="6227765"/>
            <a:ext cx="608287" cy="365125"/>
          </a:xfrm>
        </p:spPr>
        <p:txBody>
          <a:bodyPr/>
          <a:lstStyle/>
          <a:p>
            <a:fld id="{F8DAC1E0-100C-4F04-8FCE-67623D04FCC0}" type="slidenum">
              <a:rPr lang="tr-TR" smtClean="0">
                <a:solidFill>
                  <a:srgbClr val="FF9000"/>
                </a:solidFill>
              </a:rPr>
              <a:pPr/>
              <a:t>17</a:t>
            </a:fld>
            <a:endParaRPr lang="tr-TR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72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56" y="908720"/>
            <a:ext cx="3854927" cy="5505660"/>
          </a:xfrm>
        </p:spPr>
        <p:txBody>
          <a:bodyPr/>
          <a:lstStyle/>
          <a:p>
            <a:pPr fontAlgn="t"/>
            <a:r>
              <a:rPr lang="tr-TR" sz="2800" b="1" dirty="0">
                <a:solidFill>
                  <a:srgbClr val="FFFF00"/>
                </a:solidFill>
              </a:rPr>
              <a:t>US News</a:t>
            </a:r>
            <a:r>
              <a:rPr lang="en-GB" sz="2800" b="1" dirty="0">
                <a:solidFill>
                  <a:srgbClr val="FFFF00"/>
                </a:solidFill>
              </a:rPr>
              <a:t> &amp;</a:t>
            </a:r>
            <a:r>
              <a:rPr lang="tr-TR" sz="2800" b="1" dirty="0">
                <a:solidFill>
                  <a:srgbClr val="FFFF00"/>
                </a:solidFill>
              </a:rPr>
              <a:t> World Report 2022-2023 </a:t>
            </a:r>
            <a:br>
              <a:rPr lang="tr-TR" sz="2800" b="1" dirty="0">
                <a:solidFill>
                  <a:srgbClr val="FFFF00"/>
                </a:solidFill>
              </a:rPr>
            </a:br>
            <a:r>
              <a:rPr lang="tr-TR" sz="2800" b="1" dirty="0">
                <a:solidFill>
                  <a:srgbClr val="FFFF00"/>
                </a:solidFill>
              </a:rPr>
              <a:t>Dünya sıralaması</a:t>
            </a:r>
            <a:br>
              <a:rPr lang="tr-TR" sz="2800" b="1" dirty="0">
                <a:solidFill>
                  <a:srgbClr val="FFFF00"/>
                </a:solidFill>
              </a:rPr>
            </a:br>
            <a:r>
              <a:rPr lang="tr-TR" sz="2800" b="1" dirty="0">
                <a:solidFill>
                  <a:srgbClr val="FFFF00"/>
                </a:solidFill>
              </a:rPr>
              <a:t>(Sıralama anket +  bilimsel üretkenliğe dayalıdır)</a:t>
            </a:r>
            <a:br>
              <a:rPr lang="tr-TR" b="1" dirty="0">
                <a:solidFill>
                  <a:srgbClr val="FFFF00"/>
                </a:solidFill>
              </a:rPr>
            </a:br>
            <a:r>
              <a:rPr lang="tr-TR" sz="2800" b="1" dirty="0"/>
              <a:t>İlk 10 üniversitemiz</a:t>
            </a:r>
            <a:br>
              <a:rPr lang="tr-TR" sz="2100" b="1" dirty="0"/>
            </a:br>
            <a:br>
              <a:rPr lang="tr-TR" sz="2100" b="1" dirty="0"/>
            </a:br>
            <a:endParaRPr lang="tr-TR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FF9000"/>
                </a:solidFill>
              </a:rPr>
              <a:t>15 ARALIK 2022</a:t>
            </a:r>
            <a:endParaRPr lang="tr-TR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859" y="5513208"/>
            <a:ext cx="608287" cy="273844"/>
          </a:xfrm>
        </p:spPr>
        <p:txBody>
          <a:bodyPr/>
          <a:lstStyle/>
          <a:p>
            <a:fld id="{F8DAC1E0-100C-4F04-8FCE-67623D04FCC0}" type="slidenum">
              <a:rPr lang="tr-TR" smtClean="0">
                <a:solidFill>
                  <a:srgbClr val="FF9000"/>
                </a:solidFill>
              </a:rPr>
              <a:pPr/>
              <a:t>18</a:t>
            </a:fld>
            <a:endParaRPr lang="tr-TR" dirty="0">
              <a:solidFill>
                <a:srgbClr val="FF9000"/>
              </a:solidFill>
            </a:endParaRP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A34F45F7-CA0E-491B-955F-CAD3B6326D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494142"/>
              </p:ext>
            </p:extLst>
          </p:nvPr>
        </p:nvGraphicFramePr>
        <p:xfrm>
          <a:off x="4572000" y="188640"/>
          <a:ext cx="4330559" cy="6552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086">
                  <a:extLst>
                    <a:ext uri="{9D8B030D-6E8A-4147-A177-3AD203B41FA5}">
                      <a16:colId xmlns:a16="http://schemas.microsoft.com/office/drawing/2014/main" val="2273721211"/>
                    </a:ext>
                  </a:extLst>
                </a:gridCol>
                <a:gridCol w="1078951">
                  <a:extLst>
                    <a:ext uri="{9D8B030D-6E8A-4147-A177-3AD203B41FA5}">
                      <a16:colId xmlns:a16="http://schemas.microsoft.com/office/drawing/2014/main" val="62099165"/>
                    </a:ext>
                  </a:extLst>
                </a:gridCol>
                <a:gridCol w="2018522">
                  <a:extLst>
                    <a:ext uri="{9D8B030D-6E8A-4147-A177-3AD203B41FA5}">
                      <a16:colId xmlns:a16="http://schemas.microsoft.com/office/drawing/2014/main" val="1338837453"/>
                    </a:ext>
                  </a:extLst>
                </a:gridCol>
              </a:tblGrid>
              <a:tr h="723039">
                <a:tc>
                  <a:txBody>
                    <a:bodyPr/>
                    <a:lstStyle/>
                    <a:p>
                      <a:r>
                        <a:rPr lang="tr-TR" dirty="0"/>
                        <a:t>Türkiye sırası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Dünya sırası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Üniversite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131800"/>
                  </a:ext>
                </a:extLst>
              </a:tr>
              <a:tr h="582969">
                <a:tc>
                  <a:txBody>
                    <a:bodyPr/>
                    <a:lstStyle/>
                    <a:p>
                      <a:r>
                        <a:rPr lang="tr-TR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173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Çankaya</a:t>
                      </a:r>
                      <a:r>
                        <a:rPr lang="en-US" b="1" dirty="0"/>
                        <a:t> </a:t>
                      </a:r>
                      <a:r>
                        <a:rPr lang="tr-TR" b="1" dirty="0"/>
                        <a:t>Ü.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210973"/>
                  </a:ext>
                </a:extLst>
              </a:tr>
              <a:tr h="582969">
                <a:tc>
                  <a:txBody>
                    <a:bodyPr/>
                    <a:lstStyle/>
                    <a:p>
                      <a:r>
                        <a:rPr lang="tr-TR" b="1" dirty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377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Boğaziçi Ü.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58119"/>
                  </a:ext>
                </a:extLst>
              </a:tr>
              <a:tr h="582969">
                <a:tc>
                  <a:txBody>
                    <a:bodyPr/>
                    <a:lstStyle/>
                    <a:p>
                      <a:r>
                        <a:rPr lang="tr-TR" b="1" dirty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526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İ.</a:t>
                      </a:r>
                      <a:r>
                        <a:rPr lang="en-US" b="1" dirty="0"/>
                        <a:t> Bilgi </a:t>
                      </a:r>
                      <a:r>
                        <a:rPr lang="tr-TR" b="1" dirty="0"/>
                        <a:t>Ü.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195213"/>
                  </a:ext>
                </a:extLst>
              </a:tr>
              <a:tr h="582969">
                <a:tc>
                  <a:txBody>
                    <a:bodyPr/>
                    <a:lstStyle/>
                    <a:p>
                      <a:r>
                        <a:rPr lang="tr-TR" b="1" dirty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547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ODTÜ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721497"/>
                  </a:ext>
                </a:extLst>
              </a:tr>
              <a:tr h="582969">
                <a:tc>
                  <a:txBody>
                    <a:bodyPr/>
                    <a:lstStyle/>
                    <a:p>
                      <a:r>
                        <a:rPr lang="tr-TR" b="1" dirty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554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Hacettepe</a:t>
                      </a:r>
                      <a:r>
                        <a:rPr lang="en-US" b="1" dirty="0"/>
                        <a:t> </a:t>
                      </a:r>
                      <a:r>
                        <a:rPr lang="tr-TR" b="1" dirty="0"/>
                        <a:t>Ü.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533739"/>
                  </a:ext>
                </a:extLst>
              </a:tr>
              <a:tr h="582969">
                <a:tc>
                  <a:txBody>
                    <a:bodyPr/>
                    <a:lstStyle/>
                    <a:p>
                      <a:r>
                        <a:rPr lang="tr-TR" b="1" dirty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631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İst. Aydın</a:t>
                      </a:r>
                      <a:r>
                        <a:rPr lang="en-US" b="1" dirty="0"/>
                        <a:t> </a:t>
                      </a:r>
                      <a:r>
                        <a:rPr lang="tr-TR" b="1" dirty="0"/>
                        <a:t>Ü.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60695"/>
                  </a:ext>
                </a:extLst>
              </a:tr>
              <a:tr h="582969">
                <a:tc>
                  <a:txBody>
                    <a:bodyPr/>
                    <a:lstStyle/>
                    <a:p>
                      <a:r>
                        <a:rPr lang="tr-TR" b="1" dirty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643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İTÜ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721333"/>
                  </a:ext>
                </a:extLst>
              </a:tr>
              <a:tr h="582969">
                <a:tc>
                  <a:txBody>
                    <a:bodyPr/>
                    <a:lstStyle/>
                    <a:p>
                      <a:r>
                        <a:rPr lang="tr-TR" b="1" dirty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679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Koç Ü.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159621"/>
                  </a:ext>
                </a:extLst>
              </a:tr>
              <a:tr h="582969">
                <a:tc>
                  <a:txBody>
                    <a:bodyPr/>
                    <a:lstStyle/>
                    <a:p>
                      <a:r>
                        <a:rPr lang="tr-TR" b="1" dirty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684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İ. D. Bilkent Ü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295969"/>
                  </a:ext>
                </a:extLst>
              </a:tr>
              <a:tr h="582969">
                <a:tc>
                  <a:txBody>
                    <a:bodyPr/>
                    <a:lstStyle/>
                    <a:p>
                      <a:r>
                        <a:rPr lang="tr-TR" b="1" dirty="0">
                          <a:highlight>
                            <a:srgbClr val="FFFF00"/>
                          </a:highlight>
                        </a:rPr>
                        <a:t>10</a:t>
                      </a:r>
                      <a:endParaRPr lang="en-US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highlight>
                            <a:srgbClr val="FFFF00"/>
                          </a:highlight>
                        </a:rPr>
                        <a:t>722</a:t>
                      </a:r>
                      <a:endParaRPr lang="en-US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highlight>
                            <a:srgbClr val="FFFF00"/>
                          </a:highlight>
                        </a:rPr>
                        <a:t>ANKARA ÜN.</a:t>
                      </a:r>
                      <a:endParaRPr lang="en-US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846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184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F7FE25C-1DC4-451A-8093-7B05AF92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58" y="404664"/>
            <a:ext cx="8226660" cy="936104"/>
          </a:xfrm>
        </p:spPr>
        <p:txBody>
          <a:bodyPr/>
          <a:lstStyle/>
          <a:p>
            <a:r>
              <a:rPr lang="en-GB" sz="3600" b="1" dirty="0">
                <a:solidFill>
                  <a:srgbClr val="FFFF00"/>
                </a:solidFill>
              </a:rPr>
              <a:t>CWTS-</a:t>
            </a:r>
            <a:r>
              <a:rPr lang="tr-TR" sz="3600" b="1" dirty="0">
                <a:solidFill>
                  <a:srgbClr val="FFFF00"/>
                </a:solidFill>
              </a:rPr>
              <a:t>Leiden Dünya Sıralaması </a:t>
            </a:r>
            <a:br>
              <a:rPr lang="tr-TR" sz="3600" b="1" dirty="0">
                <a:solidFill>
                  <a:srgbClr val="FFFF00"/>
                </a:solidFill>
              </a:rPr>
            </a:br>
            <a:r>
              <a:rPr lang="tr-TR" sz="3600" b="1" dirty="0">
                <a:solidFill>
                  <a:srgbClr val="FFFF00"/>
                </a:solidFill>
              </a:rPr>
              <a:t>(Hollanda)</a:t>
            </a:r>
            <a:endParaRPr lang="tr-TR" sz="36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08F35D-5433-4AF4-8D13-69CC32AD6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16" y="1451322"/>
            <a:ext cx="8496944" cy="5184576"/>
          </a:xfrm>
        </p:spPr>
        <p:txBody>
          <a:bodyPr>
            <a:normAutofit/>
          </a:bodyPr>
          <a:lstStyle/>
          <a:p>
            <a:r>
              <a:rPr lang="tr-TR" sz="2800" b="1" dirty="0"/>
              <a:t>Leiden Üniv. CWTS Merkezi Dünya Sıralamasına 2007’de başladı </a:t>
            </a:r>
          </a:p>
          <a:p>
            <a:r>
              <a:rPr lang="tr-TR" sz="2800" b="1" dirty="0"/>
              <a:t>Yeni indikatörler: </a:t>
            </a:r>
            <a:r>
              <a:rPr lang="tr-TR" sz="2800" b="1" dirty="0">
                <a:solidFill>
                  <a:srgbClr val="FFFF00"/>
                </a:solidFill>
              </a:rPr>
              <a:t>P:</a:t>
            </a:r>
            <a:r>
              <a:rPr lang="tr-TR" sz="2800" b="1" dirty="0"/>
              <a:t> Toplam makale; </a:t>
            </a:r>
            <a:r>
              <a:rPr lang="tr-TR" sz="2800" b="1" dirty="0">
                <a:solidFill>
                  <a:srgbClr val="FFFF00"/>
                </a:solidFill>
              </a:rPr>
              <a:t>P(top%1): </a:t>
            </a:r>
            <a:r>
              <a:rPr lang="tr-TR" sz="2800" b="1" dirty="0"/>
              <a:t>çok atıf alan %1’lk dilime giren makalelerin sayısı; </a:t>
            </a:r>
            <a:r>
              <a:rPr lang="tr-TR" sz="2800" b="1" dirty="0">
                <a:solidFill>
                  <a:srgbClr val="FFFF00"/>
                </a:solidFill>
              </a:rPr>
              <a:t>PP (top%1): </a:t>
            </a:r>
            <a:r>
              <a:rPr lang="tr-TR" sz="2800" b="1" dirty="0"/>
              <a:t>çok atıf alan %1’lk dilime giren makalelerin oranı; </a:t>
            </a:r>
            <a:r>
              <a:rPr lang="tr-TR" sz="2800" b="1" dirty="0">
                <a:solidFill>
                  <a:srgbClr val="FFFF00"/>
                </a:solidFill>
              </a:rPr>
              <a:t>P(top 5, top10 ve top 50): </a:t>
            </a:r>
            <a:r>
              <a:rPr lang="tr-TR" sz="2800" b="1" dirty="0"/>
              <a:t>çok atıf alan %5, %10 ve %50’lik dilimlerdeki makale sayısı ve oranı. </a:t>
            </a:r>
            <a:r>
              <a:rPr lang="tr-TR" sz="2800" b="1" dirty="0">
                <a:solidFill>
                  <a:srgbClr val="FFFF00"/>
                </a:solidFill>
              </a:rPr>
              <a:t>PP(</a:t>
            </a:r>
            <a:r>
              <a:rPr lang="en-GB" sz="2800" b="1" dirty="0">
                <a:solidFill>
                  <a:srgbClr val="FFFF00"/>
                </a:solidFill>
              </a:rPr>
              <a:t>collab</a:t>
            </a:r>
            <a:r>
              <a:rPr lang="tr-TR" sz="2800" b="1" dirty="0">
                <a:solidFill>
                  <a:srgbClr val="FFFF00"/>
                </a:solidFill>
              </a:rPr>
              <a:t>): </a:t>
            </a:r>
            <a:r>
              <a:rPr lang="tr-TR" sz="2800" b="1" dirty="0"/>
              <a:t>İki veya daha fazla yabancı ülke ile ortak yayın oranı </a:t>
            </a:r>
            <a:endParaRPr lang="en-GB" sz="2800" b="1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B4034F-CC8C-485E-B739-90C2E8DA24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65718" y="6088210"/>
            <a:ext cx="2133600" cy="365125"/>
          </a:xfrm>
        </p:spPr>
        <p:txBody>
          <a:bodyPr/>
          <a:lstStyle/>
          <a:p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C5EC02A-408F-4B43-8430-70D28557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528" y="6270773"/>
            <a:ext cx="608287" cy="365125"/>
          </a:xfrm>
        </p:spPr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19</a:t>
            </a:fld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0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984AF3A-8FAD-4E57-B28E-00E65209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63" y="878530"/>
            <a:ext cx="7959781" cy="924475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ARWU: İlk Dünya Sıralaması’nın hikayesi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DBF867-B5B0-4BB9-A8B5-8BFDEDD31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340768"/>
            <a:ext cx="7776864" cy="5256583"/>
          </a:xfrm>
        </p:spPr>
        <p:txBody>
          <a:bodyPr>
            <a:noAutofit/>
          </a:bodyPr>
          <a:lstStyle/>
          <a:p>
            <a:r>
              <a:rPr lang="tr-TR" sz="2800" b="1" dirty="0"/>
              <a:t>İlk dünya sıralaması 2003’te yapıldı</a:t>
            </a:r>
          </a:p>
          <a:p>
            <a:r>
              <a:rPr lang="tr-TR" sz="2800" b="1" dirty="0"/>
              <a:t>Çin Devlet Başkanı J. Zemin, 1998’de «Dünyanın en iyileri arasına bizmkilerin girmesi için çalışın» dedi</a:t>
            </a:r>
          </a:p>
          <a:p>
            <a:r>
              <a:rPr lang="tr-TR" sz="2800" b="1" dirty="0"/>
              <a:t>Projeye 985 kod adı verildi ve 9 Araştırma Üniversitesi seçildi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FB4C402-4D3A-4A97-BA41-5BDCCA92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60B93DD-F326-4A46-A459-15BB4EDA4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6314812"/>
            <a:ext cx="608287" cy="365125"/>
          </a:xfrm>
        </p:spPr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2</a:t>
            </a:fld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98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363C157-CFC3-4B8F-97F1-C696E183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90" y="533846"/>
            <a:ext cx="8771853" cy="2537252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Leiden CWTS kurucusu</a:t>
            </a:r>
            <a:br>
              <a:rPr lang="tr-TR" b="1" dirty="0">
                <a:solidFill>
                  <a:srgbClr val="FFFF00"/>
                </a:solidFill>
              </a:rPr>
            </a:br>
            <a:r>
              <a:rPr lang="tr-TR" b="1" dirty="0">
                <a:solidFill>
                  <a:srgbClr val="FFFF00"/>
                </a:solidFill>
              </a:rPr>
              <a:t>Prof. Dr. Anthony van Raan</a:t>
            </a:r>
            <a:br>
              <a:rPr lang="tr-TR" b="1" dirty="0">
                <a:solidFill>
                  <a:srgbClr val="FFFF00"/>
                </a:solidFill>
              </a:rPr>
            </a:br>
            <a:r>
              <a:rPr lang="tr-TR" b="1" dirty="0">
                <a:solidFill>
                  <a:srgbClr val="FFFF00"/>
                </a:solidFill>
              </a:rPr>
              <a:t>URAP Sempozyumu’nda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FFD6236-3608-424D-A9F8-5AFE26ADB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038A644-D31E-44E3-9C9D-6B42486D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2050" name="Picture 2" descr="2nd International University Ranking by Academic Performance Symposium |  METU | Middle East Technical University">
            <a:extLst>
              <a:ext uri="{FF2B5EF4-FFF2-40B4-BE49-F238E27FC236}">
                <a16:creationId xmlns:a16="http://schemas.microsoft.com/office/drawing/2014/main" id="{839ADFAA-6273-4945-B001-B4F45B498D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3" y="3212976"/>
            <a:ext cx="808579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n van Raan">
            <a:extLst>
              <a:ext uri="{FF2B5EF4-FFF2-40B4-BE49-F238E27FC236}">
                <a16:creationId xmlns:a16="http://schemas.microsoft.com/office/drawing/2014/main" id="{247DE615-0DA5-43C5-AE6D-781ED1090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42" y="343682"/>
            <a:ext cx="2555776" cy="272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47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553CC5D-18D9-4B58-A97E-6A27EDABF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96571"/>
            <a:ext cx="4248472" cy="6168771"/>
          </a:xfrm>
        </p:spPr>
        <p:txBody>
          <a:bodyPr/>
          <a:lstStyle/>
          <a:p>
            <a:br>
              <a:rPr lang="tr-TR" b="1" dirty="0">
                <a:solidFill>
                  <a:srgbClr val="FFFF00"/>
                </a:solidFill>
              </a:rPr>
            </a:br>
            <a:r>
              <a:rPr lang="en-GB" sz="2800" b="1" dirty="0">
                <a:solidFill>
                  <a:srgbClr val="FFFF00"/>
                </a:solidFill>
              </a:rPr>
              <a:t>CWTS-</a:t>
            </a:r>
            <a:r>
              <a:rPr lang="tr-TR" sz="2800" b="1" dirty="0">
                <a:solidFill>
                  <a:srgbClr val="FFFF00"/>
                </a:solidFill>
              </a:rPr>
              <a:t>Leiden 2022 Dünya Sıralaması</a:t>
            </a:r>
            <a:br>
              <a:rPr lang="tr-TR" sz="2800" b="1" dirty="0">
                <a:solidFill>
                  <a:srgbClr val="FFFF00"/>
                </a:solidFill>
              </a:rPr>
            </a:br>
            <a:r>
              <a:rPr lang="tr-TR" sz="2800" b="1" dirty="0">
                <a:solidFill>
                  <a:srgbClr val="FFFF00"/>
                </a:solidFill>
              </a:rPr>
              <a:t>Sıralama akademik üretkenliğe dayalıdır</a:t>
            </a:r>
            <a:br>
              <a:rPr lang="en-GB" sz="2800" b="1" dirty="0">
                <a:solidFill>
                  <a:srgbClr val="FFFF00"/>
                </a:solidFill>
              </a:rPr>
            </a:br>
            <a:r>
              <a:rPr lang="tr-TR" sz="2800" b="1" dirty="0"/>
              <a:t>İlk 500’e İstanbul </a:t>
            </a:r>
            <a:br>
              <a:rPr lang="tr-TR" sz="2800" b="1" dirty="0"/>
            </a:br>
            <a:r>
              <a:rPr lang="tr-TR" sz="2800" b="1" dirty="0"/>
              <a:t>ve Hacettepe üniversiteleri girdi</a:t>
            </a:r>
            <a:br>
              <a:rPr lang="tr-TR" sz="2800" b="1" dirty="0"/>
            </a:br>
            <a:br>
              <a:rPr lang="tr-TR" sz="2800" b="1" dirty="0"/>
            </a:br>
            <a:r>
              <a:rPr lang="tr-TR" sz="2800" b="1" dirty="0"/>
              <a:t>(Sıralamaya giren ilk 10 üniversitemiz)</a:t>
            </a:r>
            <a:br>
              <a:rPr lang="tr-TR" sz="2800" b="1" dirty="0"/>
            </a:br>
            <a:br>
              <a:rPr lang="tr-TR" sz="2800" b="1" dirty="0"/>
            </a:br>
            <a:endParaRPr lang="tr-TR" sz="2800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46A3B4-6D84-415E-A5CB-051FFE26A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1C8B62B-F78F-400A-80CE-91443118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8912" y="6297463"/>
            <a:ext cx="608287" cy="365125"/>
          </a:xfrm>
        </p:spPr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21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BCB81912-6B2F-4266-A3A6-F943E2DE1C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479045"/>
              </p:ext>
            </p:extLst>
          </p:nvPr>
        </p:nvGraphicFramePr>
        <p:xfrm>
          <a:off x="4211960" y="188641"/>
          <a:ext cx="4860033" cy="6376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58578234"/>
                    </a:ext>
                  </a:extLst>
                </a:gridCol>
                <a:gridCol w="1387808">
                  <a:extLst>
                    <a:ext uri="{9D8B030D-6E8A-4147-A177-3AD203B41FA5}">
                      <a16:colId xmlns:a16="http://schemas.microsoft.com/office/drawing/2014/main" val="1945369202"/>
                    </a:ext>
                  </a:extLst>
                </a:gridCol>
                <a:gridCol w="2248089">
                  <a:extLst>
                    <a:ext uri="{9D8B030D-6E8A-4147-A177-3AD203B41FA5}">
                      <a16:colId xmlns:a16="http://schemas.microsoft.com/office/drawing/2014/main" val="792504154"/>
                    </a:ext>
                  </a:extLst>
                </a:gridCol>
              </a:tblGrid>
              <a:tr h="783272">
                <a:tc>
                  <a:txBody>
                    <a:bodyPr/>
                    <a:lstStyle/>
                    <a:p>
                      <a:r>
                        <a:rPr lang="tr-TR" dirty="0"/>
                        <a:t>Türkiye</a:t>
                      </a:r>
                    </a:p>
                    <a:p>
                      <a:r>
                        <a:rPr lang="tr-TR" dirty="0"/>
                        <a:t>sırası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Dünya</a:t>
                      </a:r>
                    </a:p>
                    <a:p>
                      <a:r>
                        <a:rPr lang="tr-TR" dirty="0"/>
                        <a:t>sırası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Üniversite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511983"/>
                  </a:ext>
                </a:extLst>
              </a:tr>
              <a:tr h="573851">
                <a:tc>
                  <a:txBody>
                    <a:bodyPr/>
                    <a:lstStyle/>
                    <a:p>
                      <a:r>
                        <a:rPr lang="tr-TR" sz="2000" b="1" dirty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433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Hacettepe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797912"/>
                  </a:ext>
                </a:extLst>
              </a:tr>
              <a:tr h="477282">
                <a:tc>
                  <a:txBody>
                    <a:bodyPr/>
                    <a:lstStyle/>
                    <a:p>
                      <a:r>
                        <a:rPr lang="tr-TR" sz="2000" b="1" dirty="0"/>
                        <a:t>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493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İstanbul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955748"/>
                  </a:ext>
                </a:extLst>
              </a:tr>
              <a:tr h="573851">
                <a:tc>
                  <a:txBody>
                    <a:bodyPr/>
                    <a:lstStyle/>
                    <a:p>
                      <a:r>
                        <a:rPr lang="tr-TR" sz="2000" b="1" dirty="0"/>
                        <a:t>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548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İTÜ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983117"/>
                  </a:ext>
                </a:extLst>
              </a:tr>
              <a:tr h="573851">
                <a:tc>
                  <a:txBody>
                    <a:bodyPr/>
                    <a:lstStyle/>
                    <a:p>
                      <a:r>
                        <a:rPr lang="tr-TR" sz="2000" b="1" dirty="0"/>
                        <a:t>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610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Ege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220177"/>
                  </a:ext>
                </a:extLst>
              </a:tr>
              <a:tr h="573851">
                <a:tc>
                  <a:txBody>
                    <a:bodyPr/>
                    <a:lstStyle/>
                    <a:p>
                      <a:r>
                        <a:rPr lang="tr-TR" sz="2000" b="1" dirty="0"/>
                        <a:t>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618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Sağlık B.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602624"/>
                  </a:ext>
                </a:extLst>
              </a:tr>
              <a:tr h="573851">
                <a:tc>
                  <a:txBody>
                    <a:bodyPr/>
                    <a:lstStyle/>
                    <a:p>
                      <a:r>
                        <a:rPr lang="tr-TR" sz="2000" b="1" dirty="0">
                          <a:highlight>
                            <a:srgbClr val="FFFF00"/>
                          </a:highlight>
                        </a:rPr>
                        <a:t>6</a:t>
                      </a:r>
                      <a:endParaRPr lang="en-US" sz="20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>
                          <a:highlight>
                            <a:srgbClr val="FFFF00"/>
                          </a:highlight>
                        </a:rPr>
                        <a:t>641</a:t>
                      </a:r>
                      <a:endParaRPr lang="en-US" sz="20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>
                          <a:highlight>
                            <a:srgbClr val="FFFF00"/>
                          </a:highlight>
                        </a:rPr>
                        <a:t>Ankara Ü.</a:t>
                      </a:r>
                      <a:endParaRPr lang="en-US" sz="20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091540"/>
                  </a:ext>
                </a:extLst>
              </a:tr>
              <a:tr h="573851">
                <a:tc>
                  <a:txBody>
                    <a:bodyPr/>
                    <a:lstStyle/>
                    <a:p>
                      <a:r>
                        <a:rPr lang="tr-TR" sz="2000" b="1" dirty="0"/>
                        <a:t>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647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Gazi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618393"/>
                  </a:ext>
                </a:extLst>
              </a:tr>
              <a:tr h="464241">
                <a:tc>
                  <a:txBody>
                    <a:bodyPr/>
                    <a:lstStyle/>
                    <a:p>
                      <a:r>
                        <a:rPr lang="tr-TR" sz="2000" b="1" dirty="0"/>
                        <a:t>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654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ODTÜ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154846"/>
                  </a:ext>
                </a:extLst>
              </a:tr>
              <a:tr h="634951">
                <a:tc>
                  <a:txBody>
                    <a:bodyPr/>
                    <a:lstStyle/>
                    <a:p>
                      <a:r>
                        <a:rPr lang="tr-TR" sz="2000" b="1" dirty="0"/>
                        <a:t>9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950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Yıldız T. Ü. 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951523"/>
                  </a:ext>
                </a:extLst>
              </a:tr>
              <a:tr h="573851">
                <a:tc>
                  <a:txBody>
                    <a:bodyPr/>
                    <a:lstStyle/>
                    <a:p>
                      <a:r>
                        <a:rPr lang="tr-TR" sz="2000" b="1" dirty="0"/>
                        <a:t>10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959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 Dokuz Eyl. Ü. 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006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820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F7FE25C-1DC4-451A-8093-7B05AF92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618" y="692696"/>
            <a:ext cx="8568952" cy="998766"/>
          </a:xfrm>
        </p:spPr>
        <p:txBody>
          <a:bodyPr/>
          <a:lstStyle/>
          <a:p>
            <a:r>
              <a:rPr lang="tr-TR" sz="3600" b="1" dirty="0">
                <a:solidFill>
                  <a:srgbClr val="FFFF00"/>
                </a:solidFill>
              </a:rPr>
              <a:t>THE (Times Higher Ed.) Dünya sıralaması (İngiltere)</a:t>
            </a:r>
            <a:endParaRPr lang="tr-TR" sz="36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08F35D-5433-4AF4-8D13-69CC32AD6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916832"/>
            <a:ext cx="8023959" cy="4104456"/>
          </a:xfrm>
        </p:spPr>
        <p:txBody>
          <a:bodyPr>
            <a:normAutofit/>
          </a:bodyPr>
          <a:lstStyle/>
          <a:p>
            <a:r>
              <a:rPr lang="tr-TR" sz="2800" b="1" dirty="0"/>
              <a:t>THE ve QS Dünya Üniversite Sıralamasını 2004-2009 arasında ortaklaşa yapmaktaydı</a:t>
            </a:r>
          </a:p>
          <a:p>
            <a:r>
              <a:rPr lang="tr-TR" sz="2800" b="1" dirty="0"/>
              <a:t>THE ve QS, 2010’da ayrıldı, iki ayrı sıralama olarak devam ediyorlar</a:t>
            </a:r>
          </a:p>
          <a:p>
            <a:r>
              <a:rPr lang="tr-TR" sz="2800" b="1" dirty="0"/>
              <a:t>Kullandıkları göstergeler benzerdir</a:t>
            </a:r>
          </a:p>
          <a:p>
            <a:r>
              <a:rPr lang="tr-TR" sz="2800" b="1" dirty="0"/>
              <a:t>İki sıralama da anket ağırlıklıdır</a:t>
            </a:r>
            <a:endParaRPr lang="en-GB" sz="2800" b="1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B4034F-CC8C-485E-B739-90C2E8DA2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C5EC02A-408F-4B43-8430-70D28557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7667" y="6113260"/>
            <a:ext cx="608287" cy="365125"/>
          </a:xfrm>
        </p:spPr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22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75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F7FE25C-1DC4-451A-8093-7B05AF92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24" y="541065"/>
            <a:ext cx="8564702" cy="1591791"/>
          </a:xfrm>
        </p:spPr>
        <p:txBody>
          <a:bodyPr/>
          <a:lstStyle/>
          <a:p>
            <a:r>
              <a:rPr lang="tr-TR" sz="3600" b="1" u="sng" dirty="0">
                <a:solidFill>
                  <a:srgbClr val="FFFF00"/>
                </a:solidFill>
              </a:rPr>
              <a:t>Phil BATY</a:t>
            </a:r>
            <a:r>
              <a:rPr lang="tr-TR" sz="3600" b="1" dirty="0">
                <a:solidFill>
                  <a:srgbClr val="FFFF00"/>
                </a:solidFill>
              </a:rPr>
              <a:t>, THE</a:t>
            </a:r>
            <a:r>
              <a:rPr lang="tr-TR" sz="2800" b="1" dirty="0">
                <a:solidFill>
                  <a:srgbClr val="FFFF00"/>
                </a:solidFill>
              </a:rPr>
              <a:t> (Times Higher Ed.) Editörü </a:t>
            </a:r>
            <a:r>
              <a:rPr lang="tr-TR" b="1" dirty="0">
                <a:solidFill>
                  <a:srgbClr val="FFFF00"/>
                </a:solidFill>
              </a:rPr>
              <a:t>URAP 2012 Sempozyumunda 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B4034F-CC8C-485E-B739-90C2E8DA2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C5EC02A-408F-4B43-8430-70D28557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7667" y="6113260"/>
            <a:ext cx="608287" cy="484092"/>
          </a:xfrm>
        </p:spPr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23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3074" name="Picture 2" descr="Mr. Phil Baty | Higher Education Leadership Forum">
            <a:extLst>
              <a:ext uri="{FF2B5EF4-FFF2-40B4-BE49-F238E27FC236}">
                <a16:creationId xmlns:a16="http://schemas.microsoft.com/office/drawing/2014/main" id="{7657495B-4EA9-4310-9A91-506F27BDB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64303"/>
            <a:ext cx="344934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IMES HIGHER EDUCATION 2012">
            <a:extLst>
              <a:ext uri="{FF2B5EF4-FFF2-40B4-BE49-F238E27FC236}">
                <a16:creationId xmlns:a16="http://schemas.microsoft.com/office/drawing/2014/main" id="{900FDCC3-A9F8-4963-8F0C-BA3A4C9599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70" y="2164303"/>
            <a:ext cx="50898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64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417DF62-D8FE-4DB4-805F-C9776EEE0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583415"/>
            <a:ext cx="3528392" cy="5832648"/>
          </a:xfrm>
        </p:spPr>
        <p:txBody>
          <a:bodyPr/>
          <a:lstStyle/>
          <a:p>
            <a:r>
              <a:rPr lang="tr-TR" sz="2800" b="1" dirty="0">
                <a:solidFill>
                  <a:srgbClr val="FFFF00"/>
                </a:solidFill>
              </a:rPr>
              <a:t>THE (Times Higher</a:t>
            </a:r>
            <a:br>
              <a:rPr lang="tr-TR" sz="2800" b="1" dirty="0">
                <a:solidFill>
                  <a:srgbClr val="FFFF00"/>
                </a:solidFill>
              </a:rPr>
            </a:br>
            <a:r>
              <a:rPr lang="tr-TR" sz="2800" b="1" dirty="0">
                <a:solidFill>
                  <a:srgbClr val="FFFF00"/>
                </a:solidFill>
              </a:rPr>
              <a:t>Education) </a:t>
            </a:r>
            <a:br>
              <a:rPr lang="tr-TR" sz="2800" b="1" dirty="0">
                <a:solidFill>
                  <a:srgbClr val="FFFF00"/>
                </a:solidFill>
              </a:rPr>
            </a:br>
            <a:r>
              <a:rPr lang="tr-TR" sz="2800" b="1" dirty="0">
                <a:solidFill>
                  <a:srgbClr val="FFFF00"/>
                </a:solidFill>
              </a:rPr>
              <a:t>2022-2023 </a:t>
            </a:r>
            <a:br>
              <a:rPr lang="tr-TR" sz="2800" b="1" dirty="0">
                <a:solidFill>
                  <a:srgbClr val="FFFF00"/>
                </a:solidFill>
              </a:rPr>
            </a:br>
            <a:r>
              <a:rPr lang="tr-TR" sz="2800" b="1" dirty="0">
                <a:solidFill>
                  <a:srgbClr val="FFFF00"/>
                </a:solidFill>
              </a:rPr>
              <a:t>Dünya sıralaması</a:t>
            </a:r>
            <a:br>
              <a:rPr lang="tr-TR" sz="2800" b="1" dirty="0">
                <a:solidFill>
                  <a:srgbClr val="FFFF00"/>
                </a:solidFill>
              </a:rPr>
            </a:br>
            <a:r>
              <a:rPr lang="tr-TR" sz="2800" b="1" dirty="0"/>
              <a:t>İlk 500’e Çankaya, Koç </a:t>
            </a:r>
            <a:br>
              <a:rPr lang="tr-TR" sz="2800" b="1" dirty="0"/>
            </a:br>
            <a:r>
              <a:rPr lang="tr-TR" sz="2800" b="1" dirty="0"/>
              <a:t>ve Sabancı </a:t>
            </a:r>
            <a:br>
              <a:rPr lang="tr-TR" sz="2800" b="1" dirty="0"/>
            </a:br>
            <a:r>
              <a:rPr lang="tr-TR" sz="2800" b="1" dirty="0"/>
              <a:t>girdi</a:t>
            </a:r>
            <a:br>
              <a:rPr lang="tr-TR" sz="2800" b="1" dirty="0"/>
            </a:br>
            <a:r>
              <a:rPr lang="tr-TR" sz="2800" b="1" dirty="0">
                <a:solidFill>
                  <a:srgbClr val="FFFF00"/>
                </a:solidFill>
              </a:rPr>
              <a:t>Sıralamaya girenler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8868A699-735A-47AA-B0EC-AD11446F8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191831"/>
              </p:ext>
            </p:extLst>
          </p:nvPr>
        </p:nvGraphicFramePr>
        <p:xfrm>
          <a:off x="3131840" y="256951"/>
          <a:ext cx="5688633" cy="6078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272">
                  <a:extLst>
                    <a:ext uri="{9D8B030D-6E8A-4147-A177-3AD203B41FA5}">
                      <a16:colId xmlns:a16="http://schemas.microsoft.com/office/drawing/2014/main" val="2195144280"/>
                    </a:ext>
                  </a:extLst>
                </a:gridCol>
                <a:gridCol w="2010701">
                  <a:extLst>
                    <a:ext uri="{9D8B030D-6E8A-4147-A177-3AD203B41FA5}">
                      <a16:colId xmlns:a16="http://schemas.microsoft.com/office/drawing/2014/main" val="793634953"/>
                    </a:ext>
                  </a:extLst>
                </a:gridCol>
                <a:gridCol w="2407660">
                  <a:extLst>
                    <a:ext uri="{9D8B030D-6E8A-4147-A177-3AD203B41FA5}">
                      <a16:colId xmlns:a16="http://schemas.microsoft.com/office/drawing/2014/main" val="74180188"/>
                    </a:ext>
                  </a:extLst>
                </a:gridCol>
              </a:tblGrid>
              <a:tr h="925817">
                <a:tc>
                  <a:txBody>
                    <a:bodyPr/>
                    <a:lstStyle/>
                    <a:p>
                      <a:r>
                        <a:rPr lang="tr-TR" sz="1600" dirty="0"/>
                        <a:t>Türkiye</a:t>
                      </a:r>
                    </a:p>
                    <a:p>
                      <a:r>
                        <a:rPr lang="tr-TR" sz="1600" dirty="0"/>
                        <a:t>sırası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Dünya sırası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Üniversite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815028"/>
                  </a:ext>
                </a:extLst>
              </a:tr>
              <a:tr h="496894">
                <a:tc>
                  <a:txBody>
                    <a:bodyPr/>
                    <a:lstStyle/>
                    <a:p>
                      <a:r>
                        <a:rPr lang="tr-TR" sz="2000" b="1" dirty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401-500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Çankaya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986741"/>
                  </a:ext>
                </a:extLst>
              </a:tr>
              <a:tr h="426814">
                <a:tc>
                  <a:txBody>
                    <a:bodyPr/>
                    <a:lstStyle/>
                    <a:p>
                      <a:r>
                        <a:rPr lang="tr-TR" sz="2000" b="1" dirty="0"/>
                        <a:t>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4</a:t>
                      </a:r>
                      <a:r>
                        <a:rPr lang="en-US" sz="2000" b="1" dirty="0"/>
                        <a:t>01–</a:t>
                      </a:r>
                      <a:r>
                        <a:rPr lang="tr-TR" sz="2000" b="1" dirty="0"/>
                        <a:t>500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Koç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554315"/>
                  </a:ext>
                </a:extLst>
              </a:tr>
              <a:tr h="528576">
                <a:tc>
                  <a:txBody>
                    <a:bodyPr/>
                    <a:lstStyle/>
                    <a:p>
                      <a:r>
                        <a:rPr lang="tr-TR" sz="2000" b="1" dirty="0"/>
                        <a:t>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/>
                        <a:t>4</a:t>
                      </a:r>
                      <a:r>
                        <a:rPr lang="en-US" sz="2000" b="1"/>
                        <a:t>01–</a:t>
                      </a:r>
                      <a:r>
                        <a:rPr lang="tr-TR" sz="2000" b="1"/>
                        <a:t>5</a:t>
                      </a:r>
                      <a:r>
                        <a:rPr lang="en-US" sz="2000" b="1"/>
                        <a:t>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Sabancı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922463"/>
                  </a:ext>
                </a:extLst>
              </a:tr>
              <a:tr h="528576">
                <a:tc>
                  <a:txBody>
                    <a:bodyPr/>
                    <a:lstStyle/>
                    <a:p>
                      <a:r>
                        <a:rPr lang="tr-TR" sz="2000" b="1" dirty="0"/>
                        <a:t>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501-600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ODTÜ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473405"/>
                  </a:ext>
                </a:extLst>
              </a:tr>
              <a:tr h="528576">
                <a:tc>
                  <a:txBody>
                    <a:bodyPr/>
                    <a:lstStyle/>
                    <a:p>
                      <a:r>
                        <a:rPr lang="tr-TR" sz="2000" b="1" dirty="0"/>
                        <a:t>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601-800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Bahçeşehir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35490"/>
                  </a:ext>
                </a:extLst>
              </a:tr>
              <a:tr h="528576">
                <a:tc>
                  <a:txBody>
                    <a:bodyPr/>
                    <a:lstStyle/>
                    <a:p>
                      <a:r>
                        <a:rPr lang="tr-TR" sz="2000" b="1" dirty="0"/>
                        <a:t>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601-800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Hacettepe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672277"/>
                  </a:ext>
                </a:extLst>
              </a:tr>
              <a:tr h="528576">
                <a:tc>
                  <a:txBody>
                    <a:bodyPr/>
                    <a:lstStyle/>
                    <a:p>
                      <a:r>
                        <a:rPr lang="tr-TR" sz="2000" b="1" dirty="0"/>
                        <a:t>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601-800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İTÜ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805798"/>
                  </a:ext>
                </a:extLst>
              </a:tr>
              <a:tr h="528576">
                <a:tc>
                  <a:txBody>
                    <a:bodyPr/>
                    <a:lstStyle/>
                    <a:p>
                      <a:r>
                        <a:rPr lang="tr-TR" sz="2000" b="1" dirty="0"/>
                        <a:t>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801-1000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İ.D.Bilkent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544274"/>
                  </a:ext>
                </a:extLst>
              </a:tr>
              <a:tr h="528576">
                <a:tc>
                  <a:txBody>
                    <a:bodyPr/>
                    <a:lstStyle/>
                    <a:p>
                      <a:r>
                        <a:rPr lang="tr-TR" sz="2000" b="1" dirty="0"/>
                        <a:t>9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801-1000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Boğaziçi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57160"/>
                  </a:ext>
                </a:extLst>
              </a:tr>
              <a:tr h="528576">
                <a:tc>
                  <a:txBody>
                    <a:bodyPr/>
                    <a:lstStyle/>
                    <a:p>
                      <a:r>
                        <a:rPr lang="tr-TR" sz="2000" b="1" dirty="0">
                          <a:highlight>
                            <a:srgbClr val="FFFF00"/>
                          </a:highlight>
                        </a:rPr>
                        <a:t>23</a:t>
                      </a:r>
                      <a:endParaRPr lang="en-US" sz="20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>
                          <a:highlight>
                            <a:srgbClr val="FFFF00"/>
                          </a:highlight>
                        </a:rPr>
                        <a:t>1201-1500</a:t>
                      </a:r>
                      <a:endParaRPr lang="en-US" sz="20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>
                          <a:highlight>
                            <a:srgbClr val="FFFF00"/>
                          </a:highlight>
                        </a:rPr>
                        <a:t>ANKARA ÜNİ</a:t>
                      </a:r>
                      <a:r>
                        <a:rPr lang="tr-TR" sz="2000" b="1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47192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1E2CB26-D929-4959-95FD-082A4D51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8224" y="6233500"/>
            <a:ext cx="2133600" cy="365125"/>
          </a:xfrm>
        </p:spPr>
        <p:txBody>
          <a:bodyPr/>
          <a:lstStyle/>
          <a:p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C8EC5CE-D67A-4D6F-B28C-BB5D1DD2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056" y="6166118"/>
            <a:ext cx="608287" cy="365125"/>
          </a:xfrm>
        </p:spPr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24</a:t>
            </a:fld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36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62B2B88-7D0B-4F1B-B894-4717103BF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65" y="675724"/>
            <a:ext cx="3850586" cy="5849620"/>
          </a:xfrm>
        </p:spPr>
        <p:txBody>
          <a:bodyPr/>
          <a:lstStyle/>
          <a:p>
            <a:r>
              <a:rPr lang="tr-TR" sz="3600" b="1" dirty="0">
                <a:solidFill>
                  <a:srgbClr val="FFFF00"/>
                </a:solidFill>
              </a:rPr>
              <a:t>QS </a:t>
            </a:r>
            <a:r>
              <a:rPr lang="tr-TR" b="1" dirty="0">
                <a:solidFill>
                  <a:srgbClr val="FFFF00"/>
                </a:solidFill>
              </a:rPr>
              <a:t>2022-2023 Dünya sıralaması </a:t>
            </a:r>
            <a:br>
              <a:rPr lang="tr-TR" sz="3600" b="1" dirty="0">
                <a:solidFill>
                  <a:srgbClr val="FFFF00"/>
                </a:solidFill>
              </a:rPr>
            </a:br>
            <a:br>
              <a:rPr lang="tr-TR" sz="3600" b="1" dirty="0">
                <a:solidFill>
                  <a:srgbClr val="FFFF00"/>
                </a:solidFill>
              </a:rPr>
            </a:br>
            <a:r>
              <a:rPr lang="tr-TR" b="1" dirty="0"/>
              <a:t>Sıralamaya giren ilk 9 üniversitemiz</a:t>
            </a:r>
            <a:br>
              <a:rPr lang="tr-TR" sz="3600" b="1" dirty="0">
                <a:solidFill>
                  <a:srgbClr val="FFFF00"/>
                </a:solidFill>
              </a:rPr>
            </a:br>
            <a:endParaRPr lang="en-US" dirty="0"/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1E93AEE5-C667-492E-AD5E-22A756AA95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057438"/>
              </p:ext>
            </p:extLst>
          </p:nvPr>
        </p:nvGraphicFramePr>
        <p:xfrm>
          <a:off x="3995936" y="335496"/>
          <a:ext cx="5034093" cy="6011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419">
                  <a:extLst>
                    <a:ext uri="{9D8B030D-6E8A-4147-A177-3AD203B41FA5}">
                      <a16:colId xmlns:a16="http://schemas.microsoft.com/office/drawing/2014/main" val="595461232"/>
                    </a:ext>
                  </a:extLst>
                </a:gridCol>
                <a:gridCol w="1890844">
                  <a:extLst>
                    <a:ext uri="{9D8B030D-6E8A-4147-A177-3AD203B41FA5}">
                      <a16:colId xmlns:a16="http://schemas.microsoft.com/office/drawing/2014/main" val="2330229302"/>
                    </a:ext>
                  </a:extLst>
                </a:gridCol>
                <a:gridCol w="2073830">
                  <a:extLst>
                    <a:ext uri="{9D8B030D-6E8A-4147-A177-3AD203B41FA5}">
                      <a16:colId xmlns:a16="http://schemas.microsoft.com/office/drawing/2014/main" val="3481078263"/>
                    </a:ext>
                  </a:extLst>
                </a:gridCol>
              </a:tblGrid>
              <a:tr h="685193">
                <a:tc>
                  <a:txBody>
                    <a:bodyPr/>
                    <a:lstStyle/>
                    <a:p>
                      <a:r>
                        <a:rPr lang="tr-TR" dirty="0"/>
                        <a:t>Türkiye sırası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Dünya sırası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Üniversite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429820"/>
                  </a:ext>
                </a:extLst>
              </a:tr>
              <a:tr h="569211">
                <a:tc>
                  <a:txBody>
                    <a:bodyPr/>
                    <a:lstStyle/>
                    <a:p>
                      <a:r>
                        <a:rPr lang="tr-TR" sz="2000" b="1" dirty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477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Koç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93936"/>
                  </a:ext>
                </a:extLst>
              </a:tr>
              <a:tr h="569211">
                <a:tc>
                  <a:txBody>
                    <a:bodyPr/>
                    <a:lstStyle/>
                    <a:p>
                      <a:r>
                        <a:rPr lang="tr-TR" sz="2000" b="1" dirty="0"/>
                        <a:t>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501-510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ODTÜ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387229"/>
                  </a:ext>
                </a:extLst>
              </a:tr>
              <a:tr h="569211">
                <a:tc>
                  <a:txBody>
                    <a:bodyPr/>
                    <a:lstStyle/>
                    <a:p>
                      <a:r>
                        <a:rPr lang="tr-TR" sz="2000" b="1" dirty="0"/>
                        <a:t>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531-540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Sabancı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42695"/>
                  </a:ext>
                </a:extLst>
              </a:tr>
              <a:tr h="147754">
                <a:tc>
                  <a:txBody>
                    <a:bodyPr/>
                    <a:lstStyle/>
                    <a:p>
                      <a:r>
                        <a:rPr lang="tr-TR" sz="2000" b="1" dirty="0"/>
                        <a:t>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561-570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Bilkent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27431"/>
                  </a:ext>
                </a:extLst>
              </a:tr>
              <a:tr h="553147">
                <a:tc>
                  <a:txBody>
                    <a:bodyPr/>
                    <a:lstStyle/>
                    <a:p>
                      <a:r>
                        <a:rPr lang="tr-TR" sz="2000" b="1" dirty="0"/>
                        <a:t>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601-650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İTÜ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977086"/>
                  </a:ext>
                </a:extLst>
              </a:tr>
              <a:tr h="148415">
                <a:tc>
                  <a:txBody>
                    <a:bodyPr/>
                    <a:lstStyle/>
                    <a:p>
                      <a:r>
                        <a:rPr lang="tr-TR" sz="2000" b="1" dirty="0"/>
                        <a:t>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701-750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Boğaziçi Ü</a:t>
                      </a:r>
                      <a:endParaRPr lang="en-US" sz="2000" b="1" dirty="0"/>
                    </a:p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234079"/>
                  </a:ext>
                </a:extLst>
              </a:tr>
              <a:tr h="600361">
                <a:tc>
                  <a:txBody>
                    <a:bodyPr/>
                    <a:lstStyle/>
                    <a:p>
                      <a:r>
                        <a:rPr lang="tr-TR" sz="2000" b="1" dirty="0"/>
                        <a:t>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801-1000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Hacettepe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679783"/>
                  </a:ext>
                </a:extLst>
              </a:tr>
              <a:tr h="569211">
                <a:tc>
                  <a:txBody>
                    <a:bodyPr/>
                    <a:lstStyle/>
                    <a:p>
                      <a:r>
                        <a:rPr lang="tr-TR" sz="2000" b="1" dirty="0"/>
                        <a:t>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801-1000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İstanbul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123009"/>
                  </a:ext>
                </a:extLst>
              </a:tr>
              <a:tr h="569211">
                <a:tc>
                  <a:txBody>
                    <a:bodyPr/>
                    <a:lstStyle/>
                    <a:p>
                      <a:r>
                        <a:rPr lang="tr-TR" sz="2000" b="1" dirty="0">
                          <a:highlight>
                            <a:srgbClr val="FFFF00"/>
                          </a:highlight>
                        </a:rPr>
                        <a:t>9</a:t>
                      </a:r>
                      <a:endParaRPr lang="en-US" sz="20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>
                          <a:highlight>
                            <a:srgbClr val="FFFF00"/>
                          </a:highlight>
                        </a:rPr>
                        <a:t>1001-1200</a:t>
                      </a:r>
                      <a:endParaRPr lang="en-US" sz="20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>
                          <a:highlight>
                            <a:srgbClr val="FFFF00"/>
                          </a:highlight>
                        </a:rPr>
                        <a:t>Ankara Ü.</a:t>
                      </a:r>
                      <a:endParaRPr lang="en-US" sz="20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640436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76A9D61-AE98-44B5-A642-4BD501D7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7742" y="6525344"/>
            <a:ext cx="2133600" cy="254570"/>
          </a:xfrm>
        </p:spPr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FD55EAD-46D5-4BA9-B88A-3B93CDA0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25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34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62B2B88-7D0B-4F1B-B894-4717103BF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10940"/>
            <a:ext cx="3994603" cy="5849620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Sci Mago (İspanya)</a:t>
            </a:r>
            <a:br>
              <a:rPr lang="tr-TR" b="1" dirty="0">
                <a:solidFill>
                  <a:srgbClr val="FFFF00"/>
                </a:solidFill>
              </a:rPr>
            </a:br>
            <a:r>
              <a:rPr lang="tr-TR" b="1" dirty="0">
                <a:solidFill>
                  <a:srgbClr val="FFFF00"/>
                </a:solidFill>
              </a:rPr>
              <a:t>2022 Dünya sıralaması</a:t>
            </a:r>
            <a:br>
              <a:rPr lang="tr-TR" sz="2800" b="1" dirty="0">
                <a:solidFill>
                  <a:srgbClr val="FFFF00"/>
                </a:solidFill>
              </a:rPr>
            </a:br>
            <a:r>
              <a:rPr lang="tr-TR" sz="2800" b="1" dirty="0">
                <a:solidFill>
                  <a:srgbClr val="FFFF00"/>
                </a:solidFill>
              </a:rPr>
              <a:t>(2009’da kuruldu</a:t>
            </a:r>
            <a:br>
              <a:rPr lang="tr-TR" sz="2800" b="1" dirty="0">
                <a:solidFill>
                  <a:srgbClr val="FFFF00"/>
                </a:solidFill>
              </a:rPr>
            </a:br>
            <a:r>
              <a:rPr lang="tr-TR" sz="2800" b="1" dirty="0">
                <a:solidFill>
                  <a:srgbClr val="FFFF00"/>
                </a:solidFill>
              </a:rPr>
              <a:t>Akademik üretkenlik temelli)</a:t>
            </a:r>
            <a:br>
              <a:rPr lang="tr-TR" sz="2800" b="1" dirty="0">
                <a:solidFill>
                  <a:srgbClr val="FFFF00"/>
                </a:solidFill>
              </a:rPr>
            </a:br>
            <a:r>
              <a:rPr lang="tr-TR" sz="2800" b="1" dirty="0">
                <a:solidFill>
                  <a:srgbClr val="FFFF00"/>
                </a:solidFill>
              </a:rPr>
              <a:t> </a:t>
            </a:r>
            <a:br>
              <a:rPr lang="tr-TR" sz="2800" b="1" dirty="0">
                <a:solidFill>
                  <a:srgbClr val="FFFF00"/>
                </a:solidFill>
              </a:rPr>
            </a:br>
            <a:r>
              <a:rPr lang="tr-TR" sz="2800" b="1" dirty="0"/>
              <a:t>Sıralamaya giren ilk 9 </a:t>
            </a:r>
            <a:br>
              <a:rPr lang="tr-TR" sz="2800" b="1" dirty="0"/>
            </a:br>
            <a:r>
              <a:rPr lang="tr-TR" sz="2800" b="1" dirty="0"/>
              <a:t>üniversitemiz</a:t>
            </a:r>
            <a:br>
              <a:rPr lang="tr-TR" sz="2800" b="1" dirty="0"/>
            </a:br>
            <a:br>
              <a:rPr lang="tr-TR" sz="3600" b="1" dirty="0">
                <a:solidFill>
                  <a:srgbClr val="FFFF00"/>
                </a:solidFill>
              </a:rPr>
            </a:br>
            <a:endParaRPr lang="en-US" dirty="0"/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1E93AEE5-C667-492E-AD5E-22A756AA95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20958"/>
              </p:ext>
            </p:extLst>
          </p:nvPr>
        </p:nvGraphicFramePr>
        <p:xfrm>
          <a:off x="4246123" y="287514"/>
          <a:ext cx="4687384" cy="649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000">
                  <a:extLst>
                    <a:ext uri="{9D8B030D-6E8A-4147-A177-3AD203B41FA5}">
                      <a16:colId xmlns:a16="http://schemas.microsoft.com/office/drawing/2014/main" val="59546123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3302293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481078263"/>
                    </a:ext>
                  </a:extLst>
                </a:gridCol>
              </a:tblGrid>
              <a:tr h="976082">
                <a:tc>
                  <a:txBody>
                    <a:bodyPr/>
                    <a:lstStyle/>
                    <a:p>
                      <a:r>
                        <a:rPr lang="tr-TR" dirty="0"/>
                        <a:t>Türkiye sırası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Dünya sırası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Üniversite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429820"/>
                  </a:ext>
                </a:extLst>
              </a:tr>
              <a:tr h="489725">
                <a:tc>
                  <a:txBody>
                    <a:bodyPr/>
                    <a:lstStyle/>
                    <a:p>
                      <a:r>
                        <a:rPr lang="tr-TR" sz="2400" b="1" dirty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544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Hacettepe Ü.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93936"/>
                  </a:ext>
                </a:extLst>
              </a:tr>
              <a:tr h="543636">
                <a:tc>
                  <a:txBody>
                    <a:bodyPr/>
                    <a:lstStyle/>
                    <a:p>
                      <a:r>
                        <a:rPr lang="tr-TR" sz="2400" b="1" dirty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544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Bilkent Ü.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387229"/>
                  </a:ext>
                </a:extLst>
              </a:tr>
              <a:tr h="543636">
                <a:tc>
                  <a:txBody>
                    <a:bodyPr/>
                    <a:lstStyle/>
                    <a:p>
                      <a:r>
                        <a:rPr lang="tr-TR" sz="2400" b="1" dirty="0">
                          <a:highlight>
                            <a:srgbClr val="FFFF00"/>
                          </a:highlight>
                        </a:rPr>
                        <a:t>2</a:t>
                      </a:r>
                      <a:endParaRPr lang="en-US" sz="24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highlight>
                            <a:srgbClr val="FFFF00"/>
                          </a:highlight>
                        </a:rPr>
                        <a:t>598</a:t>
                      </a:r>
                      <a:endParaRPr lang="en-US" sz="24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highlight>
                            <a:srgbClr val="FFFF00"/>
                          </a:highlight>
                        </a:rPr>
                        <a:t>Ankara Ü.</a:t>
                      </a:r>
                      <a:endParaRPr lang="en-US" sz="24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42695"/>
                  </a:ext>
                </a:extLst>
              </a:tr>
              <a:tr h="543636">
                <a:tc>
                  <a:txBody>
                    <a:bodyPr/>
                    <a:lstStyle/>
                    <a:p>
                      <a:r>
                        <a:rPr lang="tr-TR" sz="2400" b="1" dirty="0"/>
                        <a:t>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601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İTÜ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27431"/>
                  </a:ext>
                </a:extLst>
              </a:tr>
              <a:tr h="543636">
                <a:tc>
                  <a:txBody>
                    <a:bodyPr/>
                    <a:lstStyle/>
                    <a:p>
                      <a:r>
                        <a:rPr lang="tr-TR" sz="2400" b="1" dirty="0"/>
                        <a:t>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621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İstanbul Ü.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977086"/>
                  </a:ext>
                </a:extLst>
              </a:tr>
              <a:tr h="543636">
                <a:tc>
                  <a:txBody>
                    <a:bodyPr/>
                    <a:lstStyle/>
                    <a:p>
                      <a:r>
                        <a:rPr lang="tr-TR" sz="2400" b="1" dirty="0"/>
                        <a:t>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625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ODTÜ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234079"/>
                  </a:ext>
                </a:extLst>
              </a:tr>
              <a:tr h="543636">
                <a:tc>
                  <a:txBody>
                    <a:bodyPr/>
                    <a:lstStyle/>
                    <a:p>
                      <a:r>
                        <a:rPr lang="tr-TR" sz="2400" b="1" dirty="0"/>
                        <a:t>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626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Koç Ü.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679783"/>
                  </a:ext>
                </a:extLst>
              </a:tr>
              <a:tr h="543636">
                <a:tc>
                  <a:txBody>
                    <a:bodyPr/>
                    <a:lstStyle/>
                    <a:p>
                      <a:r>
                        <a:rPr lang="tr-TR" sz="2400" b="1" dirty="0"/>
                        <a:t>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639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Ege Ü.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123009"/>
                  </a:ext>
                </a:extLst>
              </a:tr>
              <a:tr h="681577">
                <a:tc>
                  <a:txBody>
                    <a:bodyPr/>
                    <a:lstStyle/>
                    <a:p>
                      <a:r>
                        <a:rPr lang="tr-TR" sz="2400" b="1" dirty="0"/>
                        <a:t>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643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Gazi Ü.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640436"/>
                  </a:ext>
                </a:extLst>
              </a:tr>
              <a:tr h="543636">
                <a:tc>
                  <a:txBody>
                    <a:bodyPr/>
                    <a:lstStyle/>
                    <a:p>
                      <a:r>
                        <a:rPr lang="tr-TR" sz="2400" b="1" dirty="0"/>
                        <a:t>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643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Sabancı Ü.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219546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76A9D61-AE98-44B5-A642-4BD501D7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FD55EAD-46D5-4BA9-B88A-3B93CDA0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26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90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85EE4BA-D721-4399-9F59-36DAC8A21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12" y="188639"/>
            <a:ext cx="8297473" cy="1059133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(NTU) National Taiwan University Ranking (Eski HEEACT)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65E3D4-CEFC-4CCA-9475-1AF62B077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91" y="1384175"/>
            <a:ext cx="8297473" cy="5069162"/>
          </a:xfrm>
        </p:spPr>
        <p:txBody>
          <a:bodyPr>
            <a:normAutofit/>
          </a:bodyPr>
          <a:lstStyle/>
          <a:p>
            <a:r>
              <a:rPr lang="tr-TR" sz="2800" b="1" dirty="0">
                <a:ea typeface="+mj-ea"/>
              </a:rPr>
              <a:t>NTU, 2007’de dünya sıralamasına National Taiwan Ü’de başladı</a:t>
            </a:r>
            <a:endParaRPr lang="tr-TR" sz="2800" b="1" dirty="0">
              <a:solidFill>
                <a:srgbClr val="FFFF00"/>
              </a:solidFill>
              <a:ea typeface="+mj-ea"/>
            </a:endParaRPr>
          </a:p>
          <a:p>
            <a:pPr marL="0" indent="0">
              <a:buNone/>
            </a:pPr>
            <a:r>
              <a:rPr lang="tr-TR" sz="2800" b="1" dirty="0">
                <a:ea typeface="+mj-ea"/>
              </a:rPr>
              <a:t>1. Araştırma üretkenliği (Son 1 yılın + son 11 yılın makale sayıları %25) </a:t>
            </a:r>
          </a:p>
          <a:p>
            <a:pPr marL="0" indent="0">
              <a:buNone/>
            </a:pPr>
            <a:r>
              <a:rPr lang="tr-TR" sz="2800" b="1" dirty="0">
                <a:ea typeface="+mj-ea"/>
              </a:rPr>
              <a:t>2. Araştırma etkisi (Son 2 yılın + son 11 yılın yayınlarının aldığı atıf sayıları + son 11 yılda alınan atıf ortalaması %35)</a:t>
            </a:r>
          </a:p>
          <a:p>
            <a:pPr marL="0" indent="0">
              <a:buNone/>
            </a:pPr>
            <a:r>
              <a:rPr lang="tr-TR" sz="2800" b="1" dirty="0">
                <a:ea typeface="+mj-ea"/>
              </a:rPr>
              <a:t>3. Araştırmada mükemellik (Son 2 yılın h-indeksi + Son 11 yılın HCP sayısı + Son yıldaki HIJ makale sayısı %40)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C1B873E-7944-406D-A08F-EEED46A79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2632" y="6219342"/>
            <a:ext cx="2133600" cy="365125"/>
          </a:xfrm>
        </p:spPr>
        <p:txBody>
          <a:bodyPr/>
          <a:lstStyle/>
          <a:p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71ABAB4-361E-4122-90BD-B37EDDEA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6193942"/>
            <a:ext cx="608287" cy="365125"/>
          </a:xfrm>
        </p:spPr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27</a:t>
            </a:fld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45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93BE663-ED12-4928-B366-F6AC68FC1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404664"/>
            <a:ext cx="6120680" cy="1267543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(NTU) National Taiwan University Ranking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FB630E-E650-4E9F-BE15-E41466420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1" y="2082935"/>
            <a:ext cx="4608511" cy="4051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200" b="1" dirty="0">
                <a:solidFill>
                  <a:srgbClr val="FFFF00"/>
                </a:solidFill>
              </a:rPr>
              <a:t>Prof. Dr. </a:t>
            </a:r>
            <a:r>
              <a:rPr lang="en-US" sz="3200" b="1" dirty="0">
                <a:solidFill>
                  <a:srgbClr val="FFFF00"/>
                </a:solidFill>
              </a:rPr>
              <a:t>Mu-</a:t>
            </a:r>
            <a:r>
              <a:rPr lang="en-US" sz="3200" b="1" dirty="0" err="1">
                <a:solidFill>
                  <a:srgbClr val="FFFF00"/>
                </a:solidFill>
              </a:rPr>
              <a:t>Hsuan</a:t>
            </a:r>
            <a:r>
              <a:rPr lang="tr-TR" sz="3200" b="1" dirty="0">
                <a:solidFill>
                  <a:srgbClr val="FFFF00"/>
                </a:solidFill>
              </a:rPr>
              <a:t> HUANG</a:t>
            </a:r>
          </a:p>
          <a:p>
            <a:pPr marL="0" indent="0">
              <a:buNone/>
            </a:pPr>
            <a:r>
              <a:rPr lang="tr-TR" sz="3200" b="1" dirty="0">
                <a:solidFill>
                  <a:srgbClr val="FFFF00"/>
                </a:solidFill>
              </a:rPr>
              <a:t>(</a:t>
            </a:r>
            <a:r>
              <a:rPr lang="en-US" sz="3200" b="1" dirty="0">
                <a:solidFill>
                  <a:srgbClr val="FFFF00"/>
                </a:solidFill>
              </a:rPr>
              <a:t>National Taiwan University</a:t>
            </a:r>
            <a:r>
              <a:rPr lang="tr-TR" sz="3200" b="1" dirty="0">
                <a:solidFill>
                  <a:srgbClr val="FFFF00"/>
                </a:solidFill>
              </a:rPr>
              <a:t>)</a:t>
            </a:r>
            <a:endParaRPr lang="en-US" sz="32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sz="3600" b="1" dirty="0"/>
              <a:t>NTU Dünya Üniversite Sıralaması’nın kurucusu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0564992-20AE-47B4-9164-0C1198D67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69B98FC-F9A2-4437-9FC1-4923C3DE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28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4098" name="Picture 2" descr="https://www.lis.ntu.edu.tw/wp-content/uploads/2014/09/mhhuang.jpg">
            <a:extLst>
              <a:ext uri="{FF2B5EF4-FFF2-40B4-BE49-F238E27FC236}">
                <a16:creationId xmlns:a16="http://schemas.microsoft.com/office/drawing/2014/main" id="{09DC277D-2EDE-4A8C-9C65-EB3D98FC9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72207"/>
            <a:ext cx="4251732" cy="510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76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B53B61-C8EB-491D-B9BA-214CE9594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620689"/>
            <a:ext cx="3240360" cy="5696246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FF00"/>
                </a:solidFill>
              </a:rPr>
              <a:t>NTU 2022 Dünya Sıralaması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FFFF00"/>
                </a:solidFill>
              </a:rPr>
              <a:t>(</a:t>
            </a:r>
            <a:r>
              <a:rPr lang="tr-TR" sz="2800" b="1" dirty="0"/>
              <a:t>Akademik üretkenliğe dayalıdır</a:t>
            </a:r>
            <a:r>
              <a:rPr lang="tr-TR" sz="2800" b="1" dirty="0">
                <a:solidFill>
                  <a:srgbClr val="FFFF00"/>
                </a:solidFill>
              </a:rPr>
              <a:t>) </a:t>
            </a:r>
          </a:p>
          <a:p>
            <a:r>
              <a:rPr lang="tr-TR" sz="2800" b="1" dirty="0">
                <a:solidFill>
                  <a:srgbClr val="FFFF00"/>
                </a:solidFill>
              </a:rPr>
              <a:t>Sıralamaya girebilen 9 üniversite            </a:t>
            </a:r>
          </a:p>
          <a:p>
            <a:pPr marL="0" indent="0">
              <a:buNone/>
            </a:pPr>
            <a:endParaRPr lang="tr-TR" sz="2800" b="1" dirty="0">
              <a:solidFill>
                <a:srgbClr val="FFFF00"/>
              </a:solidFill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8CE501-254F-472E-A6B6-5C5A8B8A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4A7319F-BAE4-4A64-A508-9D9536B2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29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6677BE58-5A45-4961-8272-B865242AF4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586344"/>
              </p:ext>
            </p:extLst>
          </p:nvPr>
        </p:nvGraphicFramePr>
        <p:xfrm>
          <a:off x="3563889" y="260649"/>
          <a:ext cx="5393702" cy="6408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952">
                  <a:extLst>
                    <a:ext uri="{9D8B030D-6E8A-4147-A177-3AD203B41FA5}">
                      <a16:colId xmlns:a16="http://schemas.microsoft.com/office/drawing/2014/main" val="595461232"/>
                    </a:ext>
                  </a:extLst>
                </a:gridCol>
                <a:gridCol w="1706665">
                  <a:extLst>
                    <a:ext uri="{9D8B030D-6E8A-4147-A177-3AD203B41FA5}">
                      <a16:colId xmlns:a16="http://schemas.microsoft.com/office/drawing/2014/main" val="2330229302"/>
                    </a:ext>
                  </a:extLst>
                </a:gridCol>
                <a:gridCol w="2911085">
                  <a:extLst>
                    <a:ext uri="{9D8B030D-6E8A-4147-A177-3AD203B41FA5}">
                      <a16:colId xmlns:a16="http://schemas.microsoft.com/office/drawing/2014/main" val="3481078263"/>
                    </a:ext>
                  </a:extLst>
                </a:gridCol>
              </a:tblGrid>
              <a:tr h="978772">
                <a:tc>
                  <a:txBody>
                    <a:bodyPr/>
                    <a:lstStyle/>
                    <a:p>
                      <a:r>
                        <a:rPr lang="tr-TR" dirty="0"/>
                        <a:t>Ülke</a:t>
                      </a:r>
                    </a:p>
                    <a:p>
                      <a:r>
                        <a:rPr lang="tr-TR" dirty="0"/>
                        <a:t>içi sıra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Dünya sırası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Üniversite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429820"/>
                  </a:ext>
                </a:extLst>
              </a:tr>
              <a:tr h="503849">
                <a:tc>
                  <a:txBody>
                    <a:bodyPr/>
                    <a:lstStyle/>
                    <a:p>
                      <a:r>
                        <a:rPr lang="tr-TR" sz="2000" b="1" dirty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501-600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Hacettepe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93936"/>
                  </a:ext>
                </a:extLst>
              </a:tr>
              <a:tr h="545134">
                <a:tc>
                  <a:txBody>
                    <a:bodyPr/>
                    <a:lstStyle/>
                    <a:p>
                      <a:r>
                        <a:rPr lang="tr-TR" sz="2000" b="1" dirty="0"/>
                        <a:t>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601-650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İstanbul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387229"/>
                  </a:ext>
                </a:extLst>
              </a:tr>
              <a:tr h="545134">
                <a:tc>
                  <a:txBody>
                    <a:bodyPr/>
                    <a:lstStyle/>
                    <a:p>
                      <a:r>
                        <a:rPr lang="tr-TR" sz="2000" b="1" dirty="0"/>
                        <a:t>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651-700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Mimar S. G. S.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42695"/>
                  </a:ext>
                </a:extLst>
              </a:tr>
              <a:tr h="545134">
                <a:tc>
                  <a:txBody>
                    <a:bodyPr/>
                    <a:lstStyle/>
                    <a:p>
                      <a:r>
                        <a:rPr lang="tr-TR" sz="2000" b="1" dirty="0"/>
                        <a:t>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751-800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Boğaziçi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27431"/>
                  </a:ext>
                </a:extLst>
              </a:tr>
              <a:tr h="545134">
                <a:tc>
                  <a:txBody>
                    <a:bodyPr/>
                    <a:lstStyle/>
                    <a:p>
                      <a:r>
                        <a:rPr lang="tr-TR" sz="2000" b="1" dirty="0">
                          <a:highlight>
                            <a:srgbClr val="FFFF00"/>
                          </a:highlight>
                        </a:rPr>
                        <a:t>5</a:t>
                      </a:r>
                      <a:endParaRPr lang="en-US" sz="20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>
                          <a:highlight>
                            <a:srgbClr val="FFFF00"/>
                          </a:highlight>
                        </a:rPr>
                        <a:t>801-850</a:t>
                      </a:r>
                      <a:endParaRPr lang="en-US" sz="20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>
                          <a:highlight>
                            <a:srgbClr val="FFFF00"/>
                          </a:highlight>
                        </a:rPr>
                        <a:t>Ankara Ü.</a:t>
                      </a:r>
                      <a:endParaRPr lang="en-US" sz="20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977086"/>
                  </a:ext>
                </a:extLst>
              </a:tr>
              <a:tr h="565021">
                <a:tc>
                  <a:txBody>
                    <a:bodyPr/>
                    <a:lstStyle/>
                    <a:p>
                      <a:r>
                        <a:rPr lang="tr-TR" sz="2000" b="1" dirty="0"/>
                        <a:t>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85</a:t>
                      </a:r>
                      <a:r>
                        <a:rPr lang="tr-TR" sz="2000" b="1" i="0" dirty="0"/>
                        <a:t>1</a:t>
                      </a:r>
                      <a:r>
                        <a:rPr lang="tr-TR" sz="2000" b="1" dirty="0"/>
                        <a:t>-900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İTÜ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234079"/>
                  </a:ext>
                </a:extLst>
              </a:tr>
              <a:tr h="545134">
                <a:tc>
                  <a:txBody>
                    <a:bodyPr/>
                    <a:lstStyle/>
                    <a:p>
                      <a:r>
                        <a:rPr lang="tr-TR" sz="2000" b="1" dirty="0"/>
                        <a:t>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851-900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ODTÜ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679783"/>
                  </a:ext>
                </a:extLst>
              </a:tr>
              <a:tr h="545134">
                <a:tc>
                  <a:txBody>
                    <a:bodyPr/>
                    <a:lstStyle/>
                    <a:p>
                      <a:r>
                        <a:rPr lang="tr-TR" sz="2000" b="1" dirty="0"/>
                        <a:t>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951-1000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İ.D. Bilkent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123009"/>
                  </a:ext>
                </a:extLst>
              </a:tr>
              <a:tr h="545134">
                <a:tc>
                  <a:txBody>
                    <a:bodyPr/>
                    <a:lstStyle/>
                    <a:p>
                      <a:r>
                        <a:rPr lang="tr-TR" sz="2000" b="1" dirty="0"/>
                        <a:t>9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951-1000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TOBB-ETÜ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640436"/>
                  </a:ext>
                </a:extLst>
              </a:tr>
              <a:tr h="545134">
                <a:tc>
                  <a:txBody>
                    <a:bodyPr/>
                    <a:lstStyle/>
                    <a:p>
                      <a:endParaRPr lang="en-US" sz="20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219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96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984AF3A-8FAD-4E57-B28E-00E65209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43" y="385867"/>
            <a:ext cx="7959781" cy="924475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ARWU: İlk Dünya Sıralaması’nın hikayesi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DBF867-B5B0-4BB9-A8B5-8BFDEDD31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244" y="1556792"/>
            <a:ext cx="7959781" cy="4884915"/>
          </a:xfrm>
        </p:spPr>
        <p:txBody>
          <a:bodyPr>
            <a:noAutofit/>
          </a:bodyPr>
          <a:lstStyle/>
          <a:p>
            <a:r>
              <a:rPr lang="tr-TR" sz="2800" b="1" dirty="0"/>
              <a:t>Bu 9 üniversitenin bütçelerine önemli miktarda katkı yapıldı </a:t>
            </a:r>
          </a:p>
          <a:p>
            <a:r>
              <a:rPr lang="tr-TR" sz="2800" b="1" dirty="0"/>
              <a:t>Komisyon 3 yıl çalıştı ve 2001’de 9 üniversitenin ilk 300-500 üniversite arasında olduğu belirlendi</a:t>
            </a:r>
          </a:p>
          <a:p>
            <a:r>
              <a:rPr lang="tr-TR" sz="2800" b="1" dirty="0"/>
              <a:t>İki yıl daha çalışılıp </a:t>
            </a:r>
            <a:r>
              <a:rPr lang="tr-TR" sz="2800" b="1" u="sng" dirty="0">
                <a:solidFill>
                  <a:srgbClr val="FFFF00"/>
                </a:solidFill>
              </a:rPr>
              <a:t>2003’te</a:t>
            </a:r>
            <a:r>
              <a:rPr lang="tr-TR" sz="2800" b="1" dirty="0"/>
              <a:t> ilk sıralama, </a:t>
            </a:r>
            <a:r>
              <a:rPr lang="tr-TR" sz="2800" b="1" dirty="0">
                <a:solidFill>
                  <a:srgbClr val="FFFF00"/>
                </a:solidFill>
              </a:rPr>
              <a:t>JiaoTong</a:t>
            </a:r>
            <a:r>
              <a:rPr lang="tr-TR" sz="2800" b="1" dirty="0"/>
              <a:t> adıyla açıklandı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FFFF00"/>
                </a:solidFill>
              </a:rPr>
              <a:t>(201-250=</a:t>
            </a:r>
            <a:r>
              <a:rPr lang="tr-TR" sz="2800" b="1" u="sng" dirty="0">
                <a:solidFill>
                  <a:srgbClr val="FFFF00"/>
                </a:solidFill>
              </a:rPr>
              <a:t>Tsinghua University</a:t>
            </a:r>
            <a:r>
              <a:rPr lang="tr-TR" sz="2800" b="1" dirty="0">
                <a:solidFill>
                  <a:srgbClr val="FFFF00"/>
                </a:solidFill>
              </a:rPr>
              <a:t>-China)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FFFF00"/>
                </a:solidFill>
              </a:rPr>
              <a:t>(</a:t>
            </a:r>
            <a:r>
              <a:rPr lang="en-US" sz="2800" b="1" dirty="0">
                <a:solidFill>
                  <a:srgbClr val="FFFF00"/>
                </a:solidFill>
              </a:rPr>
              <a:t>401-45</a:t>
            </a:r>
            <a:r>
              <a:rPr lang="tr-TR" sz="2800" b="1" dirty="0">
                <a:solidFill>
                  <a:srgbClr val="FFFF00"/>
                </a:solidFill>
              </a:rPr>
              <a:t>0</a:t>
            </a:r>
            <a:r>
              <a:rPr lang="en-US" sz="2800" b="1" dirty="0">
                <a:solidFill>
                  <a:srgbClr val="FFFF00"/>
                </a:solidFill>
              </a:rPr>
              <a:t>=Shanghai </a:t>
            </a:r>
            <a:r>
              <a:rPr lang="en-US" sz="2800" b="1" u="sng" dirty="0">
                <a:solidFill>
                  <a:srgbClr val="FFFF00"/>
                </a:solidFill>
              </a:rPr>
              <a:t>Jiao Tong</a:t>
            </a:r>
            <a:r>
              <a:rPr lang="tr-TR" sz="2800" b="1" dirty="0">
                <a:solidFill>
                  <a:srgbClr val="FFFF00"/>
                </a:solidFill>
              </a:rPr>
              <a:t>-China)</a:t>
            </a:r>
          </a:p>
          <a:p>
            <a:endParaRPr lang="tr-TR" sz="2800" b="1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FB4C402-4D3A-4A97-BA41-5BDCCA92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9577" y="6366782"/>
            <a:ext cx="2133600" cy="365125"/>
          </a:xfrm>
        </p:spPr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60B93DD-F326-4A46-A459-15BB4EDA4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2980" y="6184220"/>
            <a:ext cx="608287" cy="365125"/>
          </a:xfrm>
        </p:spPr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3</a:t>
            </a:fld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82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F350086-CD8D-4EEE-9D4E-1B2E3720A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44" y="260649"/>
            <a:ext cx="8856984" cy="1224136"/>
          </a:xfrm>
        </p:spPr>
        <p:txBody>
          <a:bodyPr/>
          <a:lstStyle/>
          <a:p>
            <a:r>
              <a:rPr lang="tr-TR" sz="3600" b="1" dirty="0">
                <a:solidFill>
                  <a:srgbClr val="FFFF00"/>
                </a:solidFill>
              </a:rPr>
              <a:t>RUR (Round University Ranking)</a:t>
            </a:r>
            <a:br>
              <a:rPr lang="tr-TR" sz="3600" b="1" dirty="0">
                <a:solidFill>
                  <a:srgbClr val="FFFF00"/>
                </a:solidFill>
              </a:rPr>
            </a:br>
            <a:r>
              <a:rPr lang="tr-TR" sz="3600" b="1" dirty="0">
                <a:solidFill>
                  <a:srgbClr val="FFFF00"/>
                </a:solidFill>
              </a:rPr>
              <a:t>Kurucusu: Oleg Solovyev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D01E36-2776-4FBC-83C1-3AFDA2F81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8800"/>
            <a:ext cx="5544616" cy="5040559"/>
          </a:xfrm>
        </p:spPr>
        <p:txBody>
          <a:bodyPr>
            <a:normAutofit/>
          </a:bodyPr>
          <a:lstStyle/>
          <a:p>
            <a:r>
              <a:rPr lang="en-US" sz="2800" b="1" dirty="0"/>
              <a:t>RUR (Round University Ranking)</a:t>
            </a:r>
            <a:r>
              <a:rPr lang="tr-TR" sz="2800" b="1" dirty="0"/>
              <a:t> 2013-</a:t>
            </a:r>
            <a:r>
              <a:rPr lang="tr-TR" sz="2800" b="1" dirty="0">
                <a:solidFill>
                  <a:srgbClr val="FFFF00"/>
                </a:solidFill>
              </a:rPr>
              <a:t>Rusya, </a:t>
            </a:r>
            <a:r>
              <a:rPr lang="tr-TR" sz="2800" b="1" u="sng" dirty="0"/>
              <a:t>şirket</a:t>
            </a:r>
          </a:p>
          <a:p>
            <a:r>
              <a:rPr lang="tr-TR" sz="2800" b="1" dirty="0"/>
              <a:t>Göstergeler: 1. Normalize edilmiş atıf sayısı, 2. Yayın başına düşen atıf sayısı, 3. Kişi başına düşen makale sayısı, 4. Saygınlık anketi ve 5. Uluslar arası ortak yayın sayısı</a:t>
            </a:r>
            <a:endParaRPr lang="en-US" sz="2800" b="1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F4E0F39-11A7-47A7-A3C2-3FD1A1CF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12F6829-52DE-4453-8868-0A6F3601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6134372"/>
            <a:ext cx="608287" cy="365125"/>
          </a:xfrm>
        </p:spPr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30</a:t>
            </a:fld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5122" name="Picture 2" descr="Round University Ranking: Principles of Classification and Calculation">
            <a:extLst>
              <a:ext uri="{FF2B5EF4-FFF2-40B4-BE49-F238E27FC236}">
                <a16:creationId xmlns:a16="http://schemas.microsoft.com/office/drawing/2014/main" id="{78B34B21-E1BE-4175-AC8A-300EF33F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44824"/>
            <a:ext cx="324036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843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F350086-CD8D-4EEE-9D4E-1B2E3720A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53910"/>
            <a:ext cx="4320480" cy="5639198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2022 RUR (Round University Ranking)</a:t>
            </a:r>
            <a:br>
              <a:rPr lang="tr-TR" sz="2800" b="1" dirty="0">
                <a:solidFill>
                  <a:srgbClr val="FFFF00"/>
                </a:solidFill>
              </a:rPr>
            </a:br>
            <a:r>
              <a:rPr lang="tr-TR" b="1" dirty="0">
                <a:solidFill>
                  <a:srgbClr val="FFFF00"/>
                </a:solidFill>
              </a:rPr>
              <a:t>Dünya sıralaması</a:t>
            </a:r>
            <a:br>
              <a:rPr lang="tr-TR" sz="2800" b="1" dirty="0">
                <a:solidFill>
                  <a:srgbClr val="FFFF00"/>
                </a:solidFill>
              </a:rPr>
            </a:br>
            <a:r>
              <a:rPr lang="tr-TR" sz="2800" b="1" dirty="0">
                <a:solidFill>
                  <a:srgbClr val="FFFF00"/>
                </a:solidFill>
              </a:rPr>
              <a:t>(Anket+akademik üretkenliğe dayalıdır)</a:t>
            </a:r>
            <a:br>
              <a:rPr lang="tr-TR" b="1" dirty="0">
                <a:solidFill>
                  <a:srgbClr val="FFFF00"/>
                </a:solidFill>
              </a:rPr>
            </a:br>
            <a:r>
              <a:rPr lang="tr-TR" b="1" dirty="0">
                <a:solidFill>
                  <a:srgbClr val="FFFF00"/>
                </a:solidFill>
              </a:rPr>
              <a:t>(</a:t>
            </a:r>
            <a:r>
              <a:rPr lang="tr-TR" sz="2800" b="1" dirty="0"/>
              <a:t>Rusya’da şirket</a:t>
            </a:r>
            <a:r>
              <a:rPr lang="tr-TR" b="1" dirty="0">
                <a:solidFill>
                  <a:srgbClr val="FFFF00"/>
                </a:solidFill>
              </a:rPr>
              <a:t>)</a:t>
            </a:r>
            <a:br>
              <a:rPr lang="tr-TR" b="1" dirty="0">
                <a:solidFill>
                  <a:srgbClr val="FFFF00"/>
                </a:solidFill>
              </a:rPr>
            </a:br>
            <a:r>
              <a:rPr lang="tr-TR" sz="2800" b="1" dirty="0">
                <a:solidFill>
                  <a:srgbClr val="FFFF00"/>
                </a:solidFill>
              </a:rPr>
              <a:t>Sıralamaya giren ilk 9 üniversitemiz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F542C57E-0BF7-4018-9068-C79F48A7F6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508277"/>
              </p:ext>
            </p:extLst>
          </p:nvPr>
        </p:nvGraphicFramePr>
        <p:xfrm>
          <a:off x="4788024" y="219065"/>
          <a:ext cx="4233076" cy="6419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366">
                  <a:extLst>
                    <a:ext uri="{9D8B030D-6E8A-4147-A177-3AD203B41FA5}">
                      <a16:colId xmlns:a16="http://schemas.microsoft.com/office/drawing/2014/main" val="4181241244"/>
                    </a:ext>
                  </a:extLst>
                </a:gridCol>
                <a:gridCol w="1046644">
                  <a:extLst>
                    <a:ext uri="{9D8B030D-6E8A-4147-A177-3AD203B41FA5}">
                      <a16:colId xmlns:a16="http://schemas.microsoft.com/office/drawing/2014/main" val="1979587444"/>
                    </a:ext>
                  </a:extLst>
                </a:gridCol>
                <a:gridCol w="2163066">
                  <a:extLst>
                    <a:ext uri="{9D8B030D-6E8A-4147-A177-3AD203B41FA5}">
                      <a16:colId xmlns:a16="http://schemas.microsoft.com/office/drawing/2014/main" val="1775870989"/>
                    </a:ext>
                  </a:extLst>
                </a:gridCol>
              </a:tblGrid>
              <a:tr h="550547">
                <a:tc>
                  <a:txBody>
                    <a:bodyPr/>
                    <a:lstStyle/>
                    <a:p>
                      <a:r>
                        <a:rPr lang="tr-TR" sz="1800" dirty="0"/>
                        <a:t>Türkiye sırası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Dünya sırası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Üniversite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511963"/>
                  </a:ext>
                </a:extLst>
              </a:tr>
              <a:tr h="550547">
                <a:tc>
                  <a:txBody>
                    <a:bodyPr/>
                    <a:lstStyle/>
                    <a:p>
                      <a:r>
                        <a:rPr lang="tr-TR" sz="2000" b="1" dirty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336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ODTÜ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021733"/>
                  </a:ext>
                </a:extLst>
              </a:tr>
              <a:tr h="550547">
                <a:tc>
                  <a:txBody>
                    <a:bodyPr/>
                    <a:lstStyle/>
                    <a:p>
                      <a:r>
                        <a:rPr lang="tr-TR" sz="2000" b="1" dirty="0"/>
                        <a:t>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362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Koç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81773"/>
                  </a:ext>
                </a:extLst>
              </a:tr>
              <a:tr h="550547">
                <a:tc>
                  <a:txBody>
                    <a:bodyPr/>
                    <a:lstStyle/>
                    <a:p>
                      <a:r>
                        <a:rPr lang="tr-TR" sz="2000" b="1" dirty="0"/>
                        <a:t>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384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İTÜ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944448"/>
                  </a:ext>
                </a:extLst>
              </a:tr>
              <a:tr h="550547">
                <a:tc>
                  <a:txBody>
                    <a:bodyPr/>
                    <a:lstStyle/>
                    <a:p>
                      <a:r>
                        <a:rPr lang="tr-TR" sz="2000" b="1" dirty="0"/>
                        <a:t>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434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Sabancı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142001"/>
                  </a:ext>
                </a:extLst>
              </a:tr>
              <a:tr h="550547">
                <a:tc>
                  <a:txBody>
                    <a:bodyPr/>
                    <a:lstStyle/>
                    <a:p>
                      <a:r>
                        <a:rPr lang="tr-TR" sz="2000" b="1" dirty="0"/>
                        <a:t>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437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Boğaziçi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320161"/>
                  </a:ext>
                </a:extLst>
              </a:tr>
              <a:tr h="550547">
                <a:tc>
                  <a:txBody>
                    <a:bodyPr/>
                    <a:lstStyle/>
                    <a:p>
                      <a:r>
                        <a:rPr lang="tr-TR" sz="2000" b="1" dirty="0"/>
                        <a:t>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485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İ.D.Bilkent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775371"/>
                  </a:ext>
                </a:extLst>
              </a:tr>
              <a:tr h="550547">
                <a:tc>
                  <a:txBody>
                    <a:bodyPr/>
                    <a:lstStyle/>
                    <a:p>
                      <a:r>
                        <a:rPr lang="tr-TR" sz="2000" b="1" dirty="0">
                          <a:highlight>
                            <a:srgbClr val="FFFF00"/>
                          </a:highlight>
                        </a:rPr>
                        <a:t>7</a:t>
                      </a:r>
                      <a:endParaRPr lang="en-US" sz="20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>
                          <a:highlight>
                            <a:srgbClr val="FFFF00"/>
                          </a:highlight>
                        </a:rPr>
                        <a:t>527</a:t>
                      </a:r>
                      <a:endParaRPr lang="en-US" sz="20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>
                          <a:highlight>
                            <a:srgbClr val="FFFF00"/>
                          </a:highlight>
                        </a:rPr>
                        <a:t>Ankara Ü.</a:t>
                      </a:r>
                      <a:endParaRPr lang="en-US" sz="20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85066"/>
                  </a:ext>
                </a:extLst>
              </a:tr>
              <a:tr h="550547">
                <a:tc>
                  <a:txBody>
                    <a:bodyPr/>
                    <a:lstStyle/>
                    <a:p>
                      <a:r>
                        <a:rPr lang="tr-TR" sz="2000" b="1" dirty="0"/>
                        <a:t>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549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Hacettepe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841656"/>
                  </a:ext>
                </a:extLst>
              </a:tr>
              <a:tr h="550547">
                <a:tc>
                  <a:txBody>
                    <a:bodyPr/>
                    <a:lstStyle/>
                    <a:p>
                      <a:r>
                        <a:rPr lang="tr-TR" sz="2000" b="1" dirty="0"/>
                        <a:t>9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555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/>
                        <a:t>İstanbul Ü.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9896"/>
                  </a:ext>
                </a:extLst>
              </a:tr>
              <a:tr h="550547">
                <a:tc>
                  <a:txBody>
                    <a:bodyPr/>
                    <a:lstStyle/>
                    <a:p>
                      <a:endParaRPr lang="en-US" sz="20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70646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F4E0F39-11A7-47A7-A3C2-3FD1A1CF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12F6829-52DE-4453-8868-0A6F3601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056" y="6244623"/>
            <a:ext cx="608287" cy="365125"/>
          </a:xfrm>
        </p:spPr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31</a:t>
            </a:fld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39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C6E1235-CDC0-4D5E-831E-BAA98690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70580"/>
            <a:ext cx="3600799" cy="5446355"/>
          </a:xfrm>
        </p:spPr>
        <p:txBody>
          <a:bodyPr/>
          <a:lstStyle/>
          <a:p>
            <a:r>
              <a:rPr lang="tr-TR" sz="2800" b="1" dirty="0">
                <a:solidFill>
                  <a:srgbClr val="FFFF00"/>
                </a:solidFill>
              </a:rPr>
              <a:t>CWUR (Center for World University Rankings)</a:t>
            </a:r>
            <a:br>
              <a:rPr lang="tr-TR" sz="2800" b="1" dirty="0">
                <a:solidFill>
                  <a:srgbClr val="FFFF00"/>
                </a:solidFill>
              </a:rPr>
            </a:br>
            <a:r>
              <a:rPr lang="tr-TR" sz="2800" b="1" dirty="0">
                <a:solidFill>
                  <a:srgbClr val="FFFF00"/>
                </a:solidFill>
              </a:rPr>
              <a:t>2022 Dünya sıralaması (</a:t>
            </a:r>
            <a:r>
              <a:rPr lang="tr-TR" sz="2800" b="1" dirty="0"/>
              <a:t>BAE’de şirket)</a:t>
            </a:r>
            <a:br>
              <a:rPr lang="tr-TR" b="1" dirty="0">
                <a:solidFill>
                  <a:srgbClr val="FFFF00"/>
                </a:solidFill>
              </a:rPr>
            </a:br>
            <a:br>
              <a:rPr lang="tr-TR" b="1" dirty="0">
                <a:solidFill>
                  <a:srgbClr val="FFFF00"/>
                </a:solidFill>
              </a:rPr>
            </a:br>
            <a:r>
              <a:rPr lang="tr-TR" b="1" dirty="0">
                <a:solidFill>
                  <a:srgbClr val="FFFF00"/>
                </a:solidFill>
              </a:rPr>
              <a:t>Sıralamaya giren ilk 10 üniversitemiz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B38D4DA0-A82F-4FE6-B58B-FDEB5ED118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031001"/>
              </p:ext>
            </p:extLst>
          </p:nvPr>
        </p:nvGraphicFramePr>
        <p:xfrm>
          <a:off x="3880897" y="349129"/>
          <a:ext cx="5083591" cy="6159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725">
                  <a:extLst>
                    <a:ext uri="{9D8B030D-6E8A-4147-A177-3AD203B41FA5}">
                      <a16:colId xmlns:a16="http://schemas.microsoft.com/office/drawing/2014/main" val="3318072785"/>
                    </a:ext>
                  </a:extLst>
                </a:gridCol>
                <a:gridCol w="1190539">
                  <a:extLst>
                    <a:ext uri="{9D8B030D-6E8A-4147-A177-3AD203B41FA5}">
                      <a16:colId xmlns:a16="http://schemas.microsoft.com/office/drawing/2014/main" val="2176443873"/>
                    </a:ext>
                  </a:extLst>
                </a:gridCol>
                <a:gridCol w="2707327">
                  <a:extLst>
                    <a:ext uri="{9D8B030D-6E8A-4147-A177-3AD203B41FA5}">
                      <a16:colId xmlns:a16="http://schemas.microsoft.com/office/drawing/2014/main" val="1410475690"/>
                    </a:ext>
                  </a:extLst>
                </a:gridCol>
              </a:tblGrid>
              <a:tr h="543423">
                <a:tc>
                  <a:txBody>
                    <a:bodyPr/>
                    <a:lstStyle/>
                    <a:p>
                      <a:r>
                        <a:rPr lang="tr-TR" sz="1800" dirty="0"/>
                        <a:t>Türkiye sırası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Dünya sırası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Üniversite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189483"/>
                  </a:ext>
                </a:extLst>
              </a:tr>
              <a:tr h="543423">
                <a:tc>
                  <a:txBody>
                    <a:bodyPr/>
                    <a:lstStyle/>
                    <a:p>
                      <a:r>
                        <a:rPr lang="tr-TR" sz="2400" b="1" dirty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595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ODTÜ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828368"/>
                  </a:ext>
                </a:extLst>
              </a:tr>
              <a:tr h="543423">
                <a:tc>
                  <a:txBody>
                    <a:bodyPr/>
                    <a:lstStyle/>
                    <a:p>
                      <a:r>
                        <a:rPr lang="tr-TR" sz="2400" b="1" dirty="0"/>
                        <a:t>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647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Boğaziçi Ü.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57414"/>
                  </a:ext>
                </a:extLst>
              </a:tr>
              <a:tr h="543423">
                <a:tc>
                  <a:txBody>
                    <a:bodyPr/>
                    <a:lstStyle/>
                    <a:p>
                      <a:r>
                        <a:rPr lang="tr-TR" sz="2400" b="1" dirty="0"/>
                        <a:t>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652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Hacettepe Ü.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434146"/>
                  </a:ext>
                </a:extLst>
              </a:tr>
              <a:tr h="543423">
                <a:tc>
                  <a:txBody>
                    <a:bodyPr/>
                    <a:lstStyle/>
                    <a:p>
                      <a:r>
                        <a:rPr lang="tr-TR" sz="2400" b="1" dirty="0">
                          <a:highlight>
                            <a:srgbClr val="FFFF00"/>
                          </a:highlight>
                        </a:rPr>
                        <a:t>4</a:t>
                      </a:r>
                      <a:endParaRPr lang="en-US" sz="24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highlight>
                            <a:srgbClr val="FFFF00"/>
                          </a:highlight>
                        </a:rPr>
                        <a:t>665</a:t>
                      </a:r>
                      <a:endParaRPr lang="en-US" sz="24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highlight>
                            <a:srgbClr val="FFFF00"/>
                          </a:highlight>
                        </a:rPr>
                        <a:t>Ankara Ü.</a:t>
                      </a:r>
                      <a:endParaRPr lang="en-US" sz="24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29977"/>
                  </a:ext>
                </a:extLst>
              </a:tr>
              <a:tr h="543423">
                <a:tc>
                  <a:txBody>
                    <a:bodyPr/>
                    <a:lstStyle/>
                    <a:p>
                      <a:r>
                        <a:rPr lang="tr-TR" sz="2400" b="1" dirty="0"/>
                        <a:t>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687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İstanbul Ü.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113374"/>
                  </a:ext>
                </a:extLst>
              </a:tr>
              <a:tr h="543423">
                <a:tc>
                  <a:txBody>
                    <a:bodyPr/>
                    <a:lstStyle/>
                    <a:p>
                      <a:r>
                        <a:rPr lang="tr-TR" sz="2400" b="1" dirty="0"/>
                        <a:t>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698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İTÜ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938862"/>
                  </a:ext>
                </a:extLst>
              </a:tr>
              <a:tr h="543423">
                <a:tc>
                  <a:txBody>
                    <a:bodyPr/>
                    <a:lstStyle/>
                    <a:p>
                      <a:r>
                        <a:rPr lang="tr-TR" sz="2400" b="1" dirty="0"/>
                        <a:t>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892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Ege Ü.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35652"/>
                  </a:ext>
                </a:extLst>
              </a:tr>
              <a:tr h="543423">
                <a:tc>
                  <a:txBody>
                    <a:bodyPr/>
                    <a:lstStyle/>
                    <a:p>
                      <a:r>
                        <a:rPr lang="tr-TR" sz="2400" b="1" dirty="0"/>
                        <a:t>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906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Gazi Ü.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049621"/>
                  </a:ext>
                </a:extLst>
              </a:tr>
              <a:tr h="628854">
                <a:tc>
                  <a:txBody>
                    <a:bodyPr/>
                    <a:lstStyle/>
                    <a:p>
                      <a:r>
                        <a:rPr lang="tr-TR" sz="2400" b="1" dirty="0"/>
                        <a:t>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930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Çukurova Ü.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616261"/>
                  </a:ext>
                </a:extLst>
              </a:tr>
              <a:tr h="543423">
                <a:tc>
                  <a:txBody>
                    <a:bodyPr/>
                    <a:lstStyle/>
                    <a:p>
                      <a:r>
                        <a:rPr lang="tr-TR" sz="2400" b="1" dirty="0"/>
                        <a:t>10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974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Marmara Ü.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188245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082B9A4-D97A-47BA-AE01-4FECB977D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10AEFC0-1691-496B-A6AF-24E09F61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544" y="6186232"/>
            <a:ext cx="608287" cy="365125"/>
          </a:xfrm>
        </p:spPr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32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82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4984464-4BC0-4D74-A718-7D6BB207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41194"/>
            <a:ext cx="3888432" cy="6192688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Webometrics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tr-TR" sz="2800" b="1" dirty="0">
                <a:solidFill>
                  <a:srgbClr val="FFFF00"/>
                </a:solidFill>
              </a:rPr>
              <a:t>Dünya </a:t>
            </a:r>
            <a:r>
              <a:rPr lang="en-GB" sz="2800" b="1" dirty="0">
                <a:solidFill>
                  <a:srgbClr val="FFFF00"/>
                </a:solidFill>
              </a:rPr>
              <a:t>S</a:t>
            </a:r>
            <a:r>
              <a:rPr lang="tr-TR" sz="2800" b="1" dirty="0">
                <a:solidFill>
                  <a:srgbClr val="FFFF00"/>
                </a:solidFill>
              </a:rPr>
              <a:t>ıralaması</a:t>
            </a:r>
            <a:br>
              <a:rPr lang="tr-TR" sz="2800" b="1" dirty="0">
                <a:solidFill>
                  <a:srgbClr val="FFFF00"/>
                </a:solidFill>
              </a:rPr>
            </a:br>
            <a:r>
              <a:rPr lang="tr-TR" sz="2800" b="1" dirty="0">
                <a:solidFill>
                  <a:srgbClr val="FFFF00"/>
                </a:solidFill>
              </a:rPr>
              <a:t>(İspanya)</a:t>
            </a:r>
            <a:br>
              <a:rPr lang="en-GB" sz="2800" b="1" dirty="0">
                <a:solidFill>
                  <a:srgbClr val="FFFF00"/>
                </a:solidFill>
              </a:rPr>
            </a:br>
            <a:r>
              <a:rPr lang="en-GB" sz="2800" b="1" dirty="0">
                <a:solidFill>
                  <a:srgbClr val="FFFF00"/>
                </a:solidFill>
              </a:rPr>
              <a:t>20</a:t>
            </a:r>
            <a:r>
              <a:rPr lang="tr-TR" sz="2800" b="1" dirty="0">
                <a:solidFill>
                  <a:srgbClr val="FFFF00"/>
                </a:solidFill>
              </a:rPr>
              <a:t>22</a:t>
            </a:r>
            <a:br>
              <a:rPr lang="tr-TR" b="1" dirty="0">
                <a:solidFill>
                  <a:srgbClr val="FFFF00"/>
                </a:solidFill>
              </a:rPr>
            </a:br>
            <a:r>
              <a:rPr lang="tr-TR" b="1" dirty="0">
                <a:solidFill>
                  <a:srgbClr val="FFFF00"/>
                </a:solidFill>
              </a:rPr>
              <a:t>(</a:t>
            </a:r>
            <a:r>
              <a:rPr lang="tr-TR" sz="2800" b="1" dirty="0"/>
              <a:t>Web sayfası +Akademik üretkenlik</a:t>
            </a:r>
            <a:r>
              <a:rPr lang="tr-TR" sz="2800" b="1" dirty="0">
                <a:solidFill>
                  <a:srgbClr val="FFFF00"/>
                </a:solidFill>
              </a:rPr>
              <a:t>)</a:t>
            </a:r>
            <a:br>
              <a:rPr lang="tr-TR" b="1" dirty="0">
                <a:solidFill>
                  <a:srgbClr val="FFFF00"/>
                </a:solidFill>
              </a:rPr>
            </a:br>
            <a:br>
              <a:rPr lang="tr-TR" sz="2800" b="1" dirty="0"/>
            </a:br>
            <a:r>
              <a:rPr lang="tr-TR" sz="2800" b="1" dirty="0">
                <a:solidFill>
                  <a:srgbClr val="FFFF00"/>
                </a:solidFill>
              </a:rPr>
              <a:t>ilk 10 üniversitemiz</a:t>
            </a:r>
            <a:br>
              <a:rPr lang="tr-TR" b="1" dirty="0">
                <a:solidFill>
                  <a:srgbClr val="FFFF00"/>
                </a:solidFill>
              </a:rPr>
            </a:b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23FA101-C5A3-4E15-90A0-85AF07C9A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16F18E2-068F-4B85-8155-74EDFFFE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33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graphicFrame>
        <p:nvGraphicFramePr>
          <p:cNvPr id="10" name="İçerik Yer Tutucusu 9">
            <a:extLst>
              <a:ext uri="{FF2B5EF4-FFF2-40B4-BE49-F238E27FC236}">
                <a16:creationId xmlns:a16="http://schemas.microsoft.com/office/drawing/2014/main" id="{9EF1C6AC-33FF-45C8-8E44-0A4B9BACB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114847"/>
              </p:ext>
            </p:extLst>
          </p:nvPr>
        </p:nvGraphicFramePr>
        <p:xfrm>
          <a:off x="3995936" y="309957"/>
          <a:ext cx="5040560" cy="6359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1994133374"/>
                    </a:ext>
                  </a:extLst>
                </a:gridCol>
                <a:gridCol w="1094322">
                  <a:extLst>
                    <a:ext uri="{9D8B030D-6E8A-4147-A177-3AD203B41FA5}">
                      <a16:colId xmlns:a16="http://schemas.microsoft.com/office/drawing/2014/main" val="3425721180"/>
                    </a:ext>
                  </a:extLst>
                </a:gridCol>
                <a:gridCol w="2722102">
                  <a:extLst>
                    <a:ext uri="{9D8B030D-6E8A-4147-A177-3AD203B41FA5}">
                      <a16:colId xmlns:a16="http://schemas.microsoft.com/office/drawing/2014/main" val="3876805764"/>
                    </a:ext>
                  </a:extLst>
                </a:gridCol>
              </a:tblGrid>
              <a:tr h="669606">
                <a:tc>
                  <a:txBody>
                    <a:bodyPr/>
                    <a:lstStyle/>
                    <a:p>
                      <a:r>
                        <a:rPr lang="tr-TR" sz="1600" dirty="0"/>
                        <a:t>Türkiye </a:t>
                      </a:r>
                      <a:r>
                        <a:rPr lang="tr-TR" sz="1800" dirty="0"/>
                        <a:t>sırası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Dünya sırası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Üniversite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550567"/>
                  </a:ext>
                </a:extLst>
              </a:tr>
              <a:tr h="562246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1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542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95250" marT="38100" marB="38100" anchor="ctr"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ODTÜ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239247"/>
                  </a:ext>
                </a:extLst>
              </a:tr>
              <a:tr h="562246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2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612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95250" marT="38100" marB="38100" anchor="ctr"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İTÜ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68347"/>
                  </a:ext>
                </a:extLst>
              </a:tr>
              <a:tr h="562246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3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677  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9525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400" b="1" dirty="0">
                          <a:latin typeface="+mn-lt"/>
                        </a:rPr>
                        <a:t>Hacettepe Ü.   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846923"/>
                  </a:ext>
                </a:extLst>
              </a:tr>
              <a:tr h="562246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4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728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95250" marT="38100" marB="38100" anchor="ctr"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Boğaziçi Ü.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628204"/>
                  </a:ext>
                </a:extLst>
              </a:tr>
              <a:tr h="629583">
                <a:tc>
                  <a:txBody>
                    <a:bodyPr/>
                    <a:lstStyle/>
                    <a:p>
                      <a:r>
                        <a:rPr lang="tr-TR" sz="2400" b="1" dirty="0">
                          <a:highlight>
                            <a:srgbClr val="FFFF00"/>
                          </a:highlight>
                          <a:latin typeface="+mn-lt"/>
                        </a:rPr>
                        <a:t>5</a:t>
                      </a:r>
                      <a:endParaRPr lang="en-US" sz="2400" b="1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tr-TR" sz="2400" b="1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24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95250" marT="38100" marB="38100" anchor="ctr"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highlight>
                            <a:srgbClr val="FFFF00"/>
                          </a:highlight>
                          <a:latin typeface="+mn-lt"/>
                        </a:rPr>
                        <a:t>Ankara Ü.</a:t>
                      </a:r>
                      <a:endParaRPr lang="en-US" sz="2400" b="1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346738"/>
                  </a:ext>
                </a:extLst>
              </a:tr>
              <a:tr h="562246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6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851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95250" marT="38100" marB="38100" anchor="ctr"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Koç Ü.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959778"/>
                  </a:ext>
                </a:extLst>
              </a:tr>
              <a:tr h="562246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7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879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95250" marT="38100" marB="38100" anchor="ctr"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İ.D. Bilkent Ü.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083784"/>
                  </a:ext>
                </a:extLst>
              </a:tr>
              <a:tr h="562246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8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</a:t>
                      </a:r>
                      <a:r>
                        <a:rPr lang="en-US" sz="2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7625" marR="95250" marT="38100" marB="38100" anchor="ctr"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İstanbul Ü. 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736176"/>
                  </a:ext>
                </a:extLst>
              </a:tr>
              <a:tr h="562246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9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1066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95250" marT="38100" marB="38100" anchor="ctr"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Ege Ü. 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859284"/>
                  </a:ext>
                </a:extLst>
              </a:tr>
              <a:tr h="562246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10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1066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95250" marT="38100" marB="38100" anchor="ctr"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Gazi Ü.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074847"/>
                  </a:ext>
                </a:extLst>
              </a:tr>
            </a:tbl>
          </a:graphicData>
        </a:graphic>
      </p:graphicFrame>
      <p:sp>
        <p:nvSpPr>
          <p:cNvPr id="3" name="AutoShape 2" descr="Home">
            <a:extLst>
              <a:ext uri="{FF2B5EF4-FFF2-40B4-BE49-F238E27FC236}">
                <a16:creationId xmlns:a16="http://schemas.microsoft.com/office/drawing/2014/main" id="{B3E937DD-D7C4-4906-8A2E-D97078086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22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4D317AF-583E-46D5-8589-EA805F058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58" y="116633"/>
            <a:ext cx="8127340" cy="1656184"/>
          </a:xfrm>
        </p:spPr>
        <p:txBody>
          <a:bodyPr/>
          <a:lstStyle/>
          <a:p>
            <a:r>
              <a:rPr lang="tr-TR" b="1" u="sng" dirty="0">
                <a:solidFill>
                  <a:srgbClr val="FFFF00"/>
                </a:solidFill>
              </a:rPr>
              <a:t>Isidro Aguillo:</a:t>
            </a:r>
            <a:r>
              <a:rPr lang="tr-TR" b="1" dirty="0">
                <a:solidFill>
                  <a:srgbClr val="FFFF00"/>
                </a:solidFill>
              </a:rPr>
              <a:t> Webometrics’in kurucusu, URAP Sempozyumunda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EE9AEEE-1CC5-4016-8F33-BA87ADADE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B195E4D-008E-4B03-AC87-1B09DE76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34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6146" name="Picture 2" descr="Home">
            <a:extLst>
              <a:ext uri="{FF2B5EF4-FFF2-40B4-BE49-F238E27FC236}">
                <a16:creationId xmlns:a16="http://schemas.microsoft.com/office/drawing/2014/main" id="{0BD1BF54-1E3D-41CA-964F-84233C3D10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22" y="1556790"/>
            <a:ext cx="4343014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URAP'22 6. Uluslararası Sempozyumu | Üniversite Sıralamalarının  Yükseköğretim Politikaları Üzerindeki Etkileri (The Impact of University  Rankings on Higher Education Policies) – Ankara Üniversitesi">
            <a:extLst>
              <a:ext uri="{FF2B5EF4-FFF2-40B4-BE49-F238E27FC236}">
                <a16:creationId xmlns:a16="http://schemas.microsoft.com/office/drawing/2014/main" id="{2C581D04-D0F6-42EC-A873-6E5DC0CB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1"/>
            <a:ext cx="4313786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857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08" y="560098"/>
            <a:ext cx="7561897" cy="909380"/>
          </a:xfrm>
        </p:spPr>
        <p:txBody>
          <a:bodyPr/>
          <a:lstStyle/>
          <a:p>
            <a:r>
              <a:rPr lang="tr-TR" sz="3600" b="1" dirty="0">
                <a:solidFill>
                  <a:srgbClr val="FFFF00"/>
                </a:solidFill>
              </a:rPr>
              <a:t>URAP Dünya sıralaması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836" y="1556792"/>
            <a:ext cx="7743360" cy="4832041"/>
          </a:xfrm>
        </p:spPr>
        <p:txBody>
          <a:bodyPr>
            <a:normAutofit fontScale="92500" lnSpcReduction="20000"/>
          </a:bodyPr>
          <a:lstStyle/>
          <a:p>
            <a:r>
              <a:rPr lang="tr-TR" sz="3000" b="1" dirty="0"/>
              <a:t>URAP (</a:t>
            </a:r>
            <a:r>
              <a:rPr lang="en-GB" sz="3000" b="1" dirty="0"/>
              <a:t>University Ranking by Academic Performance) </a:t>
            </a:r>
            <a:r>
              <a:rPr lang="tr-TR" sz="3000" b="1" dirty="0"/>
              <a:t>Laboratuvarı, ODTÜ Enformatik Enstitüsü’nde 2009’da kuruldu</a:t>
            </a:r>
          </a:p>
          <a:p>
            <a:r>
              <a:rPr lang="tr-TR" sz="3000" b="1" dirty="0"/>
              <a:t>2009’da ilk Türkiye sıralamasını ve 2010’da dünya sıralaması yayınlamaya başladı</a:t>
            </a:r>
          </a:p>
          <a:p>
            <a:r>
              <a:rPr lang="tr-TR" sz="3000" b="1" dirty="0"/>
              <a:t>Dünya’nın ilk 3000 üniversitesini sıralamaktadır</a:t>
            </a:r>
          </a:p>
          <a:p>
            <a:r>
              <a:rPr lang="tr-TR" sz="3000" b="1" dirty="0"/>
              <a:t>Ayrıca 78 bilim alanında Türkiye ve Dünya sıralaması yapmaktadır</a:t>
            </a:r>
          </a:p>
          <a:p>
            <a:endParaRPr lang="tr-TR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FF9000"/>
                </a:solidFill>
              </a:rPr>
              <a:t>15 ARALIK 2022</a:t>
            </a:r>
            <a:endParaRPr lang="tr-TR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C1E0-100C-4F04-8FCE-67623D04FCC0}" type="slidenum">
              <a:rPr lang="tr-TR" smtClean="0">
                <a:solidFill>
                  <a:srgbClr val="FF9000"/>
                </a:solidFill>
              </a:rPr>
              <a:pPr/>
              <a:t>35</a:t>
            </a:fld>
            <a:endParaRPr lang="tr-TR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48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4984464-4BC0-4D74-A718-7D6BB207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3600400" cy="6192688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URAP </a:t>
            </a:r>
            <a:r>
              <a:rPr lang="tr-TR" b="1" u="sng" dirty="0">
                <a:solidFill>
                  <a:srgbClr val="FFFF00"/>
                </a:solidFill>
              </a:rPr>
              <a:t>TÜRKİYE</a:t>
            </a:r>
            <a:r>
              <a:rPr lang="tr-TR" b="1" dirty="0">
                <a:solidFill>
                  <a:srgbClr val="FFFF00"/>
                </a:solidFill>
              </a:rPr>
              <a:t> </a:t>
            </a:r>
            <a:r>
              <a:rPr lang="en-GB" b="1" dirty="0">
                <a:solidFill>
                  <a:srgbClr val="FFFF00"/>
                </a:solidFill>
              </a:rPr>
              <a:t>S</a:t>
            </a:r>
            <a:r>
              <a:rPr lang="tr-TR" b="1" dirty="0">
                <a:solidFill>
                  <a:srgbClr val="FFFF00"/>
                </a:solidFill>
              </a:rPr>
              <a:t>ıralaması</a:t>
            </a:r>
            <a:br>
              <a:rPr lang="en-GB" b="1" dirty="0">
                <a:solidFill>
                  <a:srgbClr val="FFFF00"/>
                </a:solidFill>
              </a:rPr>
            </a:br>
            <a:r>
              <a:rPr lang="tr-TR" b="1" dirty="0">
                <a:solidFill>
                  <a:srgbClr val="FFFF00"/>
                </a:solidFill>
              </a:rPr>
              <a:t>2022-</a:t>
            </a:r>
            <a:r>
              <a:rPr lang="en-GB" b="1" dirty="0">
                <a:solidFill>
                  <a:srgbClr val="FFFF00"/>
                </a:solidFill>
              </a:rPr>
              <a:t>20</a:t>
            </a:r>
            <a:r>
              <a:rPr lang="tr-TR" b="1" dirty="0">
                <a:solidFill>
                  <a:srgbClr val="FFFF00"/>
                </a:solidFill>
              </a:rPr>
              <a:t>23</a:t>
            </a:r>
            <a:br>
              <a:rPr lang="tr-TR" b="1" dirty="0">
                <a:solidFill>
                  <a:srgbClr val="FFFF00"/>
                </a:solidFill>
              </a:rPr>
            </a:br>
            <a:br>
              <a:rPr lang="tr-TR" b="1" dirty="0">
                <a:solidFill>
                  <a:srgbClr val="FFFF00"/>
                </a:solidFill>
              </a:rPr>
            </a:br>
            <a:r>
              <a:rPr lang="tr-TR" b="1" dirty="0"/>
              <a:t>Sıralamaya giren ilk 10 üniversitemiz</a:t>
            </a:r>
            <a:br>
              <a:rPr lang="tr-TR" b="1" dirty="0">
                <a:solidFill>
                  <a:srgbClr val="FFFF00"/>
                </a:solidFill>
              </a:rPr>
            </a:br>
            <a:br>
              <a:rPr lang="tr-TR" b="1" dirty="0">
                <a:solidFill>
                  <a:srgbClr val="FFFF00"/>
                </a:solidFill>
              </a:rPr>
            </a:b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23FA101-C5A3-4E15-90A0-85AF07C9A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16F18E2-068F-4B85-8155-74EDFFFE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36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graphicFrame>
        <p:nvGraphicFramePr>
          <p:cNvPr id="10" name="İçerik Yer Tutucusu 9">
            <a:extLst>
              <a:ext uri="{FF2B5EF4-FFF2-40B4-BE49-F238E27FC236}">
                <a16:creationId xmlns:a16="http://schemas.microsoft.com/office/drawing/2014/main" id="{9EF1C6AC-33FF-45C8-8E44-0A4B9BACB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726297"/>
              </p:ext>
            </p:extLst>
          </p:nvPr>
        </p:nvGraphicFramePr>
        <p:xfrm>
          <a:off x="3563888" y="188639"/>
          <a:ext cx="5472608" cy="6326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404">
                  <a:extLst>
                    <a:ext uri="{9D8B030D-6E8A-4147-A177-3AD203B41FA5}">
                      <a16:colId xmlns:a16="http://schemas.microsoft.com/office/drawing/2014/main" val="1994133374"/>
                    </a:ext>
                  </a:extLst>
                </a:gridCol>
                <a:gridCol w="4511204">
                  <a:extLst>
                    <a:ext uri="{9D8B030D-6E8A-4147-A177-3AD203B41FA5}">
                      <a16:colId xmlns:a16="http://schemas.microsoft.com/office/drawing/2014/main" val="3876805764"/>
                    </a:ext>
                  </a:extLst>
                </a:gridCol>
              </a:tblGrid>
              <a:tr h="481622">
                <a:tc>
                  <a:txBody>
                    <a:bodyPr/>
                    <a:lstStyle/>
                    <a:p>
                      <a:r>
                        <a:rPr lang="tr-TR" sz="2400" dirty="0"/>
                        <a:t>Sıra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Üniversite (Puanı)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550567"/>
                  </a:ext>
                </a:extLst>
              </a:tr>
              <a:tr h="565382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1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Koç Ü. (1097,7)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239247"/>
                  </a:ext>
                </a:extLst>
              </a:tr>
              <a:tr h="565382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2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Hacettepe (1083,2)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68347"/>
                  </a:ext>
                </a:extLst>
              </a:tr>
              <a:tr h="565382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3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ODTÜ (1069,4)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846923"/>
                  </a:ext>
                </a:extLst>
              </a:tr>
              <a:tr h="554910">
                <a:tc>
                  <a:txBody>
                    <a:bodyPr/>
                    <a:lstStyle/>
                    <a:p>
                      <a:r>
                        <a:rPr lang="tr-TR" sz="2400" b="1">
                          <a:latin typeface="+mn-lt"/>
                        </a:rPr>
                        <a:t>4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>
                          <a:latin typeface="+mn-lt"/>
                        </a:rPr>
                        <a:t>İstanbul Ü. (1019,9)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628204"/>
                  </a:ext>
                </a:extLst>
              </a:tr>
              <a:tr h="633097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5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İTÜ (1013,3)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346738"/>
                  </a:ext>
                </a:extLst>
              </a:tr>
              <a:tr h="565382">
                <a:tc>
                  <a:txBody>
                    <a:bodyPr/>
                    <a:lstStyle/>
                    <a:p>
                      <a:r>
                        <a:rPr lang="tr-TR" sz="2400" b="1" dirty="0">
                          <a:highlight>
                            <a:srgbClr val="FFFF00"/>
                          </a:highlight>
                          <a:latin typeface="+mn-lt"/>
                        </a:rPr>
                        <a:t>6</a:t>
                      </a:r>
                      <a:endParaRPr lang="en-US" sz="2400" b="1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highlight>
                            <a:srgbClr val="FFFF00"/>
                          </a:highlight>
                          <a:latin typeface="+mn-lt"/>
                        </a:rPr>
                        <a:t>Ankara Ü. (1012,6)</a:t>
                      </a:r>
                      <a:endParaRPr lang="en-US" sz="2400" b="1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959778"/>
                  </a:ext>
                </a:extLst>
              </a:tr>
              <a:tr h="565382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7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Sabancı Ü. (987,9)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083784"/>
                  </a:ext>
                </a:extLst>
              </a:tr>
              <a:tr h="565382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8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Gazi Ü. (978,13)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736176"/>
                  </a:ext>
                </a:extLst>
              </a:tr>
              <a:tr h="698720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9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Ege Ü. (966,99)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859284"/>
                  </a:ext>
                </a:extLst>
              </a:tr>
              <a:tr h="565382"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10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>
                          <a:latin typeface="+mn-lt"/>
                        </a:rPr>
                        <a:t>İ. D. Bilkent Ü. (944,94)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074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904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53D913E-C7A0-41F6-B57B-B93301566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7920880" cy="936104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URAP 2022-2023 dünya sıralamasında 1ilk 10 üniversitemizin puanları (600 üzerinden)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69FC5621-CC92-4FEA-89C5-ABA0BE1F49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585980"/>
              </p:ext>
            </p:extLst>
          </p:nvPr>
        </p:nvGraphicFramePr>
        <p:xfrm>
          <a:off x="518068" y="1221494"/>
          <a:ext cx="8395896" cy="5468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416">
                  <a:extLst>
                    <a:ext uri="{9D8B030D-6E8A-4147-A177-3AD203B41FA5}">
                      <a16:colId xmlns:a16="http://schemas.microsoft.com/office/drawing/2014/main" val="805736517"/>
                    </a:ext>
                  </a:extLst>
                </a:gridCol>
                <a:gridCol w="614693">
                  <a:extLst>
                    <a:ext uri="{9D8B030D-6E8A-4147-A177-3AD203B41FA5}">
                      <a16:colId xmlns:a16="http://schemas.microsoft.com/office/drawing/2014/main" val="2977012941"/>
                    </a:ext>
                  </a:extLst>
                </a:gridCol>
                <a:gridCol w="1669564">
                  <a:extLst>
                    <a:ext uri="{9D8B030D-6E8A-4147-A177-3AD203B41FA5}">
                      <a16:colId xmlns:a16="http://schemas.microsoft.com/office/drawing/2014/main" val="4197810561"/>
                    </a:ext>
                  </a:extLst>
                </a:gridCol>
                <a:gridCol w="607106">
                  <a:extLst>
                    <a:ext uri="{9D8B030D-6E8A-4147-A177-3AD203B41FA5}">
                      <a16:colId xmlns:a16="http://schemas.microsoft.com/office/drawing/2014/main" val="1328884801"/>
                    </a:ext>
                  </a:extLst>
                </a:gridCol>
                <a:gridCol w="747701">
                  <a:extLst>
                    <a:ext uri="{9D8B030D-6E8A-4147-A177-3AD203B41FA5}">
                      <a16:colId xmlns:a16="http://schemas.microsoft.com/office/drawing/2014/main" val="2887854533"/>
                    </a:ext>
                  </a:extLst>
                </a:gridCol>
                <a:gridCol w="758584">
                  <a:extLst>
                    <a:ext uri="{9D8B030D-6E8A-4147-A177-3AD203B41FA5}">
                      <a16:colId xmlns:a16="http://schemas.microsoft.com/office/drawing/2014/main" val="2921057450"/>
                    </a:ext>
                  </a:extLst>
                </a:gridCol>
                <a:gridCol w="870743">
                  <a:extLst>
                    <a:ext uri="{9D8B030D-6E8A-4147-A177-3AD203B41FA5}">
                      <a16:colId xmlns:a16="http://schemas.microsoft.com/office/drawing/2014/main" val="335377297"/>
                    </a:ext>
                  </a:extLst>
                </a:gridCol>
                <a:gridCol w="832873">
                  <a:extLst>
                    <a:ext uri="{9D8B030D-6E8A-4147-A177-3AD203B41FA5}">
                      <a16:colId xmlns:a16="http://schemas.microsoft.com/office/drawing/2014/main" val="71561218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843524696"/>
                    </a:ext>
                  </a:extLst>
                </a:gridCol>
                <a:gridCol w="821128">
                  <a:extLst>
                    <a:ext uri="{9D8B030D-6E8A-4147-A177-3AD203B41FA5}">
                      <a16:colId xmlns:a16="http://schemas.microsoft.com/office/drawing/2014/main" val="2517847037"/>
                    </a:ext>
                  </a:extLst>
                </a:gridCol>
              </a:tblGrid>
              <a:tr h="1075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Türkiye Sırası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Dünya Sırası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Üniversite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Makale Puanı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Atıf 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Puanı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Toplam Bilimsel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Doküman Sayısı Puanı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Uluslararası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İş birliği Puanı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Toplam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Yayın Etkisi Puanı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Toplam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Atıf Etkisi 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Puanı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Toplam Puan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ctr"/>
                </a:tc>
                <a:extLst>
                  <a:ext uri="{0D108BD9-81ED-4DB2-BD59-A6C34878D82A}">
                    <a16:rowId xmlns:a16="http://schemas.microsoft.com/office/drawing/2014/main" val="3287810268"/>
                  </a:ext>
                </a:extLst>
              </a:tr>
              <a:tr h="486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1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517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Hacettepe Ü.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63,47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76,03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</a:rPr>
                        <a:t>37,16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48,09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66,62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55,04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346,4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extLst>
                  <a:ext uri="{0D108BD9-81ED-4DB2-BD59-A6C34878D82A}">
                    <a16:rowId xmlns:a16="http://schemas.microsoft.com/office/drawing/2014/main" val="2845260332"/>
                  </a:ext>
                </a:extLst>
              </a:tr>
              <a:tr h="459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639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İstanbul Ün.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53,1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71,89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35,99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45,58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62,31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51,42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320,3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extLst>
                  <a:ext uri="{0D108BD9-81ED-4DB2-BD59-A6C34878D82A}">
                    <a16:rowId xmlns:a16="http://schemas.microsoft.com/office/drawing/2014/main" val="3696056864"/>
                  </a:ext>
                </a:extLst>
              </a:tr>
              <a:tr h="442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highlight>
                            <a:srgbClr val="FFFF00"/>
                          </a:highlight>
                        </a:rPr>
                        <a:t>745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highlight>
                            <a:srgbClr val="FFFF00"/>
                          </a:highlight>
                        </a:rPr>
                        <a:t>Ankara Uni.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  <a:highlight>
                            <a:srgbClr val="FFFF00"/>
                          </a:highlight>
                        </a:rPr>
                        <a:t>55,89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  <a:highlight>
                            <a:srgbClr val="FFFF00"/>
                          </a:highlight>
                        </a:rPr>
                        <a:t>67,07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  <a:highlight>
                            <a:srgbClr val="FFFF00"/>
                          </a:highlight>
                        </a:rPr>
                        <a:t>34,19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  <a:highlight>
                            <a:srgbClr val="FFFF00"/>
                          </a:highlight>
                        </a:rPr>
                        <a:t>44,2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  <a:highlight>
                            <a:srgbClr val="FFFF00"/>
                          </a:highlight>
                        </a:rPr>
                        <a:t>57,13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  <a:highlight>
                            <a:srgbClr val="FFFF00"/>
                          </a:highlight>
                        </a:rPr>
                        <a:t>45,6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highlight>
                            <a:srgbClr val="FFFF00"/>
                          </a:highlight>
                        </a:rPr>
                        <a:t>304,1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extLst>
                  <a:ext uri="{0D108BD9-81ED-4DB2-BD59-A6C34878D82A}">
                    <a16:rowId xmlns:a16="http://schemas.microsoft.com/office/drawing/2014/main" val="1613127101"/>
                  </a:ext>
                </a:extLst>
              </a:tr>
              <a:tr h="421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4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778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İstanbul T. Ü.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55,26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65,68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32,57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</a:rPr>
                        <a:t>43,37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57,65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46,18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300,7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extLst>
                  <a:ext uri="{0D108BD9-81ED-4DB2-BD59-A6C34878D82A}">
                    <a16:rowId xmlns:a16="http://schemas.microsoft.com/office/drawing/2014/main" val="3781784636"/>
                  </a:ext>
                </a:extLst>
              </a:tr>
              <a:tr h="446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5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810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ODTÜ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</a:rPr>
                        <a:t>52,7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65,24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31,37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43,76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</a:rPr>
                        <a:t>57,27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46,47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296,8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extLst>
                  <a:ext uri="{0D108BD9-81ED-4DB2-BD59-A6C34878D82A}">
                    <a16:rowId xmlns:a16="http://schemas.microsoft.com/office/drawing/2014/main" val="3430055697"/>
                  </a:ext>
                </a:extLst>
              </a:tr>
              <a:tr h="365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6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877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Gazi Üniv.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52,94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64,43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</a:rPr>
                        <a:t>33,07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</a:rPr>
                        <a:t>37,95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54,88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43,36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286,6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extLst>
                  <a:ext uri="{0D108BD9-81ED-4DB2-BD59-A6C34878D82A}">
                    <a16:rowId xmlns:a16="http://schemas.microsoft.com/office/drawing/2014/main" val="2900238614"/>
                  </a:ext>
                </a:extLst>
              </a:tr>
              <a:tr h="434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7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889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Ege Üniv.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</a:rPr>
                        <a:t>51,32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</a:rPr>
                        <a:t>63,56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</a:rPr>
                        <a:t>32,5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</a:rPr>
                        <a:t>40,76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</a:rPr>
                        <a:t>53,91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</a:rPr>
                        <a:t>42,84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284,9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extLst>
                  <a:ext uri="{0D108BD9-81ED-4DB2-BD59-A6C34878D82A}">
                    <a16:rowId xmlns:a16="http://schemas.microsoft.com/office/drawing/2014/main" val="123126609"/>
                  </a:ext>
                </a:extLst>
              </a:tr>
              <a:tr h="458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8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957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Koç Üniv.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47,58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61,45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28,27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42,86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53,36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</a:rPr>
                        <a:t>44,75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278,3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extLst>
                  <a:ext uri="{0D108BD9-81ED-4DB2-BD59-A6C34878D82A}">
                    <a16:rowId xmlns:a16="http://schemas.microsoft.com/office/drawing/2014/main" val="3637185906"/>
                  </a:ext>
                </a:extLst>
              </a:tr>
              <a:tr h="420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9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965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İstanb. Ü.-CP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49,57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</a:rPr>
                        <a:t>61,77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</a:rPr>
                        <a:t>29,66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37,23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53,5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45,51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277,3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extLst>
                  <a:ext uri="{0D108BD9-81ED-4DB2-BD59-A6C34878D82A}">
                    <a16:rowId xmlns:a16="http://schemas.microsoft.com/office/drawing/2014/main" val="2981237976"/>
                  </a:ext>
                </a:extLst>
              </a:tr>
              <a:tr h="455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10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1006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Atatürk Ü.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48,76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</a:rPr>
                        <a:t>61,41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</a:rPr>
                        <a:t>29,16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</a:rPr>
                        <a:t>33,43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>
                          <a:effectLst/>
                        </a:rPr>
                        <a:t>53,85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</a:rPr>
                        <a:t>44,8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271,4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8" marR="32608" marT="0" marB="0" anchor="b"/>
                </a:tc>
                <a:extLst>
                  <a:ext uri="{0D108BD9-81ED-4DB2-BD59-A6C34878D82A}">
                    <a16:rowId xmlns:a16="http://schemas.microsoft.com/office/drawing/2014/main" val="3383909546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5130164-2951-4748-9950-4F48DD46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C5454D8-FEB4-4A83-95D8-FD94B981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71" y="6438827"/>
            <a:ext cx="556793" cy="365125"/>
          </a:xfrm>
        </p:spPr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37</a:t>
            </a:fld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99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12CD230-CBA3-4353-9037-713DD2F9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77" y="169393"/>
            <a:ext cx="4104456" cy="6401578"/>
          </a:xfrm>
        </p:spPr>
        <p:txBody>
          <a:bodyPr/>
          <a:lstStyle/>
          <a:p>
            <a:r>
              <a:rPr lang="tr-TR" sz="2800" b="1" dirty="0">
                <a:solidFill>
                  <a:srgbClr val="FFFF00"/>
                </a:solidFill>
              </a:rPr>
              <a:t>URAP 2021-2022 Dünya Alan Sıralaması: 78 alan</a:t>
            </a:r>
            <a:br>
              <a:rPr lang="tr-TR" sz="2800" b="1" dirty="0"/>
            </a:br>
            <a:r>
              <a:rPr lang="tr-TR" sz="2400" b="1" dirty="0"/>
              <a:t>83 üniversitemiz sıralamaya girdi.   </a:t>
            </a:r>
            <a:br>
              <a:rPr lang="tr-TR" sz="2400" b="1" dirty="0"/>
            </a:br>
            <a:r>
              <a:rPr lang="tr-TR" sz="2400" b="1" u="sng" dirty="0"/>
              <a:t>78 bilim alanının 46’sında yer aldılar </a:t>
            </a:r>
            <a:br>
              <a:rPr lang="tr-TR" sz="2800" b="1" u="sng" dirty="0"/>
            </a:br>
            <a:r>
              <a:rPr lang="tr-TR" sz="2800" b="1" u="sng" dirty="0">
                <a:solidFill>
                  <a:srgbClr val="FFFF00"/>
                </a:solidFill>
              </a:rPr>
              <a:t>Tablo</a:t>
            </a:r>
            <a:r>
              <a:rPr lang="tr-TR" sz="2800" b="1" dirty="0">
                <a:solidFill>
                  <a:srgbClr val="FFFF00"/>
                </a:solidFill>
              </a:rPr>
              <a:t>:</a:t>
            </a:r>
            <a:r>
              <a:rPr lang="tr-TR" sz="2400" b="1" dirty="0">
                <a:solidFill>
                  <a:srgbClr val="FFFF00"/>
                </a:solidFill>
              </a:rPr>
              <a:t> Sıralamada,</a:t>
            </a:r>
            <a:br>
              <a:rPr lang="tr-TR" sz="2400" b="1" dirty="0">
                <a:solidFill>
                  <a:srgbClr val="FFFF00"/>
                </a:solidFill>
              </a:rPr>
            </a:br>
            <a:r>
              <a:rPr lang="tr-TR" sz="2400" b="1" dirty="0">
                <a:solidFill>
                  <a:srgbClr val="FFFF00"/>
                </a:solidFill>
              </a:rPr>
              <a:t>üniversitelerimizin </a:t>
            </a:r>
            <a:r>
              <a:rPr lang="tr-TR" sz="2400" b="1" u="sng" dirty="0">
                <a:solidFill>
                  <a:srgbClr val="FFFF00"/>
                </a:solidFill>
              </a:rPr>
              <a:t>Türkiye’de ilk 3’te yer </a:t>
            </a:r>
            <a:r>
              <a:rPr lang="tr-TR" sz="2400" b="1" dirty="0">
                <a:solidFill>
                  <a:srgbClr val="FFFF00"/>
                </a:solidFill>
              </a:rPr>
              <a:t>alma sayıları </a:t>
            </a:r>
            <a:br>
              <a:rPr lang="tr-TR" sz="2800" b="1" dirty="0">
                <a:solidFill>
                  <a:srgbClr val="FFFF00"/>
                </a:solidFill>
              </a:rPr>
            </a:br>
            <a:r>
              <a:rPr lang="tr-TR" sz="2800" b="1" dirty="0"/>
              <a:t>Ankara Ü: 5 alanda ilk 3’te yer aldı </a:t>
            </a:r>
            <a:r>
              <a:rPr lang="tr-TR" sz="2800" b="1" u="sng" dirty="0">
                <a:solidFill>
                  <a:srgbClr val="FFFF00"/>
                </a:solidFill>
              </a:rPr>
              <a:t>Toplam 14/78 alan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A0129412-1215-43DC-A539-23DB409A10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083774"/>
              </p:ext>
            </p:extLst>
          </p:nvPr>
        </p:nvGraphicFramePr>
        <p:xfrm>
          <a:off x="4495733" y="169393"/>
          <a:ext cx="4452123" cy="6596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720">
                  <a:extLst>
                    <a:ext uri="{9D8B030D-6E8A-4147-A177-3AD203B41FA5}">
                      <a16:colId xmlns:a16="http://schemas.microsoft.com/office/drawing/2014/main" val="1735550484"/>
                    </a:ext>
                  </a:extLst>
                </a:gridCol>
                <a:gridCol w="1411403">
                  <a:extLst>
                    <a:ext uri="{9D8B030D-6E8A-4147-A177-3AD203B41FA5}">
                      <a16:colId xmlns:a16="http://schemas.microsoft.com/office/drawing/2014/main" val="156408755"/>
                    </a:ext>
                  </a:extLst>
                </a:gridCol>
              </a:tblGrid>
              <a:tr h="4734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spc="-10" dirty="0">
                          <a:effectLst/>
                        </a:rPr>
                        <a:t>Üniversite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İlk</a:t>
                      </a:r>
                      <a:r>
                        <a:rPr lang="tr-TR" sz="1400" spc="-15" dirty="0">
                          <a:effectLst/>
                        </a:rPr>
                        <a:t> </a:t>
                      </a:r>
                      <a:r>
                        <a:rPr lang="tr-TR" sz="1400" dirty="0">
                          <a:effectLst/>
                        </a:rPr>
                        <a:t>3’te</a:t>
                      </a:r>
                      <a:r>
                        <a:rPr lang="tr-TR" sz="1400" spc="-20" dirty="0">
                          <a:effectLst/>
                        </a:rPr>
                        <a:t> </a:t>
                      </a:r>
                      <a:r>
                        <a:rPr lang="tr-TR" sz="1400" dirty="0">
                          <a:effectLst/>
                        </a:rPr>
                        <a:t>yer</a:t>
                      </a:r>
                      <a:r>
                        <a:rPr lang="tr-TR" sz="1400" spc="-10" dirty="0">
                          <a:effectLst/>
                        </a:rPr>
                        <a:t> </a:t>
                      </a:r>
                      <a:r>
                        <a:rPr lang="tr-TR" sz="1400" dirty="0">
                          <a:effectLst/>
                        </a:rPr>
                        <a:t>alma</a:t>
                      </a:r>
                      <a:r>
                        <a:rPr lang="tr-TR" sz="1400" spc="-15" dirty="0">
                          <a:effectLst/>
                        </a:rPr>
                        <a:t> </a:t>
                      </a:r>
                      <a:r>
                        <a:rPr lang="tr-TR" sz="1400" spc="-10" dirty="0">
                          <a:effectLst/>
                        </a:rPr>
                        <a:t>sayısı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ctr"/>
                </a:tc>
                <a:extLst>
                  <a:ext uri="{0D108BD9-81ED-4DB2-BD59-A6C34878D82A}">
                    <a16:rowId xmlns:a16="http://schemas.microsoft.com/office/drawing/2014/main" val="873087865"/>
                  </a:ext>
                </a:extLst>
              </a:tr>
              <a:tr h="314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Middle East Technical University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extLst>
                  <a:ext uri="{0D108BD9-81ED-4DB2-BD59-A6C34878D82A}">
                    <a16:rowId xmlns:a16="http://schemas.microsoft.com/office/drawing/2014/main" val="260933203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Istanbul Technical University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extLst>
                  <a:ext uri="{0D108BD9-81ED-4DB2-BD59-A6C34878D82A}">
                    <a16:rowId xmlns:a16="http://schemas.microsoft.com/office/drawing/2014/main" val="1711945067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Istanbul University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extLst>
                  <a:ext uri="{0D108BD9-81ED-4DB2-BD59-A6C34878D82A}">
                    <a16:rowId xmlns:a16="http://schemas.microsoft.com/office/drawing/2014/main" val="2349767660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Hacettepe University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extLst>
                  <a:ext uri="{0D108BD9-81ED-4DB2-BD59-A6C34878D82A}">
                    <a16:rowId xmlns:a16="http://schemas.microsoft.com/office/drawing/2014/main" val="1994501261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Yildiz Technical University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extLst>
                  <a:ext uri="{0D108BD9-81ED-4DB2-BD59-A6C34878D82A}">
                    <a16:rowId xmlns:a16="http://schemas.microsoft.com/office/drawing/2014/main" val="3274387874"/>
                  </a:ext>
                </a:extLst>
              </a:tr>
              <a:tr h="233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Ihsan Doğramacı Bilkent Univ</a:t>
                      </a:r>
                      <a:r>
                        <a:rPr lang="tr-TR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extLst>
                  <a:ext uri="{0D108BD9-81ED-4DB2-BD59-A6C34878D82A}">
                    <a16:rowId xmlns:a16="http://schemas.microsoft.com/office/drawing/2014/main" val="3265827657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Gazi University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extLst>
                  <a:ext uri="{0D108BD9-81ED-4DB2-BD59-A6C34878D82A}">
                    <a16:rowId xmlns:a16="http://schemas.microsoft.com/office/drawing/2014/main" val="898918248"/>
                  </a:ext>
                </a:extLst>
              </a:tr>
              <a:tr h="273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Ege University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r>
                        <a:rPr lang="tr-TR" sz="14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extLst>
                  <a:ext uri="{0D108BD9-81ED-4DB2-BD59-A6C34878D82A}">
                    <a16:rowId xmlns:a16="http://schemas.microsoft.com/office/drawing/2014/main" val="101124136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Koc University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extLst>
                  <a:ext uri="{0D108BD9-81ED-4DB2-BD59-A6C34878D82A}">
                    <a16:rowId xmlns:a16="http://schemas.microsoft.com/office/drawing/2014/main" val="4257147653"/>
                  </a:ext>
                </a:extLst>
              </a:tr>
              <a:tr h="143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Ataturk University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extLst>
                  <a:ext uri="{0D108BD9-81ED-4DB2-BD59-A6C34878D82A}">
                    <a16:rowId xmlns:a16="http://schemas.microsoft.com/office/drawing/2014/main" val="629684736"/>
                  </a:ext>
                </a:extLst>
              </a:tr>
              <a:tr h="351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Ankara University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extLst>
                  <a:ext uri="{0D108BD9-81ED-4DB2-BD59-A6C34878D82A}">
                    <a16:rowId xmlns:a16="http://schemas.microsoft.com/office/drawing/2014/main" val="2486402634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Cankaya University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extLst>
                  <a:ext uri="{0D108BD9-81ED-4DB2-BD59-A6C34878D82A}">
                    <a16:rowId xmlns:a16="http://schemas.microsoft.com/office/drawing/2014/main" val="2436452099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Marmara University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extLst>
                  <a:ext uri="{0D108BD9-81ED-4DB2-BD59-A6C34878D82A}">
                    <a16:rowId xmlns:a16="http://schemas.microsoft.com/office/drawing/2014/main" val="827929378"/>
                  </a:ext>
                </a:extLst>
              </a:tr>
              <a:tr h="233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Karadeniz Technical University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extLst>
                  <a:ext uri="{0D108BD9-81ED-4DB2-BD59-A6C34878D82A}">
                    <a16:rowId xmlns:a16="http://schemas.microsoft.com/office/drawing/2014/main" val="3809772508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Firat University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extLst>
                  <a:ext uri="{0D108BD9-81ED-4DB2-BD59-A6C34878D82A}">
                    <a16:rowId xmlns:a16="http://schemas.microsoft.com/office/drawing/2014/main" val="1577478835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Bogazici University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extLst>
                  <a:ext uri="{0D108BD9-81ED-4DB2-BD59-A6C34878D82A}">
                    <a16:rowId xmlns:a16="http://schemas.microsoft.com/office/drawing/2014/main" val="1969627100"/>
                  </a:ext>
                </a:extLst>
              </a:tr>
              <a:tr h="329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University of Health Sciences Turkey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extLst>
                  <a:ext uri="{0D108BD9-81ED-4DB2-BD59-A6C34878D82A}">
                    <a16:rowId xmlns:a16="http://schemas.microsoft.com/office/drawing/2014/main" val="3926465304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Dokuz Eylul University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extLst>
                  <a:ext uri="{0D108BD9-81ED-4DB2-BD59-A6C34878D82A}">
                    <a16:rowId xmlns:a16="http://schemas.microsoft.com/office/drawing/2014/main" val="4146612444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Cukurova University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extLst>
                  <a:ext uri="{0D108BD9-81ED-4DB2-BD59-A6C34878D82A}">
                    <a16:rowId xmlns:a16="http://schemas.microsoft.com/office/drawing/2014/main" val="3473829980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Bezmialem Vakif University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extLst>
                  <a:ext uri="{0D108BD9-81ED-4DB2-BD59-A6C34878D82A}">
                    <a16:rowId xmlns:a16="http://schemas.microsoft.com/office/drawing/2014/main" val="2270521230"/>
                  </a:ext>
                </a:extLst>
              </a:tr>
              <a:tr h="238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Eastern Mediterranean University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extLst>
                  <a:ext uri="{0D108BD9-81ED-4DB2-BD59-A6C34878D82A}">
                    <a16:rowId xmlns:a16="http://schemas.microsoft.com/office/drawing/2014/main" val="2315711444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Bozok University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extLst>
                  <a:ext uri="{0D108BD9-81ED-4DB2-BD59-A6C34878D82A}">
                    <a16:rowId xmlns:a16="http://schemas.microsoft.com/office/drawing/2014/main" val="691818254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Selcuk University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3" marR="60793" marT="0" marB="0" anchor="b"/>
                </a:tc>
                <a:extLst>
                  <a:ext uri="{0D108BD9-81ED-4DB2-BD59-A6C34878D82A}">
                    <a16:rowId xmlns:a16="http://schemas.microsoft.com/office/drawing/2014/main" val="359404486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54412B-247E-4423-AC0A-7CB49A609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5B522F9-FAEC-431D-9A61-C2FC18DC2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6388408"/>
            <a:ext cx="608287" cy="365125"/>
          </a:xfrm>
        </p:spPr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38</a:t>
            </a:fld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32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3D5704B-3B09-4C7D-8C26-1175C17A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1065"/>
            <a:ext cx="8568952" cy="1033172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URAP 2020-2021 Dünya Bilim Alanı Sıralamasında Ankara </a:t>
            </a:r>
            <a:r>
              <a:rPr lang="tr-TR" sz="2800" b="1" dirty="0">
                <a:solidFill>
                  <a:srgbClr val="FFFF00"/>
                </a:solidFill>
              </a:rPr>
              <a:t>Ü. (</a:t>
            </a:r>
            <a:r>
              <a:rPr lang="tr-TR" b="1" dirty="0">
                <a:solidFill>
                  <a:srgbClr val="FFFF00"/>
                </a:solidFill>
              </a:rPr>
              <a:t>14/78)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48EDEB-C871-4E37-AAF9-802AFFF97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9581816-640A-4621-B9E5-2B333114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39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graphicFrame>
        <p:nvGraphicFramePr>
          <p:cNvPr id="8" name="İçerik Yer Tutucusu 7">
            <a:extLst>
              <a:ext uri="{FF2B5EF4-FFF2-40B4-BE49-F238E27FC236}">
                <a16:creationId xmlns:a16="http://schemas.microsoft.com/office/drawing/2014/main" id="{63208BE5-360C-40F8-8B1C-6E6A96FB0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0471"/>
              </p:ext>
            </p:extLst>
          </p:nvPr>
        </p:nvGraphicFramePr>
        <p:xfrm>
          <a:off x="735060" y="1958675"/>
          <a:ext cx="3836940" cy="4468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068">
                  <a:extLst>
                    <a:ext uri="{9D8B030D-6E8A-4147-A177-3AD203B41FA5}">
                      <a16:colId xmlns:a16="http://schemas.microsoft.com/office/drawing/2014/main" val="2261834063"/>
                    </a:ext>
                  </a:extLst>
                </a:gridCol>
                <a:gridCol w="2431556">
                  <a:extLst>
                    <a:ext uri="{9D8B030D-6E8A-4147-A177-3AD203B41FA5}">
                      <a16:colId xmlns:a16="http://schemas.microsoft.com/office/drawing/2014/main" val="2703108552"/>
                    </a:ext>
                  </a:extLst>
                </a:gridCol>
                <a:gridCol w="834316">
                  <a:extLst>
                    <a:ext uri="{9D8B030D-6E8A-4147-A177-3AD203B41FA5}">
                      <a16:colId xmlns:a16="http://schemas.microsoft.com/office/drawing/2014/main" val="4129227552"/>
                    </a:ext>
                  </a:extLst>
                </a:gridCol>
              </a:tblGrid>
              <a:tr h="558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Bilim alanı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Sıra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69918"/>
                  </a:ext>
                </a:extLst>
              </a:tr>
              <a:tr h="558603">
                <a:tc>
                  <a:txBody>
                    <a:bodyPr/>
                    <a:lstStyle/>
                    <a:p>
                      <a:r>
                        <a:rPr lang="tr-TR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Mühendislik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highlight>
                            <a:srgbClr val="FFFF00"/>
                          </a:highlight>
                        </a:rPr>
                        <a:t>1093</a:t>
                      </a:r>
                      <a:endParaRPr lang="en-US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339489"/>
                  </a:ext>
                </a:extLst>
              </a:tr>
              <a:tr h="558603">
                <a:tc>
                  <a:txBody>
                    <a:bodyPr/>
                    <a:lstStyle/>
                    <a:p>
                      <a:r>
                        <a:rPr lang="tr-TR" b="1" dirty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Teknoloji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highlight>
                            <a:srgbClr val="FFFF00"/>
                          </a:highlight>
                        </a:rPr>
                        <a:t>1055</a:t>
                      </a:r>
                      <a:endParaRPr lang="en-US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174452"/>
                  </a:ext>
                </a:extLst>
              </a:tr>
              <a:tr h="558603">
                <a:tc>
                  <a:txBody>
                    <a:bodyPr/>
                    <a:lstStyle/>
                    <a:p>
                      <a:r>
                        <a:rPr lang="tr-TR" b="1" dirty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Kimya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highlight>
                            <a:srgbClr val="FFFF00"/>
                          </a:highlight>
                        </a:rPr>
                        <a:t>918</a:t>
                      </a:r>
                      <a:endParaRPr lang="en-US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397582"/>
                  </a:ext>
                </a:extLst>
              </a:tr>
              <a:tr h="558603">
                <a:tc>
                  <a:txBody>
                    <a:bodyPr/>
                    <a:lstStyle/>
                    <a:p>
                      <a:r>
                        <a:rPr lang="tr-TR" b="1" dirty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Tıp Bilimleri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highlight>
                            <a:srgbClr val="FFFF00"/>
                          </a:highlight>
                        </a:rPr>
                        <a:t>494</a:t>
                      </a:r>
                      <a:endParaRPr lang="en-US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286700"/>
                  </a:ext>
                </a:extLst>
              </a:tr>
              <a:tr h="558603">
                <a:tc>
                  <a:txBody>
                    <a:bodyPr/>
                    <a:lstStyle/>
                    <a:p>
                      <a:r>
                        <a:rPr lang="tr-TR" b="1" dirty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Biyoloji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highlight>
                            <a:srgbClr val="FFFF00"/>
                          </a:highlight>
                        </a:rPr>
                        <a:t>827</a:t>
                      </a:r>
                      <a:endParaRPr lang="en-US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814801"/>
                  </a:ext>
                </a:extLst>
              </a:tr>
              <a:tr h="558603">
                <a:tc>
                  <a:txBody>
                    <a:bodyPr/>
                    <a:lstStyle/>
                    <a:p>
                      <a:r>
                        <a:rPr lang="tr-TR" b="1" dirty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highlight>
                            <a:srgbClr val="FFFF00"/>
                          </a:highlight>
                        </a:rPr>
                        <a:t>804</a:t>
                      </a:r>
                      <a:endParaRPr lang="en-US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444957"/>
                  </a:ext>
                </a:extLst>
              </a:tr>
              <a:tr h="558603">
                <a:tc>
                  <a:txBody>
                    <a:bodyPr/>
                    <a:lstStyle/>
                    <a:p>
                      <a:r>
                        <a:rPr lang="tr-TR" b="1" dirty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Fizik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highlight>
                            <a:srgbClr val="FFFF00"/>
                          </a:highlight>
                        </a:rPr>
                        <a:t>741</a:t>
                      </a:r>
                      <a:endParaRPr lang="en-US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001221"/>
                  </a:ext>
                </a:extLst>
              </a:tr>
            </a:tbl>
          </a:graphicData>
        </a:graphic>
      </p:graphicFrame>
      <p:graphicFrame>
        <p:nvGraphicFramePr>
          <p:cNvPr id="9" name="İçerik Yer Tutucusu 7">
            <a:extLst>
              <a:ext uri="{FF2B5EF4-FFF2-40B4-BE49-F238E27FC236}">
                <a16:creationId xmlns:a16="http://schemas.microsoft.com/office/drawing/2014/main" id="{F3B77B62-D0EF-4CB5-A114-D6233C05C3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325689"/>
              </p:ext>
            </p:extLst>
          </p:nvPr>
        </p:nvGraphicFramePr>
        <p:xfrm>
          <a:off x="4788026" y="1958676"/>
          <a:ext cx="4032446" cy="4468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261834063"/>
                    </a:ext>
                  </a:extLst>
                </a:gridCol>
                <a:gridCol w="2693538">
                  <a:extLst>
                    <a:ext uri="{9D8B030D-6E8A-4147-A177-3AD203B41FA5}">
                      <a16:colId xmlns:a16="http://schemas.microsoft.com/office/drawing/2014/main" val="2703108552"/>
                    </a:ext>
                  </a:extLst>
                </a:gridCol>
                <a:gridCol w="762844">
                  <a:extLst>
                    <a:ext uri="{9D8B030D-6E8A-4147-A177-3AD203B41FA5}">
                      <a16:colId xmlns:a16="http://schemas.microsoft.com/office/drawing/2014/main" val="4129227552"/>
                    </a:ext>
                  </a:extLst>
                </a:gridCol>
              </a:tblGrid>
              <a:tr h="5469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69918"/>
                  </a:ext>
                </a:extLst>
              </a:tr>
              <a:tr h="546963">
                <a:tc>
                  <a:txBody>
                    <a:bodyPr/>
                    <a:lstStyle/>
                    <a:p>
                      <a:r>
                        <a:rPr lang="tr-TR" b="1" dirty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Cerrahi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highlight>
                            <a:srgbClr val="00FFFF"/>
                          </a:highlight>
                        </a:rPr>
                        <a:t>401</a:t>
                      </a:r>
                      <a:endParaRPr lang="en-US" b="1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339489"/>
                  </a:ext>
                </a:extLst>
              </a:tr>
              <a:tr h="546963">
                <a:tc>
                  <a:txBody>
                    <a:bodyPr/>
                    <a:lstStyle/>
                    <a:p>
                      <a:r>
                        <a:rPr lang="tr-TR" b="1" dirty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Ziraat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highlight>
                            <a:srgbClr val="FFFF00"/>
                          </a:highlight>
                        </a:rPr>
                        <a:t>895</a:t>
                      </a:r>
                      <a:endParaRPr lang="en-US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174452"/>
                  </a:ext>
                </a:extLst>
              </a:tr>
              <a:tr h="546963">
                <a:tc>
                  <a:txBody>
                    <a:bodyPr/>
                    <a:lstStyle/>
                    <a:p>
                      <a:r>
                        <a:rPr lang="tr-TR" b="1" dirty="0"/>
                        <a:t>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Gıda Müh.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highlight>
                            <a:srgbClr val="FFFF00"/>
                          </a:highlight>
                        </a:rPr>
                        <a:t>434</a:t>
                      </a:r>
                      <a:endParaRPr lang="en-US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397582"/>
                  </a:ext>
                </a:extLst>
              </a:tr>
              <a:tr h="546963">
                <a:tc>
                  <a:txBody>
                    <a:bodyPr/>
                    <a:lstStyle/>
                    <a:p>
                      <a:r>
                        <a:rPr lang="tr-TR" b="1" dirty="0"/>
                        <a:t>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Farmakoloji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highlight>
                            <a:srgbClr val="FFFF00"/>
                          </a:highlight>
                        </a:rPr>
                        <a:t>429</a:t>
                      </a:r>
                      <a:endParaRPr lang="en-US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286700"/>
                  </a:ext>
                </a:extLst>
              </a:tr>
              <a:tr h="546963">
                <a:tc>
                  <a:txBody>
                    <a:bodyPr/>
                    <a:lstStyle/>
                    <a:p>
                      <a:r>
                        <a:rPr lang="tr-TR" b="1" dirty="0"/>
                        <a:t>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Dişçilik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highlight>
                            <a:srgbClr val="00FFFF"/>
                          </a:highlight>
                        </a:rPr>
                        <a:t>235</a:t>
                      </a:r>
                      <a:endParaRPr lang="en-US" b="1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814801"/>
                  </a:ext>
                </a:extLst>
              </a:tr>
              <a:tr h="546963">
                <a:tc>
                  <a:txBody>
                    <a:bodyPr/>
                    <a:lstStyle/>
                    <a:p>
                      <a:r>
                        <a:rPr lang="tr-TR" b="1" dirty="0"/>
                        <a:t>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/>
                        <a:t>Mol</a:t>
                      </a:r>
                      <a:r>
                        <a:rPr lang="tr-TR" b="1" dirty="0"/>
                        <a:t>. Biyoloji Genetik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highlight>
                            <a:srgbClr val="FFFF00"/>
                          </a:highlight>
                        </a:rPr>
                        <a:t>729</a:t>
                      </a:r>
                      <a:endParaRPr lang="en-US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444957"/>
                  </a:ext>
                </a:extLst>
              </a:tr>
              <a:tr h="546963">
                <a:tc>
                  <a:txBody>
                    <a:bodyPr/>
                    <a:lstStyle/>
                    <a:p>
                      <a:r>
                        <a:rPr lang="tr-TR" b="1" dirty="0"/>
                        <a:t>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Veterinerlik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highlight>
                            <a:srgbClr val="FFFF00"/>
                          </a:highlight>
                        </a:rPr>
                        <a:t>455</a:t>
                      </a:r>
                      <a:endParaRPr lang="en-US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001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98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23346CE-9A08-4920-B889-E30FE6911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04664"/>
            <a:ext cx="7920880" cy="1584176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ARWU: İlk Dünya Sıralamasının kurucusu: </a:t>
            </a:r>
            <a:r>
              <a:rPr lang="fr-FR" b="1" dirty="0">
                <a:solidFill>
                  <a:srgbClr val="FFFF00"/>
                </a:solidFill>
              </a:rPr>
              <a:t>Prof. Dr. Nian Cai LIU</a:t>
            </a:r>
            <a:endParaRPr lang="en-US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3D2BBB-A9AC-4392-9DA8-229ABB5F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E6E0793-B9EC-4F2B-83F9-7C2DC3E4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4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1026" name="Picture 2" descr="The performance and role of Chinese higher education - Nian Cai Liu -  YouTube">
            <a:extLst>
              <a:ext uri="{FF2B5EF4-FFF2-40B4-BE49-F238E27FC236}">
                <a16:creationId xmlns:a16="http://schemas.microsoft.com/office/drawing/2014/main" id="{22897526-16D6-4533-8C6B-5EF8F692EE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29" y="2155571"/>
            <a:ext cx="7450990" cy="419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3022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1" y="332656"/>
            <a:ext cx="6491065" cy="1143000"/>
          </a:xfrm>
        </p:spPr>
        <p:txBody>
          <a:bodyPr/>
          <a:lstStyle/>
          <a:p>
            <a:r>
              <a:rPr lang="tr-TR" sz="4000" b="1" dirty="0">
                <a:solidFill>
                  <a:srgbClr val="FFFF00"/>
                </a:solidFill>
              </a:rPr>
              <a:t>Dergi Etki Dilimleri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3034"/>
            <a:ext cx="8363273" cy="48668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b="1" dirty="0">
                <a:solidFill>
                  <a:srgbClr val="FFFF00"/>
                </a:solidFill>
              </a:rPr>
              <a:t>   </a:t>
            </a:r>
            <a:r>
              <a:rPr lang="tr-TR" sz="3600" b="1" u="sng" dirty="0">
                <a:solidFill>
                  <a:srgbClr val="FFFF00"/>
                </a:solidFill>
              </a:rPr>
              <a:t>URAP’ın uygulaması</a:t>
            </a:r>
            <a:r>
              <a:rPr lang="tr-TR" sz="3600" b="1" dirty="0">
                <a:solidFill>
                  <a:srgbClr val="FFFF00"/>
                </a:solidFill>
              </a:rPr>
              <a:t>:</a:t>
            </a:r>
          </a:p>
          <a:p>
            <a:r>
              <a:rPr lang="tr-TR" sz="2800" b="1" dirty="0"/>
              <a:t>Web of Science’ın belirlediği 250 alan kategorisindeki dergilerin, etki değerine göre (Q1, Q2, Q3, Q4) URAP son </a:t>
            </a:r>
            <a:r>
              <a:rPr lang="tr-TR" sz="2800" b="1" u="sng" dirty="0"/>
              <a:t>%25’lik dilimindeki (Q4) makaleleri değerlendirmeye almıyor</a:t>
            </a:r>
          </a:p>
          <a:p>
            <a:r>
              <a:rPr lang="tr-TR" sz="2800" b="1" dirty="0"/>
              <a:t>Amaç: üniversiteleri nitelikli dergilere yönlendirerek atıf sayılarının artmasını sağlamak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63423"/>
            <a:ext cx="9144000" cy="1945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noProof="1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40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25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B1D3B60-CD42-47DD-A6C5-8274CD85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90763"/>
            <a:ext cx="8352928" cy="1150005"/>
          </a:xfrm>
        </p:spPr>
        <p:txBody>
          <a:bodyPr/>
          <a:lstStyle/>
          <a:p>
            <a:r>
              <a:rPr lang="tr-TR" sz="3600" b="1" dirty="0">
                <a:solidFill>
                  <a:srgbClr val="FFFF00"/>
                </a:solidFill>
              </a:rPr>
              <a:t>Üniversitelerimiz niçin dünya sıralamalarında yükselemiyor?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136960-9F47-4A7D-B992-B3C48A888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u="sng" dirty="0"/>
              <a:t>Dünya sıralamaları; makale ve atıf açısından durumumuzu açıklıyor </a:t>
            </a:r>
          </a:p>
          <a:p>
            <a:r>
              <a:rPr lang="tr-TR" sz="2400" b="1" dirty="0"/>
              <a:t>Üniversite sıralamaları sayesinde yayınlarımız az da olsa artmaya başladı</a:t>
            </a:r>
          </a:p>
          <a:p>
            <a:r>
              <a:rPr lang="tr-TR" sz="2400" b="1" dirty="0"/>
              <a:t>Ancak bu artışın sağlıksız olduğu URAP’ın raporlarında açıklanmaktadır</a:t>
            </a:r>
          </a:p>
          <a:p>
            <a:r>
              <a:rPr lang="tr-TR" sz="2400" b="1" u="sng" dirty="0"/>
              <a:t>Yayınlarımız etki değeri en düşük (Q4) veya sıfır olan dergilere kaydı</a:t>
            </a:r>
          </a:p>
          <a:p>
            <a:r>
              <a:rPr lang="tr-TR" sz="2400" b="1" u="sng" dirty="0"/>
              <a:t>Yayınlarımız atıf alamadığı için de dünya sıralamalarında ilerleyemiyoruz 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261750-178C-4752-B14D-A809260C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2898E42-10C3-45CD-93E6-4920BF9B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853" y="6134372"/>
            <a:ext cx="608287" cy="365125"/>
          </a:xfrm>
        </p:spPr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41</a:t>
            </a:fld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13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BA7444B-071D-4060-9A01-FD0D02A35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19" y="0"/>
            <a:ext cx="8856984" cy="1510630"/>
          </a:xfrm>
        </p:spPr>
        <p:txBody>
          <a:bodyPr/>
          <a:lstStyle/>
          <a:p>
            <a:r>
              <a:rPr lang="tr-TR" sz="2800" b="1" dirty="0">
                <a:solidFill>
                  <a:srgbClr val="FFFF00"/>
                </a:solidFill>
              </a:rPr>
              <a:t>Dünyada ve Türkiye’de 5 yılda yayımlanan makalelerin; yer aldığı dergilerin etki değerine göre %25’lik dilimlere dağılımı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4FC83959-C631-4D8A-AAF3-89CAE3FE3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916704"/>
              </p:ext>
            </p:extLst>
          </p:nvPr>
        </p:nvGraphicFramePr>
        <p:xfrm>
          <a:off x="100826" y="1596894"/>
          <a:ext cx="8975943" cy="522206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69263">
                  <a:extLst>
                    <a:ext uri="{9D8B030D-6E8A-4147-A177-3AD203B41FA5}">
                      <a16:colId xmlns:a16="http://schemas.microsoft.com/office/drawing/2014/main" val="3014279302"/>
                    </a:ext>
                  </a:extLst>
                </a:gridCol>
                <a:gridCol w="935509">
                  <a:extLst>
                    <a:ext uri="{9D8B030D-6E8A-4147-A177-3AD203B41FA5}">
                      <a16:colId xmlns:a16="http://schemas.microsoft.com/office/drawing/2014/main" val="1365340294"/>
                    </a:ext>
                  </a:extLst>
                </a:gridCol>
                <a:gridCol w="935067">
                  <a:extLst>
                    <a:ext uri="{9D8B030D-6E8A-4147-A177-3AD203B41FA5}">
                      <a16:colId xmlns:a16="http://schemas.microsoft.com/office/drawing/2014/main" val="1437356714"/>
                    </a:ext>
                  </a:extLst>
                </a:gridCol>
                <a:gridCol w="1174689">
                  <a:extLst>
                    <a:ext uri="{9D8B030D-6E8A-4147-A177-3AD203B41FA5}">
                      <a16:colId xmlns:a16="http://schemas.microsoft.com/office/drawing/2014/main" val="3754120108"/>
                    </a:ext>
                  </a:extLst>
                </a:gridCol>
                <a:gridCol w="1123953">
                  <a:extLst>
                    <a:ext uri="{9D8B030D-6E8A-4147-A177-3AD203B41FA5}">
                      <a16:colId xmlns:a16="http://schemas.microsoft.com/office/drawing/2014/main" val="3474288055"/>
                    </a:ext>
                  </a:extLst>
                </a:gridCol>
                <a:gridCol w="983460">
                  <a:extLst>
                    <a:ext uri="{9D8B030D-6E8A-4147-A177-3AD203B41FA5}">
                      <a16:colId xmlns:a16="http://schemas.microsoft.com/office/drawing/2014/main" val="1402946275"/>
                    </a:ext>
                  </a:extLst>
                </a:gridCol>
                <a:gridCol w="983460">
                  <a:extLst>
                    <a:ext uri="{9D8B030D-6E8A-4147-A177-3AD203B41FA5}">
                      <a16:colId xmlns:a16="http://schemas.microsoft.com/office/drawing/2014/main" val="1943477058"/>
                    </a:ext>
                  </a:extLst>
                </a:gridCol>
                <a:gridCol w="1123953">
                  <a:extLst>
                    <a:ext uri="{9D8B030D-6E8A-4147-A177-3AD203B41FA5}">
                      <a16:colId xmlns:a16="http://schemas.microsoft.com/office/drawing/2014/main" val="562387025"/>
                    </a:ext>
                  </a:extLst>
                </a:gridCol>
                <a:gridCol w="1146589">
                  <a:extLst>
                    <a:ext uri="{9D8B030D-6E8A-4147-A177-3AD203B41FA5}">
                      <a16:colId xmlns:a16="http://schemas.microsoft.com/office/drawing/2014/main" val="2654986852"/>
                    </a:ext>
                  </a:extLst>
                </a:gridCol>
              </a:tblGrid>
              <a:tr h="331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Türkiye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Ortalaması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FF00"/>
                          </a:solidFill>
                          <a:effectLst/>
                        </a:rPr>
                        <a:t>Dünya Ortalaması</a:t>
                      </a:r>
                      <a:endParaRPr lang="tr-TR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049645"/>
                  </a:ext>
                </a:extLst>
              </a:tr>
              <a:tr h="1781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 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noProof="0">
                          <a:effectLst/>
                          <a:latin typeface="Arial Black" panose="020B0A04020102020204" pitchFamily="34" charset="0"/>
                        </a:rPr>
                        <a:t>Q1 Grubu </a:t>
                      </a:r>
                      <a:r>
                        <a:rPr lang="tr-TR" sz="1000" b="1" noProof="0">
                          <a:effectLst/>
                        </a:rPr>
                        <a:t>dergilerde makale</a:t>
                      </a:r>
                      <a:endParaRPr lang="tr-TR" sz="1100" b="1" noProof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noProof="0">
                          <a:effectLst/>
                        </a:rPr>
                        <a:t>yüzdesi</a:t>
                      </a:r>
                      <a:endParaRPr lang="tr-TR" sz="1100" b="1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noProof="0">
                          <a:effectLst/>
                          <a:latin typeface="Arial Black" panose="020B0A04020102020204" pitchFamily="34" charset="0"/>
                        </a:rPr>
                        <a:t>Q2 Grubu </a:t>
                      </a:r>
                      <a:r>
                        <a:rPr lang="tr-TR" sz="1000" b="1" noProof="0">
                          <a:effectLst/>
                        </a:rPr>
                        <a:t>dergilerde makale</a:t>
                      </a:r>
                      <a:endParaRPr lang="tr-TR" sz="1100" b="1" noProof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noProof="0">
                          <a:effectLst/>
                        </a:rPr>
                        <a:t>yüzdesi</a:t>
                      </a:r>
                      <a:endParaRPr lang="tr-TR" sz="1100" b="1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noProof="0">
                          <a:effectLst/>
                          <a:latin typeface="Arial Black" panose="020B0A04020102020204" pitchFamily="34" charset="0"/>
                        </a:rPr>
                        <a:t>Q3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noProof="0">
                          <a:effectLst/>
                          <a:latin typeface="Arial Black" panose="020B0A04020102020204" pitchFamily="34" charset="0"/>
                        </a:rPr>
                        <a:t>Grubu </a:t>
                      </a:r>
                      <a:r>
                        <a:rPr lang="tr-TR" sz="1000" b="1" noProof="0">
                          <a:effectLst/>
                        </a:rPr>
                        <a:t>dergilerde makalele</a:t>
                      </a:r>
                      <a:endParaRPr lang="tr-TR" sz="1100" b="1" noProof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noProof="0">
                          <a:effectLst/>
                        </a:rPr>
                        <a:t>yüzdesi</a:t>
                      </a:r>
                      <a:endParaRPr lang="tr-TR" sz="1100" b="1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0" noProof="0" dirty="0">
                          <a:effectLst/>
                          <a:latin typeface="Arial Black" panose="020B0A04020102020204" pitchFamily="34" charset="0"/>
                        </a:rPr>
                        <a:t>Q4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0" noProof="0" dirty="0">
                          <a:effectLst/>
                          <a:latin typeface="Arial Black" panose="020B0A04020102020204" pitchFamily="34" charset="0"/>
                        </a:rPr>
                        <a:t>Grubu </a:t>
                      </a:r>
                      <a:r>
                        <a:rPr lang="tr-TR" sz="1000" b="1" noProof="0" dirty="0">
                          <a:effectLst/>
                        </a:rPr>
                        <a:t>dergilerde makale</a:t>
                      </a:r>
                      <a:endParaRPr lang="tr-TR" sz="1100" b="1" noProof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noProof="0" dirty="0">
                          <a:effectLst/>
                        </a:rPr>
                        <a:t>Yüzdesi</a:t>
                      </a:r>
                      <a:endParaRPr lang="tr-TR" sz="1100" b="1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noProof="0">
                          <a:effectLst/>
                          <a:highlight>
                            <a:srgbClr val="FFFF00"/>
                          </a:highlight>
                          <a:latin typeface="Arial Black" panose="020B0A04020102020204" pitchFamily="34" charset="0"/>
                        </a:rPr>
                        <a:t>Q1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noProof="0">
                          <a:effectLst/>
                          <a:highlight>
                            <a:srgbClr val="FFFF00"/>
                          </a:highlight>
                          <a:latin typeface="Arial Black" panose="020B0A04020102020204" pitchFamily="34" charset="0"/>
                        </a:rPr>
                        <a:t>Grubu</a:t>
                      </a:r>
                      <a:r>
                        <a:rPr lang="tr-TR" sz="1200" b="1" noProof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tr-TR" sz="1000" b="1" noProof="0">
                          <a:effectLst/>
                          <a:highlight>
                            <a:srgbClr val="FFFF00"/>
                          </a:highlight>
                        </a:rPr>
                        <a:t>dergilerde makale</a:t>
                      </a:r>
                      <a:endParaRPr lang="tr-TR" sz="1100" b="1" noProof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noProof="0">
                          <a:effectLst/>
                          <a:highlight>
                            <a:srgbClr val="FFFF00"/>
                          </a:highlight>
                        </a:rPr>
                        <a:t>yüzdes</a:t>
                      </a:r>
                      <a:r>
                        <a:rPr lang="tr-TR" sz="1000" b="1" noProof="0">
                          <a:effectLst/>
                        </a:rPr>
                        <a:t>i</a:t>
                      </a:r>
                      <a:endParaRPr lang="tr-TR" sz="1100" b="1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noProof="0">
                          <a:effectLst/>
                          <a:highlight>
                            <a:srgbClr val="FFFF00"/>
                          </a:highlight>
                          <a:latin typeface="Arial Black" panose="020B0A04020102020204" pitchFamily="34" charset="0"/>
                        </a:rPr>
                        <a:t>Q2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noProof="0">
                          <a:effectLst/>
                          <a:highlight>
                            <a:srgbClr val="FFFF00"/>
                          </a:highlight>
                          <a:latin typeface="Arial Black" panose="020B0A04020102020204" pitchFamily="34" charset="0"/>
                        </a:rPr>
                        <a:t>Grubu </a:t>
                      </a:r>
                      <a:r>
                        <a:rPr lang="tr-TR" sz="1000" b="1" noProof="0">
                          <a:effectLst/>
                          <a:highlight>
                            <a:srgbClr val="FFFF00"/>
                          </a:highlight>
                        </a:rPr>
                        <a:t>dergilerde makale</a:t>
                      </a:r>
                      <a:endParaRPr lang="tr-TR" sz="1100" b="1" noProof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noProof="0">
                          <a:effectLst/>
                          <a:highlight>
                            <a:srgbClr val="FFFF00"/>
                          </a:highlight>
                        </a:rPr>
                        <a:t>yüzde</a:t>
                      </a:r>
                      <a:r>
                        <a:rPr lang="tr-TR" sz="1000" b="1" noProof="0">
                          <a:effectLst/>
                        </a:rPr>
                        <a:t>si</a:t>
                      </a:r>
                      <a:endParaRPr lang="tr-TR" sz="1100" b="1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noProof="0">
                          <a:effectLst/>
                          <a:highlight>
                            <a:srgbClr val="FFFF00"/>
                          </a:highlight>
                          <a:latin typeface="Arial Black" panose="020B0A04020102020204" pitchFamily="34" charset="0"/>
                        </a:rPr>
                        <a:t>Q3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noProof="0">
                          <a:effectLst/>
                          <a:highlight>
                            <a:srgbClr val="FFFF00"/>
                          </a:highlight>
                          <a:latin typeface="Arial Black" panose="020B0A04020102020204" pitchFamily="34" charset="0"/>
                        </a:rPr>
                        <a:t>Grubu </a:t>
                      </a:r>
                      <a:r>
                        <a:rPr lang="tr-TR" sz="1000" b="1" noProof="0">
                          <a:effectLst/>
                          <a:highlight>
                            <a:srgbClr val="FFFF00"/>
                          </a:highlight>
                        </a:rPr>
                        <a:t>dergilerde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noProof="0">
                          <a:effectLst/>
                          <a:highlight>
                            <a:srgbClr val="FFFF00"/>
                          </a:highlight>
                        </a:rPr>
                        <a:t>makale</a:t>
                      </a:r>
                      <a:endParaRPr lang="tr-TR" sz="1100" b="1" noProof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noProof="0">
                          <a:effectLst/>
                          <a:highlight>
                            <a:srgbClr val="FFFF00"/>
                          </a:highlight>
                        </a:rPr>
                        <a:t>yüzdes</a:t>
                      </a:r>
                      <a:r>
                        <a:rPr lang="tr-TR" sz="1000" b="1" noProof="0">
                          <a:effectLst/>
                        </a:rPr>
                        <a:t>i</a:t>
                      </a:r>
                      <a:endParaRPr lang="tr-TR" sz="1100" b="1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noProof="0" dirty="0">
                          <a:effectLst/>
                          <a:highlight>
                            <a:srgbClr val="FFFF00"/>
                          </a:highlight>
                          <a:latin typeface="Arial Black" panose="020B0A04020102020204" pitchFamily="34" charset="0"/>
                        </a:rPr>
                        <a:t>Q4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noProof="0" dirty="0">
                          <a:effectLst/>
                          <a:highlight>
                            <a:srgbClr val="FFFF00"/>
                          </a:highlight>
                          <a:latin typeface="Arial Black" panose="020B0A04020102020204" pitchFamily="34" charset="0"/>
                        </a:rPr>
                        <a:t>Grubu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noProof="0" dirty="0">
                          <a:effectLst/>
                          <a:highlight>
                            <a:srgbClr val="FFFF00"/>
                          </a:highlight>
                        </a:rPr>
                        <a:t>dergilerde</a:t>
                      </a:r>
                      <a:endParaRPr lang="tr-TR" sz="1100" b="1" noProof="0" dirty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noProof="0" dirty="0">
                          <a:effectLst/>
                          <a:highlight>
                            <a:srgbClr val="FFFF00"/>
                          </a:highlight>
                        </a:rPr>
                        <a:t>makale</a:t>
                      </a:r>
                      <a:endParaRPr lang="tr-TR" sz="1100" b="1" noProof="0" dirty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noProof="0" dirty="0">
                          <a:effectLst/>
                          <a:highlight>
                            <a:srgbClr val="FFFF00"/>
                          </a:highlight>
                        </a:rPr>
                        <a:t>yüzdesi</a:t>
                      </a:r>
                      <a:endParaRPr lang="tr-TR" sz="1100" b="1" noProof="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extLst>
                  <a:ext uri="{0D108BD9-81ED-4DB2-BD59-A6C34878D82A}">
                    <a16:rowId xmlns:a16="http://schemas.microsoft.com/office/drawing/2014/main" val="1197066148"/>
                  </a:ext>
                </a:extLst>
              </a:tr>
              <a:tr h="600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2014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u="sng" dirty="0">
                          <a:effectLst/>
                        </a:rPr>
                        <a:t>20.79</a:t>
                      </a:r>
                      <a:endParaRPr lang="tr-TR" sz="14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21.15</a:t>
                      </a:r>
                      <a:endParaRPr lang="tr-TR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23.17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u="sng" dirty="0">
                          <a:effectLst/>
                        </a:rPr>
                        <a:t>34.89</a:t>
                      </a:r>
                      <a:endParaRPr lang="tr-TR" sz="14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u="sng" dirty="0">
                          <a:effectLst/>
                          <a:highlight>
                            <a:srgbClr val="FFFF00"/>
                          </a:highlight>
                        </a:rPr>
                        <a:t>43.11</a:t>
                      </a:r>
                      <a:endParaRPr lang="tr-TR" sz="1400" b="1" u="sng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highlight>
                            <a:srgbClr val="FFFF00"/>
                          </a:highlight>
                        </a:rPr>
                        <a:t>25.05</a:t>
                      </a:r>
                      <a:endParaRPr lang="tr-TR" sz="14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highlight>
                            <a:srgbClr val="FFFF00"/>
                          </a:highlight>
                        </a:rPr>
                        <a:t>17.68</a:t>
                      </a:r>
                      <a:endParaRPr lang="tr-TR" sz="14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u="sng" dirty="0">
                          <a:effectLst/>
                          <a:highlight>
                            <a:srgbClr val="FFFF00"/>
                          </a:highlight>
                        </a:rPr>
                        <a:t>14.17</a:t>
                      </a:r>
                      <a:endParaRPr lang="tr-TR" sz="1400" b="1" u="sng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extLst>
                  <a:ext uri="{0D108BD9-81ED-4DB2-BD59-A6C34878D82A}">
                    <a16:rowId xmlns:a16="http://schemas.microsoft.com/office/drawing/2014/main" val="70019757"/>
                  </a:ext>
                </a:extLst>
              </a:tr>
              <a:tr h="600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2015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20.06</a:t>
                      </a:r>
                      <a:endParaRPr lang="tr-TR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21.59</a:t>
                      </a:r>
                      <a:endParaRPr lang="tr-TR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23.21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35.14</a:t>
                      </a:r>
                      <a:endParaRPr lang="tr-TR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highlight>
                            <a:srgbClr val="FFFF00"/>
                          </a:highlight>
                        </a:rPr>
                        <a:t>41.34</a:t>
                      </a:r>
                      <a:endParaRPr lang="tr-TR" sz="1400" b="1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highlight>
                            <a:srgbClr val="FFFF00"/>
                          </a:highlight>
                        </a:rPr>
                        <a:t>26.84</a:t>
                      </a:r>
                      <a:endParaRPr lang="tr-TR" sz="14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highlight>
                            <a:srgbClr val="FFFF00"/>
                          </a:highlight>
                        </a:rPr>
                        <a:t>17.63</a:t>
                      </a:r>
                      <a:endParaRPr lang="tr-TR" sz="14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highlight>
                            <a:srgbClr val="FFFF00"/>
                          </a:highlight>
                        </a:rPr>
                        <a:t>14.19</a:t>
                      </a:r>
                      <a:endParaRPr lang="tr-TR" sz="1400" b="1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extLst>
                  <a:ext uri="{0D108BD9-81ED-4DB2-BD59-A6C34878D82A}">
                    <a16:rowId xmlns:a16="http://schemas.microsoft.com/office/drawing/2014/main" val="253327706"/>
                  </a:ext>
                </a:extLst>
              </a:tr>
              <a:tr h="708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2016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21.30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21.23</a:t>
                      </a:r>
                      <a:endParaRPr lang="tr-TR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24.04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33.43</a:t>
                      </a:r>
                      <a:endParaRPr lang="tr-TR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highlight>
                            <a:srgbClr val="FFFF00"/>
                          </a:highlight>
                        </a:rPr>
                        <a:t>41.49</a:t>
                      </a:r>
                      <a:endParaRPr lang="tr-TR" sz="1400" b="1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highlight>
                            <a:srgbClr val="FFFF00"/>
                          </a:highlight>
                        </a:rPr>
                        <a:t>27.09</a:t>
                      </a:r>
                      <a:endParaRPr lang="tr-TR" sz="1400" b="1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highlight>
                            <a:srgbClr val="FFFF00"/>
                          </a:highlight>
                        </a:rPr>
                        <a:t>17.16</a:t>
                      </a:r>
                      <a:endParaRPr lang="tr-TR" sz="14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highlight>
                            <a:srgbClr val="FFFF00"/>
                          </a:highlight>
                        </a:rPr>
                        <a:t>14.26</a:t>
                      </a:r>
                      <a:endParaRPr lang="tr-TR" sz="1400" b="1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extLst>
                  <a:ext uri="{0D108BD9-81ED-4DB2-BD59-A6C34878D82A}">
                    <a16:rowId xmlns:a16="http://schemas.microsoft.com/office/drawing/2014/main" val="1498917209"/>
                  </a:ext>
                </a:extLst>
              </a:tr>
              <a:tr h="600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2017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21.19</a:t>
                      </a:r>
                      <a:endParaRPr lang="tr-TR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20.27</a:t>
                      </a:r>
                      <a:endParaRPr lang="tr-TR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25.18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33.36</a:t>
                      </a:r>
                      <a:endParaRPr lang="tr-TR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highlight>
                            <a:srgbClr val="FFFF00"/>
                          </a:highlight>
                        </a:rPr>
                        <a:t>41.17</a:t>
                      </a:r>
                      <a:endParaRPr lang="tr-TR" sz="1400" b="1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highlight>
                            <a:srgbClr val="FFFF00"/>
                          </a:highlight>
                        </a:rPr>
                        <a:t>27.37</a:t>
                      </a:r>
                      <a:endParaRPr lang="tr-TR" sz="1400" b="1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highlight>
                            <a:srgbClr val="FFFF00"/>
                          </a:highlight>
                        </a:rPr>
                        <a:t>17.39</a:t>
                      </a:r>
                      <a:endParaRPr lang="tr-TR" sz="14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highlight>
                            <a:srgbClr val="FFFF00"/>
                          </a:highlight>
                        </a:rPr>
                        <a:t>14.07</a:t>
                      </a:r>
                      <a:endParaRPr lang="tr-TR" sz="14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extLst>
                  <a:ext uri="{0D108BD9-81ED-4DB2-BD59-A6C34878D82A}">
                    <a16:rowId xmlns:a16="http://schemas.microsoft.com/office/drawing/2014/main" val="1308948693"/>
                  </a:ext>
                </a:extLst>
              </a:tr>
              <a:tr h="600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2018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22.01</a:t>
                      </a:r>
                      <a:endParaRPr lang="tr-TR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20.86</a:t>
                      </a:r>
                      <a:endParaRPr lang="tr-TR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25.26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31.87</a:t>
                      </a:r>
                      <a:endParaRPr lang="tr-TR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highlight>
                            <a:srgbClr val="FFFF00"/>
                          </a:highlight>
                        </a:rPr>
                        <a:t>41.90</a:t>
                      </a:r>
                      <a:endParaRPr lang="tr-TR" sz="1400" b="1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highlight>
                            <a:srgbClr val="FFFF00"/>
                          </a:highlight>
                        </a:rPr>
                        <a:t>26.88</a:t>
                      </a:r>
                      <a:endParaRPr lang="tr-TR" sz="1400" b="1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highlight>
                            <a:srgbClr val="FFFF00"/>
                          </a:highlight>
                        </a:rPr>
                        <a:t>18.07</a:t>
                      </a:r>
                      <a:endParaRPr lang="tr-TR" sz="14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highlight>
                            <a:srgbClr val="FFFF00"/>
                          </a:highlight>
                        </a:rPr>
                        <a:t>13.15</a:t>
                      </a:r>
                      <a:endParaRPr lang="tr-TR" sz="14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144" marR="67144" marT="0" marB="0" anchor="ctr"/>
                </a:tc>
                <a:extLst>
                  <a:ext uri="{0D108BD9-81ED-4DB2-BD59-A6C34878D82A}">
                    <a16:rowId xmlns:a16="http://schemas.microsoft.com/office/drawing/2014/main" val="3216860814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B649F45-298E-4DFA-8FBD-C9573C42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32FBB7D-2A86-4D53-897A-00FEFEA7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42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28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B1DDBFD-8DCB-498D-A419-54B4D4E80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09317"/>
            <a:ext cx="8064895" cy="1103459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Dünyanın en iyi 9 üniversitesinin yayın kalitesi durumu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BB09E07A-0C07-4CC1-A805-199DC7998A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804765"/>
              </p:ext>
            </p:extLst>
          </p:nvPr>
        </p:nvGraphicFramePr>
        <p:xfrm>
          <a:off x="251520" y="1700808"/>
          <a:ext cx="8640959" cy="4965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5016">
                  <a:extLst>
                    <a:ext uri="{9D8B030D-6E8A-4147-A177-3AD203B41FA5}">
                      <a16:colId xmlns:a16="http://schemas.microsoft.com/office/drawing/2014/main" val="2645585693"/>
                    </a:ext>
                  </a:extLst>
                </a:gridCol>
                <a:gridCol w="2785228">
                  <a:extLst>
                    <a:ext uri="{9D8B030D-6E8A-4147-A177-3AD203B41FA5}">
                      <a16:colId xmlns:a16="http://schemas.microsoft.com/office/drawing/2014/main" val="2328845269"/>
                    </a:ext>
                  </a:extLst>
                </a:gridCol>
                <a:gridCol w="1304682">
                  <a:extLst>
                    <a:ext uri="{9D8B030D-6E8A-4147-A177-3AD203B41FA5}">
                      <a16:colId xmlns:a16="http://schemas.microsoft.com/office/drawing/2014/main" val="1241839182"/>
                    </a:ext>
                  </a:extLst>
                </a:gridCol>
                <a:gridCol w="1448851">
                  <a:extLst>
                    <a:ext uri="{9D8B030D-6E8A-4147-A177-3AD203B41FA5}">
                      <a16:colId xmlns:a16="http://schemas.microsoft.com/office/drawing/2014/main" val="161255707"/>
                    </a:ext>
                  </a:extLst>
                </a:gridCol>
                <a:gridCol w="1085054">
                  <a:extLst>
                    <a:ext uri="{9D8B030D-6E8A-4147-A177-3AD203B41FA5}">
                      <a16:colId xmlns:a16="http://schemas.microsoft.com/office/drawing/2014/main" val="138893771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64795056"/>
                    </a:ext>
                  </a:extLst>
                </a:gridCol>
              </a:tblGrid>
              <a:tr h="1059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Dünya </a:t>
                      </a:r>
                      <a:br>
                        <a:rPr lang="tr-TR" sz="1600" b="1" dirty="0">
                          <a:effectLst/>
                        </a:rPr>
                      </a:br>
                      <a:r>
                        <a:rPr lang="tr-TR" sz="1600" b="1" dirty="0">
                          <a:effectLst/>
                        </a:rPr>
                        <a:t>Sırası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Üniversite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% (Q1)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 %(Q2)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%(Q3)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 %(Q4)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3324674"/>
                  </a:ext>
                </a:extLst>
              </a:tr>
              <a:tr h="375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highlight>
                            <a:srgbClr val="FFFF00"/>
                          </a:highlight>
                        </a:rPr>
                        <a:t>Dünya Ortalaması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highlight>
                            <a:srgbClr val="FFFF00"/>
                          </a:highlight>
                        </a:rPr>
                        <a:t>41,90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highlight>
                            <a:srgbClr val="FFFF00"/>
                          </a:highlight>
                        </a:rPr>
                        <a:t>28,99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highlight>
                            <a:srgbClr val="FFFF00"/>
                          </a:highlight>
                        </a:rPr>
                        <a:t>17,08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highlight>
                            <a:srgbClr val="FFFF00"/>
                          </a:highlight>
                        </a:rPr>
                        <a:t>12,03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9812260"/>
                  </a:ext>
                </a:extLst>
              </a:tr>
              <a:tr h="357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1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Harvard University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63,41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22,76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10,19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3,65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7331809"/>
                  </a:ext>
                </a:extLst>
              </a:tr>
              <a:tr h="357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Univ. of Toronto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55,91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26,16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12,48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5,45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6648916"/>
                  </a:ext>
                </a:extLst>
              </a:tr>
              <a:tr h="318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3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Univ. </a:t>
                      </a:r>
                      <a:r>
                        <a:rPr lang="tr-TR" sz="1600" b="1" dirty="0" err="1">
                          <a:effectLst/>
                        </a:rPr>
                        <a:t>Coll</a:t>
                      </a:r>
                      <a:r>
                        <a:rPr lang="tr-TR" sz="1600" b="1" dirty="0">
                          <a:effectLst/>
                        </a:rPr>
                        <a:t>. London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59,33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26,48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9,95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4,24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346626"/>
                  </a:ext>
                </a:extLst>
              </a:tr>
              <a:tr h="357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4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Universite Paris Cite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59,20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23,98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9,73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7,09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1083288"/>
                  </a:ext>
                </a:extLst>
              </a:tr>
              <a:tr h="357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5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University of Oxford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63,13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24,38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8,98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3,51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4967044"/>
                  </a:ext>
                </a:extLst>
              </a:tr>
              <a:tr h="357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6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Stanford University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64,73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22,53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9,23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3,51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7322317"/>
                  </a:ext>
                </a:extLst>
              </a:tr>
              <a:tr h="357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7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Johns Hopkins Univ.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58,10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26,14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11,62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4,15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8188326"/>
                  </a:ext>
                </a:extLst>
              </a:tr>
              <a:tr h="357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8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Shanghai Jiao T. Un.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52,19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26,80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14,19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6,82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4840092"/>
                  </a:ext>
                </a:extLst>
              </a:tr>
              <a:tr h="354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9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Tsinghua University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61,69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23,71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10,20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4,41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3023350"/>
                  </a:ext>
                </a:extLst>
              </a:tr>
              <a:tr h="357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highlight>
                            <a:srgbClr val="00FFFF"/>
                          </a:highlight>
                        </a:rPr>
                        <a:t>Ankara University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highlight>
                            <a:srgbClr val="00FFFF"/>
                          </a:highlight>
                        </a:rPr>
                        <a:t>26,60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highlight>
                            <a:srgbClr val="00FFFF"/>
                          </a:highlight>
                        </a:rPr>
                        <a:t>23,07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highlight>
                            <a:srgbClr val="00FFFF"/>
                          </a:highlight>
                        </a:rPr>
                        <a:t>21,55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highlight>
                            <a:srgbClr val="00FFFF"/>
                          </a:highlight>
                        </a:rPr>
                        <a:t>28,78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extLst>
                  <a:ext uri="{0D108BD9-81ED-4DB2-BD59-A6C34878D82A}">
                    <a16:rowId xmlns:a16="http://schemas.microsoft.com/office/drawing/2014/main" val="1577012938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E0EE11D-D85F-4D87-B480-20739CD6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</p:spPr>
        <p:txBody>
          <a:bodyPr/>
          <a:lstStyle/>
          <a:p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94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FEC5868-907D-4882-9DD6-D917933F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80" y="226731"/>
            <a:ext cx="8460432" cy="924475"/>
          </a:xfrm>
        </p:spPr>
        <p:txBody>
          <a:bodyPr/>
          <a:lstStyle/>
          <a:p>
            <a:r>
              <a:rPr lang="tr-TR" sz="2800" b="1" dirty="0">
                <a:solidFill>
                  <a:srgbClr val="FFFF00"/>
                </a:solidFill>
              </a:rPr>
              <a:t>İlk 9 üniversitemizin 2022-2023 Dünya sıralamasına göre </a:t>
            </a:r>
            <a:r>
              <a:rPr lang="tr-TR" sz="2800" b="1" u="sng" dirty="0">
                <a:solidFill>
                  <a:srgbClr val="FFFF00"/>
                </a:solidFill>
              </a:rPr>
              <a:t>yayın kalitesi durumu</a:t>
            </a:r>
            <a:endParaRPr lang="en-US" sz="2800" b="1" u="sng" dirty="0">
              <a:solidFill>
                <a:srgbClr val="FFFF00"/>
              </a:solidFill>
            </a:endParaRP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BBB7526F-0A76-4F00-8118-3254D6F0AE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118645"/>
              </p:ext>
            </p:extLst>
          </p:nvPr>
        </p:nvGraphicFramePr>
        <p:xfrm>
          <a:off x="329092" y="1216377"/>
          <a:ext cx="8611621" cy="533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5601">
                  <a:extLst>
                    <a:ext uri="{9D8B030D-6E8A-4147-A177-3AD203B41FA5}">
                      <a16:colId xmlns:a16="http://schemas.microsoft.com/office/drawing/2014/main" val="828227388"/>
                    </a:ext>
                  </a:extLst>
                </a:gridCol>
                <a:gridCol w="2671104">
                  <a:extLst>
                    <a:ext uri="{9D8B030D-6E8A-4147-A177-3AD203B41FA5}">
                      <a16:colId xmlns:a16="http://schemas.microsoft.com/office/drawing/2014/main" val="2423280441"/>
                    </a:ext>
                  </a:extLst>
                </a:gridCol>
                <a:gridCol w="1086786">
                  <a:extLst>
                    <a:ext uri="{9D8B030D-6E8A-4147-A177-3AD203B41FA5}">
                      <a16:colId xmlns:a16="http://schemas.microsoft.com/office/drawing/2014/main" val="3340686460"/>
                    </a:ext>
                  </a:extLst>
                </a:gridCol>
                <a:gridCol w="1310688">
                  <a:extLst>
                    <a:ext uri="{9D8B030D-6E8A-4147-A177-3AD203B41FA5}">
                      <a16:colId xmlns:a16="http://schemas.microsoft.com/office/drawing/2014/main" val="1104308038"/>
                    </a:ext>
                  </a:extLst>
                </a:gridCol>
                <a:gridCol w="1481200">
                  <a:extLst>
                    <a:ext uri="{9D8B030D-6E8A-4147-A177-3AD203B41FA5}">
                      <a16:colId xmlns:a16="http://schemas.microsoft.com/office/drawing/2014/main" val="655978228"/>
                    </a:ext>
                  </a:extLst>
                </a:gridCol>
                <a:gridCol w="1276242">
                  <a:extLst>
                    <a:ext uri="{9D8B030D-6E8A-4147-A177-3AD203B41FA5}">
                      <a16:colId xmlns:a16="http://schemas.microsoft.com/office/drawing/2014/main" val="2361110412"/>
                    </a:ext>
                  </a:extLst>
                </a:gridCol>
              </a:tblGrid>
              <a:tr h="414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Sıra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Üniversite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%(Q1)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%Q2)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%(Q3)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%(Q4)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ctr"/>
                </a:tc>
                <a:extLst>
                  <a:ext uri="{0D108BD9-81ED-4DB2-BD59-A6C34878D82A}">
                    <a16:rowId xmlns:a16="http://schemas.microsoft.com/office/drawing/2014/main" val="294548391"/>
                  </a:ext>
                </a:extLst>
              </a:tr>
              <a:tr h="502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highlight>
                            <a:srgbClr val="FFFF00"/>
                          </a:highlight>
                        </a:rPr>
                        <a:t>Dünya Ortalaması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highlight>
                            <a:srgbClr val="FFFF00"/>
                          </a:highlight>
                        </a:rPr>
                        <a:t>41,90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highlight>
                            <a:srgbClr val="FFFF00"/>
                          </a:highlight>
                        </a:rPr>
                        <a:t>28,99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highlight>
                            <a:srgbClr val="FFFF00"/>
                          </a:highlight>
                        </a:rPr>
                        <a:t>17,08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highlight>
                            <a:srgbClr val="FFFF00"/>
                          </a:highlight>
                        </a:rPr>
                        <a:t>12,03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extLst>
                  <a:ext uri="{0D108BD9-81ED-4DB2-BD59-A6C34878D82A}">
                    <a16:rowId xmlns:a16="http://schemas.microsoft.com/office/drawing/2014/main" val="249273406"/>
                  </a:ext>
                </a:extLst>
              </a:tr>
              <a:tr h="479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1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Hacettepe University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27,30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24,52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22,89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25,29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extLst>
                  <a:ext uri="{0D108BD9-81ED-4DB2-BD59-A6C34878D82A}">
                    <a16:rowId xmlns:a16="http://schemas.microsoft.com/office/drawing/2014/main" val="3573491419"/>
                  </a:ext>
                </a:extLst>
              </a:tr>
              <a:tr h="479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2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Istanbul University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23,42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22,42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24,53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29,63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extLst>
                  <a:ext uri="{0D108BD9-81ED-4DB2-BD59-A6C34878D82A}">
                    <a16:rowId xmlns:a16="http://schemas.microsoft.com/office/drawing/2014/main" val="1089734186"/>
                  </a:ext>
                </a:extLst>
              </a:tr>
              <a:tr h="479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3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highlight>
                            <a:srgbClr val="00FFFF"/>
                          </a:highlight>
                        </a:rPr>
                        <a:t>Ankara Univ.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highlight>
                            <a:srgbClr val="00FFFF"/>
                          </a:highlight>
                        </a:rPr>
                        <a:t>26,60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highlight>
                            <a:srgbClr val="00FFFF"/>
                          </a:highlight>
                        </a:rPr>
                        <a:t>23,07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highlight>
                            <a:srgbClr val="00FFFF"/>
                          </a:highlight>
                        </a:rPr>
                        <a:t>21,55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highlight>
                            <a:srgbClr val="00FFFF"/>
                          </a:highlight>
                        </a:rPr>
                        <a:t>28,78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extLst>
                  <a:ext uri="{0D108BD9-81ED-4DB2-BD59-A6C34878D82A}">
                    <a16:rowId xmlns:a16="http://schemas.microsoft.com/office/drawing/2014/main" val="3185402891"/>
                  </a:ext>
                </a:extLst>
              </a:tr>
              <a:tr h="471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4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Istanbul Technical Univ.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39,58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27,92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18,51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13,99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extLst>
                  <a:ext uri="{0D108BD9-81ED-4DB2-BD59-A6C34878D82A}">
                    <a16:rowId xmlns:a16="http://schemas.microsoft.com/office/drawing/2014/main" val="1925223131"/>
                  </a:ext>
                </a:extLst>
              </a:tr>
              <a:tr h="424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Middle East Tech Univ.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41,47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29,34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18,10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11,08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extLst>
                  <a:ext uri="{0D108BD9-81ED-4DB2-BD59-A6C34878D82A}">
                    <a16:rowId xmlns:a16="http://schemas.microsoft.com/office/drawing/2014/main" val="2018507149"/>
                  </a:ext>
                </a:extLst>
              </a:tr>
              <a:tr h="479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6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Gazi University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18,08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23,65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27,45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30,82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extLst>
                  <a:ext uri="{0D108BD9-81ED-4DB2-BD59-A6C34878D82A}">
                    <a16:rowId xmlns:a16="http://schemas.microsoft.com/office/drawing/2014/main" val="3095146734"/>
                  </a:ext>
                </a:extLst>
              </a:tr>
              <a:tr h="421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7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Ege University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22,42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21,72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23,86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31,99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extLst>
                  <a:ext uri="{0D108BD9-81ED-4DB2-BD59-A6C34878D82A}">
                    <a16:rowId xmlns:a16="http://schemas.microsoft.com/office/drawing/2014/main" val="4158693155"/>
                  </a:ext>
                </a:extLst>
              </a:tr>
              <a:tr h="353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8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Koc University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40,47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27,18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17,36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15.00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extLst>
                  <a:ext uri="{0D108BD9-81ED-4DB2-BD59-A6C34878D82A}">
                    <a16:rowId xmlns:a16="http://schemas.microsoft.com/office/drawing/2014/main" val="1312895512"/>
                  </a:ext>
                </a:extLst>
              </a:tr>
              <a:tr h="372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9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Istanbul U.-Cerrahpasa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19,20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24,20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25,52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31,08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b"/>
                </a:tc>
                <a:extLst>
                  <a:ext uri="{0D108BD9-81ED-4DB2-BD59-A6C34878D82A}">
                    <a16:rowId xmlns:a16="http://schemas.microsoft.com/office/drawing/2014/main" val="2228812279"/>
                  </a:ext>
                </a:extLst>
              </a:tr>
              <a:tr h="454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10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0" marR="61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highlight>
                            <a:srgbClr val="FFFF00"/>
                          </a:highlight>
                        </a:rPr>
                        <a:t>Harvard Univ.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highlight>
                            <a:srgbClr val="FFFF00"/>
                          </a:highlight>
                        </a:rPr>
                        <a:t>63,41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highlight>
                            <a:srgbClr val="FFFF00"/>
                          </a:highlight>
                        </a:rPr>
                        <a:t>22,76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highlight>
                            <a:srgbClr val="FFFF00"/>
                          </a:highlight>
                        </a:rPr>
                        <a:t>10,19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highlight>
                            <a:srgbClr val="FFFF00"/>
                          </a:highlight>
                        </a:rPr>
                        <a:t>3,65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200243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F2291DC-524E-4DF7-B682-D4AC55B8E9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1309" y="6448706"/>
            <a:ext cx="2133600" cy="365125"/>
          </a:xfrm>
        </p:spPr>
        <p:txBody>
          <a:bodyPr/>
          <a:lstStyle/>
          <a:p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9C0814CD-CFF0-4483-9A5B-B52AA57C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8912" y="6448706"/>
            <a:ext cx="608287" cy="365125"/>
          </a:xfrm>
        </p:spPr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44</a:t>
            </a:fld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623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16632"/>
            <a:ext cx="8928992" cy="65527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15 ARALIK 2022</a:t>
            </a: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85796-D667-4CB2-BC00-3BF368760D37}" type="slidenum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510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8640"/>
            <a:ext cx="8852717" cy="648869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46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840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44624"/>
            <a:ext cx="8712968" cy="1008112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5 yıllık makalelerine göre. İlk %25’lik dilimde en çok yayını olanlar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15" y="1037638"/>
            <a:ext cx="8922569" cy="570373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47</a:t>
            </a:fld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722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EDE5464-BD30-424B-A04A-457B8EC1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8821344" cy="1512168"/>
          </a:xfrm>
        </p:spPr>
        <p:txBody>
          <a:bodyPr/>
          <a:lstStyle/>
          <a:p>
            <a:br>
              <a:rPr lang="en-GB" sz="2000" b="1" dirty="0"/>
            </a:br>
            <a:r>
              <a:rPr lang="tr-TR" sz="2400" b="1" dirty="0">
                <a:solidFill>
                  <a:srgbClr val="FFFF00"/>
                </a:solidFill>
              </a:rPr>
              <a:t>5 yılda Türkiye kaynaklı makalelerin yayımlandığı dergilerin %25’lik dilimlerdeki oranlarının karşılaştırılması</a:t>
            </a:r>
            <a:r>
              <a:rPr lang="tr-TR" sz="2400" dirty="0">
                <a:solidFill>
                  <a:srgbClr val="FFFF00"/>
                </a:solidFill>
              </a:rPr>
              <a:t> (</a:t>
            </a:r>
            <a:r>
              <a:rPr lang="tr-TR" sz="2400" b="1" dirty="0"/>
              <a:t>Q1: Hollanda’da %62 bizde %22; </a:t>
            </a:r>
            <a:r>
              <a:rPr lang="tr-TR" sz="2400" b="1" u="sng" dirty="0"/>
              <a:t>Q4 Hollanda’da %3,5 bizde %31,9</a:t>
            </a:r>
            <a:r>
              <a:rPr lang="tr-TR" sz="2400" u="sng" dirty="0">
                <a:solidFill>
                  <a:srgbClr val="FFFF00"/>
                </a:solidFill>
              </a:rPr>
              <a:t>) </a:t>
            </a:r>
            <a:br>
              <a:rPr lang="tr-TR" u="sng" dirty="0"/>
            </a:br>
            <a:endParaRPr lang="en-GB" u="sng" dirty="0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7AD0DC38-6450-4DDE-B931-44AB2E157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" y="1700808"/>
            <a:ext cx="9108504" cy="5040560"/>
          </a:xfrm>
          <a:prstGeom prst="rect">
            <a:avLst/>
          </a:prstGeo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037E8A-D8E5-431C-BEC9-E4B9FDDA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54B50AD-A5B7-4872-9BC7-865F143BC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48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12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31035E0-CE5C-4609-8D20-DFC9B286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800200"/>
          </a:xfrm>
        </p:spPr>
        <p:txBody>
          <a:bodyPr/>
          <a:lstStyle/>
          <a:p>
            <a:r>
              <a:rPr lang="tr-TR" sz="2400" b="1" dirty="0">
                <a:solidFill>
                  <a:srgbClr val="FFFF00"/>
                </a:solidFill>
              </a:rPr>
              <a:t>URAP Dünya sıralamasında </a:t>
            </a:r>
            <a:r>
              <a:rPr lang="tr-TR" sz="2400" b="1" u="sng" dirty="0">
                <a:solidFill>
                  <a:srgbClr val="FFFF00"/>
                </a:solidFill>
              </a:rPr>
              <a:t>ilk 20’deki </a:t>
            </a:r>
            <a:r>
              <a:rPr lang="tr-TR" sz="2400" b="1" dirty="0">
                <a:solidFill>
                  <a:srgbClr val="FFFF00"/>
                </a:solidFill>
              </a:rPr>
              <a:t>üniversitelerin %25’lik dilimlerde yaptıkları yayın oranlarına göre sıralanması (5 yıldaki makaleler) </a:t>
            </a:r>
            <a:r>
              <a:rPr lang="tr-TR" sz="2400" b="1" dirty="0"/>
              <a:t>Q1 MIT’de %73 Türkiye’de %22; Q4 MIT’de %3 Türkiye’de %31,9</a:t>
            </a:r>
            <a:endParaRPr lang="tr-TR" sz="2400" b="1" dirty="0">
              <a:solidFill>
                <a:srgbClr val="FFFF00"/>
              </a:solidFill>
            </a:endParaRP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1378596C-9058-49C4-89BC-DF4C7FCC8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" y="1988840"/>
            <a:ext cx="9108504" cy="4752528"/>
          </a:xfrm>
          <a:prstGeom prst="rect">
            <a:avLst/>
          </a:prstGeo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DCC458-0DAE-440D-9FD3-A4BBD8839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E337109-DED7-41F4-93FB-80D4EF86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49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8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2CBDBEF-0CA0-43B0-B8CC-79B1C7B5A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42" y="541065"/>
            <a:ext cx="7920880" cy="92447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Çin</a:t>
            </a:r>
            <a:r>
              <a:rPr lang="tr-TR" b="1" dirty="0">
                <a:solidFill>
                  <a:srgbClr val="FFFF00"/>
                </a:solidFill>
              </a:rPr>
              <a:t>’in 2003’te belirlenen 9 </a:t>
            </a:r>
            <a:r>
              <a:rPr lang="en-US" b="1" dirty="0">
                <a:solidFill>
                  <a:srgbClr val="FFFF00"/>
                </a:solidFill>
              </a:rPr>
              <a:t>araştırma üniversite</a:t>
            </a:r>
            <a:r>
              <a:rPr lang="tr-TR" b="1" dirty="0">
                <a:solidFill>
                  <a:srgbClr val="FFFF00"/>
                </a:solidFill>
              </a:rPr>
              <a:t>s</a:t>
            </a:r>
            <a:r>
              <a:rPr lang="en-US" b="1" dirty="0">
                <a:solidFill>
                  <a:srgbClr val="FFFF00"/>
                </a:solidFill>
              </a:rPr>
              <a:t>inin </a:t>
            </a:r>
            <a:r>
              <a:rPr lang="tr-TR" b="1" dirty="0">
                <a:solidFill>
                  <a:srgbClr val="FFFF00"/>
                </a:solidFill>
              </a:rPr>
              <a:t>durumu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BE03B5-837A-4231-9553-1E3272E2A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44325"/>
            <a:ext cx="7992888" cy="4896545"/>
          </a:xfrm>
        </p:spPr>
        <p:txBody>
          <a:bodyPr>
            <a:noAutofit/>
          </a:bodyPr>
          <a:lstStyle/>
          <a:p>
            <a:r>
              <a:rPr lang="tr-TR" sz="2800" b="1" dirty="0"/>
              <a:t>Çin’in o 9 üniversitesi kendilerini geliştirdi ve 2003’ten bu yana dünya sıralamalarında yükseliyor </a:t>
            </a:r>
          </a:p>
          <a:p>
            <a:r>
              <a:rPr lang="tr-TR" sz="2800" b="1" dirty="0"/>
              <a:t>O dokuz üniversitenin tümü sonunda ilk 100’e girmeyi başardı. URAP 2013-2014, 2019-2020 dünya sıralamalarındaki durumları ile URAP 2023-2023 dünya sıralamasındaki durumu Tabloda verilmektedir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6FE3CF-C34D-4694-B734-98D1BE69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7D5D512-C2BE-4557-9903-FA8456E6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5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52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57FC296-046B-424E-93AB-EF3F73415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58" y="260648"/>
            <a:ext cx="8175806" cy="1224136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</a:rPr>
              <a:t>URAP 2022-2023 Dünya sıralamasında </a:t>
            </a:r>
            <a:r>
              <a:rPr lang="tr-TR" sz="2800" b="1" dirty="0">
                <a:solidFill>
                  <a:srgbClr val="FFFF00"/>
                </a:solidFill>
              </a:rPr>
              <a:t>6</a:t>
            </a:r>
            <a:r>
              <a:rPr lang="en-US" sz="2800" b="1" dirty="0">
                <a:solidFill>
                  <a:srgbClr val="FFFF00"/>
                </a:solidFill>
              </a:rPr>
              <a:t> farklı sıra aralığında yer alan Türk üniversitelerinin sayıları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D71ED0-622E-47D9-AB35-B639458B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4FF3920-2A9E-4B5E-A974-B6FCB7E0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50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46523ACA-E160-86E2-77FF-46448916A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346710"/>
              </p:ext>
            </p:extLst>
          </p:nvPr>
        </p:nvGraphicFramePr>
        <p:xfrm>
          <a:off x="0" y="1772816"/>
          <a:ext cx="871296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899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D87201F-A221-49C9-9069-476B505EE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547432" cy="1512167"/>
          </a:xfrm>
        </p:spPr>
        <p:txBody>
          <a:bodyPr/>
          <a:lstStyle/>
          <a:p>
            <a:r>
              <a:rPr lang="tr-TR" sz="2400" b="1" dirty="0"/>
              <a:t>URAP 2020-2021 </a:t>
            </a:r>
            <a:r>
              <a:rPr lang="tr-TR" sz="2400" b="1" u="sng" dirty="0"/>
              <a:t>Dünya sıralamasında </a:t>
            </a:r>
            <a:r>
              <a:rPr lang="tr-TR" sz="2400" b="1" dirty="0"/>
              <a:t>ilk 1000’deki üniversitelerin 2020’de	 çıkardığı ortalama makale sayıları </a:t>
            </a:r>
            <a:r>
              <a:rPr lang="en-US" sz="2400" b="1" dirty="0"/>
              <a:t>(</a:t>
            </a:r>
            <a:r>
              <a:rPr lang="en-US" sz="2400" b="1" u="sng" dirty="0"/>
              <a:t>Q</a:t>
            </a:r>
            <a:r>
              <a:rPr lang="tr-TR" sz="2400" b="1" u="sng" dirty="0"/>
              <a:t>1</a:t>
            </a:r>
            <a:r>
              <a:rPr lang="en-US" sz="2400" b="1" u="sng" dirty="0"/>
              <a:t>, Q2 ve Q3 toplam</a:t>
            </a:r>
            <a:r>
              <a:rPr lang="tr-TR" sz="2400" b="1" u="sng" dirty="0"/>
              <a:t>ı</a:t>
            </a:r>
            <a:endParaRPr lang="en-US" sz="2400" dirty="0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1E1F202B-2917-46D5-BF23-7D44EE440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335" y="1916832"/>
            <a:ext cx="8187392" cy="4715407"/>
          </a:xfrm>
          <a:prstGeom prst="rect">
            <a:avLst/>
          </a:prstGeo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AEA88E-C955-4C4B-80DC-CBA5BEA00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DD1603D-EA68-4A7E-8BC9-D7A0CDD1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51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664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CFD8B5C-D9F9-42FD-9AEF-8056E6C8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512167"/>
          </a:xfrm>
        </p:spPr>
        <p:txBody>
          <a:bodyPr/>
          <a:lstStyle/>
          <a:p>
            <a:r>
              <a:rPr lang="tr-TR" sz="3600" b="1" dirty="0">
                <a:solidFill>
                  <a:srgbClr val="FFFF00"/>
                </a:solidFill>
              </a:rPr>
              <a:t>Üniversitelerimiz niçin dünya sıralamalarında yükselemiyor?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7CBFE7-73E5-4370-87D2-724615E08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071080"/>
          </a:xfrm>
        </p:spPr>
        <p:txBody>
          <a:bodyPr>
            <a:noAutofit/>
          </a:bodyPr>
          <a:lstStyle/>
          <a:p>
            <a:r>
              <a:rPr lang="tr-TR" sz="2800" b="1" dirty="0"/>
              <a:t>URAP sıralamasında 9 üniversitemiz 501-1000 aralığındadır. Bu 9 üniversitemizin üniversitelerin 2021’deki ortalama makale sayısı </a:t>
            </a:r>
            <a:r>
              <a:rPr lang="tr-TR" sz="2800" b="1" u="sng" dirty="0"/>
              <a:t>1150</a:t>
            </a:r>
            <a:r>
              <a:rPr lang="tr-TR" sz="2800" b="1" dirty="0"/>
              <a:t>’dir</a:t>
            </a:r>
          </a:p>
          <a:p>
            <a:r>
              <a:rPr lang="tr-TR" sz="2800" b="1" dirty="0">
                <a:solidFill>
                  <a:srgbClr val="FFFF00"/>
                </a:solidFill>
              </a:rPr>
              <a:t>İlk 100’deki </a:t>
            </a:r>
            <a:r>
              <a:rPr lang="tr-TR" sz="2800" b="1" dirty="0"/>
              <a:t>üniversitelerin ortalama makale sayısı 8349 olup bu </a:t>
            </a:r>
            <a:r>
              <a:rPr lang="tr-TR" sz="2800" b="1" dirty="0">
                <a:solidFill>
                  <a:srgbClr val="FFFF00"/>
                </a:solidFill>
              </a:rPr>
              <a:t>9 üniversitemizin</a:t>
            </a:r>
            <a:r>
              <a:rPr lang="tr-TR" sz="2800" b="1" dirty="0"/>
              <a:t> ortalama makale sayısının </a:t>
            </a:r>
            <a:r>
              <a:rPr lang="tr-TR" sz="2800" b="1" dirty="0">
                <a:solidFill>
                  <a:srgbClr val="FFFF00"/>
                </a:solidFill>
              </a:rPr>
              <a:t>7,26 katıdır</a:t>
            </a:r>
            <a:r>
              <a:rPr lang="tr-TR" sz="2800" b="1" dirty="0"/>
              <a:t>. </a:t>
            </a:r>
            <a:r>
              <a:rPr lang="tr-TR" sz="2800" b="1" u="sng" dirty="0"/>
              <a:t>Makale sayısını katlayarak artırmamız gerekmektedir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3A17E3-E363-4DCC-A337-74A43EBBF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31973A8-9CE2-4C58-82A4-EE880CC4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52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50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76C23D8-7DD3-465E-8776-22A39E89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58" y="188640"/>
            <a:ext cx="8175806" cy="1944216"/>
          </a:xfrm>
        </p:spPr>
        <p:txBody>
          <a:bodyPr/>
          <a:lstStyle/>
          <a:p>
            <a:r>
              <a:rPr lang="en-US" sz="2800" b="1" dirty="0"/>
              <a:t>URAP 2022-2023 dünya sıralamasında ilk 1000’deki üniversitelerin 2017-2021 dönemindeki 5 yılda aldığı toplam atıf sayılarının ortalaması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9CFB3D37-0464-4C2F-9C8A-969A4165A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658" y="2281452"/>
            <a:ext cx="8247814" cy="4387908"/>
          </a:xfrm>
          <a:prstGeom prst="rect">
            <a:avLst/>
          </a:prstGeo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EBDAC78-31F2-47D0-8902-32ADAF23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2EB0438-7475-480E-A4F9-086DBC8A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53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033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BEF5354-6C1C-4BB7-9F07-1B60B55B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4" y="260648"/>
            <a:ext cx="8352928" cy="1141177"/>
          </a:xfrm>
        </p:spPr>
        <p:txBody>
          <a:bodyPr/>
          <a:lstStyle/>
          <a:p>
            <a:r>
              <a:rPr lang="tr-TR" sz="3600" b="1" dirty="0">
                <a:solidFill>
                  <a:srgbClr val="FFFF00"/>
                </a:solidFill>
              </a:rPr>
              <a:t>Üniversitelerimiz niçin dünya sıralamalarında yükselemiyor?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DABDF0-F668-490D-82F8-97F6DC047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98" y="1306894"/>
            <a:ext cx="7920880" cy="5256584"/>
          </a:xfrm>
        </p:spPr>
        <p:txBody>
          <a:bodyPr>
            <a:normAutofit/>
          </a:bodyPr>
          <a:lstStyle/>
          <a:p>
            <a:r>
              <a:rPr lang="tr-TR" sz="2800" b="1" dirty="0"/>
              <a:t>Atıf</a:t>
            </a:r>
            <a:r>
              <a:rPr lang="en-US" sz="2800" b="1" dirty="0"/>
              <a:t> verilere göre; mevcut durumda </a:t>
            </a:r>
            <a:r>
              <a:rPr lang="en-US" sz="2800" b="1" u="sng" dirty="0"/>
              <a:t>700-800’lük</a:t>
            </a:r>
            <a:r>
              <a:rPr lang="en-US" sz="2800" b="1" dirty="0"/>
              <a:t> dilimde olan bir üniversitenin ilk yüze girebilmesi için atıf sayısını 11,5 katına yükseltmesi gerekmektedir</a:t>
            </a:r>
            <a:endParaRPr lang="tr-TR" sz="2800" b="1" dirty="0"/>
          </a:p>
          <a:p>
            <a:r>
              <a:rPr lang="tr-TR" sz="2800" b="1" dirty="0"/>
              <a:t>Bizim 501-1000 bandındaki </a:t>
            </a:r>
            <a:r>
              <a:rPr lang="tr-TR" sz="2800" b="1" dirty="0">
                <a:solidFill>
                  <a:srgbClr val="FFFF00"/>
                </a:solidFill>
              </a:rPr>
              <a:t>9  üniversitemizin</a:t>
            </a:r>
            <a:r>
              <a:rPr lang="tr-TR" sz="2800" b="1" dirty="0"/>
              <a:t> atıf sayılarının ortalaması 65,737’dir. İlk 100’e girmeleri için </a:t>
            </a:r>
            <a:r>
              <a:rPr lang="tr-TR" sz="2800" b="1" dirty="0">
                <a:solidFill>
                  <a:srgbClr val="FFFF00"/>
                </a:solidFill>
              </a:rPr>
              <a:t>atıf sayılarını</a:t>
            </a:r>
            <a:r>
              <a:rPr lang="tr-TR" sz="2800" b="1" dirty="0"/>
              <a:t> </a:t>
            </a:r>
            <a:r>
              <a:rPr lang="tr-TR" sz="2800" b="1" u="sng" dirty="0">
                <a:solidFill>
                  <a:srgbClr val="FFFF00"/>
                </a:solidFill>
              </a:rPr>
              <a:t>12,3 katına</a:t>
            </a:r>
            <a:r>
              <a:rPr lang="tr-TR" sz="2800" b="1" dirty="0"/>
              <a:t> çıkarmaları gerekir</a:t>
            </a:r>
            <a:endParaRPr lang="en-US" sz="2800" b="1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174D458-3BC8-4AA1-A356-AE25B671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38C0FF4-24D4-4B40-AAFB-622FC1C1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528" y="6134372"/>
            <a:ext cx="608287" cy="365125"/>
          </a:xfrm>
        </p:spPr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54</a:t>
            </a:fld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580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BC63EEB-CC61-4A49-98F4-B3DDFEA5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3"/>
            <a:ext cx="8640960" cy="1224136"/>
          </a:xfrm>
        </p:spPr>
        <p:txBody>
          <a:bodyPr/>
          <a:lstStyle/>
          <a:p>
            <a:r>
              <a:rPr lang="tr-TR" sz="3600" b="1" dirty="0">
                <a:solidFill>
                  <a:srgbClr val="FFFF00"/>
                </a:solidFill>
              </a:rPr>
              <a:t>Üniversitelerimiz niçin dünya sıralamalarında yükselemiyor?</a:t>
            </a:r>
            <a:endParaRPr lang="tr-TR" sz="36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B49E88-041A-4A1E-8526-BFDF5DAD3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328592"/>
          </a:xfrm>
        </p:spPr>
        <p:txBody>
          <a:bodyPr>
            <a:normAutofit/>
          </a:bodyPr>
          <a:lstStyle/>
          <a:p>
            <a:r>
              <a:rPr lang="tr-TR" sz="2400" b="1" dirty="0"/>
              <a:t>Sıralamalarda yükselmek için yayın ve atıf sayılarımız hızla artmalı</a:t>
            </a:r>
          </a:p>
          <a:p>
            <a:r>
              <a:rPr lang="tr-TR" sz="2400" b="1" dirty="0"/>
              <a:t>Yayınlar etki değeri yüksek dergilerde çıkmalı </a:t>
            </a:r>
          </a:p>
          <a:p>
            <a:r>
              <a:rPr lang="tr-TR" sz="2400" b="1" dirty="0"/>
              <a:t>Y. Lisans ve Doktora öğrenci oranları artmalı. Doktora tezinden makale çıkartılması teşvik (veya mecbur) edilmeli (Japonya’da mecburi)</a:t>
            </a:r>
          </a:p>
          <a:p>
            <a:r>
              <a:rPr lang="tr-TR" sz="2400" b="1" dirty="0"/>
              <a:t>Üniversitelere doktora sonrası araştırmacı kadrosu verilmeli (Doktorada yayın yapanlara)</a:t>
            </a:r>
          </a:p>
          <a:p>
            <a:r>
              <a:rPr lang="tr-TR" sz="2400" b="1" dirty="0"/>
              <a:t>Doktoradan yayını olmayanlara akademisyen kadrosu verilmemeli (Doktora sonrası yayınları çok olanlar hariç)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A9FD61C-380A-419B-8198-C6A92B2F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EE63D3B-7243-40CE-B7EF-9318C1AA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528" y="6140154"/>
            <a:ext cx="608287" cy="365125"/>
          </a:xfrm>
        </p:spPr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55</a:t>
            </a:fld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955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BC63EEB-CC61-4A49-98F4-B3DDFEA5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3"/>
            <a:ext cx="8640960" cy="1080120"/>
          </a:xfrm>
        </p:spPr>
        <p:txBody>
          <a:bodyPr/>
          <a:lstStyle/>
          <a:p>
            <a:r>
              <a:rPr lang="tr-TR" sz="3600" b="1" dirty="0">
                <a:solidFill>
                  <a:srgbClr val="FFFF00"/>
                </a:solidFill>
              </a:rPr>
              <a:t>Üniversitelerimiz niçin dünya sıralamalarında yükselemiyor?</a:t>
            </a:r>
            <a:endParaRPr lang="tr-TR" sz="36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B49E88-041A-4A1E-8526-BFDF5DAD3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38447"/>
            <a:ext cx="8784976" cy="5315400"/>
          </a:xfrm>
        </p:spPr>
        <p:txBody>
          <a:bodyPr>
            <a:normAutofit/>
          </a:bodyPr>
          <a:lstStyle/>
          <a:p>
            <a:r>
              <a:rPr lang="tr-TR" sz="2800" b="1" u="sng" dirty="0"/>
              <a:t>Atama ve terfilerde</a:t>
            </a:r>
            <a:r>
              <a:rPr lang="tr-TR" sz="2800" b="1" dirty="0"/>
              <a:t> etki değeri yüksek dergi makalelere yüksek puan verilmeli</a:t>
            </a:r>
          </a:p>
          <a:p>
            <a:r>
              <a:rPr lang="tr-TR" sz="2800" b="1" u="sng" dirty="0"/>
              <a:t>Atama ve terfilerde</a:t>
            </a:r>
            <a:r>
              <a:rPr lang="tr-TR" sz="2800" b="1" dirty="0"/>
              <a:t> etki değeri düşük (veya sıfır olan) dergilerdeki makaleler değerlendirmeye alınmamalı</a:t>
            </a:r>
          </a:p>
          <a:p>
            <a:r>
              <a:rPr lang="tr-TR" sz="2800" b="1" dirty="0">
                <a:solidFill>
                  <a:srgbClr val="FFFF00"/>
                </a:solidFill>
              </a:rPr>
              <a:t>“</a:t>
            </a:r>
            <a:r>
              <a:rPr lang="tr-TR" sz="2800" b="1" dirty="0"/>
              <a:t>Bölümler arası fark göz önüne alınarak; </a:t>
            </a:r>
            <a:r>
              <a:rPr lang="tr-TR" sz="2800" b="1" dirty="0">
                <a:solidFill>
                  <a:srgbClr val="FFFF00"/>
                </a:solidFill>
              </a:rPr>
              <a:t>her bölümde terfi edecek kişinin, kendinden önce o unvandaki kadroya atananların yayın (ve atıf) ortalamasından daha fazla yayın (ve atıfa) sahip olması istenmeli</a:t>
            </a:r>
            <a:r>
              <a:rPr lang="tr-TR" sz="2800" b="1" dirty="0"/>
              <a:t>” 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A9FD61C-380A-419B-8198-C6A92B2F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EE63D3B-7243-40CE-B7EF-9318C1AA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8912" y="6271284"/>
            <a:ext cx="608287" cy="365125"/>
          </a:xfrm>
        </p:spPr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56</a:t>
            </a:fld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641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B23701A-59D3-4EE7-82A9-2F5BAD92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01" y="692696"/>
            <a:ext cx="7887376" cy="924475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Sıralamaların etkisi: Malezya’da rektörler görevden alındı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B8366C-4DB2-445A-A641-ACD054BB9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58" y="1807361"/>
            <a:ext cx="7998286" cy="4509574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FF9000"/>
              </a:buClr>
            </a:pPr>
            <a:r>
              <a:rPr lang="tr-TR" sz="3200" b="1" dirty="0">
                <a:solidFill>
                  <a:prstClr val="white"/>
                </a:solidFill>
              </a:rPr>
              <a:t>Üniversitelerin çoğu, dünya sıralamalarındaki yerlerini internet sayfalarında ve broşürlerinde ilan etmektedir </a:t>
            </a:r>
          </a:p>
          <a:p>
            <a:pPr lvl="0">
              <a:buClr>
                <a:srgbClr val="FF9000"/>
              </a:buClr>
            </a:pPr>
            <a:r>
              <a:rPr lang="tr-TR" sz="3200" b="1" dirty="0">
                <a:solidFill>
                  <a:prstClr val="white"/>
                </a:solidFill>
              </a:rPr>
              <a:t>Malezya’daki Malaya Üniversitesi 2004’te ilk kez yayınlanan QS-THE dünya sıralamasında 89. olunca rektör </a:t>
            </a:r>
            <a:r>
              <a:rPr lang="tr-TR" sz="3200" b="1" u="sng" dirty="0">
                <a:solidFill>
                  <a:prstClr val="white"/>
                </a:solidFill>
              </a:rPr>
              <a:t>kutlama törenleri düzenledi </a:t>
            </a:r>
          </a:p>
          <a:p>
            <a:pPr lvl="0">
              <a:buClr>
                <a:srgbClr val="FF9000"/>
              </a:buClr>
            </a:pPr>
            <a:r>
              <a:rPr lang="tr-TR" sz="3200" b="1" dirty="0">
                <a:solidFill>
                  <a:prstClr val="white"/>
                </a:solidFill>
              </a:rPr>
              <a:t>Konu ülkedeki tüm basın organlarında yer aldı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9883C9-4A3E-4BAF-AC21-19E57CB3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83A87E5-3B69-454A-B56B-D2F9207B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57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285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25BAC48-7647-4AAE-91A6-9C28DB85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11" y="413792"/>
            <a:ext cx="7125113" cy="924475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Malezya’da rektörler görevden alındı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52FE9C-E2B0-4668-8506-CA8CB030C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58" y="1492399"/>
            <a:ext cx="8319821" cy="4824536"/>
          </a:xfrm>
        </p:spPr>
        <p:txBody>
          <a:bodyPr>
            <a:noAutofit/>
          </a:bodyPr>
          <a:lstStyle/>
          <a:p>
            <a:pPr lvl="0">
              <a:buClr>
                <a:srgbClr val="FF9000"/>
              </a:buClr>
            </a:pPr>
            <a:r>
              <a:rPr lang="tr-TR" sz="2800" b="1" dirty="0">
                <a:solidFill>
                  <a:prstClr val="white"/>
                </a:solidFill>
              </a:rPr>
              <a:t>Üniversite ertesi yıl 169. sıraya düştü Rektör Yaacob’un istifası istendi</a:t>
            </a:r>
          </a:p>
          <a:p>
            <a:pPr lvl="0">
              <a:buClr>
                <a:srgbClr val="FF9000"/>
              </a:buClr>
            </a:pPr>
            <a:r>
              <a:rPr lang="tr-TR" sz="2800" b="1" dirty="0">
                <a:solidFill>
                  <a:prstClr val="white"/>
                </a:solidFill>
              </a:rPr>
              <a:t>Başbakan: «Rektör yakında yine yükseltir» dedi</a:t>
            </a:r>
          </a:p>
          <a:p>
            <a:pPr lvl="0">
              <a:buClr>
                <a:srgbClr val="FF9000"/>
              </a:buClr>
            </a:pPr>
            <a:r>
              <a:rPr lang="tr-TR" sz="2800" b="1" dirty="0">
                <a:solidFill>
                  <a:prstClr val="white"/>
                </a:solidFill>
              </a:rPr>
              <a:t>Rektör «169. sıra kötü değildir» dedi </a:t>
            </a:r>
          </a:p>
          <a:p>
            <a:pPr lvl="0">
              <a:buClr>
                <a:srgbClr val="FF9000"/>
              </a:buClr>
            </a:pPr>
            <a:r>
              <a:rPr lang="tr-TR" sz="2800" b="1" dirty="0">
                <a:solidFill>
                  <a:prstClr val="white"/>
                </a:solidFill>
              </a:rPr>
              <a:t>Protesto arttı rektör ayrılmayınca görevden alındı. Yeni rektör R. Salim, 2006’da atandı. Üniversite iki yılda üst sıralara çıkamayınca görevden alındı</a:t>
            </a:r>
            <a:endParaRPr lang="en-US" sz="2800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D5EB95-950C-48BE-BD60-D01D064E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341618B-758D-4F8C-9E70-86B5337F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58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783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4681BAB-AB00-4DC9-AC2B-519A21854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72" y="116632"/>
            <a:ext cx="7885384" cy="1296144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Sıralamalar hakkında </a:t>
            </a:r>
            <a:br>
              <a:rPr lang="tr-TR" b="1" dirty="0">
                <a:solidFill>
                  <a:srgbClr val="FFFF00"/>
                </a:solidFill>
              </a:rPr>
            </a:br>
            <a:r>
              <a:rPr lang="tr-TR" b="1" dirty="0">
                <a:solidFill>
                  <a:srgbClr val="FFFF00"/>
                </a:solidFill>
              </a:rPr>
              <a:t>Avrupa Üniv. Birliği’nin görüşü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34B2B6-F617-495C-9AF1-5848B8CDC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192191"/>
          </a:xfrm>
        </p:spPr>
        <p:txBody>
          <a:bodyPr/>
          <a:lstStyle/>
          <a:p>
            <a:r>
              <a:rPr lang="tr-TR" sz="2400" b="1" dirty="0"/>
              <a:t>Avrupa Üniversiteler Birliği Raporu 2014: RANKINGS IN INSTITUTIONAL STRATEGIES AND PROCESSES: IMPACT OR ILLUSION?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«Rankings have acted as a “wake-up call” to higher education community in terms of their competitive position, at national and international level»                                                        </a:t>
            </a:r>
            <a:r>
              <a:rPr lang="tr-TR" sz="3200" b="1" dirty="0"/>
              <a:t>(Sıralamalar, üniversiteler için ulusal ve uluslararası düzeydeki rekabetçi konumları açısından bir </a:t>
            </a:r>
            <a:r>
              <a:rPr lang="tr-TR" sz="3200" b="1" dirty="0">
                <a:solidFill>
                  <a:srgbClr val="FFFF00"/>
                </a:solidFill>
              </a:rPr>
              <a:t>“</a:t>
            </a:r>
            <a:r>
              <a:rPr lang="tr-TR" sz="3200" b="1" u="sng" dirty="0">
                <a:solidFill>
                  <a:srgbClr val="FFFF00"/>
                </a:solidFill>
              </a:rPr>
              <a:t>uyandırma servisi</a:t>
            </a:r>
            <a:r>
              <a:rPr lang="tr-TR" sz="3200" b="1" dirty="0">
                <a:solidFill>
                  <a:srgbClr val="FFFF00"/>
                </a:solidFill>
              </a:rPr>
              <a:t>”</a:t>
            </a:r>
            <a:r>
              <a:rPr lang="tr-TR" sz="3200" b="1" dirty="0"/>
              <a:t> görevi yaptı)</a:t>
            </a:r>
          </a:p>
          <a:p>
            <a:endParaRPr lang="en-GB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7B3E5C-83FD-4DA8-8977-3522786A1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AB8E94C-9D2E-4B89-AABF-8D77B179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59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94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769FB08-98DA-49D4-B4AC-78034361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4"/>
            <a:ext cx="8496942" cy="119553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Çin</a:t>
            </a:r>
            <a:r>
              <a:rPr lang="tr-TR" b="1" dirty="0">
                <a:solidFill>
                  <a:srgbClr val="FFFF00"/>
                </a:solidFill>
              </a:rPr>
              <a:t>’in 9 </a:t>
            </a:r>
            <a:r>
              <a:rPr lang="en-US" b="1" dirty="0">
                <a:solidFill>
                  <a:srgbClr val="FFFF00"/>
                </a:solidFill>
              </a:rPr>
              <a:t>araştırma üniversite</a:t>
            </a:r>
            <a:r>
              <a:rPr lang="tr-TR" b="1" dirty="0">
                <a:solidFill>
                  <a:srgbClr val="FFFF00"/>
                </a:solidFill>
              </a:rPr>
              <a:t>s</a:t>
            </a:r>
            <a:r>
              <a:rPr lang="en-US" b="1" dirty="0">
                <a:solidFill>
                  <a:srgbClr val="FFFF00"/>
                </a:solidFill>
              </a:rPr>
              <a:t>inin</a:t>
            </a:r>
            <a:r>
              <a:rPr lang="tr-TR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URAP sıralamalarındaki </a:t>
            </a:r>
            <a:r>
              <a:rPr lang="tr-TR" b="1" dirty="0">
                <a:solidFill>
                  <a:srgbClr val="FFFF00"/>
                </a:solidFill>
              </a:rPr>
              <a:t>gelişmesi</a:t>
            </a:r>
            <a:endParaRPr lang="en-US" dirty="0"/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F8A67DDF-204D-4582-A7AE-C35D8766E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522225"/>
              </p:ext>
            </p:extLst>
          </p:nvPr>
        </p:nvGraphicFramePr>
        <p:xfrm>
          <a:off x="323528" y="1700807"/>
          <a:ext cx="8640957" cy="489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1737">
                  <a:extLst>
                    <a:ext uri="{9D8B030D-6E8A-4147-A177-3AD203B41FA5}">
                      <a16:colId xmlns:a16="http://schemas.microsoft.com/office/drawing/2014/main" val="3063602770"/>
                    </a:ext>
                  </a:extLst>
                </a:gridCol>
                <a:gridCol w="1830712">
                  <a:extLst>
                    <a:ext uri="{9D8B030D-6E8A-4147-A177-3AD203B41FA5}">
                      <a16:colId xmlns:a16="http://schemas.microsoft.com/office/drawing/2014/main" val="1385620205"/>
                    </a:ext>
                  </a:extLst>
                </a:gridCol>
                <a:gridCol w="1757483">
                  <a:extLst>
                    <a:ext uri="{9D8B030D-6E8A-4147-A177-3AD203B41FA5}">
                      <a16:colId xmlns:a16="http://schemas.microsoft.com/office/drawing/2014/main" val="103767600"/>
                    </a:ext>
                  </a:extLst>
                </a:gridCol>
                <a:gridCol w="1611025">
                  <a:extLst>
                    <a:ext uri="{9D8B030D-6E8A-4147-A177-3AD203B41FA5}">
                      <a16:colId xmlns:a16="http://schemas.microsoft.com/office/drawing/2014/main" val="2958693164"/>
                    </a:ext>
                  </a:extLst>
                </a:gridCol>
              </a:tblGrid>
              <a:tr h="684031">
                <a:tc>
                  <a:txBody>
                    <a:bodyPr/>
                    <a:lstStyle/>
                    <a:p>
                      <a:pPr marR="22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effectLst/>
                      </a:endParaRPr>
                    </a:p>
                    <a:p>
                      <a:pPr marR="22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</a:rPr>
                        <a:t>Üniversite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effectLst/>
                      </a:endParaRPr>
                    </a:p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2013-2014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effectLst/>
                      </a:endParaRPr>
                    </a:p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2021-2022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effectLst/>
                      </a:endParaRPr>
                    </a:p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2022-2023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9012284"/>
                  </a:ext>
                </a:extLst>
              </a:tr>
              <a:tr h="449133">
                <a:tc>
                  <a:txBody>
                    <a:bodyPr/>
                    <a:lstStyle/>
                    <a:p>
                      <a:pPr marR="22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highlight>
                            <a:srgbClr val="FFFF00"/>
                          </a:highlight>
                        </a:rPr>
                        <a:t>Shanghai Jiao Tong U.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highlight>
                            <a:srgbClr val="FFFF00"/>
                          </a:highlight>
                        </a:rPr>
                        <a:t>68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highlight>
                            <a:srgbClr val="FFFF00"/>
                          </a:highlight>
                        </a:rPr>
                        <a:t>11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highlight>
                            <a:srgbClr val="FFFF00"/>
                          </a:highlight>
                        </a:rPr>
                        <a:t>8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4660421"/>
                  </a:ext>
                </a:extLst>
              </a:tr>
              <a:tr h="449133">
                <a:tc>
                  <a:txBody>
                    <a:bodyPr/>
                    <a:lstStyle/>
                    <a:p>
                      <a:pPr marR="22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highlight>
                            <a:srgbClr val="FFFF00"/>
                          </a:highlight>
                        </a:rPr>
                        <a:t>Tsinghua University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highlight>
                            <a:srgbClr val="FFFF00"/>
                          </a:highlight>
                        </a:rPr>
                        <a:t>64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highlight>
                            <a:srgbClr val="FFFF00"/>
                          </a:highlight>
                        </a:rPr>
                        <a:t>10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highlight>
                            <a:srgbClr val="FFFF00"/>
                          </a:highlight>
                        </a:rPr>
                        <a:t>9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0646519"/>
                  </a:ext>
                </a:extLst>
              </a:tr>
              <a:tr h="493435">
                <a:tc>
                  <a:txBody>
                    <a:bodyPr/>
                    <a:lstStyle/>
                    <a:p>
                      <a:pPr marR="22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highlight>
                            <a:srgbClr val="FFFF00"/>
                          </a:highlight>
                        </a:rPr>
                        <a:t>Zhejiang University 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highlight>
                            <a:srgbClr val="FFFF00"/>
                          </a:highlight>
                        </a:rPr>
                        <a:t>56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highlight>
                            <a:srgbClr val="FFFF00"/>
                          </a:highlight>
                        </a:rPr>
                        <a:t>15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highlight>
                            <a:srgbClr val="FFFF00"/>
                          </a:highlight>
                        </a:rPr>
                        <a:t>10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3687185"/>
                  </a:ext>
                </a:extLst>
              </a:tr>
              <a:tr h="449133">
                <a:tc>
                  <a:txBody>
                    <a:bodyPr/>
                    <a:lstStyle/>
                    <a:p>
                      <a:pPr marR="22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Peking University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51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22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17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534535"/>
                  </a:ext>
                </a:extLst>
              </a:tr>
              <a:tr h="449133">
                <a:tc>
                  <a:txBody>
                    <a:bodyPr/>
                    <a:lstStyle/>
                    <a:p>
                      <a:pPr marR="22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Fudan University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93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45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37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8520432"/>
                  </a:ext>
                </a:extLst>
              </a:tr>
              <a:tr h="559606">
                <a:tc>
                  <a:txBody>
                    <a:bodyPr/>
                    <a:lstStyle/>
                    <a:p>
                      <a:pPr marR="22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U. of Sci. Tech. of China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136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62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52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4736144"/>
                  </a:ext>
                </a:extLst>
              </a:tr>
              <a:tr h="449133">
                <a:tc>
                  <a:txBody>
                    <a:bodyPr/>
                    <a:lstStyle/>
                    <a:p>
                      <a:pPr marR="22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Xi'an Jiaotong Univ.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221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63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55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7455721"/>
                  </a:ext>
                </a:extLst>
              </a:tr>
              <a:tr h="449133">
                <a:tc>
                  <a:txBody>
                    <a:bodyPr/>
                    <a:lstStyle/>
                    <a:p>
                      <a:pPr marR="22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Harbin Inst. of Tech.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191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75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68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1432894"/>
                  </a:ext>
                </a:extLst>
              </a:tr>
              <a:tr h="449133">
                <a:tc>
                  <a:txBody>
                    <a:bodyPr/>
                    <a:lstStyle/>
                    <a:p>
                      <a:pPr marR="22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Nanjing University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121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81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80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1280728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8F459C-BC8D-4883-9D48-A4CCC782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9014647-D937-447B-A2AE-895FA7EA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6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078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B1D3B60-CD42-47DD-A6C5-8274CD85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8103400" cy="1512168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Sıralamalar hakkında </a:t>
            </a:r>
            <a:br>
              <a:rPr lang="tr-TR" b="1" dirty="0">
                <a:solidFill>
                  <a:srgbClr val="FFFF00"/>
                </a:solidFill>
              </a:rPr>
            </a:br>
            <a:r>
              <a:rPr lang="tr-TR" b="1" dirty="0">
                <a:solidFill>
                  <a:srgbClr val="FFFF00"/>
                </a:solidFill>
              </a:rPr>
              <a:t>Le Monde’un görüşü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136960-9F47-4A7D-B992-B3C48A888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58" y="2132855"/>
            <a:ext cx="8103798" cy="4184079"/>
          </a:xfrm>
        </p:spPr>
        <p:txBody>
          <a:bodyPr>
            <a:normAutofit/>
          </a:bodyPr>
          <a:lstStyle/>
          <a:p>
            <a:pPr marL="0" lvl="0" indent="0">
              <a:buClr>
                <a:srgbClr val="FF9000"/>
              </a:buClr>
              <a:buNone/>
            </a:pPr>
            <a:r>
              <a:rPr lang="en-GB" sz="3600" b="1" dirty="0">
                <a:solidFill>
                  <a:prstClr val="white"/>
                </a:solidFill>
              </a:rPr>
              <a:t>Le Monde:</a:t>
            </a:r>
            <a:endParaRPr lang="en-GB" sz="3600" b="1" dirty="0">
              <a:solidFill>
                <a:srgbClr val="FFFF00"/>
              </a:solidFill>
            </a:endParaRPr>
          </a:p>
          <a:p>
            <a:pPr marL="0" lvl="0" indent="0">
              <a:buClr>
                <a:srgbClr val="FF9000"/>
              </a:buClr>
              <a:buNone/>
            </a:pPr>
            <a:r>
              <a:rPr lang="en-GB" sz="3200" b="1" dirty="0">
                <a:solidFill>
                  <a:srgbClr val="FFFF00"/>
                </a:solidFill>
              </a:rPr>
              <a:t>“Rankings may irritate but they can not be ignored”</a:t>
            </a:r>
            <a:r>
              <a:rPr lang="tr-TR" sz="3200" b="1" dirty="0">
                <a:solidFill>
                  <a:srgbClr val="FFFF00"/>
                </a:solidFill>
              </a:rPr>
              <a:t> </a:t>
            </a:r>
          </a:p>
          <a:p>
            <a:pPr marL="0" lvl="0" indent="0">
              <a:buClr>
                <a:srgbClr val="FF9000"/>
              </a:buClr>
              <a:buNone/>
            </a:pPr>
            <a:r>
              <a:rPr lang="tr-TR" sz="3600" b="1" dirty="0">
                <a:solidFill>
                  <a:prstClr val="white"/>
                </a:solidFill>
              </a:rPr>
              <a:t>(Sıralamalar rahatsız edici olabilir ama görmezden gelinemez)</a:t>
            </a:r>
          </a:p>
          <a:p>
            <a:endParaRPr lang="en-GB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261750-178C-4752-B14D-A809260C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2898E42-10C3-45CD-93E6-4920BF9B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60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789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24BC281-D32A-440B-B279-F9C984F7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125" y="1268760"/>
            <a:ext cx="7743758" cy="924475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SON SÖZ</a:t>
            </a:r>
            <a:endParaRPr lang="en-GB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28F111-F160-446C-80ED-D07DFCD60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3890962"/>
          </a:xfrm>
        </p:spPr>
        <p:txBody>
          <a:bodyPr>
            <a:normAutofit/>
          </a:bodyPr>
          <a:lstStyle/>
          <a:p>
            <a:r>
              <a:rPr lang="tr-TR" sz="2800" b="1" dirty="0"/>
              <a:t>NEREDE OLDUĞUMUZU BİLMEDEN HEDEFİMİZE ULAŞAMAYIZ</a:t>
            </a:r>
          </a:p>
          <a:p>
            <a:r>
              <a:rPr lang="tr-TR" sz="2800" b="1" dirty="0"/>
              <a:t>SIRALAMALAR, BULUNDUĞUMUZ NOKTANIN KOORDİNATLARINI VERİR</a:t>
            </a:r>
          </a:p>
          <a:p>
            <a:r>
              <a:rPr lang="tr-TR" sz="2800" b="1" dirty="0"/>
              <a:t>SIRALAMALARA KIZSAK DA ONLARDAN YARARLANMALIYIZ 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F8807EB-24D8-483B-B68B-03055F1F1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9AFA6DC-1916-4E87-9C7A-A10B935F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61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628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621F2EC-F73B-49EE-A232-A421B928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92696"/>
            <a:ext cx="7632848" cy="1656184"/>
          </a:xfrm>
        </p:spPr>
        <p:txBody>
          <a:bodyPr/>
          <a:lstStyle/>
          <a:p>
            <a:pPr algn="ctr"/>
            <a:r>
              <a:rPr lang="en-GB" b="1" dirty="0"/>
              <a:t>KATILIMINIZ İÇİN TEŞEKKÜR EDER</a:t>
            </a:r>
            <a:r>
              <a:rPr lang="tr-TR" b="1" dirty="0"/>
              <a:t>İM</a:t>
            </a:r>
            <a:r>
              <a:rPr lang="en-GB" b="1" dirty="0"/>
              <a:t>  </a:t>
            </a:r>
            <a:endParaRPr lang="tr-TR" sz="36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C01234-5B54-4588-A8D9-ADB81A59A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060848"/>
            <a:ext cx="8640959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b="1" dirty="0">
                <a:solidFill>
                  <a:srgbClr val="FFFF00"/>
                </a:solidFill>
              </a:rPr>
              <a:t>ANKARA </a:t>
            </a:r>
            <a:r>
              <a:rPr lang="en-GB" sz="3600" b="1" dirty="0">
                <a:solidFill>
                  <a:srgbClr val="FFFF00"/>
                </a:solidFill>
              </a:rPr>
              <a:t>ÜNİVERSİTESİ’NE</a:t>
            </a:r>
            <a:r>
              <a:rPr lang="en-GB" sz="4000" b="1" dirty="0">
                <a:solidFill>
                  <a:srgbClr val="FFFF00"/>
                </a:solidFill>
              </a:rPr>
              <a:t> </a:t>
            </a:r>
            <a:r>
              <a:rPr lang="en-GB" sz="3600" b="1" dirty="0"/>
              <a:t>SIRALAMALARDA BAŞARILAR DİL</a:t>
            </a:r>
            <a:r>
              <a:rPr lang="tr-TR" sz="3600" b="1" dirty="0"/>
              <a:t>İYORU</a:t>
            </a:r>
            <a:r>
              <a:rPr lang="en-GB" sz="3600" b="1" dirty="0"/>
              <a:t>M</a:t>
            </a:r>
            <a:endParaRPr lang="tr-TR" sz="3600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7C37D7-A953-428A-B5CD-5F9BC2C7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79D492E-283E-4B64-8254-216E742E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62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7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2CBDBEF-0CA0-43B0-B8CC-79B1C7B5A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97" y="332656"/>
            <a:ext cx="7920880" cy="92447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Çin</a:t>
            </a:r>
            <a:r>
              <a:rPr lang="tr-TR" b="1" dirty="0">
                <a:solidFill>
                  <a:srgbClr val="FFFF00"/>
                </a:solidFill>
              </a:rPr>
              <a:t>’in 2003’te belirlenen 9 </a:t>
            </a:r>
            <a:r>
              <a:rPr lang="en-US" b="1" dirty="0">
                <a:solidFill>
                  <a:srgbClr val="FFFF00"/>
                </a:solidFill>
              </a:rPr>
              <a:t>araştırma üniversite</a:t>
            </a:r>
            <a:r>
              <a:rPr lang="tr-TR" b="1" dirty="0">
                <a:solidFill>
                  <a:srgbClr val="FFFF00"/>
                </a:solidFill>
              </a:rPr>
              <a:t>s</a:t>
            </a:r>
            <a:r>
              <a:rPr lang="en-US" b="1" dirty="0">
                <a:solidFill>
                  <a:srgbClr val="FFFF00"/>
                </a:solidFill>
              </a:rPr>
              <a:t>inin </a:t>
            </a:r>
            <a:r>
              <a:rPr lang="tr-TR" b="1" dirty="0">
                <a:solidFill>
                  <a:srgbClr val="FFFF00"/>
                </a:solidFill>
              </a:rPr>
              <a:t>durumu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BE03B5-837A-4231-9553-1E3272E2A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397" y="1772816"/>
            <a:ext cx="7268995" cy="4544120"/>
          </a:xfrm>
        </p:spPr>
        <p:txBody>
          <a:bodyPr>
            <a:noAutofit/>
          </a:bodyPr>
          <a:lstStyle/>
          <a:p>
            <a:r>
              <a:rPr lang="tr-TR" sz="2800" b="1" dirty="0"/>
              <a:t>Tabloda görüleceği gibi 2022-2023 Dünya sıralamasında:</a:t>
            </a:r>
          </a:p>
          <a:p>
            <a:pPr marL="0" indent="0" fontAlgn="t">
              <a:buNone/>
            </a:pPr>
            <a:r>
              <a:rPr lang="tr-TR" sz="2400" b="1" dirty="0"/>
              <a:t>1.Shanghai Jiao Tong U. : Dünya 8 incisi</a:t>
            </a:r>
            <a:endParaRPr lang="en-US" sz="2400" dirty="0"/>
          </a:p>
          <a:p>
            <a:pPr marL="0" indent="0" fontAlgn="t">
              <a:buNone/>
            </a:pPr>
            <a:r>
              <a:rPr lang="tr-TR" sz="2400" b="1" dirty="0"/>
              <a:t>2. Tsinghua University: Dünya 9 uncusu</a:t>
            </a:r>
            <a:endParaRPr lang="en-US" sz="2400" dirty="0"/>
          </a:p>
          <a:p>
            <a:pPr marL="0" indent="0" fontAlgn="t">
              <a:buNone/>
            </a:pPr>
            <a:r>
              <a:rPr lang="tr-TR" sz="2400" b="1" dirty="0"/>
              <a:t>3. Zhejiang University: Dünya 10 uncusu</a:t>
            </a:r>
          </a:p>
          <a:p>
            <a:pPr marL="0" indent="0" fontAlgn="t">
              <a:buNone/>
            </a:pPr>
            <a:r>
              <a:rPr lang="tr-TR" sz="2800" b="1" dirty="0"/>
              <a:t>olmayı başardı. O dokuz üniversitenin tümü ilk 100’de yer alarak ABD üniversitelerinin geriye düşmesine neden oldu</a:t>
            </a:r>
          </a:p>
          <a:p>
            <a:endParaRPr lang="tr-TR" sz="2800" b="1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6FE3CF-C34D-4694-B734-98D1BE69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7D5D512-C2BE-4557-9903-FA8456E6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7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E5651B-0BC7-43BA-B4F0-2241F4C67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19" y="295352"/>
            <a:ext cx="8424936" cy="1296144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Rusya’nın Araştırma Üniversitesi projesi 5-100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A71434-CAC4-4D65-B3BA-CE141D359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59631"/>
            <a:ext cx="8208912" cy="5077865"/>
          </a:xfrm>
        </p:spPr>
        <p:txBody>
          <a:bodyPr>
            <a:normAutofit fontScale="92500"/>
          </a:bodyPr>
          <a:lstStyle/>
          <a:p>
            <a:r>
              <a:rPr lang="tr-TR" sz="3200" b="1" dirty="0"/>
              <a:t>Çin’in araştırma üniversiteleri projesinin ardından Rusya, 2012’de, başlattığı 5-100 projesiyle 2020’de </a:t>
            </a:r>
            <a:r>
              <a:rPr lang="tr-TR" sz="3200" b="1" u="sng" dirty="0"/>
              <a:t>ilk 100’e 5 üniversite </a:t>
            </a:r>
            <a:r>
              <a:rPr lang="tr-TR" sz="3200" b="1" dirty="0"/>
              <a:t>sokmayı hedefledi</a:t>
            </a:r>
          </a:p>
          <a:p>
            <a:r>
              <a:rPr lang="tr-TR" sz="3200" b="1" dirty="0"/>
              <a:t>15 araştırma üniversitesi belirlendi ve 2015’te sayı 21’e çıkartıldı </a:t>
            </a:r>
          </a:p>
          <a:p>
            <a:r>
              <a:rPr lang="tr-TR" sz="3200" b="1" dirty="0"/>
              <a:t>URAP 2022-2023 sıralamasında ilk 100’e girebilen Rus üniversitesi olmadı</a:t>
            </a:r>
            <a:endParaRPr lang="tr-TR" sz="2800" b="1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FCE7752-098E-4EBD-AD97-EB3772342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shade val="50000"/>
                  </a:prstClr>
                </a:solidFill>
              </a:rPr>
              <a:t>15 ARALIK 2022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B336F44-5841-4ECD-A5B6-B5A8DF76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8</a:t>
            </a:fld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67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26027"/>
            <a:ext cx="7992888" cy="1690806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Rus Araştırma Üniversite yöneticilerine URAP adına 2014’te  Moskova’da yapılan sunum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752528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marL="0" indent="0">
              <a:buClr>
                <a:srgbClr val="FF9000"/>
              </a:buClr>
              <a:buNone/>
            </a:pPr>
            <a:endParaRPr lang="tr-TR" sz="1950" b="1" dirty="0">
              <a:solidFill>
                <a:prstClr val="white"/>
              </a:solidFill>
            </a:endParaRPr>
          </a:p>
          <a:p>
            <a:pPr marL="0" indent="0">
              <a:buClr>
                <a:srgbClr val="FF9000"/>
              </a:buClr>
              <a:buNone/>
            </a:pPr>
            <a:r>
              <a:rPr lang="tr-TR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«</a:t>
            </a:r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Rankings and Enhancement of International</a:t>
            </a:r>
            <a:r>
              <a:rPr lang="tr-TR" sz="2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Competitiveness of Russian Universities</a:t>
            </a:r>
            <a:r>
              <a:rPr lang="tr-TR" sz="2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»                 </a:t>
            </a:r>
            <a:r>
              <a:rPr lang="en-US" sz="21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URAP-UniversityRanking by</a:t>
            </a:r>
            <a:r>
              <a:rPr lang="tr-TR" sz="21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Academic  Performance</a:t>
            </a:r>
            <a:endParaRPr lang="tr-TR" sz="21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9000"/>
              </a:buClr>
              <a:buNone/>
            </a:pPr>
            <a:endParaRPr lang="tr-TR" b="1" dirty="0">
              <a:solidFill>
                <a:srgbClr val="FFFF00"/>
              </a:solidFill>
            </a:endParaRPr>
          </a:p>
          <a:p>
            <a:pPr marL="0" indent="0">
              <a:buClr>
                <a:srgbClr val="FF9000"/>
              </a:buClr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Presented by </a:t>
            </a:r>
            <a:endParaRPr lang="tr-T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Clr>
                <a:srgbClr val="FF9000"/>
              </a:buClr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Prof. Dr. Ural AKBU</a:t>
            </a:r>
            <a:r>
              <a:rPr lang="tr-TR" sz="2000" b="1" dirty="0">
                <a:solidFill>
                  <a:schemeClr val="accent6">
                    <a:lumMod val="50000"/>
                  </a:schemeClr>
                </a:solidFill>
              </a:rPr>
              <a:t>LUT</a:t>
            </a:r>
          </a:p>
          <a:p>
            <a:pPr marL="0" indent="0">
              <a:buClr>
                <a:srgbClr val="FF9000"/>
              </a:buClr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URAP Coordinator and</a:t>
            </a:r>
          </a:p>
          <a:p>
            <a:pPr marL="0" indent="0">
              <a:buClr>
                <a:srgbClr val="FF9000"/>
              </a:buClr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Former President of Middle East Technical University</a:t>
            </a:r>
          </a:p>
          <a:p>
            <a:pPr marL="0" indent="0">
              <a:buClr>
                <a:srgbClr val="FF9000"/>
              </a:buClr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Clr>
                <a:srgbClr val="FF9000"/>
              </a:buClr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Moscow, 30 September-1 October 2014 </a:t>
            </a:r>
            <a:r>
              <a:rPr lang="tr-TR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46894" y="5458029"/>
            <a:ext cx="2133600" cy="273844"/>
          </a:xfrm>
        </p:spPr>
        <p:txBody>
          <a:bodyPr/>
          <a:lstStyle/>
          <a:p>
            <a:r>
              <a:rPr lang="tr-TR" dirty="0">
                <a:solidFill>
                  <a:srgbClr val="FF9000"/>
                </a:solidFill>
              </a:rPr>
              <a:t>7.12.2015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5984" y="5458030"/>
            <a:ext cx="608287" cy="273844"/>
          </a:xfrm>
        </p:spPr>
        <p:txBody>
          <a:bodyPr/>
          <a:lstStyle/>
          <a:p>
            <a:fld id="{F8DAC1E0-100C-4F04-8FCE-67623D04FCC0}" type="slidenum">
              <a:rPr lang="tr-TR" smtClean="0">
                <a:solidFill>
                  <a:srgbClr val="FF9000"/>
                </a:solidFill>
              </a:rPr>
              <a:pPr/>
              <a:t>9</a:t>
            </a:fld>
            <a:endParaRPr lang="tr-TR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59776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Sonbahar</Template>
  <TotalTime>65003</TotalTime>
  <Words>3700</Words>
  <Application>Microsoft Office PowerPoint</Application>
  <PresentationFormat>Ekran Gösterisi (4:3)</PresentationFormat>
  <Paragraphs>1132</Paragraphs>
  <Slides>62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62</vt:i4>
      </vt:variant>
    </vt:vector>
  </HeadingPairs>
  <TitlesOfParts>
    <vt:vector size="71" baseType="lpstr">
      <vt:lpstr>Arial</vt:lpstr>
      <vt:lpstr>Arial Black</vt:lpstr>
      <vt:lpstr>Calibri</vt:lpstr>
      <vt:lpstr>Courier New</vt:lpstr>
      <vt:lpstr>Times New Roman</vt:lpstr>
      <vt:lpstr>Trebuchet MS</vt:lpstr>
      <vt:lpstr>Verdana</vt:lpstr>
      <vt:lpstr>Wingdings 2</vt:lpstr>
      <vt:lpstr>Autumn</vt:lpstr>
      <vt:lpstr>     TÜRK ÜNİVERSİTELERİ DÜNYA SIRALAMALARDA NİÇİN İLERLEYEMİYOR?   ANKARA ÜNİVERSİTESİ  15 Aralık 2022</vt:lpstr>
      <vt:lpstr>ARWU: İlk Dünya Sıralaması’nın hikayesi</vt:lpstr>
      <vt:lpstr>ARWU: İlk Dünya Sıralaması’nın hikayesi</vt:lpstr>
      <vt:lpstr>ARWU: İlk Dünya Sıralamasının kurucusu: Prof. Dr. Nian Cai LIU</vt:lpstr>
      <vt:lpstr>Çin’in 2003’te belirlenen 9 araştırma üniversitesinin durumu</vt:lpstr>
      <vt:lpstr>Çin’in 9 araştırma üniversitesinin URAP sıralamalarındaki gelişmesi</vt:lpstr>
      <vt:lpstr>Çin’in 2003’te belirlenen 9 araştırma üniversitesinin durumu</vt:lpstr>
      <vt:lpstr>Rusya’nın Araştırma Üniversitesi projesi 5-100</vt:lpstr>
      <vt:lpstr>Rus Araştırma Üniversite yöneticilerine URAP adına 2014’te  Moskova’da yapılan sunum</vt:lpstr>
      <vt:lpstr>21 Rus Araştırma Üniversitesi’nden ilk 100’ en yakın üniversitenin URAP sıralamalarındaki durumu</vt:lpstr>
      <vt:lpstr>Yüksek Öğretim Kurulu’nun 2019-2023 Hedefi</vt:lpstr>
      <vt:lpstr>URAP sıralamalarında ilk 500’e giren üniversitemiz kalmadı</vt:lpstr>
      <vt:lpstr>URAP sıralamalarında ilk 500’e giren üniversitemiz kalmadı</vt:lpstr>
      <vt:lpstr>ARWU: İlk Dünya Sıralaması (Çin)</vt:lpstr>
      <vt:lpstr>ARWU 2022 Dünya sıralaması  2022’de ilk 500’e yine İstanbul Ü. girebildi  (Sıralamaya girebilen  11 Üniversitemiz)  Not: Aynı aralıktaki kurumlar alfabetik olarak sıralanmıştır </vt:lpstr>
      <vt:lpstr>ARWU 2022 Dünya sıralaması  2022’de ilk 500’e yine İstanbul Ü. girebildi  (Sıralamaya girebilen  11 Üniversitemiz)  Not: Aynı aralıktaki kurumlar alfabetik olarak sıralanmıştır </vt:lpstr>
      <vt:lpstr>US News and World Report  Dünya sıralaması</vt:lpstr>
      <vt:lpstr>US News &amp; World Report 2022-2023  Dünya sıralaması (Sıralama anket +  bilimsel üretkenliğe dayalıdır) İlk 10 üniversitemiz  </vt:lpstr>
      <vt:lpstr>CWTS-Leiden Dünya Sıralaması  (Hollanda)</vt:lpstr>
      <vt:lpstr>Leiden CWTS kurucusu Prof. Dr. Anthony van Raan URAP Sempozyumu’nda</vt:lpstr>
      <vt:lpstr> CWTS-Leiden 2022 Dünya Sıralaması Sıralama akademik üretkenliğe dayalıdır İlk 500’e İstanbul  ve Hacettepe üniversiteleri girdi  (Sıralamaya giren ilk 10 üniversitemiz)  </vt:lpstr>
      <vt:lpstr>THE (Times Higher Ed.) Dünya sıralaması (İngiltere)</vt:lpstr>
      <vt:lpstr>Phil BATY, THE (Times Higher Ed.) Editörü URAP 2012 Sempozyumunda </vt:lpstr>
      <vt:lpstr>THE (Times Higher Education)  2022-2023  Dünya sıralaması İlk 500’e Çankaya, Koç  ve Sabancı  girdi Sıralamaya girenler</vt:lpstr>
      <vt:lpstr>QS 2022-2023 Dünya sıralaması   Sıralamaya giren ilk 9 üniversitemiz </vt:lpstr>
      <vt:lpstr>Sci Mago (İspanya) 2022 Dünya sıralaması (2009’da kuruldu Akademik üretkenlik temelli)   Sıralamaya giren ilk 9  üniversitemiz  </vt:lpstr>
      <vt:lpstr>(NTU) National Taiwan University Ranking (Eski HEEACT)</vt:lpstr>
      <vt:lpstr>(NTU) National Taiwan University Ranking</vt:lpstr>
      <vt:lpstr>PowerPoint Sunusu</vt:lpstr>
      <vt:lpstr>RUR (Round University Ranking) Kurucusu: Oleg Solovyev</vt:lpstr>
      <vt:lpstr>2022 RUR (Round University Ranking) Dünya sıralaması (Anket+akademik üretkenliğe dayalıdır) (Rusya’da şirket) Sıralamaya giren ilk 9 üniversitemiz</vt:lpstr>
      <vt:lpstr>CWUR (Center for World University Rankings) 2022 Dünya sıralaması (BAE’de şirket)  Sıralamaya giren ilk 10 üniversitemiz</vt:lpstr>
      <vt:lpstr>Webometrics Dünya Sıralaması (İspanya) 2022 (Web sayfası +Akademik üretkenlik)  ilk 10 üniversitemiz </vt:lpstr>
      <vt:lpstr>Isidro Aguillo: Webometrics’in kurucusu, URAP Sempozyumunda</vt:lpstr>
      <vt:lpstr>URAP Dünya sıralaması</vt:lpstr>
      <vt:lpstr>URAP TÜRKİYE Sıralaması 2022-2023  Sıralamaya giren ilk 10 üniversitemiz  </vt:lpstr>
      <vt:lpstr>URAP 2022-2023 dünya sıralamasında 1ilk 10 üniversitemizin puanları (600 üzerinden)</vt:lpstr>
      <vt:lpstr>URAP 2021-2022 Dünya Alan Sıralaması: 78 alan 83 üniversitemiz sıralamaya girdi.    78 bilim alanının 46’sında yer aldılar  Tablo: Sıralamada, üniversitelerimizin Türkiye’de ilk 3’te yer alma sayıları  Ankara Ü: 5 alanda ilk 3’te yer aldı Toplam 14/78 alan</vt:lpstr>
      <vt:lpstr>URAP 2020-2021 Dünya Bilim Alanı Sıralamasında Ankara Ü. (14/78)</vt:lpstr>
      <vt:lpstr>Dergi Etki Dilimleri</vt:lpstr>
      <vt:lpstr>Üniversitelerimiz niçin dünya sıralamalarında yükselemiyor?</vt:lpstr>
      <vt:lpstr>Dünyada ve Türkiye’de 5 yılda yayımlanan makalelerin; yer aldığı dergilerin etki değerine göre %25’lik dilimlere dağılımı</vt:lpstr>
      <vt:lpstr>Dünyanın en iyi 9 üniversitesinin yayın kalitesi durumu</vt:lpstr>
      <vt:lpstr>İlk 9 üniversitemizin 2022-2023 Dünya sıralamasına göre yayın kalitesi durumu</vt:lpstr>
      <vt:lpstr>PowerPoint Sunusu</vt:lpstr>
      <vt:lpstr>PowerPoint Sunusu</vt:lpstr>
      <vt:lpstr>5 yıllık makalelerine göre. İlk %25’lik dilimde en çok yayını olanlar</vt:lpstr>
      <vt:lpstr> 5 yılda Türkiye kaynaklı makalelerin yayımlandığı dergilerin %25’lik dilimlerdeki oranlarının karşılaştırılması (Q1: Hollanda’da %62 bizde %22; Q4 Hollanda’da %3,5 bizde %31,9)  </vt:lpstr>
      <vt:lpstr>URAP Dünya sıralamasında ilk 20’deki üniversitelerin %25’lik dilimlerde yaptıkları yayın oranlarına göre sıralanması (5 yıldaki makaleler) Q1 MIT’de %73 Türkiye’de %22; Q4 MIT’de %3 Türkiye’de %31,9</vt:lpstr>
      <vt:lpstr>URAP 2022-2023 Dünya sıralamasında 6 farklı sıra aralığında yer alan Türk üniversitelerinin sayıları</vt:lpstr>
      <vt:lpstr>URAP 2020-2021 Dünya sıralamasında ilk 1000’deki üniversitelerin 2020’de  çıkardığı ortalama makale sayıları (Q1, Q2 ve Q3 toplamı</vt:lpstr>
      <vt:lpstr>Üniversitelerimiz niçin dünya sıralamalarında yükselemiyor?</vt:lpstr>
      <vt:lpstr>URAP 2022-2023 dünya sıralamasında ilk 1000’deki üniversitelerin 2017-2021 dönemindeki 5 yılda aldığı toplam atıf sayılarının ortalaması</vt:lpstr>
      <vt:lpstr>Üniversitelerimiz niçin dünya sıralamalarında yükselemiyor?</vt:lpstr>
      <vt:lpstr>Üniversitelerimiz niçin dünya sıralamalarında yükselemiyor?</vt:lpstr>
      <vt:lpstr>Üniversitelerimiz niçin dünya sıralamalarında yükselemiyor?</vt:lpstr>
      <vt:lpstr>Sıralamaların etkisi: Malezya’da rektörler görevden alındı</vt:lpstr>
      <vt:lpstr>Malezya’da rektörler görevden alındı</vt:lpstr>
      <vt:lpstr>Sıralamalar hakkında  Avrupa Üniv. Birliği’nin görüşü</vt:lpstr>
      <vt:lpstr>Sıralamalar hakkında  Le Monde’un görüşü</vt:lpstr>
      <vt:lpstr>SON SÖZ</vt:lpstr>
      <vt:lpstr>KATILIMINIZ İÇİN TEŞEKKÜR EDERİM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ÜNİVERSİTE SIRALAMA SİSTEMLERİ VE TÜRK ÜNİVERSİTELERİNİN DURUMU</dc:title>
  <dc:creator>Ural Akbulut</dc:creator>
  <cp:lastModifiedBy>Ural Akbulut</cp:lastModifiedBy>
  <cp:revision>337</cp:revision>
  <dcterms:created xsi:type="dcterms:W3CDTF">2013-10-20T12:02:44Z</dcterms:created>
  <dcterms:modified xsi:type="dcterms:W3CDTF">2022-12-14T18:36:55Z</dcterms:modified>
</cp:coreProperties>
</file>