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sldIdLst>
    <p:sldId id="369" r:id="rId2"/>
    <p:sldId id="323" r:id="rId3"/>
    <p:sldId id="2037" r:id="rId4"/>
    <p:sldId id="2039" r:id="rId5"/>
    <p:sldId id="2041" r:id="rId6"/>
    <p:sldId id="2042" r:id="rId7"/>
    <p:sldId id="2043" r:id="rId8"/>
    <p:sldId id="2044" r:id="rId9"/>
    <p:sldId id="2045" r:id="rId10"/>
    <p:sldId id="2046" r:id="rId11"/>
    <p:sldId id="2047" r:id="rId12"/>
    <p:sldId id="2048" r:id="rId13"/>
    <p:sldId id="2049" r:id="rId14"/>
    <p:sldId id="2050" r:id="rId15"/>
    <p:sldId id="2051" r:id="rId16"/>
    <p:sldId id="2052" r:id="rId17"/>
    <p:sldId id="2053" r:id="rId18"/>
    <p:sldId id="2054" r:id="rId19"/>
    <p:sldId id="2055" r:id="rId20"/>
    <p:sldId id="36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FF92D-F4B7-4233-B06C-B7C82EC6160E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96F7-36A5-4302-89D4-396627E7FB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7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03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44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05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Resi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>
          <a:xfrm>
            <a:off x="0" y="0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1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0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78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36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0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96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7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4DFA-47DE-4B74-B229-5F92ACD3A5B0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8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90548"/>
            <a:ext cx="12087225" cy="22721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609065"/>
            <a:ext cx="12349761" cy="2254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rtl="0">
              <a:defRPr lang="tr-T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 </a:t>
            </a:r>
          </a:p>
          <a:p>
            <a:pPr lvl="0">
              <a:defRPr/>
            </a:pPr>
            <a:r>
              <a:rPr lang="tr-TR" sz="3600" dirty="0">
                <a:cs typeface="Times New Roman" panose="02020603050405020304" pitchFamily="18" charset="0"/>
              </a:rPr>
              <a:t>ANKARA ÜNİVERSİTESİ</a:t>
            </a:r>
          </a:p>
          <a:p>
            <a:pPr lvl="0">
              <a:defRPr/>
            </a:pPr>
            <a:endParaRPr kumimoji="0" lang="tr-TR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tr-T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0" y="52216"/>
            <a:ext cx="1874981" cy="187498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236DB2B-424F-4C98-95EE-E7CB42BC37E3}"/>
              </a:ext>
            </a:extLst>
          </p:cNvPr>
          <p:cNvSpPr txBox="1"/>
          <p:nvPr/>
        </p:nvSpPr>
        <p:spPr>
          <a:xfrm>
            <a:off x="1115642" y="4182051"/>
            <a:ext cx="10118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Ankara Üniversitesi Multidisipliner Çalışma Analizi</a:t>
            </a:r>
          </a:p>
          <a:p>
            <a:pPr algn="ctr"/>
            <a:r>
              <a:rPr lang="tr-T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(AVESİS verilerine göre)</a:t>
            </a:r>
          </a:p>
        </p:txBody>
      </p:sp>
    </p:spTree>
    <p:extLst>
      <p:ext uri="{BB962C8B-B14F-4D97-AF65-F5344CB8AC3E}">
        <p14:creationId xmlns:p14="http://schemas.microsoft.com/office/powerpoint/2010/main" val="248064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6749"/>
              </p:ext>
            </p:extLst>
          </p:nvPr>
        </p:nvGraphicFramePr>
        <p:xfrm>
          <a:off x="1309688" y="649042"/>
          <a:ext cx="9788947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Tıp Fakültesi; Mühendislik Fakültesi; Kök Hücre Enstitüsü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Biyomedikal Mühendisliği Bölümü; Kök Hücre Ve Yenileyici Tıp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Tıbbi Laboratuvar Teknikleri Programı; Ziraat Fakültesi;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Tarım Ekonomisi Bölümü; Tarla Bitkileri Bölümü; Sosyoloji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Burdur Mehmet Akif Ersoy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 Fen/Mühendislik</a:t>
                      </a:r>
                    </a:p>
                    <a:p>
                      <a:endParaRPr lang="tr-TR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Fen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Biyolojik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 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Tıbbi Laboratuvar Teknikleri Programı; Üretim Yönetimi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Süt Teknolojisi Bölümü; Dahili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Ege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Ziraat Fakültesi; Tarla Bitkileri Merkez Araştırma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Tarım Makineleri Ve Teknolojileri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Bakanlık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Bilgisayar Ve </a:t>
                      </a:r>
                      <a:r>
                        <a:rPr lang="tr-TR" sz="900" b="1" dirty="0" err="1"/>
                        <a:t>Öğ.Tek.Eği</a:t>
                      </a:r>
                      <a:r>
                        <a:rPr lang="tr-TR" sz="900" b="1" dirty="0"/>
                        <a:t>.  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Fen Edebiyat Fakültesi; Eğitim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Sosyoloji Bölümü; Eğitim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TED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Eczacılık Bilimleri Bölümü; Eczacılık Meslek Bilimleri; Eczacılık Meslek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Çukurova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Fen Edebiyat Fakültesi; Eğitim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Psikoloji Bölümü; Sosyoloji Bölümü; Eğitim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TED Üniversitesi; </a:t>
                      </a:r>
                      <a:r>
                        <a:rPr lang="tr-TR" sz="900" b="1" dirty="0" err="1"/>
                        <a:t>İbn</a:t>
                      </a:r>
                      <a:r>
                        <a:rPr lang="tr-TR" sz="900" b="1" dirty="0"/>
                        <a:t> Haldun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08DAABCF-E78C-410C-A104-9AE5FCA5A252}"/>
              </a:ext>
            </a:extLst>
          </p:cNvPr>
          <p:cNvSpPr txBox="1"/>
          <p:nvPr/>
        </p:nvSpPr>
        <p:spPr>
          <a:xfrm>
            <a:off x="2397378" y="5380672"/>
            <a:ext cx="6949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2020-Yılında;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Sosyal-Fen/Mühendislik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Sosyal-Sağlık işbirliği çerçevesinde 1,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Sağlık-Fen/Mühendislik işbirliği çerçevesinde 5,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Fen-Mühendislik işbirliği çerçevesinde 9 proje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285402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DC2015-C022-447F-9906-8E14B3E4CA21}"/>
              </a:ext>
            </a:extLst>
          </p:cNvPr>
          <p:cNvSpPr txBox="1"/>
          <p:nvPr/>
        </p:nvSpPr>
        <p:spPr>
          <a:xfrm>
            <a:off x="75500" y="74094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2021 YILI;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CF76CF-2A5F-4881-AE8C-2DCB62770744}"/>
              </a:ext>
            </a:extLst>
          </p:cNvPr>
          <p:cNvSpPr txBox="1"/>
          <p:nvPr/>
        </p:nvSpPr>
        <p:spPr>
          <a:xfrm>
            <a:off x="1929468" y="740942"/>
            <a:ext cx="645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Başlangıç tarihi 2021 olan toplam 105 adet proje yer almaktadır.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48 adet multidisipliner/ikili işbirliği niteliğindedir.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6960"/>
              </p:ext>
            </p:extLst>
          </p:nvPr>
        </p:nvGraphicFramePr>
        <p:xfrm>
          <a:off x="1410355" y="1513108"/>
          <a:ext cx="86061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Adli Toksikoloji Anabilim Dalı; 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Fen-Edebiyat Fakültesi; 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Arkeoloji Bölümü; Eskiçağ Dilleri Ve Kültürleri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 err="1"/>
                        <a:t>Ondokuz</a:t>
                      </a:r>
                      <a:r>
                        <a:rPr lang="tr-TR" sz="900" b="1" dirty="0"/>
                        <a:t> Mayıs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Fen-Edebiyat Fakültesi; 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Antropoloji Bölümü; Arkeoloji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Gaziantep Üniversitesi; Karadeniz Teknik Üniversitesi; Kırşehir Ahi Evran Üniversitesi; Sivas Cumhuriyet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Bilgi İşlem ve Elektronik Arşivler Daire Başkanlığı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 Ve Belge Yönetimi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Devlet Arşivleri Başkanlığı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Bilgisayar Ve Öğretim Teknolojileri Eğitimi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Kırşehir Ahi Evran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Ziraat Fakültesi; Mühendislik Fakültesi; Bucak Teknoloji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Bilgisayar Mühendisliği Bölümü; Cerrahi Tıp Bilimleri Bölümü; Yazılım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Burdur Mehmet Akif Ersoy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Bilgisayar Ve Öğretim Teknolojileri Eğitimi Bölümü; Matematik Ve Fen Bilimleri Eğitimi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  <a:p>
                      <a:endParaRPr lang="tr-TR" sz="900" b="1" dirty="0"/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Teknolojisi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Adana Alparslan Türkeş Bilim Ve Teknoloji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Fakültesi; Mahmudiye Atçılık </a:t>
                      </a:r>
                      <a:r>
                        <a:rPr lang="tr-TR" sz="900" b="1" dirty="0" err="1"/>
                        <a:t>Mes.Y.Okulu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Teknolojisi Bölümü; Bitkisel Ve Hayvansal Üretim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900" b="1" dirty="0"/>
                        <a:t>Ankara Üniversitesi; Eskişehir Osmangazi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MEB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6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90599"/>
              </p:ext>
            </p:extLst>
          </p:nvPr>
        </p:nvGraphicFramePr>
        <p:xfrm>
          <a:off x="1309688" y="791655"/>
          <a:ext cx="9788947" cy="568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Dahili Tıp Bilimleri Bölümü; Temel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</a:t>
                      </a:r>
                      <a:r>
                        <a:rPr lang="tr-TR" sz="900" b="1" dirty="0" err="1"/>
                        <a:t>Bahçeşehir</a:t>
                      </a:r>
                      <a:r>
                        <a:rPr lang="tr-TR" sz="900" b="1" dirty="0"/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Meslek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İstanbul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Dahili Tıp Bilimleri Bölümü; Dahili Tıp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</a:t>
                      </a:r>
                      <a:r>
                        <a:rPr lang="tr-TR" sz="900" b="1" dirty="0" err="1"/>
                        <a:t>Intergen</a:t>
                      </a:r>
                      <a:r>
                        <a:rPr lang="tr-TR" sz="900" b="1" dirty="0"/>
                        <a:t>; Ankara Yıldırım Beyazıt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Muğla Sıtkı Koçman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 err="1"/>
                        <a:t>Biyoteknoloji</a:t>
                      </a:r>
                      <a:r>
                        <a:rPr lang="tr-TR" sz="900" b="1" dirty="0"/>
                        <a:t>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 err="1"/>
                        <a:t>Biyoteknoloji</a:t>
                      </a:r>
                      <a:r>
                        <a:rPr lang="tr-TR" sz="900" b="1" dirty="0"/>
                        <a:t> Anabilim Dalı; Biyoloji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Ege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Dil Ve Tarih-Coğrafya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Felsefe Bölümü; Dahili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İletişim Fakültesi; Orman Fakültesi Coğrafya ve </a:t>
                      </a:r>
                      <a:r>
                        <a:rPr lang="tr-TR" sz="900" b="1" dirty="0" err="1"/>
                        <a:t>Geomatik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Gazetecilik Bölümü; Coğrafya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 err="1"/>
                        <a:t>Laval</a:t>
                      </a:r>
                      <a:r>
                        <a:rPr lang="tr-TR" sz="900" b="1" dirty="0"/>
                        <a:t> Üniversite;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İlahiyat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İslam Tarihi Ve Sanatları Bölümü; Felsefe Ve Din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Yozgat Bozok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Avrasya Yer Bilimleri Enstitüsü; Ayaş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Katı Yer Bilimleri; Mimarlık Ve Şehir Planlama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dirty="0"/>
                        <a:t>İstanbul Teknik Üniversitesi; Ankara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900" b="1" dirty="0"/>
                        <a:t>Fen Fakültesi; Polatlı Fen-Edebiyat Fakültesi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Ankara Hacı Bayram Veli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Enfeksiyon Hastalıkları; Görme Engelliler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Bölümü; Eczacılık Teknolojisi  Bölümü; Eczacılık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Hacettepe Üniversitesi; İnönü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Eldivan Sağlık Hizmetleri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Bölümü; Veterinerlik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Çocuk Sağlığı Enstitüsü; Eldivan Sağlık Hizmetleri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Klinik Öncesi Bilimler Bölümü; Veterinerlik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Hacettepe Üniversitesi; Çankırı Karatekin Üniversitesi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8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4983"/>
              </p:ext>
            </p:extLst>
          </p:nvPr>
        </p:nvGraphicFramePr>
        <p:xfrm>
          <a:off x="1301142" y="685800"/>
          <a:ext cx="978894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Diş Hekimliği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900" b="1" dirty="0"/>
                        <a:t>Ankara Üniversitesi; Eskişehir Osmangazi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Eldivan Sağlık Hizmetleri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Bölümü; Veterinerlik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Deniz Bilimleri Ve İşletmeciliği Enstitüsü; Eldivan Sağlık Hizmetleri Meslek Yüksekokulu; Su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Bölümü; Deniz Bilimleri Ve İşletmeciliği Bölümü; Veterinerlik Bölümü; Balıkçılık Ve Su Ürünleri İşleme Teknolojisi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İstanbul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T.C. Tarım Ve Orman Bakanlığı İstanbul Pendik Veteriner Kontrol Enstitüsü;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Eğitim Bilimleri Fakültesi; Gazi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Özel Eğitim Bölümü; Özel Eğitim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Dil Ve Tarih-Coğrafya Fakültesi; Lisansüstü Programlar Enstitüsü; İletişim Fakültesi; İktisadi, İdari Ve Sosyal Bilimler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Psikoloji Bölümü; Psikoloji </a:t>
                      </a:r>
                      <a:r>
                        <a:rPr lang="tr-TR" sz="900" b="1" dirty="0" err="1">
                          <a:latin typeface="+mn-lt"/>
                        </a:rPr>
                        <a:t>Abd</a:t>
                      </a:r>
                      <a:r>
                        <a:rPr lang="tr-TR" sz="900" b="1" dirty="0">
                          <a:latin typeface="+mn-lt"/>
                        </a:rPr>
                        <a:t>; Radyo, Televizyon Ve Sinema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TED Üniversitesi; Ankara </a:t>
                      </a:r>
                      <a:r>
                        <a:rPr lang="tr-TR" sz="900" b="1" dirty="0" err="1">
                          <a:latin typeface="+mn-lt"/>
                        </a:rPr>
                        <a:t>Medipol</a:t>
                      </a:r>
                      <a:r>
                        <a:rPr lang="tr-TR" sz="900" b="1" dirty="0">
                          <a:latin typeface="+mn-lt"/>
                        </a:rPr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Spor Bilimleri Fakültesi; İletişim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Spor Yöneticiliği Bölümü; Gazetecilik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Edebiyat Fakültesi; 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Psikoloji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Çankırı Karatekin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Deniz Bilimleri Ve Teknolojisi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Bölümü; Su Ürünleri Temel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Çanakkale </a:t>
                      </a:r>
                      <a:r>
                        <a:rPr lang="tr-TR" sz="900" b="1" dirty="0" err="1"/>
                        <a:t>Onsekiz</a:t>
                      </a:r>
                      <a:r>
                        <a:rPr lang="tr-TR" sz="900" b="1" dirty="0"/>
                        <a:t> Mart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Bilimleri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Özel Eğitim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İzmir Katip Çelebi Üniversitesi; Dokuz Eylül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25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77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37722"/>
              </p:ext>
            </p:extLst>
          </p:nvPr>
        </p:nvGraphicFramePr>
        <p:xfrm>
          <a:off x="1309531" y="610299"/>
          <a:ext cx="9788947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Diş Hekimliği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Yüksek İhtisas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Yapay Zeka Ve Veri Mühendisliği Bölümü; İnşaat Mühendisliği Bölümü; Bilgisayar Mühendisliği Bölümü; Maden Mühendisliği Bölümü; Elektrik-Elektronik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Karamanoğlu </a:t>
                      </a:r>
                      <a:r>
                        <a:rPr lang="tr-TR" sz="900" b="1" dirty="0" err="1"/>
                        <a:t>Mehmetbey</a:t>
                      </a:r>
                      <a:r>
                        <a:rPr lang="tr-TR" sz="900" b="1" dirty="0"/>
                        <a:t> Üniversitesi; Tarsus Üniversitesi; Van Yüzüncü Yıl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Diş Hekimliği Fakültesi; 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Klinik Bilimler Bölümü; Cerrahi Tıp Bilimleri Bölümü; Veteriner Hekimliği Temel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Yüksek İhtisas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Fen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Toprak Bilimi Ve Bitki Besleme Bölümü; Kimya Bölümü; Jeoloji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Isparta Uygulamalı Bilimler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Toprak Bilimi Ve Bitki Besleme Bölümü; Tarımsal Yapılar Ve Sulama Bölümü; Tarımsal Yapılar Ve Sulama; </a:t>
                      </a:r>
                      <a:r>
                        <a:rPr lang="tr-TR" sz="900" b="1" dirty="0" err="1"/>
                        <a:t>Biyosistem</a:t>
                      </a:r>
                      <a:r>
                        <a:rPr lang="tr-TR" sz="900" b="1" dirty="0"/>
                        <a:t> Mühendisliği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Çanakkale </a:t>
                      </a:r>
                      <a:r>
                        <a:rPr lang="tr-TR" sz="900" b="1" dirty="0" err="1"/>
                        <a:t>Onsekiz</a:t>
                      </a:r>
                      <a:r>
                        <a:rPr lang="tr-TR" sz="900" b="1" dirty="0"/>
                        <a:t> Mart Üniversitesi; Eskişehir Osmangazi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Tıp Fakültesi; </a:t>
                      </a:r>
                      <a:r>
                        <a:rPr lang="tr-TR" sz="900" b="1" dirty="0" err="1">
                          <a:latin typeface="+mn-lt"/>
                        </a:rPr>
                        <a:t>Biyoteknoloji</a:t>
                      </a:r>
                      <a:r>
                        <a:rPr lang="tr-TR" sz="900" b="1" dirty="0">
                          <a:latin typeface="+mn-lt"/>
                        </a:rPr>
                        <a:t>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Temel Tıp Bilimleri Bölümü; </a:t>
                      </a:r>
                      <a:r>
                        <a:rPr lang="tr-TR" sz="900" b="1" dirty="0" err="1">
                          <a:latin typeface="+mn-lt"/>
                        </a:rPr>
                        <a:t>Biyoteknoloji</a:t>
                      </a:r>
                      <a:r>
                        <a:rPr lang="tr-TR" sz="900" b="1" dirty="0">
                          <a:latin typeface="+mn-lt"/>
                        </a:rPr>
                        <a:t> Anabilim Dalı; Dahili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Lokman Hekim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Ağız, Diş Ve Çene Cerrahisi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Zootekni Bölümü; Fen Bilimleri Enstitüsü (Döner Sermaye)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Trabzon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Hekimliği Temel Bilimleri Bölümü; Temel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Siirt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Fakültesi; Lisansüstü Eğitim Enstitüsü;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Eczacılık Bilimleri Bölümü; Çevre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İstanbul Üniversitesi-Cerrahpaşa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Zootekni Ve Hayvan Besleme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Necmettin Erbakan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Tarih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Gümüşhane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25361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FE659131-8FD5-41AB-A5C5-02090D8AEA5B}"/>
              </a:ext>
            </a:extLst>
          </p:cNvPr>
          <p:cNvSpPr txBox="1"/>
          <p:nvPr/>
        </p:nvSpPr>
        <p:spPr>
          <a:xfrm>
            <a:off x="4149140" y="5657671"/>
            <a:ext cx="6949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2021-Yılında;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Sosyal-Sağlık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Sağlık-Fen/Mühendislik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Fen-Mühendislik işbirliği çerçevesinde 9 proje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12213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DC2015-C022-447F-9906-8E14B3E4CA21}"/>
              </a:ext>
            </a:extLst>
          </p:cNvPr>
          <p:cNvSpPr txBox="1"/>
          <p:nvPr/>
        </p:nvSpPr>
        <p:spPr>
          <a:xfrm>
            <a:off x="75500" y="74094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2022 YILI;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CF76CF-2A5F-4881-AE8C-2DCB62770744}"/>
              </a:ext>
            </a:extLst>
          </p:cNvPr>
          <p:cNvSpPr txBox="1"/>
          <p:nvPr/>
        </p:nvSpPr>
        <p:spPr>
          <a:xfrm>
            <a:off x="1929468" y="740942"/>
            <a:ext cx="645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Başlangıç tarihi 2022 olan toplam 69 adet proje yer almaktadır.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48 adet multidisipliner/ikili işbirliği niteliğindedir.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12736"/>
              </p:ext>
            </p:extLst>
          </p:nvPr>
        </p:nvGraphicFramePr>
        <p:xfrm>
          <a:off x="1410355" y="1513108"/>
          <a:ext cx="86061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Fen-Edebiyat Fakültesi; Ziraat Fakültesi; 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Arkeoloji Bölümü; Su Ürünleri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Osmaniye Korkut Ata Üniversitesi; Batman Üniversitesi; Yaşar Üniversitesi; </a:t>
                      </a:r>
                      <a:r>
                        <a:rPr lang="tr-TR" sz="900" b="1" dirty="0" err="1"/>
                        <a:t>McMaster</a:t>
                      </a:r>
                      <a:r>
                        <a:rPr lang="tr-TR" sz="900" b="1" dirty="0"/>
                        <a:t> </a:t>
                      </a:r>
                      <a:r>
                        <a:rPr lang="tr-TR" sz="900" b="1" dirty="0" err="1"/>
                        <a:t>University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Antropoloji Bölümü; Antropoloji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İstanbul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İktisadi Ve İdari Bilimler Fakültesi; Hukuk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Avrupa Toplulukları Araştırma Ve Uygulama Merkezi; Uluslararası İlişkiler; Özel Hukuk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Atatürk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Adli Bilimler Enstitüsü;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Adli Biyoloji Anabilim Dalı; Moleküler Biyoloji Ve Genetik Bölümü; Adli Toksikoloji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Kırşehir Ahi Evran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Antropoloji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Adli Bilimler Enstitüsü; Veteriner Fakültesi; 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Adli Toksikoloji Anabilim Dalı; Klinik Öncesi Bilimler Bölümü; Eczacılık Meslek Bilimleri Bölümü; 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900" b="1" dirty="0">
                          <a:latin typeface="+mn-lt"/>
                        </a:rPr>
                        <a:t>Ankara Üniversitesi; Necmettin Erbakan Üniversitesi; Burdur Mehmet Akif Ersoy Üniversitesi</a:t>
                      </a:r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Adli Bilimler Enstitüsü; 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Adli Biyoloji Anabilim Dalı; Eczacılık Meslek Bilimleri Bölümü; Adli Toksikoloji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Kırşehir Ahi Evran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Bilgisayar Ve Öğretim Teknolojileri Eğitimi Bölümü; Eğitim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Muğla Sıtkı Koçman Üniversitesi; Kırıkkale Üniversitesi; Kırşehir Ahi Evran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9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01496"/>
              </p:ext>
            </p:extLst>
          </p:nvPr>
        </p:nvGraphicFramePr>
        <p:xfrm>
          <a:off x="1301142" y="685800"/>
          <a:ext cx="9788947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900" b="1" dirty="0"/>
                        <a:t>Ankara Üniversitesi; Dokuz Eylül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Bölümü; Su Ürünleri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900" b="1" dirty="0"/>
                        <a:t>Ankara Üniversitesi; Dokuz Eylül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Dahili Tıp Bilimleri Bölümü; Fizik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Fakültesi; Adli Bilimler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Teknolojisi Bölümü; Adli Toksikoloji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Sakarya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Enerji Mühendisliği Bölümü; Kimya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Mühendislik Fakültesi; Mühendislik-Mimarlık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Enerji Ve Malzeme Mühendisliği Bölümü; Çevre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Kırşehir Ahi Evran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Fakültesi; Mühendislik Ve Mimarlık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Meslek Bilimleri Bölümü; </a:t>
                      </a:r>
                      <a:r>
                        <a:rPr lang="tr-TR" sz="900" b="1" dirty="0" err="1"/>
                        <a:t>Biyomühendislik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Trakya Üniversitesi; Recep Tayyip Erdoğan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 Coğrafya Fakültesi; Edebiyat Fakültesi;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Doğu Dilleri Ve Edebiyatları Bölümü; Tarih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Karadeniz Teknik Üniversitesi; İnönü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Kafkas Dilleri Ve Kültürleri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 err="1"/>
                        <a:t>Westfaelische</a:t>
                      </a:r>
                      <a:r>
                        <a:rPr lang="tr-TR" sz="900" b="1" dirty="0"/>
                        <a:t> </a:t>
                      </a:r>
                      <a:r>
                        <a:rPr lang="tr-TR" sz="900" b="1" dirty="0" err="1"/>
                        <a:t>Wilhelms-Universitaet</a:t>
                      </a:r>
                      <a:r>
                        <a:rPr lang="tr-TR" sz="900" b="1" dirty="0"/>
                        <a:t> </a:t>
                      </a:r>
                      <a:r>
                        <a:rPr lang="tr-TR" sz="900" b="1" dirty="0" err="1"/>
                        <a:t>Münster</a:t>
                      </a:r>
                      <a:r>
                        <a:rPr lang="tr-TR" sz="900" b="1" dirty="0"/>
                        <a:t>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Halkbilimi Bölümü; Türk Halk Bilimi 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Fakültesi; Fen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Fizik Mühendisliği Bölümü; Biyomedikal Mühendisliği Bölümü; Kimya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Çanakkale </a:t>
                      </a:r>
                      <a:r>
                        <a:rPr lang="tr-TR" sz="900" b="1" dirty="0" err="1"/>
                        <a:t>Onsekiz</a:t>
                      </a:r>
                      <a:r>
                        <a:rPr lang="tr-TR" sz="900" b="1" dirty="0"/>
                        <a:t> Mart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Veteriner Fakültesi; Gülhane Eczacılık Fakültesi; Teknoloji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Kimya Bölümü; Klinik Öncesi Bilimler Bölümü; Temel Eczacılık Bilimleri Bölümü; Tekstil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Sağlık Bilimleri Üniversitesi; Marmara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Nükleer Bilimler Enstitüsü;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Nükleer Araştırmalar Ve Teknolojileri Anabilim Dalı; Fizik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Sakarya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6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0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9316"/>
              </p:ext>
            </p:extLst>
          </p:nvPr>
        </p:nvGraphicFramePr>
        <p:xfrm>
          <a:off x="1301142" y="618688"/>
          <a:ext cx="9788947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508308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7312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Bölümü; Temel Eczacılık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Tıp Fakültesi; Eczacılık Fakültesi; Sağlık Bilimleri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Bölümü; Zootekni Ve Hayvan Besleme Bölümü; Temel Tıp Bilimleri Bölümü; 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Üniversitesi; Kırıkkale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Özel Eğitim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Kafkas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Eczacılık Bilimleri Bölümü; Eczacılık Meslek Bilimleri Bölümü; Eczacılık Meslek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Atatürk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İzmir Kavram Meslek Yüksekokulu; Haymana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Sosyal Hizmetler Bölümü; Sağlık Bakım Hizmetleri Bölümü; Çocuk Bakımı Ve Gençlik Hizmetleri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İzmir Kavram Meslek Yüksekokulu;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Bilgisayar Ve </a:t>
                      </a:r>
                      <a:r>
                        <a:rPr lang="tr-TR" sz="900" b="1" dirty="0" err="1"/>
                        <a:t>Öğ.Tek.Eği</a:t>
                      </a:r>
                      <a:r>
                        <a:rPr lang="tr-TR" sz="900" b="1" dirty="0"/>
                        <a:t>.  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Hacettepe Üniversitesi; Trabzon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Gazi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Matematik Ve Fen Bilimleri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Tarım Makineleri Ve Teknolojileri Mühendisliği Bölümü; </a:t>
                      </a:r>
                      <a:r>
                        <a:rPr lang="tr-TR" sz="900" b="1" dirty="0" err="1"/>
                        <a:t>Biyosistem</a:t>
                      </a:r>
                      <a:r>
                        <a:rPr lang="tr-TR" sz="900" b="1" dirty="0"/>
                        <a:t> Mühendisliği; Bilgisayar Mühendisliği; Bahçe  Bitkileri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Erciyes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Fakültesi; Eğitim ve Yayınlar Daire Başkanlığı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1" dirty="0"/>
                        <a:t>Türkçe Ve Yabancı Dil Uyg. Ve Arş. Merk.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Çevre, Şehircilik ve İklim Değişikliği Bakanlığı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Başkent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91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A0455972-2C38-44C9-8320-B9C795B92A4F}"/>
              </a:ext>
            </a:extLst>
          </p:cNvPr>
          <p:cNvSpPr txBox="1"/>
          <p:nvPr/>
        </p:nvSpPr>
        <p:spPr>
          <a:xfrm>
            <a:off x="4511403" y="5380672"/>
            <a:ext cx="6949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2022-Yılında;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Sosyal-Fen/Mühendislik işbirliği çerçevesinde 1,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Sosyal-Sağlık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Sağlık-Fen/Mühendislik işbirliği çerçevesinde 4,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Fen-Mühendislik işbirliği çerçevesinde 7 proje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110789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23763"/>
              </p:ext>
            </p:extLst>
          </p:nvPr>
        </p:nvGraphicFramePr>
        <p:xfrm>
          <a:off x="134224" y="1935761"/>
          <a:ext cx="1163553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1551963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  <a:gridCol w="2046914">
                  <a:extLst>
                    <a:ext uri="{9D8B030D-6E8A-4147-A177-3AD203B41FA5}">
                      <a16:colId xmlns:a16="http://schemas.microsoft.com/office/drawing/2014/main" val="3535094606"/>
                    </a:ext>
                  </a:extLst>
                </a:gridCol>
                <a:gridCol w="1669409">
                  <a:extLst>
                    <a:ext uri="{9D8B030D-6E8A-4147-A177-3AD203B41FA5}">
                      <a16:colId xmlns:a16="http://schemas.microsoft.com/office/drawing/2014/main" val="1688330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Yıl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Sosyal-Fen/Mühendislik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Sosyal-Sağlık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Sağlık-Fen/Mühendislik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Fen-Mühendislik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Sağlık-Sosyal-Fen/Mühendislik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Toplam Makale Sayısı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  <a:p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1931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  <a:p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49766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39</a:t>
                      </a:r>
                    </a:p>
                    <a:p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  <a:p>
                      <a:endParaRPr lang="tr-T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1858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F5D00410-BA07-4DF7-85A0-0F0DB49E3218}"/>
              </a:ext>
            </a:extLst>
          </p:cNvPr>
          <p:cNvSpPr txBox="1"/>
          <p:nvPr/>
        </p:nvSpPr>
        <p:spPr>
          <a:xfrm>
            <a:off x="75500" y="740942"/>
            <a:ext cx="848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Son 5 yılda yapılan multidisipliner makalelerin alanlara göre analizi;</a:t>
            </a:r>
          </a:p>
        </p:txBody>
      </p:sp>
    </p:spTree>
    <p:extLst>
      <p:ext uri="{BB962C8B-B14F-4D97-AF65-F5344CB8AC3E}">
        <p14:creationId xmlns:p14="http://schemas.microsoft.com/office/powerpoint/2010/main" val="82423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88542"/>
              </p:ext>
            </p:extLst>
          </p:nvPr>
        </p:nvGraphicFramePr>
        <p:xfrm>
          <a:off x="171931" y="1372338"/>
          <a:ext cx="11602147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3829272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5081047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819373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Yıl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Fakülte/Enstitü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Kök Hücre Enstitüsü-Fen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Kök Hücre ve Yenileyici Tıp ABD- 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Sağlık-Fen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 Fakültesi-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Elektrik-Elektronik Müh.- Bitki Koruma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Mühendislik-Fen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49766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 Fakültesi-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Elektrik-Elektronik Müh.- Bitki Koruma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Mühendislik-Fen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Yapay Zeka ve Veri Müh.-Bilgisayar Müh.-Elektrik-Elektronik Müh.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Yapay Zeka ve Veri Müh.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Yapay Zeka ve Veri Müh.-İnşaat Müh.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8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Nükleer Bilimler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Hayvan </a:t>
                      </a:r>
                      <a:r>
                        <a:rPr lang="tr-TR" sz="1600" b="1" dirty="0" err="1">
                          <a:latin typeface="Comic Sans MS" panose="030F0702030302020204" pitchFamily="66" charset="0"/>
                        </a:rPr>
                        <a:t>Sağlıgı</a:t>
                      </a: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 Araştırma Uygulama M; Nükleer Araştırmalar ve Teknolojileri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Mühendislik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2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2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Nükleer Bilimler Enstitüsü;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Fizik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Comic Sans MS" panose="030F0702030302020204" pitchFamily="66" charset="0"/>
                        </a:rPr>
                        <a:t>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29742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F5D00410-BA07-4DF7-85A0-0F0DB49E3218}"/>
              </a:ext>
            </a:extLst>
          </p:cNvPr>
          <p:cNvSpPr txBox="1"/>
          <p:nvPr/>
        </p:nvSpPr>
        <p:spPr>
          <a:xfrm>
            <a:off x="75500" y="740942"/>
            <a:ext cx="6569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Son 5 yılda alınan patentlerin alanlara göre analizi;</a:t>
            </a:r>
          </a:p>
        </p:txBody>
      </p:sp>
    </p:spTree>
    <p:extLst>
      <p:ext uri="{BB962C8B-B14F-4D97-AF65-F5344CB8AC3E}">
        <p14:creationId xmlns:p14="http://schemas.microsoft.com/office/powerpoint/2010/main" val="29986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DC2015-C022-447F-9906-8E14B3E4CA21}"/>
              </a:ext>
            </a:extLst>
          </p:cNvPr>
          <p:cNvSpPr txBox="1"/>
          <p:nvPr/>
        </p:nvSpPr>
        <p:spPr>
          <a:xfrm>
            <a:off x="75500" y="74094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2018 YILI;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CF76CF-2A5F-4881-AE8C-2DCB62770744}"/>
              </a:ext>
            </a:extLst>
          </p:cNvPr>
          <p:cNvSpPr txBox="1"/>
          <p:nvPr/>
        </p:nvSpPr>
        <p:spPr>
          <a:xfrm>
            <a:off x="1929468" y="740942"/>
            <a:ext cx="633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Başlangıç tarihi 2018 olan toplam 94 adet proje yer almaktadır.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26 adet multidisipliner/ikili işbirliği niteliğindedir.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71411"/>
              </p:ext>
            </p:extLst>
          </p:nvPr>
        </p:nvGraphicFramePr>
        <p:xfrm>
          <a:off x="1569746" y="1387273"/>
          <a:ext cx="8002093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30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579615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1579615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579615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1390018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 ;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Arkeoloji Bölümü; Su Ürünleri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Bilimleri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Beslenme Ve Diyetetik Bölümü; Dahili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Açık Ve Uzaktan Eğitim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Bilgisayar ve </a:t>
                      </a:r>
                      <a:r>
                        <a:rPr lang="tr-TR" sz="900" b="1" dirty="0" err="1"/>
                        <a:t>Öğ</a:t>
                      </a:r>
                      <a:r>
                        <a:rPr lang="tr-TR" sz="900" b="1" dirty="0"/>
                        <a:t>. Tek. </a:t>
                      </a:r>
                      <a:r>
                        <a:rPr lang="tr-TR" sz="900" b="1" dirty="0" err="1"/>
                        <a:t>Eği</a:t>
                      </a:r>
                      <a:r>
                        <a:rPr lang="tr-TR" sz="900" b="1" dirty="0"/>
                        <a:t>. 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Nükleer Bilimler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Cerrahi Tıp Bilimleri Bölümü; Nükleer Araştırmalar ve Teknolojileri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Hacettepe Üniversitesi; Ankara Üniversitesi; Atılım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 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Bilimleri Fakültesi; Veteriner Fakültesi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Çocuk Gelişimi Bölümü; Veteriner Hekimliği Temel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Tıp Fakültesi; Fen Fakültesi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Dahili Tıp Bilimleri Bölümü; Biyoloji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Sağlık-Fen</a:t>
                      </a:r>
                      <a:r>
                        <a:rPr lang="tr-TR" sz="900" b="1" dirty="0"/>
                        <a:t>/Mühendislik</a:t>
                      </a:r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Bölümü; Türkçe Ve Sosyal Bilimler Eğitimi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Türk Eğitim Derneği; Ankara Üniversitesi; Niğde Ömer </a:t>
                      </a:r>
                      <a:r>
                        <a:rPr lang="tr-TR" sz="900" b="1" dirty="0" err="1"/>
                        <a:t>Halisdemir</a:t>
                      </a:r>
                      <a:r>
                        <a:rPr lang="tr-TR" sz="900" b="1" dirty="0"/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Fizik Mühendisliği Bölümü; 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İletişim Fakültesi; Orman Fakültesi Coğrafya ve </a:t>
                      </a:r>
                      <a:r>
                        <a:rPr lang="tr-TR" sz="900" b="1" dirty="0" err="1"/>
                        <a:t>Geomatik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Gazetecilik Bölümü; Coğrafya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 err="1"/>
                        <a:t>Laval</a:t>
                      </a:r>
                      <a:r>
                        <a:rPr lang="tr-TR" sz="900" b="1" dirty="0"/>
                        <a:t> Üniversite;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Hemşirelik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Hemşirelik Bölümü; Temel Tıp Bilimleri 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9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Fakültesi;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Harita Mühendisliği Bölümü; Arkeoloji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Karadeniz Teknik Üniversitesi; Sinop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Sosyal-Fen/Mühendislik</a:t>
                      </a:r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09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AAFCA86C-9EDC-2E4A-8185-A6BCD323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282" y="953696"/>
            <a:ext cx="3626029" cy="648289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TEŞEKKÜRLER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186267" y="6341536"/>
            <a:ext cx="3183467" cy="57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C6A69F7-6972-4EC4-8700-1631D0CC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93" y="1847396"/>
            <a:ext cx="7328608" cy="40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65C9762-C3B8-4FAC-BD42-FABEF576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94382"/>
              </p:ext>
            </p:extLst>
          </p:nvPr>
        </p:nvGraphicFramePr>
        <p:xfrm>
          <a:off x="1635854" y="706120"/>
          <a:ext cx="8003096" cy="61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082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3122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60594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4014358643"/>
                    </a:ext>
                  </a:extLst>
                </a:gridCol>
                <a:gridCol w="645952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Deniz Bilimleri Ve İşletmeciliği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Bölümü; Deniz Bilimleri Ve İşletmeciliği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İstanbul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Fen Fakültesi; Eczacılık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Kimya Bölümü; 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Gazi Üniversitesi; Ankara Üniversitesi; Manisa Celal Bayar Üniversitesi; Bartın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Fen/Mühendislik-Sağlık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0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Diş Hekimliği Fakültesi; Gülhane Diş Hekimliği Fakültesi (Ankara);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Klinik Bilimler Bölümü; Klinik Bilimler; Dahili Tıp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Ankara Yıldırım Beyazıt Üniversitesi; Sağlık Bilimleri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Veteriner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Klinik Öncesi Bilimler Bölümü; Biyoloji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Veteriner Fakültesi; Eğitim Fakültesi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b="1" dirty="0">
                          <a:latin typeface="+mn-lt"/>
                        </a:rPr>
                        <a:t>Klinik Öncesi Bilimler Bölümü; Eğitim Bilimleri</a:t>
                      </a:r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Gazi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Mühendislik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Kök Hücre Ve Yenileyici Tıp Anabilim Dalı; </a:t>
                      </a:r>
                      <a:r>
                        <a:rPr lang="tr-TR" sz="900" b="1" dirty="0" err="1">
                          <a:latin typeface="+mn-lt"/>
                        </a:rPr>
                        <a:t>Biyoteknoloji</a:t>
                      </a:r>
                      <a:r>
                        <a:rPr lang="tr-TR" sz="900" b="1" dirty="0">
                          <a:latin typeface="+mn-lt"/>
                        </a:rPr>
                        <a:t> Anabilim Dalı; Biyomedikal Mühendisliği Bölümü; Cerrahi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Ankara Üniversitesi; Başkent Üniversitesi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Mühendislik- 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7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Nükleer Bilimler Enstitüsü;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Medikal Fizik Anabilim Dalı; Fizik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Bursa Uludağ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Fen/Mühendislik-Sosyal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7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Nükleer Bilimler Enstitüsü;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Medikal Fizik Anabilim Dalı; Fizik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1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Ziraat Fakültesi; Deniz Bilimleri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Su Ürünleri Mühendisliği Bölümü; Deniz Biyolojisi Ve Balıkçılık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2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Bilimleri Fakültesi;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Hizmet Bölümü; Dahili Tıp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Ziraat Fakültesi; Mühendislik Fakültesi, Tıp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Süt Teknolojisi Bölümü; Dahili Tıp Bilimleri Bölümü; Temel Tıp Bilimleri Bölümü; Gıda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6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Tıp Fakültesi; Sağlık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Temel Tıp Bilimleri Bölümü; Hayvan </a:t>
                      </a:r>
                      <a:r>
                        <a:rPr lang="tr-TR" sz="900" b="1" dirty="0" err="1">
                          <a:latin typeface="+mn-lt"/>
                        </a:rPr>
                        <a:t>Sağlıgı</a:t>
                      </a:r>
                      <a:r>
                        <a:rPr lang="tr-TR" sz="900" b="1" dirty="0">
                          <a:latin typeface="+mn-lt"/>
                        </a:rPr>
                        <a:t> Araştırma Uygulama </a:t>
                      </a:r>
                      <a:r>
                        <a:rPr lang="tr-TR" sz="900" b="1" dirty="0" err="1">
                          <a:latin typeface="+mn-lt"/>
                        </a:rPr>
                        <a:t>Mer</a:t>
                      </a:r>
                      <a:r>
                        <a:rPr lang="tr-TR" sz="900" b="1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42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4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65C9762-C3B8-4FAC-BD42-FABEF576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98867"/>
              </p:ext>
            </p:extLst>
          </p:nvPr>
        </p:nvGraphicFramePr>
        <p:xfrm>
          <a:off x="1694329" y="1164299"/>
          <a:ext cx="7978177" cy="18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216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382473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2557261649"/>
                    </a:ext>
                  </a:extLst>
                </a:gridCol>
                <a:gridCol w="838899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Açık Ve Uzaktan Eğitim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Uzaktan Eğitim Merkezi; İstatistik Bölümü; Bilgisayar Teknolojileri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3301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Ziraat Fakültesi; Mühendislik Fakültesi; Kök Hücre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Toprak Bilimi Ve Bitki Besleme Bölümü; Elektrik-Elektronik Mühendisliği Bölümü; Kök Hücre Ve Yenileyici Tıp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Zootekni Bölümü; 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70219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90401AF6-BA66-4FB9-9B1B-47FC38FF7EBC}"/>
              </a:ext>
            </a:extLst>
          </p:cNvPr>
          <p:cNvSpPr txBox="1"/>
          <p:nvPr/>
        </p:nvSpPr>
        <p:spPr>
          <a:xfrm>
            <a:off x="2489657" y="3521279"/>
            <a:ext cx="6949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2018-Yılında;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Sosyal-Fen/Mühendislik işbirliği çerçevesinde 4,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Sosyal-Sağlık işbirliği çerçevesinde 3,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Sağlık-Fen/Mühendislik işbirliği çerçevesinde 8,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Fen-Mühendislik işbirliği çerçevesinde 4 proje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361828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DC2015-C022-447F-9906-8E14B3E4CA21}"/>
              </a:ext>
            </a:extLst>
          </p:cNvPr>
          <p:cNvSpPr txBox="1"/>
          <p:nvPr/>
        </p:nvSpPr>
        <p:spPr>
          <a:xfrm>
            <a:off x="75500" y="74094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2019 YILI;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CF76CF-2A5F-4881-AE8C-2DCB62770744}"/>
              </a:ext>
            </a:extLst>
          </p:cNvPr>
          <p:cNvSpPr txBox="1"/>
          <p:nvPr/>
        </p:nvSpPr>
        <p:spPr>
          <a:xfrm>
            <a:off x="1929468" y="740942"/>
            <a:ext cx="633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Başlangıç tarihi 2019 olan toplam 85 adet proje yer almaktadır.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25 adet multidisipliner/ikili işbirliği niteliğindedir.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91651"/>
              </p:ext>
            </p:extLst>
          </p:nvPr>
        </p:nvGraphicFramePr>
        <p:xfrm>
          <a:off x="1410355" y="1513108"/>
          <a:ext cx="8606100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Iğdır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Bahçe Bitkileri Bölümü; Batı Akdeniz Tarımsal Araştırma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Iğdır Üniversitesi; Tarım ve Orman Bakanlığı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Kök Hücre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 Ve Belge Yönetimi Bölümü; Kök Hücre Ve Yenileyici Tıp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Araştırma Ve Uygulama Merkezi; İlk Ve Acil Yardım (İ.Ö.) Programı; </a:t>
                      </a:r>
                      <a:r>
                        <a:rPr lang="tr-TR" sz="900" b="1" dirty="0" err="1"/>
                        <a:t>Endodonti</a:t>
                      </a:r>
                      <a:r>
                        <a:rPr lang="tr-TR" sz="900" b="1" dirty="0"/>
                        <a:t> (</a:t>
                      </a:r>
                      <a:r>
                        <a:rPr lang="tr-TR" sz="900" b="1" dirty="0" err="1"/>
                        <a:t>Dr</a:t>
                      </a:r>
                      <a:r>
                        <a:rPr lang="tr-TR" sz="9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Bilgisayar Teknolojileri Bölümü; Şehir Ve Bölge Planlama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Kalecik Meslek Yüksekokulu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Bitkisel Ve Hayvansal Üretim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Tokat Gaziosmanpaşa Üniversitesi; Bolu Abant İzzet Baysal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Mühendislik Fakültesi; Diş Hekimliği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Bölümü; </a:t>
                      </a:r>
                      <a:r>
                        <a:rPr lang="tr-TR" sz="900" b="1" dirty="0" err="1"/>
                        <a:t>Biyomühendislik</a:t>
                      </a:r>
                      <a:r>
                        <a:rPr lang="tr-TR" sz="900" b="1" dirty="0"/>
                        <a:t>; Klinik Bilimler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Çanakkale </a:t>
                      </a:r>
                      <a:r>
                        <a:rPr lang="tr-TR" sz="900" b="1" dirty="0" err="1"/>
                        <a:t>Onsekiz</a:t>
                      </a:r>
                      <a:r>
                        <a:rPr lang="tr-TR" sz="900" b="1" dirty="0"/>
                        <a:t> Mart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Fen Fakültesi; Sağlık Hizmetleri Meslek Yüksekokulu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Biyoloji Bölümü; Tıbbi Hizmetler ve Teknikleri Bölümü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Aksaray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Bölümü; Tarla Bitkileri Bölümü; Eczacılık Meslek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Hacettepe Üniversitesi; Ankara Üniversitesi; Yakın Doğu Üniversitesi; Tekirdağ Namık Kemal Üniversitesi; Necmettin Erbakan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endParaRPr lang="tr-TR" sz="900" b="1" dirty="0">
                        <a:latin typeface="+mn-lt"/>
                      </a:endParaRP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Veteriner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Biyoloji Bölümü; Klinik Bilimler Bölümü; Kimya Bölümü; </a:t>
                      </a:r>
                      <a:r>
                        <a:rPr lang="tr-TR" sz="900" b="1" dirty="0" err="1"/>
                        <a:t>Biyomühendislik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Çanakkale </a:t>
                      </a:r>
                      <a:r>
                        <a:rPr lang="tr-TR" sz="900" b="1" dirty="0" err="1"/>
                        <a:t>Onsekiz</a:t>
                      </a:r>
                      <a:r>
                        <a:rPr lang="tr-TR" sz="900" b="1" dirty="0"/>
                        <a:t> Mart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Cerrahi Tıp Bilimleri Bölümü; Biyomedikal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81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83599"/>
              </p:ext>
            </p:extLst>
          </p:nvPr>
        </p:nvGraphicFramePr>
        <p:xfrm>
          <a:off x="1561357" y="784860"/>
          <a:ext cx="8908104" cy="56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30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102147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48917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543575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1040235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Kök Hücre Enstitüsü;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 err="1"/>
                        <a:t>Biyoteknoloji</a:t>
                      </a:r>
                      <a:r>
                        <a:rPr lang="tr-TR" sz="900" b="1" dirty="0"/>
                        <a:t> Anabilim Dalı; Adli Toksikoloji Anabilim Dalı; Kök Hücre Ve Yenileyici Tıp Anabilim Dalı; Biyoloji Bölümü; İstatistik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Fen/Mühendislik-Sağlık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Fakültesi; Mühendislik Ve Mimarlık Fakültesi; </a:t>
                      </a:r>
                      <a:r>
                        <a:rPr lang="tr-TR" sz="900" b="1" dirty="0" err="1"/>
                        <a:t>Biyoteknoloji</a:t>
                      </a:r>
                      <a:r>
                        <a:rPr lang="tr-TR" sz="900" b="1" dirty="0"/>
                        <a:t>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Meslek Bilimleri Bölümü; </a:t>
                      </a:r>
                      <a:r>
                        <a:rPr lang="tr-TR" sz="900" b="1" dirty="0" err="1"/>
                        <a:t>Biyomühendislik</a:t>
                      </a:r>
                      <a:r>
                        <a:rPr lang="tr-TR" sz="900" b="1" dirty="0"/>
                        <a:t>; </a:t>
                      </a:r>
                      <a:r>
                        <a:rPr lang="tr-TR" sz="900" b="1" dirty="0" err="1"/>
                        <a:t>Biyoteknoloji</a:t>
                      </a:r>
                      <a:r>
                        <a:rPr lang="tr-TR" sz="900" b="1" dirty="0"/>
                        <a:t>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Recep Tayyip Erdoğan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Fakültesi; Fen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Fizik Mühendisliği Bölümü; Fizik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</a:t>
                      </a:r>
                      <a:r>
                        <a:rPr lang="sv-SE" sz="900" b="1" dirty="0"/>
                        <a:t>nkara Üniversitesi; Orta Doğu Teknik Üniversitesi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Fizik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Lokman Hekim Üniversitesi; Aksaray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Tıbbi Hizmetler ve Teknikler Bölümü; Sosyal Hizmet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Sağlık-Sosyal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Sosyal Bilimler Fakültesi; Dil Ve Tarih-Coğrafya Fakültesi; İktisadi Ve İdari Bilimler Fakültesi; Fen Edebiyat Fakültesi; Fen-Edebiyat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Psikoloji Bölümü; İşletme Bölümü; Ekonomi-Yönetim Bilimleri Programları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Özyeğin Üniversitesi; Ankara Üniversitesi; Orta Doğu Teknik Üniversitesi; Çankaya Üniversitesi; İzmir </a:t>
                      </a:r>
                      <a:r>
                        <a:rPr lang="tr-TR" sz="900" b="1" dirty="0" err="1">
                          <a:latin typeface="+mn-lt"/>
                        </a:rPr>
                        <a:t>Bakırçay</a:t>
                      </a:r>
                      <a:r>
                        <a:rPr lang="tr-TR" sz="900" b="1" dirty="0">
                          <a:latin typeface="+mn-lt"/>
                        </a:rPr>
                        <a:t> Üniversitesi; Sabancı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>
                          <a:latin typeface="+mn-lt"/>
                        </a:rPr>
                        <a:t>Sosyal-Fen</a:t>
                      </a:r>
                      <a:r>
                        <a:rPr lang="tr-TR" sz="900" b="1" dirty="0"/>
                        <a:t>/Mühendislik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Dil Ve Tarih-Coğrafya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Tarla Bitkileri Bölümü; Tarım Ekonomisi Bölümü; Sosyoloji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Eğitim Bilimleri Fakültesi; Eğitim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Türkçe Ve Sosyal Bilimler Eğitimi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Niğde Ömer </a:t>
                      </a:r>
                      <a:r>
                        <a:rPr lang="tr-TR" sz="900" b="1" dirty="0" err="1"/>
                        <a:t>Halisdemir</a:t>
                      </a:r>
                      <a:r>
                        <a:rPr lang="tr-TR" sz="900" b="1" dirty="0"/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Diş Hekimliği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Bölümü; Klinik Bilimler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Ankara Yıldırım Beyazıt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Bölümü; Dahili Tıp Bilimleri; Temel Tıp Bilimleri; Modelleme Ve Simülasyon Anabilim Dalı; Elektrik Ve Elektronik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Gazi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99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Deniz Bilimleri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Bölümü; Deniz Biyolojisi Ve Balıkçılık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3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4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29375"/>
              </p:ext>
            </p:extLst>
          </p:nvPr>
        </p:nvGraphicFramePr>
        <p:xfrm>
          <a:off x="1578135" y="1221088"/>
          <a:ext cx="8908104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230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2102147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348917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543575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1040235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Siyasal Bilgiler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Siyaset Bilimi Ve Kamu Yönetimi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Atılım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Deniz Bilimleri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Su Ürünleri Mühendisliği Bölümü; Deniz Biyolojisi Ve Balıkçılık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Orta Doğu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Hemşirelik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Temel Tıp Bilimleri  Bölümü; Hemşirelik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Hacettepe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 Fakültesi; 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Öncesi Bilimler Bölümü; Gıda Mühendisliği Bölümü; Gıda Hijyeni Ve Teknolojisi Bölümü; Büro Yönetimi Ve Yönetici Asistanlığı Programı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Toprak Bilimi Ve Bitki Besleme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Boğaziçi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0E3026CB-CE8F-4C8A-B34A-67344A86B627}"/>
              </a:ext>
            </a:extLst>
          </p:cNvPr>
          <p:cNvSpPr txBox="1"/>
          <p:nvPr/>
        </p:nvSpPr>
        <p:spPr>
          <a:xfrm>
            <a:off x="2481268" y="4344142"/>
            <a:ext cx="6949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2019-Yılında;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Sosyal-Fen/Mühendislik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Sosyal-Sağlık işbirliği çerçevesinde 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Sağlık-Fen/Mühendislik işbirliği çerçevesinde 11,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7030A0"/>
                </a:solidFill>
                <a:latin typeface="Comic Sans MS" panose="030F0702030302020204" pitchFamily="66" charset="0"/>
              </a:rPr>
              <a:t>Fen-Mühendislik işbirliği çerçevesinde 6 proje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239871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3DC2015-C022-447F-9906-8E14B3E4CA21}"/>
              </a:ext>
            </a:extLst>
          </p:cNvPr>
          <p:cNvSpPr txBox="1"/>
          <p:nvPr/>
        </p:nvSpPr>
        <p:spPr>
          <a:xfrm>
            <a:off x="75500" y="74094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2020 YILI;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CF76CF-2A5F-4881-AE8C-2DCB62770744}"/>
              </a:ext>
            </a:extLst>
          </p:cNvPr>
          <p:cNvSpPr txBox="1"/>
          <p:nvPr/>
        </p:nvSpPr>
        <p:spPr>
          <a:xfrm>
            <a:off x="1929468" y="740942"/>
            <a:ext cx="633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Başlangıç tarihi 2020 olan toplam 86 adet proje yer almaktadır.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7030A0"/>
                </a:solidFill>
              </a:rPr>
              <a:t>33 adet multidisipliner/ikili işbirliği niteliğindedir.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05878"/>
              </p:ext>
            </p:extLst>
          </p:nvPr>
        </p:nvGraphicFramePr>
        <p:xfrm>
          <a:off x="1410355" y="1513108"/>
          <a:ext cx="86061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Ziraat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Bahçe Bitkileri Bölümü; Biyoloji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Fen-Mühendislik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Bilimleri Fakültesi; 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Beslenme Ve Diyetetik Bölümü; Temel Eczacılık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Sağlık Bilimleri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Cerrahi Tıp Bilimleri Bölümü; </a:t>
                      </a:r>
                      <a:r>
                        <a:rPr lang="tr-TR" sz="900" b="1" dirty="0" err="1"/>
                        <a:t>Odyoloji</a:t>
                      </a:r>
                      <a:r>
                        <a:rPr lang="tr-TR" sz="900" b="1" dirty="0"/>
                        <a:t>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İstanbul Üniversitesi-Cerrahpaşa; Ankara Üniversitesi; Sağlık Bilimleri Üniversitesi; Hacettepe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Tıp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Cerrahi Tıp Bilimleri Bölümü; Biyomedikal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Meslek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Eczacılık Fakültesi; Veteriner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Eczacılık Meslek Bilimleri Bölümü; Veteriner Hekimliği Temel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İzmir </a:t>
                      </a:r>
                      <a:r>
                        <a:rPr lang="tr-TR" sz="900" b="1" dirty="0" err="1">
                          <a:latin typeface="+mn-lt"/>
                        </a:rPr>
                        <a:t>Bakırçay</a:t>
                      </a:r>
                      <a:r>
                        <a:rPr lang="tr-TR" sz="900" b="1" dirty="0">
                          <a:latin typeface="+mn-lt"/>
                        </a:rPr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Eczacılık Meslek Bilimleri Bölümü; Temel Eczacılık Bilimleri Bölümü; Eczacılık Meslek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Çukurova Üniversitesi; Karadeniz Teknik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İletişim Fakültesi; İşletme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Gazetecilik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Anadolu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Fizik Bölümü; Fizik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</a:t>
                      </a:r>
                      <a:r>
                        <a:rPr lang="tr-TR" sz="900" b="1" dirty="0" err="1"/>
                        <a:t>Ferdowsi</a:t>
                      </a:r>
                      <a:r>
                        <a:rPr lang="tr-TR" sz="900" b="1" dirty="0"/>
                        <a:t> </a:t>
                      </a:r>
                      <a:r>
                        <a:rPr lang="tr-TR" sz="900" b="1" dirty="0" err="1"/>
                        <a:t>University</a:t>
                      </a:r>
                      <a:r>
                        <a:rPr lang="tr-TR" sz="900" b="1" dirty="0"/>
                        <a:t> of </a:t>
                      </a:r>
                      <a:r>
                        <a:rPr lang="tr-TR" sz="900" b="1" dirty="0" err="1"/>
                        <a:t>Mashhad</a:t>
                      </a:r>
                      <a:r>
                        <a:rPr lang="tr-TR" sz="900" b="1" dirty="0"/>
                        <a:t>; </a:t>
                      </a:r>
                      <a:r>
                        <a:rPr lang="tr-TR" sz="900" b="1" dirty="0" err="1"/>
                        <a:t>Radboud</a:t>
                      </a:r>
                      <a:r>
                        <a:rPr lang="tr-TR" sz="900" b="1" dirty="0"/>
                        <a:t> </a:t>
                      </a:r>
                      <a:r>
                        <a:rPr lang="tr-TR" sz="900" b="1" dirty="0" err="1"/>
                        <a:t>University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İletişim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Gazetecilik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Mersin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36BD5AF-CBCE-47B5-BE1B-09EF7A19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66015"/>
              </p:ext>
            </p:extLst>
          </p:nvPr>
        </p:nvGraphicFramePr>
        <p:xfrm>
          <a:off x="1653636" y="800044"/>
          <a:ext cx="86061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53">
                  <a:extLst>
                    <a:ext uri="{9D8B030D-6E8A-4147-A177-3AD203B41FA5}">
                      <a16:colId xmlns:a16="http://schemas.microsoft.com/office/drawing/2014/main" val="2529250678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2514188501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1771621325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07725111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20808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Fakülte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Bölüm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Sayı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4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Fakültesi; Siyasal Bilgiler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Elektrik-Elektronik Mühendisliği Bölümü; İşletme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1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Mühendislik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Elektrik-Elektronik Mühendisliği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Karamanoğlu </a:t>
                      </a:r>
                      <a:r>
                        <a:rPr lang="tr-TR" sz="900" b="1" dirty="0" err="1"/>
                        <a:t>Mehmetbey</a:t>
                      </a:r>
                      <a:r>
                        <a:rPr lang="tr-TR" sz="900" b="1" dirty="0"/>
                        <a:t>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4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Dil Ve Tarih-Coğrafya Fakültesi; Eğitim Fakültesi; 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Felsefe Bölümü; Matematik Ve Fen Bilimleri Eğitimi; Astronomi Ve Uzay Bilimleri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Kastamonu Üniversitesi; Akdeniz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İstatistik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Orta Doğu Teknik Üniversitesi; Afyon Kocatepe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İlahiyat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İslam Tarihi Ve Sanatları Bölümü; Felsefe Ve Din Bilimleri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İhsan Doğramacı Bilkent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Sosyal (İkili İşbirliği)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0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Mühendislik Fakültesi</a:t>
                      </a:r>
                    </a:p>
                    <a:p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İnşaat Mühendisliği Bölümü; İnşaat Mühendisliği; İnşaat </a:t>
                      </a:r>
                      <a:r>
                        <a:rPr lang="tr-TR" sz="900" b="1" dirty="0" err="1">
                          <a:latin typeface="+mn-lt"/>
                        </a:rPr>
                        <a:t>Müh.Bölümü</a:t>
                      </a:r>
                      <a:endParaRPr lang="tr-TR" sz="9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Ankara Üniversitesi; Gazi Üniversitesi; Hacettepe Üniversitesi; Eskişehir Osmangazi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- Edebiyat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Ankara Üniversitesi; </a:t>
                      </a:r>
                      <a:r>
                        <a:rPr lang="pt-BR" sz="900" b="1" dirty="0"/>
                        <a:t>Marmara Üniversitesi; Universidade de Coimbra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Kırıkkale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Hatay Mustafa Kemal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Veterinerlik Fakültesi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Klinik Bilimler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Çankırı Karatekin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b="1" dirty="0"/>
                        <a:t>Fen Fakültesi; Kök Hücre Enstitüsü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Kimya Bölümü; Kök Hücre Ve Yenileyici Tıp 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Sağlık-Fen/Mühendislik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9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 Fakültesi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Kimya Bölümü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Ankara Üniversitesi; Ankara Hacı Bayram Veli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Fen-Mühendislik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0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Veterinerlik Fakültesi</a:t>
                      </a:r>
                    </a:p>
                    <a:p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b="1" dirty="0"/>
                        <a:t>Klinik Öncesi Bilimleri Bölümü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Kırıkkale Üniversitesi; Ankara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dirty="0"/>
                        <a:t>Sağlık (İkili İşbirliği)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1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08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4695</Words>
  <Application>Microsoft Office PowerPoint</Application>
  <PresentationFormat>Geniş ekran</PresentationFormat>
  <Paragraphs>1031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Aysen APAYDIN</dc:creator>
  <cp:lastModifiedBy>Okumuş</cp:lastModifiedBy>
  <cp:revision>217</cp:revision>
  <dcterms:created xsi:type="dcterms:W3CDTF">2020-01-15T09:09:20Z</dcterms:created>
  <dcterms:modified xsi:type="dcterms:W3CDTF">2022-12-14T21:47:01Z</dcterms:modified>
</cp:coreProperties>
</file>