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g"/>
  <Override PartName="/ppt/media/image99.jpg" ContentType="image/jpg"/>
  <Override PartName="/ppt/media/image101.jpg" ContentType="image/jpg"/>
  <Override PartName="/ppt/media/image102.jpg" ContentType="image/jpg"/>
  <Override PartName="/ppt/media/image103.jpg" ContentType="image/jpg"/>
  <Override PartName="/ppt/media/image111.jpg" ContentType="image/jpg"/>
  <Override PartName="/ppt/notesSlides/notesSlide7.xml" ContentType="application/vnd.openxmlformats-officedocument.presentationml.notesSlide+xml"/>
  <Override PartName="/ppt/media/image198.jpg" ContentType="image/jpg"/>
  <Override PartName="/ppt/media/image359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4" r:id="rId2"/>
  </p:sldMasterIdLst>
  <p:notesMasterIdLst>
    <p:notesMasterId r:id="rId96"/>
  </p:notesMasterIdLst>
  <p:sldIdLst>
    <p:sldId id="345" r:id="rId3"/>
    <p:sldId id="263" r:id="rId4"/>
    <p:sldId id="395" r:id="rId5"/>
    <p:sldId id="1283" r:id="rId6"/>
    <p:sldId id="293" r:id="rId7"/>
    <p:sldId id="298" r:id="rId8"/>
    <p:sldId id="398" r:id="rId9"/>
    <p:sldId id="1284" r:id="rId10"/>
    <p:sldId id="374" r:id="rId11"/>
    <p:sldId id="1285" r:id="rId12"/>
    <p:sldId id="1286" r:id="rId13"/>
    <p:sldId id="1320" r:id="rId14"/>
    <p:sldId id="1321" r:id="rId15"/>
    <p:sldId id="2034" r:id="rId16"/>
    <p:sldId id="2035" r:id="rId17"/>
    <p:sldId id="2036" r:id="rId18"/>
    <p:sldId id="2028" r:id="rId19"/>
    <p:sldId id="264" r:id="rId20"/>
    <p:sldId id="2029" r:id="rId21"/>
    <p:sldId id="268" r:id="rId22"/>
    <p:sldId id="877" r:id="rId23"/>
    <p:sldId id="271" r:id="rId24"/>
    <p:sldId id="884" r:id="rId25"/>
    <p:sldId id="272" r:id="rId26"/>
    <p:sldId id="273" r:id="rId27"/>
    <p:sldId id="2050" r:id="rId28"/>
    <p:sldId id="274" r:id="rId29"/>
    <p:sldId id="276" r:id="rId30"/>
    <p:sldId id="2045" r:id="rId31"/>
    <p:sldId id="260" r:id="rId32"/>
    <p:sldId id="885" r:id="rId33"/>
    <p:sldId id="265" r:id="rId34"/>
    <p:sldId id="927" r:id="rId35"/>
    <p:sldId id="2046" r:id="rId36"/>
    <p:sldId id="2047" r:id="rId37"/>
    <p:sldId id="2048" r:id="rId38"/>
    <p:sldId id="886" r:id="rId39"/>
    <p:sldId id="2049" r:id="rId40"/>
    <p:sldId id="881" r:id="rId41"/>
    <p:sldId id="940" r:id="rId42"/>
    <p:sldId id="948" r:id="rId43"/>
    <p:sldId id="957" r:id="rId44"/>
    <p:sldId id="956" r:id="rId45"/>
    <p:sldId id="954" r:id="rId46"/>
    <p:sldId id="434" r:id="rId47"/>
    <p:sldId id="433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289" r:id="rId59"/>
    <p:sldId id="290" r:id="rId60"/>
    <p:sldId id="291" r:id="rId61"/>
    <p:sldId id="292" r:id="rId62"/>
    <p:sldId id="2056" r:id="rId63"/>
    <p:sldId id="2057" r:id="rId64"/>
    <p:sldId id="1101" r:id="rId65"/>
    <p:sldId id="1107" r:id="rId66"/>
    <p:sldId id="1104" r:id="rId67"/>
    <p:sldId id="1103" r:id="rId68"/>
    <p:sldId id="1099" r:id="rId69"/>
    <p:sldId id="1100" r:id="rId70"/>
    <p:sldId id="756" r:id="rId71"/>
    <p:sldId id="785" r:id="rId72"/>
    <p:sldId id="1293" r:id="rId73"/>
    <p:sldId id="1297" r:id="rId74"/>
    <p:sldId id="1294" r:id="rId75"/>
    <p:sldId id="394" r:id="rId76"/>
    <p:sldId id="2037" r:id="rId77"/>
    <p:sldId id="2039" r:id="rId78"/>
    <p:sldId id="2038" r:id="rId79"/>
    <p:sldId id="2051" r:id="rId80"/>
    <p:sldId id="2053" r:id="rId81"/>
    <p:sldId id="399" r:id="rId82"/>
    <p:sldId id="2055" r:id="rId83"/>
    <p:sldId id="2052" r:id="rId84"/>
    <p:sldId id="266" r:id="rId85"/>
    <p:sldId id="261" r:id="rId86"/>
    <p:sldId id="1713" r:id="rId87"/>
    <p:sldId id="2054" r:id="rId88"/>
    <p:sldId id="1373" r:id="rId89"/>
    <p:sldId id="1588" r:id="rId90"/>
    <p:sldId id="331" r:id="rId91"/>
    <p:sldId id="1379" r:id="rId92"/>
    <p:sldId id="2033" r:id="rId93"/>
    <p:sldId id="2030" r:id="rId94"/>
    <p:sldId id="366" r:id="rId9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93403E-597E-4FEC-BF90-93C24E752BEC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043BAB-FAB2-4892-92FF-865D364E3AAC}">
      <dgm:prSet phldrT="[Text]" custT="1"/>
      <dgm:spPr/>
      <dgm:t>
        <a:bodyPr/>
        <a:lstStyle/>
        <a:p>
          <a:pPr marL="0" indent="0"/>
          <a:r>
            <a:rPr lang="tr-TR" sz="2400" kern="1200" dirty="0"/>
            <a:t>Lisansüstü Tez ( Savunma öncesinde en az 1 SCI veya SSCI) yayın şartı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768AB8DA-D131-4F31-8505-40AF0BC19B07}" type="parTrans" cxnId="{BBD8E429-7CDA-4386-B9E0-E153A21954F5}">
      <dgm:prSet/>
      <dgm:spPr/>
      <dgm:t>
        <a:bodyPr/>
        <a:lstStyle/>
        <a:p>
          <a:endParaRPr lang="en-US"/>
        </a:p>
      </dgm:t>
    </dgm:pt>
    <dgm:pt modelId="{1EDB5DDF-23F4-4BDD-9126-061E11F044DA}" type="sibTrans" cxnId="{BBD8E429-7CDA-4386-B9E0-E153A21954F5}">
      <dgm:prSet/>
      <dgm:spPr/>
      <dgm:t>
        <a:bodyPr/>
        <a:lstStyle/>
        <a:p>
          <a:endParaRPr lang="en-US"/>
        </a:p>
      </dgm:t>
    </dgm:pt>
    <dgm:pt modelId="{5B43C69D-8788-4562-BD78-11E57B4DF316}">
      <dgm:prSet phldrT="[Text]" custT="1"/>
      <dgm:spPr/>
      <dgm:t>
        <a:bodyPr/>
        <a:lstStyle/>
        <a:p>
          <a:pPr marL="0" indent="0"/>
          <a:r>
            <a:rPr lang="tr-TR" sz="2800" kern="1200" dirty="0"/>
            <a:t>Q3 ve Q4 dergi etkisinin azaltılması</a:t>
          </a:r>
          <a:endParaRPr kumimoji="0" lang="tr-TR" sz="28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6EEB754E-C854-4962-9E11-858F92D23347}" type="parTrans" cxnId="{92C788B2-F41F-41D3-AF03-C7963BCEAF25}">
      <dgm:prSet/>
      <dgm:spPr/>
      <dgm:t>
        <a:bodyPr/>
        <a:lstStyle/>
        <a:p>
          <a:endParaRPr lang="en-US"/>
        </a:p>
      </dgm:t>
    </dgm:pt>
    <dgm:pt modelId="{1F88104B-5757-4C27-A7EC-BF1C322E3FF6}" type="sibTrans" cxnId="{92C788B2-F41F-41D3-AF03-C7963BCEAF25}">
      <dgm:prSet/>
      <dgm:spPr/>
      <dgm:t>
        <a:bodyPr/>
        <a:lstStyle/>
        <a:p>
          <a:endParaRPr lang="en-US"/>
        </a:p>
      </dgm:t>
    </dgm:pt>
    <dgm:pt modelId="{2725DF69-05B6-4767-82A2-55F8A55DF578}">
      <dgm:prSet phldrT="[Text]" custT="1"/>
      <dgm:spPr/>
      <dgm:t>
        <a:bodyPr/>
        <a:lstStyle/>
        <a:p>
          <a:pPr marL="0" indent="0"/>
          <a:r>
            <a:rPr lang="tr-TR" sz="2400" kern="1200" dirty="0"/>
            <a:t>Atama, UBED ve projelerde Q1 ve Q2 şartı getirilmesi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7BE2217E-2F57-44A8-8A29-019DCBDBAD0D}" type="parTrans" cxnId="{FA0A11FA-10AC-41A4-A94C-04FF472C9D3A}">
      <dgm:prSet/>
      <dgm:spPr/>
      <dgm:t>
        <a:bodyPr/>
        <a:lstStyle/>
        <a:p>
          <a:endParaRPr lang="en-US"/>
        </a:p>
      </dgm:t>
    </dgm:pt>
    <dgm:pt modelId="{B35CFE30-2013-4DD5-AED8-EE67340FB9C3}" type="sibTrans" cxnId="{FA0A11FA-10AC-41A4-A94C-04FF472C9D3A}">
      <dgm:prSet/>
      <dgm:spPr/>
      <dgm:t>
        <a:bodyPr/>
        <a:lstStyle/>
        <a:p>
          <a:endParaRPr lang="en-US"/>
        </a:p>
      </dgm:t>
    </dgm:pt>
    <dgm:pt modelId="{3F68C789-5CED-481B-87EA-3D1CF4FA6D71}" type="pres">
      <dgm:prSet presAssocID="{3593403E-597E-4FEC-BF90-93C24E752BEC}" presName="Name0" presStyleCnt="0">
        <dgm:presLayoutVars>
          <dgm:chMax val="7"/>
          <dgm:chPref val="7"/>
          <dgm:dir/>
        </dgm:presLayoutVars>
      </dgm:prSet>
      <dgm:spPr/>
    </dgm:pt>
    <dgm:pt modelId="{990A53AB-A7C8-417A-A94A-9DCBE6BA6E6A}" type="pres">
      <dgm:prSet presAssocID="{3593403E-597E-4FEC-BF90-93C24E752BEC}" presName="Name1" presStyleCnt="0"/>
      <dgm:spPr/>
    </dgm:pt>
    <dgm:pt modelId="{FC9A2252-5B0F-4D08-9FF4-E4E33538B083}" type="pres">
      <dgm:prSet presAssocID="{3593403E-597E-4FEC-BF90-93C24E752BEC}" presName="cycle" presStyleCnt="0"/>
      <dgm:spPr/>
    </dgm:pt>
    <dgm:pt modelId="{E6606721-E2ED-431D-A671-EEE6856ED2BA}" type="pres">
      <dgm:prSet presAssocID="{3593403E-597E-4FEC-BF90-93C24E752BEC}" presName="srcNode" presStyleLbl="node1" presStyleIdx="0" presStyleCnt="3"/>
      <dgm:spPr/>
    </dgm:pt>
    <dgm:pt modelId="{2BDDB9CD-14BB-4E7D-9A84-0E0CDB188238}" type="pres">
      <dgm:prSet presAssocID="{3593403E-597E-4FEC-BF90-93C24E752BEC}" presName="conn" presStyleLbl="parChTrans1D2" presStyleIdx="0" presStyleCnt="1"/>
      <dgm:spPr/>
    </dgm:pt>
    <dgm:pt modelId="{A4A1998C-3335-4A72-A78F-8434530BEFD1}" type="pres">
      <dgm:prSet presAssocID="{3593403E-597E-4FEC-BF90-93C24E752BEC}" presName="extraNode" presStyleLbl="node1" presStyleIdx="0" presStyleCnt="3"/>
      <dgm:spPr/>
    </dgm:pt>
    <dgm:pt modelId="{E1F899F1-0C94-424A-ADEB-24B5270483B4}" type="pres">
      <dgm:prSet presAssocID="{3593403E-597E-4FEC-BF90-93C24E752BEC}" presName="dstNode" presStyleLbl="node1" presStyleIdx="0" presStyleCnt="3"/>
      <dgm:spPr/>
    </dgm:pt>
    <dgm:pt modelId="{36CF6B62-76B8-48C9-A464-B84983CEF0E9}" type="pres">
      <dgm:prSet presAssocID="{98043BAB-FAB2-4892-92FF-865D364E3AAC}" presName="text_1" presStyleLbl="node1" presStyleIdx="0" presStyleCnt="3">
        <dgm:presLayoutVars>
          <dgm:bulletEnabled val="1"/>
        </dgm:presLayoutVars>
      </dgm:prSet>
      <dgm:spPr/>
    </dgm:pt>
    <dgm:pt modelId="{9937A838-E637-4D60-BF25-98D9B4E203BC}" type="pres">
      <dgm:prSet presAssocID="{98043BAB-FAB2-4892-92FF-865D364E3AAC}" presName="accent_1" presStyleCnt="0"/>
      <dgm:spPr/>
    </dgm:pt>
    <dgm:pt modelId="{6CAB0317-045D-4F84-99C0-6EF9B96B7C24}" type="pres">
      <dgm:prSet presAssocID="{98043BAB-FAB2-4892-92FF-865D364E3AAC}" presName="accentRepeatNode" presStyleLbl="solidFgAcc1" presStyleIdx="0" presStyleCnt="3"/>
      <dgm:spPr/>
    </dgm:pt>
    <dgm:pt modelId="{79B72041-B1FA-4FE8-BE39-7D2B8F9C82C9}" type="pres">
      <dgm:prSet presAssocID="{5B43C69D-8788-4562-BD78-11E57B4DF316}" presName="text_2" presStyleLbl="node1" presStyleIdx="1" presStyleCnt="3">
        <dgm:presLayoutVars>
          <dgm:bulletEnabled val="1"/>
        </dgm:presLayoutVars>
      </dgm:prSet>
      <dgm:spPr/>
    </dgm:pt>
    <dgm:pt modelId="{DF6F6EBE-D0B2-4088-868E-2DF2FB3179A3}" type="pres">
      <dgm:prSet presAssocID="{5B43C69D-8788-4562-BD78-11E57B4DF316}" presName="accent_2" presStyleCnt="0"/>
      <dgm:spPr/>
    </dgm:pt>
    <dgm:pt modelId="{5A2401FE-A1C7-4AB7-ACB2-5CF9BD682971}" type="pres">
      <dgm:prSet presAssocID="{5B43C69D-8788-4562-BD78-11E57B4DF316}" presName="accentRepeatNode" presStyleLbl="solidFgAcc1" presStyleIdx="1" presStyleCnt="3"/>
      <dgm:spPr/>
    </dgm:pt>
    <dgm:pt modelId="{6698E4B2-44B1-47EC-9AD1-F1CC85B2C665}" type="pres">
      <dgm:prSet presAssocID="{2725DF69-05B6-4767-82A2-55F8A55DF578}" presName="text_3" presStyleLbl="node1" presStyleIdx="2" presStyleCnt="3">
        <dgm:presLayoutVars>
          <dgm:bulletEnabled val="1"/>
        </dgm:presLayoutVars>
      </dgm:prSet>
      <dgm:spPr/>
    </dgm:pt>
    <dgm:pt modelId="{3E58C2D8-CE45-48A1-B957-0D352295F530}" type="pres">
      <dgm:prSet presAssocID="{2725DF69-05B6-4767-82A2-55F8A55DF578}" presName="accent_3" presStyleCnt="0"/>
      <dgm:spPr/>
    </dgm:pt>
    <dgm:pt modelId="{68EF5F9B-E5F8-4B82-B05A-659D2548BDE4}" type="pres">
      <dgm:prSet presAssocID="{2725DF69-05B6-4767-82A2-55F8A55DF578}" presName="accentRepeatNode" presStyleLbl="solidFgAcc1" presStyleIdx="2" presStyleCnt="3" custLinFactNeighborX="-5520" custLinFactNeighborY="-33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F942202-AF86-4A0F-8D61-82BCAC104908}" type="presOf" srcId="{3593403E-597E-4FEC-BF90-93C24E752BEC}" destId="{3F68C789-5CED-481B-87EA-3D1CF4FA6D71}" srcOrd="0" destOrd="0" presId="urn:microsoft.com/office/officeart/2008/layout/VerticalCurvedList"/>
    <dgm:cxn modelId="{7E0FC110-3E92-42E0-A2AF-E2223A041320}" type="presOf" srcId="{2725DF69-05B6-4767-82A2-55F8A55DF578}" destId="{6698E4B2-44B1-47EC-9AD1-F1CC85B2C665}" srcOrd="0" destOrd="0" presId="urn:microsoft.com/office/officeart/2008/layout/VerticalCurvedList"/>
    <dgm:cxn modelId="{BBD8E429-7CDA-4386-B9E0-E153A21954F5}" srcId="{3593403E-597E-4FEC-BF90-93C24E752BEC}" destId="{98043BAB-FAB2-4892-92FF-865D364E3AAC}" srcOrd="0" destOrd="0" parTransId="{768AB8DA-D131-4F31-8505-40AF0BC19B07}" sibTransId="{1EDB5DDF-23F4-4BDD-9126-061E11F044DA}"/>
    <dgm:cxn modelId="{CC47704C-1294-47C2-ABC0-F1499EB7D793}" type="presOf" srcId="{5B43C69D-8788-4562-BD78-11E57B4DF316}" destId="{79B72041-B1FA-4FE8-BE39-7D2B8F9C82C9}" srcOrd="0" destOrd="0" presId="urn:microsoft.com/office/officeart/2008/layout/VerticalCurvedList"/>
    <dgm:cxn modelId="{FEEE13A5-CFF6-465D-8265-C14A4AE74472}" type="presOf" srcId="{1EDB5DDF-23F4-4BDD-9126-061E11F044DA}" destId="{2BDDB9CD-14BB-4E7D-9A84-0E0CDB188238}" srcOrd="0" destOrd="0" presId="urn:microsoft.com/office/officeart/2008/layout/VerticalCurvedList"/>
    <dgm:cxn modelId="{92C788B2-F41F-41D3-AF03-C7963BCEAF25}" srcId="{3593403E-597E-4FEC-BF90-93C24E752BEC}" destId="{5B43C69D-8788-4562-BD78-11E57B4DF316}" srcOrd="1" destOrd="0" parTransId="{6EEB754E-C854-4962-9E11-858F92D23347}" sibTransId="{1F88104B-5757-4C27-A7EC-BF1C322E3FF6}"/>
    <dgm:cxn modelId="{45BC29CF-E483-4081-9C3D-903A3164013D}" type="presOf" srcId="{98043BAB-FAB2-4892-92FF-865D364E3AAC}" destId="{36CF6B62-76B8-48C9-A464-B84983CEF0E9}" srcOrd="0" destOrd="0" presId="urn:microsoft.com/office/officeart/2008/layout/VerticalCurvedList"/>
    <dgm:cxn modelId="{FA0A11FA-10AC-41A4-A94C-04FF472C9D3A}" srcId="{3593403E-597E-4FEC-BF90-93C24E752BEC}" destId="{2725DF69-05B6-4767-82A2-55F8A55DF578}" srcOrd="2" destOrd="0" parTransId="{7BE2217E-2F57-44A8-8A29-019DCBDBAD0D}" sibTransId="{B35CFE30-2013-4DD5-AED8-EE67340FB9C3}"/>
    <dgm:cxn modelId="{15ABD78B-DFC9-46B7-BA51-8EF30DF5DCA7}" type="presParOf" srcId="{3F68C789-5CED-481B-87EA-3D1CF4FA6D71}" destId="{990A53AB-A7C8-417A-A94A-9DCBE6BA6E6A}" srcOrd="0" destOrd="0" presId="urn:microsoft.com/office/officeart/2008/layout/VerticalCurvedList"/>
    <dgm:cxn modelId="{067AC404-867B-4BD8-B4F1-110B84112516}" type="presParOf" srcId="{990A53AB-A7C8-417A-A94A-9DCBE6BA6E6A}" destId="{FC9A2252-5B0F-4D08-9FF4-E4E33538B083}" srcOrd="0" destOrd="0" presId="urn:microsoft.com/office/officeart/2008/layout/VerticalCurvedList"/>
    <dgm:cxn modelId="{62D7A02C-8F2C-47A4-966F-AD99E4DA8079}" type="presParOf" srcId="{FC9A2252-5B0F-4D08-9FF4-E4E33538B083}" destId="{E6606721-E2ED-431D-A671-EEE6856ED2BA}" srcOrd="0" destOrd="0" presId="urn:microsoft.com/office/officeart/2008/layout/VerticalCurvedList"/>
    <dgm:cxn modelId="{2F6EE04C-A927-4F38-A8C7-3A8CBB49D13F}" type="presParOf" srcId="{FC9A2252-5B0F-4D08-9FF4-E4E33538B083}" destId="{2BDDB9CD-14BB-4E7D-9A84-0E0CDB188238}" srcOrd="1" destOrd="0" presId="urn:microsoft.com/office/officeart/2008/layout/VerticalCurvedList"/>
    <dgm:cxn modelId="{F1C8607E-CDE6-4B11-AF50-29AA579D68E8}" type="presParOf" srcId="{FC9A2252-5B0F-4D08-9FF4-E4E33538B083}" destId="{A4A1998C-3335-4A72-A78F-8434530BEFD1}" srcOrd="2" destOrd="0" presId="urn:microsoft.com/office/officeart/2008/layout/VerticalCurvedList"/>
    <dgm:cxn modelId="{C6802184-F005-4940-9453-99ED6CF1D676}" type="presParOf" srcId="{FC9A2252-5B0F-4D08-9FF4-E4E33538B083}" destId="{E1F899F1-0C94-424A-ADEB-24B5270483B4}" srcOrd="3" destOrd="0" presId="urn:microsoft.com/office/officeart/2008/layout/VerticalCurvedList"/>
    <dgm:cxn modelId="{D87AE00D-22FB-4D09-9498-54C620E4F60C}" type="presParOf" srcId="{990A53AB-A7C8-417A-A94A-9DCBE6BA6E6A}" destId="{36CF6B62-76B8-48C9-A464-B84983CEF0E9}" srcOrd="1" destOrd="0" presId="urn:microsoft.com/office/officeart/2008/layout/VerticalCurvedList"/>
    <dgm:cxn modelId="{47FD377B-9CEF-4017-BB82-323E379E0E17}" type="presParOf" srcId="{990A53AB-A7C8-417A-A94A-9DCBE6BA6E6A}" destId="{9937A838-E637-4D60-BF25-98D9B4E203BC}" srcOrd="2" destOrd="0" presId="urn:microsoft.com/office/officeart/2008/layout/VerticalCurvedList"/>
    <dgm:cxn modelId="{E0A387C8-0EB7-4D1A-93EA-A66662E81696}" type="presParOf" srcId="{9937A838-E637-4D60-BF25-98D9B4E203BC}" destId="{6CAB0317-045D-4F84-99C0-6EF9B96B7C24}" srcOrd="0" destOrd="0" presId="urn:microsoft.com/office/officeart/2008/layout/VerticalCurvedList"/>
    <dgm:cxn modelId="{77CD9DCF-3A60-48ED-9061-218979860389}" type="presParOf" srcId="{990A53AB-A7C8-417A-A94A-9DCBE6BA6E6A}" destId="{79B72041-B1FA-4FE8-BE39-7D2B8F9C82C9}" srcOrd="3" destOrd="0" presId="urn:microsoft.com/office/officeart/2008/layout/VerticalCurvedList"/>
    <dgm:cxn modelId="{1C09B34A-9386-48B6-B7E3-2535C0B0D45E}" type="presParOf" srcId="{990A53AB-A7C8-417A-A94A-9DCBE6BA6E6A}" destId="{DF6F6EBE-D0B2-4088-868E-2DF2FB3179A3}" srcOrd="4" destOrd="0" presId="urn:microsoft.com/office/officeart/2008/layout/VerticalCurvedList"/>
    <dgm:cxn modelId="{93D79908-C0C1-4581-816F-20EE70C49D4E}" type="presParOf" srcId="{DF6F6EBE-D0B2-4088-868E-2DF2FB3179A3}" destId="{5A2401FE-A1C7-4AB7-ACB2-5CF9BD682971}" srcOrd="0" destOrd="0" presId="urn:microsoft.com/office/officeart/2008/layout/VerticalCurvedList"/>
    <dgm:cxn modelId="{7D8CB789-8023-45F7-B9A0-78BBA969C0D2}" type="presParOf" srcId="{990A53AB-A7C8-417A-A94A-9DCBE6BA6E6A}" destId="{6698E4B2-44B1-47EC-9AD1-F1CC85B2C665}" srcOrd="5" destOrd="0" presId="urn:microsoft.com/office/officeart/2008/layout/VerticalCurvedList"/>
    <dgm:cxn modelId="{8919A690-AAEF-4992-8704-F1C496717828}" type="presParOf" srcId="{990A53AB-A7C8-417A-A94A-9DCBE6BA6E6A}" destId="{3E58C2D8-CE45-48A1-B957-0D352295F530}" srcOrd="6" destOrd="0" presId="urn:microsoft.com/office/officeart/2008/layout/VerticalCurvedList"/>
    <dgm:cxn modelId="{D3B4CE70-4CCB-43BD-B95F-6E4953A04112}" type="presParOf" srcId="{3E58C2D8-CE45-48A1-B957-0D352295F530}" destId="{68EF5F9B-E5F8-4B82-B05A-659D2548BD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DB9CD-14BB-4E7D-9A84-0E0CDB188238}">
      <dsp:nvSpPr>
        <dsp:cNvPr id="0" name=""/>
        <dsp:cNvSpPr/>
      </dsp:nvSpPr>
      <dsp:spPr>
        <a:xfrm>
          <a:off x="-6938376" y="-1061256"/>
          <a:ext cx="8261216" cy="8261216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F6B62-76B8-48C9-A464-B84983CEF0E9}">
      <dsp:nvSpPr>
        <dsp:cNvPr id="0" name=""/>
        <dsp:cNvSpPr/>
      </dsp:nvSpPr>
      <dsp:spPr>
        <a:xfrm>
          <a:off x="852051" y="613870"/>
          <a:ext cx="5006833" cy="1227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4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Lisansüstü Tez ( Savunma öncesinde en az 1 SCI veya SSCI) yayın şartı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852051" y="613870"/>
        <a:ext cx="5006833" cy="1227740"/>
      </dsp:txXfrm>
    </dsp:sp>
    <dsp:sp modelId="{6CAB0317-045D-4F84-99C0-6EF9B96B7C24}">
      <dsp:nvSpPr>
        <dsp:cNvPr id="0" name=""/>
        <dsp:cNvSpPr/>
      </dsp:nvSpPr>
      <dsp:spPr>
        <a:xfrm>
          <a:off x="84714" y="460402"/>
          <a:ext cx="1534675" cy="153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B72041-B1FA-4FE8-BE39-7D2B8F9C82C9}">
      <dsp:nvSpPr>
        <dsp:cNvPr id="0" name=""/>
        <dsp:cNvSpPr/>
      </dsp:nvSpPr>
      <dsp:spPr>
        <a:xfrm>
          <a:off x="1298335" y="2455481"/>
          <a:ext cx="4560550" cy="1227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451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Q3 ve Q4 dergi etkisinin azaltılması</a:t>
          </a:r>
          <a:endParaRPr kumimoji="0" lang="tr-TR" sz="28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1298335" y="2455481"/>
        <a:ext cx="4560550" cy="1227740"/>
      </dsp:txXfrm>
    </dsp:sp>
    <dsp:sp modelId="{5A2401FE-A1C7-4AB7-ACB2-5CF9BD682971}">
      <dsp:nvSpPr>
        <dsp:cNvPr id="0" name=""/>
        <dsp:cNvSpPr/>
      </dsp:nvSpPr>
      <dsp:spPr>
        <a:xfrm>
          <a:off x="530997" y="2302013"/>
          <a:ext cx="1534675" cy="153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98E4B2-44B1-47EC-9AD1-F1CC85B2C665}">
      <dsp:nvSpPr>
        <dsp:cNvPr id="0" name=""/>
        <dsp:cNvSpPr/>
      </dsp:nvSpPr>
      <dsp:spPr>
        <a:xfrm>
          <a:off x="852051" y="4297092"/>
          <a:ext cx="5006833" cy="1227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4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Atama, UBED ve projelerde Q1 ve Q2 şartı getirilmesi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852051" y="4297092"/>
        <a:ext cx="5006833" cy="1227740"/>
      </dsp:txXfrm>
    </dsp:sp>
    <dsp:sp modelId="{68EF5F9B-E5F8-4B82-B05A-659D2548BDE4}">
      <dsp:nvSpPr>
        <dsp:cNvPr id="0" name=""/>
        <dsp:cNvSpPr/>
      </dsp:nvSpPr>
      <dsp:spPr>
        <a:xfrm>
          <a:off x="0" y="4092289"/>
          <a:ext cx="1534675" cy="15346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F92D-F4B7-4233-B06C-B7C82EC6160E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496F7-36A5-4302-89D4-396627E7FB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7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235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878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22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903D8-A51A-4D96-AF13-CFF0C4DAB28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28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903D8-A51A-4D96-AF13-CFF0C4DAB283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19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75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985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157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9E0AE-CD06-4BD5-871B-8E1D7CB71C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4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9E0AE-CD06-4BD5-871B-8E1D7CB71C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6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Özellikle Yaşam</a:t>
            </a:r>
            <a:r>
              <a:rPr lang="tr-TR" baseline="0" dirty="0"/>
              <a:t> Bilimleri, Parçacık ve Nükleer Fizik, Hematoloji ve Aşı-İlaç çalışmalarında yüksek kalite ve hacimli </a:t>
            </a:r>
            <a:r>
              <a:rPr lang="tr-TR" baseline="0" dirty="0" err="1"/>
              <a:t>çalışmlarımız</a:t>
            </a:r>
            <a:r>
              <a:rPr lang="tr-TR" baseline="0" dirty="0"/>
              <a:t> ortaya konmuştur.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496F7-36A5-4302-89D4-396627E7FB73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98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903D8-A51A-4D96-AF13-CFF0C4DAB28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0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4664F-5D2E-48CB-82B2-1C1152A21D31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591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7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3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003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44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053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Toplantı Adı, vb.</a:t>
            </a:r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9347200" y="64571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026C08-5BA6-495F-B527-3EF67B7D534B}" type="slidenum">
              <a:rPr kumimoji="0" lang="en-US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panose="020B0604020202020204" pitchFamily="34" charset="0"/>
              </a:rPr>
              <a:t>/90</a:t>
            </a:r>
            <a:endParaRPr kumimoji="0" lang="en-US" altLang="tr-T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9" name="Resim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2"/>
          <a:stretch/>
        </p:blipFill>
        <p:spPr>
          <a:xfrm>
            <a:off x="0" y="0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886B-9D1D-D541-A516-37B651F6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5B9CF-D67F-D646-A590-E3B5CD4D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A3DD-D431-5844-A188-CFD8F313ED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4A355-1A00-644F-AE2F-8722B0A2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3CDC4-6178-254C-BD5E-2B331767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C020-BFA3-E443-BD53-A6860BEF3F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73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45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57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530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14525" y="1707260"/>
            <a:ext cx="4137025" cy="404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75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473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64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5188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D404-3978-48DC-AF4D-3671545C3D92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BAE6-DF97-48E6-BF16-C8039705C7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355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33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405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78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236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101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696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47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4DFA-47DE-4B74-B229-5F92ACD3A5B0}" type="datetimeFigureOut">
              <a:rPr lang="tr-TR" smtClean="0"/>
              <a:t>1.02.2023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589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0187" y="56768"/>
            <a:ext cx="9855072" cy="977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73020" y="1633804"/>
            <a:ext cx="7915909" cy="4100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2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47" Type="http://schemas.openxmlformats.org/officeDocument/2006/relationships/image" Target="../media/image85.png"/><Relationship Id="rId50" Type="http://schemas.openxmlformats.org/officeDocument/2006/relationships/image" Target="../media/image88.png"/><Relationship Id="rId55" Type="http://schemas.openxmlformats.org/officeDocument/2006/relationships/image" Target="../media/image93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9" Type="http://schemas.openxmlformats.org/officeDocument/2006/relationships/image" Target="../media/image67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53" Type="http://schemas.openxmlformats.org/officeDocument/2006/relationships/image" Target="../media/image91.png"/><Relationship Id="rId58" Type="http://schemas.openxmlformats.org/officeDocument/2006/relationships/image" Target="../media/image96.png"/><Relationship Id="rId5" Type="http://schemas.openxmlformats.org/officeDocument/2006/relationships/image" Target="../media/image43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48" Type="http://schemas.openxmlformats.org/officeDocument/2006/relationships/image" Target="../media/image86.png"/><Relationship Id="rId56" Type="http://schemas.openxmlformats.org/officeDocument/2006/relationships/image" Target="../media/image94.png"/><Relationship Id="rId8" Type="http://schemas.openxmlformats.org/officeDocument/2006/relationships/image" Target="../media/image46.png"/><Relationship Id="rId51" Type="http://schemas.openxmlformats.org/officeDocument/2006/relationships/image" Target="../media/image89.png"/><Relationship Id="rId3" Type="http://schemas.openxmlformats.org/officeDocument/2006/relationships/image" Target="../media/image41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59" Type="http://schemas.openxmlformats.org/officeDocument/2006/relationships/image" Target="../media/image97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Relationship Id="rId54" Type="http://schemas.openxmlformats.org/officeDocument/2006/relationships/image" Target="../media/image9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87.png"/><Relationship Id="rId57" Type="http://schemas.openxmlformats.org/officeDocument/2006/relationships/image" Target="../media/image95.png"/><Relationship Id="rId10" Type="http://schemas.openxmlformats.org/officeDocument/2006/relationships/image" Target="../media/image48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52" Type="http://schemas.openxmlformats.org/officeDocument/2006/relationships/image" Target="../media/image90.png"/><Relationship Id="rId60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mp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26" Type="http://schemas.openxmlformats.org/officeDocument/2006/relationships/image" Target="../media/image148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26" Type="http://schemas.openxmlformats.org/officeDocument/2006/relationships/image" Target="../media/image174.png"/><Relationship Id="rId39" Type="http://schemas.openxmlformats.org/officeDocument/2006/relationships/image" Target="../media/image183.png"/><Relationship Id="rId21" Type="http://schemas.openxmlformats.org/officeDocument/2006/relationships/image" Target="../media/image169.png"/><Relationship Id="rId34" Type="http://schemas.openxmlformats.org/officeDocument/2006/relationships/image" Target="../media/image88.png"/><Relationship Id="rId42" Type="http://schemas.openxmlformats.org/officeDocument/2006/relationships/image" Target="../media/image186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29" Type="http://schemas.openxmlformats.org/officeDocument/2006/relationships/image" Target="../media/image177.png"/><Relationship Id="rId41" Type="http://schemas.openxmlformats.org/officeDocument/2006/relationships/image" Target="../media/image18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24" Type="http://schemas.openxmlformats.org/officeDocument/2006/relationships/image" Target="../media/image172.png"/><Relationship Id="rId32" Type="http://schemas.openxmlformats.org/officeDocument/2006/relationships/image" Target="../media/image86.png"/><Relationship Id="rId37" Type="http://schemas.openxmlformats.org/officeDocument/2006/relationships/image" Target="../media/image181.png"/><Relationship Id="rId40" Type="http://schemas.openxmlformats.org/officeDocument/2006/relationships/image" Target="../media/image184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28" Type="http://schemas.openxmlformats.org/officeDocument/2006/relationships/image" Target="../media/image176.png"/><Relationship Id="rId36" Type="http://schemas.openxmlformats.org/officeDocument/2006/relationships/image" Target="../media/image180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31" Type="http://schemas.openxmlformats.org/officeDocument/2006/relationships/image" Target="../media/image85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Relationship Id="rId22" Type="http://schemas.openxmlformats.org/officeDocument/2006/relationships/image" Target="../media/image170.png"/><Relationship Id="rId27" Type="http://schemas.openxmlformats.org/officeDocument/2006/relationships/image" Target="../media/image175.png"/><Relationship Id="rId30" Type="http://schemas.openxmlformats.org/officeDocument/2006/relationships/image" Target="../media/image178.png"/><Relationship Id="rId35" Type="http://schemas.openxmlformats.org/officeDocument/2006/relationships/image" Target="../media/image179.png"/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33" Type="http://schemas.openxmlformats.org/officeDocument/2006/relationships/image" Target="../media/image87.png"/><Relationship Id="rId38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image" Target="../media/image198.jpg"/><Relationship Id="rId21" Type="http://schemas.openxmlformats.org/officeDocument/2006/relationships/image" Target="../media/image216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image" Target="../media/image197.pn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24" Type="http://schemas.openxmlformats.org/officeDocument/2006/relationships/image" Target="../media/image218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image" Target="../media/image39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32.png"/><Relationship Id="rId3" Type="http://schemas.openxmlformats.org/officeDocument/2006/relationships/image" Target="../media/image198.jpg"/><Relationship Id="rId21" Type="http://schemas.openxmlformats.org/officeDocument/2006/relationships/image" Target="../media/image235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" Type="http://schemas.openxmlformats.org/officeDocument/2006/relationships/image" Target="../media/image197.png"/><Relationship Id="rId16" Type="http://schemas.openxmlformats.org/officeDocument/2006/relationships/image" Target="../media/image230.png"/><Relationship Id="rId20" Type="http://schemas.openxmlformats.org/officeDocument/2006/relationships/image" Target="../media/image2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5" Type="http://schemas.openxmlformats.org/officeDocument/2006/relationships/image" Target="../media/image229.png"/><Relationship Id="rId10" Type="http://schemas.openxmlformats.org/officeDocument/2006/relationships/image" Target="../media/image224.png"/><Relationship Id="rId19" Type="http://schemas.openxmlformats.org/officeDocument/2006/relationships/image" Target="../media/image233.png"/><Relationship Id="rId4" Type="http://schemas.openxmlformats.org/officeDocument/2006/relationships/image" Target="../media/image199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4.png"/><Relationship Id="rId18" Type="http://schemas.openxmlformats.org/officeDocument/2006/relationships/image" Target="../media/image249.png"/><Relationship Id="rId26" Type="http://schemas.openxmlformats.org/officeDocument/2006/relationships/image" Target="../media/image257.png"/><Relationship Id="rId39" Type="http://schemas.openxmlformats.org/officeDocument/2006/relationships/image" Target="../media/image270.png"/><Relationship Id="rId21" Type="http://schemas.openxmlformats.org/officeDocument/2006/relationships/image" Target="../media/image252.png"/><Relationship Id="rId34" Type="http://schemas.openxmlformats.org/officeDocument/2006/relationships/image" Target="../media/image265.png"/><Relationship Id="rId42" Type="http://schemas.openxmlformats.org/officeDocument/2006/relationships/image" Target="../media/image273.png"/><Relationship Id="rId47" Type="http://schemas.openxmlformats.org/officeDocument/2006/relationships/image" Target="../media/image278.png"/><Relationship Id="rId50" Type="http://schemas.openxmlformats.org/officeDocument/2006/relationships/image" Target="../media/image281.png"/><Relationship Id="rId55" Type="http://schemas.openxmlformats.org/officeDocument/2006/relationships/image" Target="../media/image286.png"/><Relationship Id="rId63" Type="http://schemas.openxmlformats.org/officeDocument/2006/relationships/image" Target="../media/image294.png"/><Relationship Id="rId7" Type="http://schemas.openxmlformats.org/officeDocument/2006/relationships/image" Target="../media/image238.png"/><Relationship Id="rId2" Type="http://schemas.openxmlformats.org/officeDocument/2006/relationships/image" Target="../media/image197.png"/><Relationship Id="rId16" Type="http://schemas.openxmlformats.org/officeDocument/2006/relationships/image" Target="../media/image247.png"/><Relationship Id="rId29" Type="http://schemas.openxmlformats.org/officeDocument/2006/relationships/image" Target="../media/image260.png"/><Relationship Id="rId11" Type="http://schemas.openxmlformats.org/officeDocument/2006/relationships/image" Target="../media/image242.png"/><Relationship Id="rId24" Type="http://schemas.openxmlformats.org/officeDocument/2006/relationships/image" Target="../media/image255.png"/><Relationship Id="rId32" Type="http://schemas.openxmlformats.org/officeDocument/2006/relationships/image" Target="../media/image263.png"/><Relationship Id="rId37" Type="http://schemas.openxmlformats.org/officeDocument/2006/relationships/image" Target="../media/image268.png"/><Relationship Id="rId40" Type="http://schemas.openxmlformats.org/officeDocument/2006/relationships/image" Target="../media/image271.png"/><Relationship Id="rId45" Type="http://schemas.openxmlformats.org/officeDocument/2006/relationships/image" Target="../media/image276.png"/><Relationship Id="rId53" Type="http://schemas.openxmlformats.org/officeDocument/2006/relationships/image" Target="../media/image284.png"/><Relationship Id="rId58" Type="http://schemas.openxmlformats.org/officeDocument/2006/relationships/image" Target="../media/image289.png"/><Relationship Id="rId5" Type="http://schemas.openxmlformats.org/officeDocument/2006/relationships/image" Target="../media/image236.png"/><Relationship Id="rId61" Type="http://schemas.openxmlformats.org/officeDocument/2006/relationships/image" Target="../media/image292.png"/><Relationship Id="rId19" Type="http://schemas.openxmlformats.org/officeDocument/2006/relationships/image" Target="../media/image250.png"/><Relationship Id="rId14" Type="http://schemas.openxmlformats.org/officeDocument/2006/relationships/image" Target="../media/image245.png"/><Relationship Id="rId22" Type="http://schemas.openxmlformats.org/officeDocument/2006/relationships/image" Target="../media/image253.png"/><Relationship Id="rId27" Type="http://schemas.openxmlformats.org/officeDocument/2006/relationships/image" Target="../media/image258.png"/><Relationship Id="rId30" Type="http://schemas.openxmlformats.org/officeDocument/2006/relationships/image" Target="../media/image261.png"/><Relationship Id="rId35" Type="http://schemas.openxmlformats.org/officeDocument/2006/relationships/image" Target="../media/image266.png"/><Relationship Id="rId43" Type="http://schemas.openxmlformats.org/officeDocument/2006/relationships/image" Target="../media/image274.png"/><Relationship Id="rId48" Type="http://schemas.openxmlformats.org/officeDocument/2006/relationships/image" Target="../media/image279.png"/><Relationship Id="rId56" Type="http://schemas.openxmlformats.org/officeDocument/2006/relationships/image" Target="../media/image287.png"/><Relationship Id="rId8" Type="http://schemas.openxmlformats.org/officeDocument/2006/relationships/image" Target="../media/image239.png"/><Relationship Id="rId51" Type="http://schemas.openxmlformats.org/officeDocument/2006/relationships/image" Target="../media/image282.png"/><Relationship Id="rId3" Type="http://schemas.openxmlformats.org/officeDocument/2006/relationships/image" Target="../media/image198.jpg"/><Relationship Id="rId12" Type="http://schemas.openxmlformats.org/officeDocument/2006/relationships/image" Target="../media/image243.png"/><Relationship Id="rId17" Type="http://schemas.openxmlformats.org/officeDocument/2006/relationships/image" Target="../media/image248.png"/><Relationship Id="rId25" Type="http://schemas.openxmlformats.org/officeDocument/2006/relationships/image" Target="../media/image256.png"/><Relationship Id="rId33" Type="http://schemas.openxmlformats.org/officeDocument/2006/relationships/image" Target="../media/image264.png"/><Relationship Id="rId38" Type="http://schemas.openxmlformats.org/officeDocument/2006/relationships/image" Target="../media/image269.png"/><Relationship Id="rId46" Type="http://schemas.openxmlformats.org/officeDocument/2006/relationships/image" Target="../media/image277.png"/><Relationship Id="rId59" Type="http://schemas.openxmlformats.org/officeDocument/2006/relationships/image" Target="../media/image290.png"/><Relationship Id="rId20" Type="http://schemas.openxmlformats.org/officeDocument/2006/relationships/image" Target="../media/image251.png"/><Relationship Id="rId41" Type="http://schemas.openxmlformats.org/officeDocument/2006/relationships/image" Target="../media/image272.png"/><Relationship Id="rId54" Type="http://schemas.openxmlformats.org/officeDocument/2006/relationships/image" Target="../media/image285.png"/><Relationship Id="rId62" Type="http://schemas.openxmlformats.org/officeDocument/2006/relationships/image" Target="../media/image29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7.png"/><Relationship Id="rId15" Type="http://schemas.openxmlformats.org/officeDocument/2006/relationships/image" Target="../media/image246.png"/><Relationship Id="rId23" Type="http://schemas.openxmlformats.org/officeDocument/2006/relationships/image" Target="../media/image254.png"/><Relationship Id="rId28" Type="http://schemas.openxmlformats.org/officeDocument/2006/relationships/image" Target="../media/image259.png"/><Relationship Id="rId36" Type="http://schemas.openxmlformats.org/officeDocument/2006/relationships/image" Target="../media/image267.png"/><Relationship Id="rId49" Type="http://schemas.openxmlformats.org/officeDocument/2006/relationships/image" Target="../media/image280.png"/><Relationship Id="rId57" Type="http://schemas.openxmlformats.org/officeDocument/2006/relationships/image" Target="../media/image288.png"/><Relationship Id="rId10" Type="http://schemas.openxmlformats.org/officeDocument/2006/relationships/image" Target="../media/image241.png"/><Relationship Id="rId31" Type="http://schemas.openxmlformats.org/officeDocument/2006/relationships/image" Target="../media/image262.png"/><Relationship Id="rId44" Type="http://schemas.openxmlformats.org/officeDocument/2006/relationships/image" Target="../media/image275.png"/><Relationship Id="rId52" Type="http://schemas.openxmlformats.org/officeDocument/2006/relationships/image" Target="../media/image283.png"/><Relationship Id="rId60" Type="http://schemas.openxmlformats.org/officeDocument/2006/relationships/image" Target="../media/image291.png"/><Relationship Id="rId4" Type="http://schemas.openxmlformats.org/officeDocument/2006/relationships/image" Target="../media/image199.png"/><Relationship Id="rId9" Type="http://schemas.openxmlformats.org/officeDocument/2006/relationships/image" Target="../media/image240.png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6.png"/><Relationship Id="rId21" Type="http://schemas.openxmlformats.org/officeDocument/2006/relationships/image" Target="../media/image311.png"/><Relationship Id="rId34" Type="http://schemas.openxmlformats.org/officeDocument/2006/relationships/image" Target="../media/image324.png"/><Relationship Id="rId42" Type="http://schemas.openxmlformats.org/officeDocument/2006/relationships/image" Target="../media/image332.png"/><Relationship Id="rId47" Type="http://schemas.openxmlformats.org/officeDocument/2006/relationships/image" Target="../media/image337.png"/><Relationship Id="rId50" Type="http://schemas.openxmlformats.org/officeDocument/2006/relationships/image" Target="../media/image340.png"/><Relationship Id="rId55" Type="http://schemas.openxmlformats.org/officeDocument/2006/relationships/image" Target="../media/image345.png"/><Relationship Id="rId63" Type="http://schemas.openxmlformats.org/officeDocument/2006/relationships/image" Target="../media/image353.png"/><Relationship Id="rId68" Type="http://schemas.openxmlformats.org/officeDocument/2006/relationships/image" Target="../media/image358.png"/><Relationship Id="rId7" Type="http://schemas.openxmlformats.org/officeDocument/2006/relationships/image" Target="../media/image297.png"/><Relationship Id="rId2" Type="http://schemas.openxmlformats.org/officeDocument/2006/relationships/image" Target="../media/image197.png"/><Relationship Id="rId16" Type="http://schemas.openxmlformats.org/officeDocument/2006/relationships/image" Target="../media/image306.png"/><Relationship Id="rId29" Type="http://schemas.openxmlformats.org/officeDocument/2006/relationships/image" Target="../media/image319.png"/><Relationship Id="rId11" Type="http://schemas.openxmlformats.org/officeDocument/2006/relationships/image" Target="../media/image301.png"/><Relationship Id="rId24" Type="http://schemas.openxmlformats.org/officeDocument/2006/relationships/image" Target="../media/image314.png"/><Relationship Id="rId32" Type="http://schemas.openxmlformats.org/officeDocument/2006/relationships/image" Target="../media/image322.png"/><Relationship Id="rId37" Type="http://schemas.openxmlformats.org/officeDocument/2006/relationships/image" Target="../media/image327.png"/><Relationship Id="rId40" Type="http://schemas.openxmlformats.org/officeDocument/2006/relationships/image" Target="../media/image330.png"/><Relationship Id="rId45" Type="http://schemas.openxmlformats.org/officeDocument/2006/relationships/image" Target="../media/image335.png"/><Relationship Id="rId53" Type="http://schemas.openxmlformats.org/officeDocument/2006/relationships/image" Target="../media/image343.png"/><Relationship Id="rId58" Type="http://schemas.openxmlformats.org/officeDocument/2006/relationships/image" Target="../media/image348.png"/><Relationship Id="rId66" Type="http://schemas.openxmlformats.org/officeDocument/2006/relationships/image" Target="../media/image356.png"/><Relationship Id="rId5" Type="http://schemas.openxmlformats.org/officeDocument/2006/relationships/image" Target="../media/image295.png"/><Relationship Id="rId61" Type="http://schemas.openxmlformats.org/officeDocument/2006/relationships/image" Target="../media/image351.png"/><Relationship Id="rId19" Type="http://schemas.openxmlformats.org/officeDocument/2006/relationships/image" Target="../media/image309.png"/><Relationship Id="rId14" Type="http://schemas.openxmlformats.org/officeDocument/2006/relationships/image" Target="../media/image304.png"/><Relationship Id="rId22" Type="http://schemas.openxmlformats.org/officeDocument/2006/relationships/image" Target="../media/image312.png"/><Relationship Id="rId27" Type="http://schemas.openxmlformats.org/officeDocument/2006/relationships/image" Target="../media/image317.png"/><Relationship Id="rId30" Type="http://schemas.openxmlformats.org/officeDocument/2006/relationships/image" Target="../media/image320.png"/><Relationship Id="rId35" Type="http://schemas.openxmlformats.org/officeDocument/2006/relationships/image" Target="../media/image325.png"/><Relationship Id="rId43" Type="http://schemas.openxmlformats.org/officeDocument/2006/relationships/image" Target="../media/image333.png"/><Relationship Id="rId48" Type="http://schemas.openxmlformats.org/officeDocument/2006/relationships/image" Target="../media/image338.png"/><Relationship Id="rId56" Type="http://schemas.openxmlformats.org/officeDocument/2006/relationships/image" Target="../media/image346.png"/><Relationship Id="rId64" Type="http://schemas.openxmlformats.org/officeDocument/2006/relationships/image" Target="../media/image354.png"/><Relationship Id="rId8" Type="http://schemas.openxmlformats.org/officeDocument/2006/relationships/image" Target="../media/image298.png"/><Relationship Id="rId51" Type="http://schemas.openxmlformats.org/officeDocument/2006/relationships/image" Target="../media/image341.png"/><Relationship Id="rId3" Type="http://schemas.openxmlformats.org/officeDocument/2006/relationships/image" Target="../media/image198.jpg"/><Relationship Id="rId12" Type="http://schemas.openxmlformats.org/officeDocument/2006/relationships/image" Target="../media/image302.png"/><Relationship Id="rId17" Type="http://schemas.openxmlformats.org/officeDocument/2006/relationships/image" Target="../media/image307.png"/><Relationship Id="rId25" Type="http://schemas.openxmlformats.org/officeDocument/2006/relationships/image" Target="../media/image315.png"/><Relationship Id="rId33" Type="http://schemas.openxmlformats.org/officeDocument/2006/relationships/image" Target="../media/image323.png"/><Relationship Id="rId38" Type="http://schemas.openxmlformats.org/officeDocument/2006/relationships/image" Target="../media/image328.png"/><Relationship Id="rId46" Type="http://schemas.openxmlformats.org/officeDocument/2006/relationships/image" Target="../media/image336.png"/><Relationship Id="rId59" Type="http://schemas.openxmlformats.org/officeDocument/2006/relationships/image" Target="../media/image349.png"/><Relationship Id="rId67" Type="http://schemas.openxmlformats.org/officeDocument/2006/relationships/image" Target="../media/image357.png"/><Relationship Id="rId20" Type="http://schemas.openxmlformats.org/officeDocument/2006/relationships/image" Target="../media/image310.png"/><Relationship Id="rId41" Type="http://schemas.openxmlformats.org/officeDocument/2006/relationships/image" Target="../media/image331.png"/><Relationship Id="rId54" Type="http://schemas.openxmlformats.org/officeDocument/2006/relationships/image" Target="../media/image344.png"/><Relationship Id="rId62" Type="http://schemas.openxmlformats.org/officeDocument/2006/relationships/image" Target="../media/image3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6.png"/><Relationship Id="rId15" Type="http://schemas.openxmlformats.org/officeDocument/2006/relationships/image" Target="../media/image305.png"/><Relationship Id="rId23" Type="http://schemas.openxmlformats.org/officeDocument/2006/relationships/image" Target="../media/image313.png"/><Relationship Id="rId28" Type="http://schemas.openxmlformats.org/officeDocument/2006/relationships/image" Target="../media/image318.png"/><Relationship Id="rId36" Type="http://schemas.openxmlformats.org/officeDocument/2006/relationships/image" Target="../media/image326.png"/><Relationship Id="rId49" Type="http://schemas.openxmlformats.org/officeDocument/2006/relationships/image" Target="../media/image339.png"/><Relationship Id="rId57" Type="http://schemas.openxmlformats.org/officeDocument/2006/relationships/image" Target="../media/image347.png"/><Relationship Id="rId10" Type="http://schemas.openxmlformats.org/officeDocument/2006/relationships/image" Target="../media/image300.png"/><Relationship Id="rId31" Type="http://schemas.openxmlformats.org/officeDocument/2006/relationships/image" Target="../media/image321.png"/><Relationship Id="rId44" Type="http://schemas.openxmlformats.org/officeDocument/2006/relationships/image" Target="../media/image334.png"/><Relationship Id="rId52" Type="http://schemas.openxmlformats.org/officeDocument/2006/relationships/image" Target="../media/image342.png"/><Relationship Id="rId60" Type="http://schemas.openxmlformats.org/officeDocument/2006/relationships/image" Target="../media/image350.png"/><Relationship Id="rId65" Type="http://schemas.openxmlformats.org/officeDocument/2006/relationships/image" Target="../media/image355.png"/><Relationship Id="rId4" Type="http://schemas.openxmlformats.org/officeDocument/2006/relationships/image" Target="../media/image199.png"/><Relationship Id="rId9" Type="http://schemas.openxmlformats.org/officeDocument/2006/relationships/image" Target="../media/image299.png"/><Relationship Id="rId13" Type="http://schemas.openxmlformats.org/officeDocument/2006/relationships/image" Target="../media/image303.png"/><Relationship Id="rId18" Type="http://schemas.openxmlformats.org/officeDocument/2006/relationships/image" Target="../media/image308.png"/><Relationship Id="rId39" Type="http://schemas.openxmlformats.org/officeDocument/2006/relationships/image" Target="../media/image3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7.pn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7" Type="http://schemas.openxmlformats.org/officeDocument/2006/relationships/image" Target="../media/image372.pn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tmp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tmp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emf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emf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emf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1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ek.ankara.edu.tr/" TargetMode="External"/><Relationship Id="rId2" Type="http://schemas.openxmlformats.org/officeDocument/2006/relationships/image" Target="../media/image384.tmp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6.tmp"/><Relationship Id="rId4" Type="http://schemas.openxmlformats.org/officeDocument/2006/relationships/image" Target="../media/image385.tm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tmp"/><Relationship Id="rId2" Type="http://schemas.openxmlformats.org/officeDocument/2006/relationships/image" Target="../media/image387.tmp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tmp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tmp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png"/><Relationship Id="rId3" Type="http://schemas.openxmlformats.org/officeDocument/2006/relationships/image" Target="../media/image397.png"/><Relationship Id="rId7" Type="http://schemas.openxmlformats.org/officeDocument/2006/relationships/image" Target="../media/image401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9.png"/><Relationship Id="rId4" Type="http://schemas.openxmlformats.org/officeDocument/2006/relationships/image" Target="../media/image398.png"/><Relationship Id="rId9" Type="http://schemas.openxmlformats.org/officeDocument/2006/relationships/image" Target="../media/image40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407.jpeg"/><Relationship Id="rId7" Type="http://schemas.openxmlformats.org/officeDocument/2006/relationships/image" Target="../media/image411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9.png"/><Relationship Id="rId10" Type="http://schemas.openxmlformats.org/officeDocument/2006/relationships/image" Target="../media/image414.png"/><Relationship Id="rId4" Type="http://schemas.openxmlformats.org/officeDocument/2006/relationships/image" Target="../media/image408.png"/><Relationship Id="rId9" Type="http://schemas.openxmlformats.org/officeDocument/2006/relationships/image" Target="../media/image41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ek.ankara.edu.tr/" TargetMode="External"/><Relationship Id="rId2" Type="http://schemas.openxmlformats.org/officeDocument/2006/relationships/image" Target="../media/image38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F117C9-3545-C84A-A8DE-02C377F9A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1">
            <a:extLst>
              <a:ext uri="{FF2B5EF4-FFF2-40B4-BE49-F238E27FC236}">
                <a16:creationId xmlns:a16="http://schemas.microsoft.com/office/drawing/2014/main" id="{D9C089B1-43AA-466A-AC67-56733CD01A0C}"/>
              </a:ext>
            </a:extLst>
          </p:cNvPr>
          <p:cNvSpPr txBox="1"/>
          <p:nvPr/>
        </p:nvSpPr>
        <p:spPr>
          <a:xfrm>
            <a:off x="3515918" y="6052235"/>
            <a:ext cx="529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b="1" dirty="0"/>
              <a:t>ATÖLYE</a:t>
            </a:r>
          </a:p>
          <a:p>
            <a:pPr algn="ctr"/>
            <a:r>
              <a:rPr lang="tr-TR" b="1" dirty="0"/>
              <a:t>Araştırma Dekanlığı Akademik Genel Kurullar 2023</a:t>
            </a:r>
          </a:p>
        </p:txBody>
      </p:sp>
    </p:spTree>
    <p:extLst>
      <p:ext uri="{BB962C8B-B14F-4D97-AF65-F5344CB8AC3E}">
        <p14:creationId xmlns:p14="http://schemas.microsoft.com/office/powerpoint/2010/main" val="1844171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atır Belirtme Çizgisi 1 5"/>
          <p:cNvSpPr/>
          <p:nvPr/>
        </p:nvSpPr>
        <p:spPr>
          <a:xfrm>
            <a:off x="696685" y="5343211"/>
            <a:ext cx="10809515" cy="1438111"/>
          </a:xfrm>
          <a:prstGeom prst="borderCallout1">
            <a:avLst>
              <a:gd name="adj1" fmla="val 283"/>
              <a:gd name="adj2" fmla="val 60423"/>
              <a:gd name="adj3" fmla="val -36947"/>
              <a:gd name="adj4" fmla="val 55910"/>
            </a:avLst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solidFill>
              <a:schemeClr val="accent1">
                <a:shade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atır Belirtme Çizgisi 1 4"/>
          <p:cNvSpPr/>
          <p:nvPr/>
        </p:nvSpPr>
        <p:spPr>
          <a:xfrm>
            <a:off x="248817" y="1403516"/>
            <a:ext cx="3662783" cy="2286745"/>
          </a:xfrm>
          <a:prstGeom prst="borderCallout1">
            <a:avLst>
              <a:gd name="adj1" fmla="val 40213"/>
              <a:gd name="adj2" fmla="val 99500"/>
              <a:gd name="adj3" fmla="val 48375"/>
              <a:gd name="adj4" fmla="val 108681"/>
            </a:avLst>
          </a:prstGeom>
          <a:solidFill>
            <a:schemeClr val="accent4">
              <a:alpha val="25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atır Belirtme Çizgisi 2 3"/>
          <p:cNvSpPr/>
          <p:nvPr/>
        </p:nvSpPr>
        <p:spPr>
          <a:xfrm>
            <a:off x="7782614" y="1421177"/>
            <a:ext cx="4305300" cy="2749225"/>
          </a:xfrm>
          <a:prstGeom prst="borderCallout2">
            <a:avLst>
              <a:gd name="adj1" fmla="val 30839"/>
              <a:gd name="adj2" fmla="val 222"/>
              <a:gd name="adj3" fmla="val 35540"/>
              <a:gd name="adj4" fmla="val -6637"/>
              <a:gd name="adj5" fmla="val 30566"/>
              <a:gd name="adj6" fmla="val 236"/>
            </a:avLst>
          </a:prstGeom>
          <a:solidFill>
            <a:schemeClr val="bg2">
              <a:lumMod val="75000"/>
              <a:alpha val="25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5513" y="8168"/>
            <a:ext cx="10887635" cy="1029233"/>
          </a:xfrm>
        </p:spPr>
        <p:txBody>
          <a:bodyPr>
            <a:normAutofit/>
          </a:bodyPr>
          <a:lstStyle/>
          <a:p>
            <a:pPr algn="ctr"/>
            <a:r>
              <a:rPr lang="tr-TR" sz="2600" b="1" dirty="0">
                <a:latin typeface="Cambria" panose="02040503050406030204" pitchFamily="18" charset="0"/>
                <a:cs typeface="Arial" panose="020B0604020202020204" pitchFamily="34" charset="0"/>
              </a:rPr>
              <a:t>PERFORMANS </a:t>
            </a:r>
            <a:r>
              <a:rPr lang="en-US" sz="2600" b="1" dirty="0">
                <a:latin typeface="Cambria" panose="02040503050406030204" pitchFamily="18" charset="0"/>
                <a:cs typeface="Arial" panose="020B0604020202020204" pitchFamily="34" charset="0"/>
              </a:rPr>
              <a:t>İZLEME</a:t>
            </a:r>
            <a:r>
              <a:rPr lang="tr-TR" sz="2600" b="1" dirty="0">
                <a:latin typeface="Cambria" panose="02040503050406030204" pitchFamily="18" charset="0"/>
                <a:cs typeface="Arial" panose="020B0604020202020204" pitchFamily="34" charset="0"/>
              </a:rPr>
              <a:t> KRİTERLERİ-2021</a:t>
            </a:r>
            <a:endParaRPr lang="en-US" sz="2600" b="1" dirty="0">
              <a:latin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22825" y="4025920"/>
            <a:ext cx="1814219" cy="48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Yayılımı</a:t>
            </a:r>
          </a:p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(%10)</a:t>
            </a:r>
          </a:p>
        </p:txBody>
      </p:sp>
      <p:sp>
        <p:nvSpPr>
          <p:cNvPr id="46" name="Pie 45"/>
          <p:cNvSpPr/>
          <p:nvPr/>
        </p:nvSpPr>
        <p:spPr>
          <a:xfrm>
            <a:off x="4179593" y="1589165"/>
            <a:ext cx="3422475" cy="3422475"/>
          </a:xfrm>
          <a:prstGeom prst="pie">
            <a:avLst>
              <a:gd name="adj1" fmla="val 16200000"/>
              <a:gd name="adj2" fmla="val 1800000"/>
            </a:avLst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48" name="Pie 47"/>
          <p:cNvSpPr/>
          <p:nvPr/>
        </p:nvSpPr>
        <p:spPr>
          <a:xfrm>
            <a:off x="4142824" y="1611966"/>
            <a:ext cx="3422475" cy="3478172"/>
          </a:xfrm>
          <a:prstGeom prst="pie">
            <a:avLst>
              <a:gd name="adj1" fmla="val 1800000"/>
              <a:gd name="adj2" fmla="val 9000000"/>
            </a:avLst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4058799" y="1589165"/>
            <a:ext cx="3464487" cy="3422475"/>
            <a:chOff x="2844879" y="1905001"/>
            <a:chExt cx="3455666" cy="3413760"/>
          </a:xfrm>
          <a:solidFill>
            <a:srgbClr val="6600FF"/>
          </a:solidFill>
        </p:grpSpPr>
        <p:sp>
          <p:nvSpPr>
            <p:cNvPr id="57" name="Pie 56"/>
            <p:cNvSpPr/>
            <p:nvPr/>
          </p:nvSpPr>
          <p:spPr>
            <a:xfrm>
              <a:off x="2886785" y="1905001"/>
              <a:ext cx="3413760" cy="3413760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1" name="Rectangle 50"/>
            <p:cNvSpPr/>
            <p:nvPr/>
          </p:nvSpPr>
          <p:spPr>
            <a:xfrm>
              <a:off x="2844879" y="2514600"/>
              <a:ext cx="2123918" cy="838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Araştırma 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Kapasitesi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(%40)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692161" y="2393049"/>
              <a:ext cx="1421726" cy="1017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Araştırma Kalitesi</a:t>
              </a:r>
            </a:p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(%40)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752769" y="4233250"/>
              <a:ext cx="1706239" cy="838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Etkileşim ve </a:t>
              </a:r>
              <a:r>
                <a:rPr lang="en-US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İşbirliği</a:t>
              </a:r>
              <a:endParaRPr lang="tr-TR" b="1" dirty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(%20)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933171" y="3433338"/>
              <a:ext cx="1446790" cy="567408"/>
              <a:chOff x="908438" y="4990599"/>
              <a:chExt cx="1658966" cy="656322"/>
            </a:xfrm>
            <a:grpFill/>
          </p:grpSpPr>
          <p:sp>
            <p:nvSpPr>
              <p:cNvPr id="55" name="Oval 8"/>
              <p:cNvSpPr/>
              <p:nvPr/>
            </p:nvSpPr>
            <p:spPr>
              <a:xfrm>
                <a:off x="908438" y="4990599"/>
                <a:ext cx="1658966" cy="65632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56" name="Oval 4"/>
              <p:cNvSpPr/>
              <p:nvPr/>
            </p:nvSpPr>
            <p:spPr>
              <a:xfrm>
                <a:off x="942116" y="5116773"/>
                <a:ext cx="1625288" cy="37446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918" tIns="22918" rIns="22918" bIns="22918" numCol="1" spcCol="1270" anchor="ctr" anchorCtr="0">
                <a:noAutofit/>
              </a:bodyPr>
              <a:lstStyle/>
              <a:p>
                <a:pPr algn="ctr" defTabSz="802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Performans Kriterleri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96435" y="2577289"/>
            <a:ext cx="2294860" cy="370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8817" y="1466886"/>
            <a:ext cx="35629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Atıf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Bilimsel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Destek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Programlarından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Alınan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Proje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Destek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Programlarından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İlgili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Yılda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Kuruma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Aktarılan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Tutarı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Proje Fon Tutarı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n-NO" sz="1200" dirty="0">
                <a:latin typeface="Cambria" panose="02040503050406030204" pitchFamily="18" charset="0"/>
                <a:cs typeface="Arial" panose="020B0604020202020204" pitchFamily="34" charset="0"/>
              </a:rPr>
              <a:t>Ulusal ve Uluslararası Patent Başvuru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Ulusal Patent Belge 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Uluslararası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Patent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Faydalı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Model ve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Tasarım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861396" y="1071158"/>
            <a:ext cx="43306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b-NO" sz="1200" dirty="0">
                <a:latin typeface="Cambria" panose="02040503050406030204" pitchFamily="18" charset="0"/>
                <a:cs typeface="Arial" panose="020B0604020202020204" pitchFamily="34" charset="0"/>
              </a:rPr>
              <a:t>Incites Dergi Etki Değerinde ilk %50’lik Dilime Giren Bilimsel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nb-NO" sz="1200" dirty="0">
                <a:latin typeface="Cambria" panose="02040503050406030204" pitchFamily="18" charset="0"/>
                <a:cs typeface="Arial" panose="020B0604020202020204" pitchFamily="34" charset="0"/>
              </a:rPr>
              <a:t>Incites Dergi Etki Değerinde ilk %10’l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</a:t>
            </a:r>
            <a:r>
              <a:rPr lang="nb-NO" sz="1200" dirty="0">
                <a:latin typeface="Cambria" panose="02040503050406030204" pitchFamily="18" charset="0"/>
                <a:cs typeface="Arial" panose="020B0604020202020204" pitchFamily="34" charset="0"/>
              </a:rPr>
              <a:t>k  Dilime Giren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Bilim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Ödülü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TÜBİTAK 1004 Programı Kapsamında Desteklenen Teknoloji  Platformu Projesi Kapsamında Alınan Fon Tutarı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Yayınların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Açık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Erişim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Yüzdesi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Dünya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Akademik Genel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Başarı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Sıralamalarında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ki Performansı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Akredite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Edilmiş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Program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Doktora Öğrenci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Doktora Mezun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Doktora Öğrenci 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94657" y="5454504"/>
            <a:ext cx="10711544" cy="19389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Üniversite-Üniversite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Üniversite-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İş 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Üniversite – 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İş 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ve Uluslararası Patent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ve Uluslararası Patent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Kamu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fonları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kapsamında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Üniversite – 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İş 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İşbirliği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ile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Yapılan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  ve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Projelerinden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Alınan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Tutarı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Kamu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Fonları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Kapsamında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Üniversite –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İşbirliği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ile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Yapılan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ve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Projeleri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Öğrenci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Öğretim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Üyesi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Dolaşımdaki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Öğretim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Üyesi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 ve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Öğrenci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TÜBİTAK 2244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Sanayi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Doktora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Programı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Öğrenci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040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59641" y="1557251"/>
            <a:ext cx="12118109" cy="5462814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Toplam 30 performans göstergesi 3 boyutta (Araştırma Kapasitesi, Araştırma Kalitesi, Etkileşim ve İş Birliği) ele alınmıştır. </a:t>
            </a:r>
          </a:p>
          <a:p>
            <a:pPr marL="0" indent="0">
              <a:buNone/>
            </a:pPr>
            <a:endParaRPr lang="tr-TR" sz="24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mbria" panose="02040503050406030204" pitchFamily="18" charset="0"/>
              </a:rPr>
              <a:t>Araştırma Kapasitesi boyutunda yer alan gösterge sayısı 11’den 9’e düşürülmüş, </a:t>
            </a:r>
          </a:p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bu boyutun toplam ağırlığı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%25’ten </a:t>
            </a:r>
            <a:r>
              <a:rPr lang="tr-TR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%40’a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yükseltilmiştir.</a:t>
            </a:r>
          </a:p>
          <a:p>
            <a:pPr marL="0" indent="0">
              <a:buNone/>
            </a:pPr>
            <a:endParaRPr lang="tr-TR" sz="24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mbria" panose="02040503050406030204" pitchFamily="18" charset="0"/>
              </a:rPr>
              <a:t>Araştırma Kalitesi boyutunda yer alan gösterge sayısı 11’den 10’a düşürülmüş, </a:t>
            </a:r>
          </a:p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bu boyutun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ağırlığı aynı (%40) kalmıştır.</a:t>
            </a:r>
          </a:p>
          <a:p>
            <a:pPr marL="0" indent="0">
              <a:buNone/>
            </a:pPr>
            <a:endParaRPr lang="tr-TR" sz="24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mbria" panose="02040503050406030204" pitchFamily="18" charset="0"/>
              </a:rPr>
              <a:t>Etkileşim ve İşbirliği boyutunda yer alan gösterge sayısı 10’dan 11’e yükseltilmiş, </a:t>
            </a:r>
          </a:p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bu boyutun ağırlığı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%35’ten </a:t>
            </a:r>
            <a:r>
              <a:rPr lang="tr-TR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%20’ye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düşürülmüştür.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9B4462-42DA-794B-BBA3-EE3AAA3D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654305"/>
            <a:ext cx="12191999" cy="13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5840" y="0"/>
            <a:ext cx="11186160" cy="1191491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ARAŞTIRMA ÜNİVERSİTELERİ </a:t>
            </a:r>
            <a:b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2021 PERFORMANS SIRALAMASI SONUÇLARI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70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224" y="0"/>
            <a:ext cx="9725644" cy="567267"/>
          </a:xfrm>
        </p:spPr>
        <p:txBody>
          <a:bodyPr>
            <a:normAutofit/>
          </a:bodyPr>
          <a:lstStyle/>
          <a:p>
            <a:r>
              <a:rPr lang="tr-TR" sz="2400" b="1" dirty="0">
                <a:latin typeface="Cambria" panose="02040503050406030204" pitchFamily="18" charset="0"/>
                <a:cs typeface="Arial" panose="020B0604020202020204" pitchFamily="34" charset="0"/>
              </a:rPr>
              <a:t>ARAŞTIRMA ÜNİVERSİTELERİ 2021 YILI PERFORMANS SIRALAMASI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graphicFrame>
        <p:nvGraphicFramePr>
          <p:cNvPr id="26" name="Tablo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84912"/>
              </p:ext>
            </p:extLst>
          </p:nvPr>
        </p:nvGraphicFramePr>
        <p:xfrm>
          <a:off x="0" y="741370"/>
          <a:ext cx="12192000" cy="5714466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978255457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96618599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2372963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55820364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3055303524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1365693315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3889788031"/>
                    </a:ext>
                  </a:extLst>
                </a:gridCol>
              </a:tblGrid>
              <a:tr h="28665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Üniversite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Sıra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Toplam (100)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Kapasite (40)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Kalite (40)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İşbirliği (20)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66221"/>
                  </a:ext>
                </a:extLst>
              </a:tr>
              <a:tr h="257075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ORTA DOĞU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85,87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32,57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36,54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16,76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3991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KOÇ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70,05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19,97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34,63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15,45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52367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SABANCI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69,03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15,59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37,15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16,29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687630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İSTANBUL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68,63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27,75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27,18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13,70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962441"/>
                  </a:ext>
                </a:extLst>
              </a:tr>
              <a:tr h="27588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İHSAN DOĞRAMACI BİLKENT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66,33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23,93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27,61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14,79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976170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BOĞAZİÇİ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63,25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21,29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28,82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43306"/>
                  </a:ext>
                </a:extLst>
              </a:tr>
              <a:tr h="257075">
                <a:tc rowSpan="10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İZMİR YÜKSEK TEKNOLOJİ ENSTİTÜSÜ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57,94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25,61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13,19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55911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İSTANBUL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54,72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21,54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23,70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9,48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12441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YILDIZ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50,87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23,45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18,06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9,36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454311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HACETTEPE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50,26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21,04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22,59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6,63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954910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GEBZE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50,14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20,35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19,69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10,10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542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ANKARA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45,17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17,60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18,10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9,47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33947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EGE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45,06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20,76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14,42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9,88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02706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ERCİYES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44,85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15,45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21,36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8,04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552537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İSTANBUL ÜNİVERSİTESİ-CERRAHPAŞA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43,47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20,88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13,53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88162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GAZİ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41,06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19,88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6,12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686545"/>
                  </a:ext>
                </a:extLst>
              </a:tr>
              <a:tr h="225592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FIRAT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36,73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10,08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20,37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6,28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1669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MARMARA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33,03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11,42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13,35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8,26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59772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DOKUZ EYLÜL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32,09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11,98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14,11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6,00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224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ATATÜRK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30,55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12,55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13,68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4,32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19393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ÇUKUROVA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28,79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13,91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9,47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5,41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50990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KARADENİZ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28,55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11,62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12,11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4,82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62155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BURSA ULUDAĞ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26,20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7,66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10,01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8,53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445834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0AAA3551-C3C0-4C07-8364-4BE8F76E41B7}"/>
              </a:ext>
            </a:extLst>
          </p:cNvPr>
          <p:cNvSpPr/>
          <p:nvPr/>
        </p:nvSpPr>
        <p:spPr>
          <a:xfrm>
            <a:off x="491067" y="3624001"/>
            <a:ext cx="11700933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91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5528D92-6256-4898-8C03-B4DF7DCA9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5" t="32831" r="7828" b="64261"/>
          <a:stretch/>
        </p:blipFill>
        <p:spPr>
          <a:xfrm>
            <a:off x="465665" y="1947332"/>
            <a:ext cx="10745787" cy="400109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E2FD440-66C9-40D6-945C-487CE22B5F5B}"/>
              </a:ext>
            </a:extLst>
          </p:cNvPr>
          <p:cNvSpPr txBox="1"/>
          <p:nvPr/>
        </p:nvSpPr>
        <p:spPr>
          <a:xfrm>
            <a:off x="4904835" y="959407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</a:t>
            </a:r>
            <a:r>
              <a:rPr lang="tr-TR" sz="2000" b="1" dirty="0"/>
              <a:t>20</a:t>
            </a:r>
            <a:endParaRPr lang="en-US" sz="2000" b="1" dirty="0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3685C68-E5AD-4E67-82DA-951624C55959}"/>
              </a:ext>
            </a:extLst>
          </p:cNvPr>
          <p:cNvSpPr txBox="1"/>
          <p:nvPr/>
        </p:nvSpPr>
        <p:spPr>
          <a:xfrm>
            <a:off x="4718569" y="3523072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</a:t>
            </a:r>
            <a:r>
              <a:rPr lang="tr-TR" sz="2000" b="1" dirty="0"/>
              <a:t>21</a:t>
            </a:r>
            <a:endParaRPr lang="en-US" sz="2000" b="1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BC82A42A-056A-459D-8CB9-88345CC83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-1"/>
          <a:stretch/>
        </p:blipFill>
        <p:spPr>
          <a:xfrm>
            <a:off x="26984" y="4595209"/>
            <a:ext cx="11675533" cy="22790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CF7911BB-F27F-4D71-BE36-EAC3D9B460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/>
          <a:stretch/>
        </p:blipFill>
        <p:spPr>
          <a:xfrm>
            <a:off x="5648852" y="1594848"/>
            <a:ext cx="5562600" cy="24610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3977298E-44E7-4C00-BE75-7CCD01072E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/>
          <a:stretch/>
        </p:blipFill>
        <p:spPr>
          <a:xfrm>
            <a:off x="4794480" y="4088723"/>
            <a:ext cx="6908037" cy="3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285C928-F334-4F24-B322-FA34930B9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87" y="1318918"/>
            <a:ext cx="9850225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7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A25A58C-900D-4301-BC7F-20D7C91A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8" y="313890"/>
            <a:ext cx="10059804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6D54E89-6D4B-4592-8FB2-BABCFD46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7" y="1585655"/>
            <a:ext cx="10031225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5F7A52A2-CD1F-49C7-8FF5-CCB76FE3B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5" t="30440" r="32853" b="25786"/>
          <a:stretch/>
        </p:blipFill>
        <p:spPr>
          <a:xfrm>
            <a:off x="821267" y="937621"/>
            <a:ext cx="3956329" cy="430250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2F8D271-C7C1-45AC-8FE4-4F9B1D100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61" t="30988" r="36458" b="26067"/>
          <a:stretch/>
        </p:blipFill>
        <p:spPr>
          <a:xfrm>
            <a:off x="6096000" y="914399"/>
            <a:ext cx="4343400" cy="443068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47FCFA82-E35D-44B5-AEF3-135CA4FC33B0}"/>
              </a:ext>
            </a:extLst>
          </p:cNvPr>
          <p:cNvSpPr txBox="1"/>
          <p:nvPr/>
        </p:nvSpPr>
        <p:spPr>
          <a:xfrm>
            <a:off x="7223015" y="514289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20</a:t>
            </a:r>
            <a:r>
              <a:rPr lang="tr-TR" sz="2000" b="1" dirty="0"/>
              <a:t>21</a:t>
            </a:r>
            <a:endParaRPr lang="en-US" sz="2000" b="1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37BC593-C5E4-4B8C-AA40-09F25BC95492}"/>
              </a:ext>
            </a:extLst>
          </p:cNvPr>
          <p:cNvSpPr txBox="1"/>
          <p:nvPr/>
        </p:nvSpPr>
        <p:spPr>
          <a:xfrm>
            <a:off x="1752600" y="537511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20</a:t>
            </a:r>
            <a:r>
              <a:rPr lang="tr-TR" sz="2000" b="1" dirty="0"/>
              <a:t>17-2020</a:t>
            </a:r>
            <a:endParaRPr lang="en-US" sz="2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952544EF-9AE6-473C-9EE9-E2AE11095044}"/>
              </a:ext>
            </a:extLst>
          </p:cNvPr>
          <p:cNvSpPr txBox="1"/>
          <p:nvPr/>
        </p:nvSpPr>
        <p:spPr>
          <a:xfrm>
            <a:off x="762000" y="5240129"/>
            <a:ext cx="939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r-TR" sz="2400" b="1" dirty="0"/>
              <a:t>Araştırma Kapasitesi Artmış</a:t>
            </a:r>
          </a:p>
          <a:p>
            <a:pPr marL="285750" indent="-285750">
              <a:buFontTx/>
              <a:buChar char="-"/>
            </a:pPr>
            <a:r>
              <a:rPr lang="tr-TR" sz="2400" b="1" dirty="0"/>
              <a:t>Araştırma Kalitesi Düşmüş</a:t>
            </a:r>
          </a:p>
          <a:p>
            <a:pPr marL="285750" indent="-285750">
              <a:buFontTx/>
              <a:buChar char="-"/>
            </a:pPr>
            <a:r>
              <a:rPr lang="tr-TR" sz="2400" b="1" dirty="0"/>
              <a:t>Etkileşim ve İşbirliğimiz Düşmüştür</a:t>
            </a:r>
          </a:p>
          <a:p>
            <a:pPr marL="285750" indent="-285750">
              <a:buFontTx/>
              <a:buChar char="-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042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173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45283" y="697229"/>
            <a:ext cx="80714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10" dirty="0">
                <a:solidFill>
                  <a:srgbClr val="FFFFFF"/>
                </a:solidFill>
                <a:latin typeface="Arial"/>
                <a:cs typeface="Arial"/>
              </a:rPr>
              <a:t>Uluslararası</a:t>
            </a:r>
            <a:r>
              <a:rPr sz="3600" b="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14" dirty="0">
                <a:solidFill>
                  <a:srgbClr val="FFFFFF"/>
                </a:solidFill>
                <a:latin typeface="Arial"/>
                <a:cs typeface="Arial"/>
              </a:rPr>
              <a:t>Üniversite</a:t>
            </a:r>
            <a:r>
              <a:rPr sz="3600" b="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14" dirty="0">
                <a:solidFill>
                  <a:srgbClr val="FFFFFF"/>
                </a:solidFill>
                <a:latin typeface="Arial"/>
                <a:cs typeface="Arial"/>
              </a:rPr>
              <a:t>Sıralama</a:t>
            </a:r>
            <a:r>
              <a:rPr sz="3600" b="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05" dirty="0">
                <a:solidFill>
                  <a:srgbClr val="FFFFFF"/>
                </a:solidFill>
                <a:latin typeface="Arial"/>
                <a:cs typeface="Arial"/>
              </a:rPr>
              <a:t>Sistemleri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851" y="1530096"/>
            <a:ext cx="8519160" cy="4892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83692" y="39687"/>
          <a:ext cx="9024615" cy="6778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1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3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56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1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4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81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265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03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146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Üniversite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092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URAP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WEBOMETRICS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5811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4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ARWU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35179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CWUR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3271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3289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LEIDEN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842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NTU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014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QS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3271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RUR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5875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SCI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MAGO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287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THE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4160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3340" marR="45720" algn="ctr">
                        <a:lnSpc>
                          <a:spcPct val="98800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US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NEWS&amp;WORLD REPORT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347345" marR="189865" indent="-151130">
                        <a:lnSpc>
                          <a:spcPts val="1400"/>
                        </a:lnSpc>
                        <a:spcBef>
                          <a:spcPts val="91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SIRALAMA SAYISI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620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Hacettepe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524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456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388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2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626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376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527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628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712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590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682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536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456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655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577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Ankara</a:t>
                      </a:r>
                      <a:r>
                        <a:rPr sz="1200" b="1" spc="-50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770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717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850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652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643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503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671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0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1201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689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35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Orta</a:t>
                      </a:r>
                      <a:r>
                        <a:rPr sz="12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Doğu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788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573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555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484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Ege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883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839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605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Gazi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844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1184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Dokuz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Eylül</a:t>
                      </a:r>
                      <a:r>
                        <a:rPr sz="12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1004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739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1132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Koç</a:t>
                      </a:r>
                      <a:r>
                        <a:rPr sz="12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990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841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1160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1031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515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354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681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Marmara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996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861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Atatürk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1304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185"/>
                        </a:lnSpc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2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Üniversitesi-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  <a:p>
                      <a:pPr marL="6985" algn="ctr">
                        <a:lnSpc>
                          <a:spcPts val="1315"/>
                        </a:lnSpc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Cerrahpaşa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1372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1286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Yıldız</a:t>
                      </a:r>
                      <a:r>
                        <a:rPr sz="1200" spc="-1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1082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748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662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768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1063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Bilkent</a:t>
                      </a:r>
                      <a:r>
                        <a:rPr sz="12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940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1003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595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353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546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643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Fırat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1147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1320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1495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749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1358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Erciyes</a:t>
                      </a:r>
                      <a:r>
                        <a:rPr sz="12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1151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1270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733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1467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Karadeniz</a:t>
                      </a:r>
                      <a:r>
                        <a:rPr sz="12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1238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1348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771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1423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Boğaziçi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623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637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1138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387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287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Çukurova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1301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913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929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740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947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Bursa</a:t>
                      </a:r>
                      <a:r>
                        <a:rPr sz="12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Uludağ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1407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1339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1023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1494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Sabancı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1575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1534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396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691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Gebze</a:t>
                      </a:r>
                      <a:r>
                        <a:rPr sz="12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1613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1467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1895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602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781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1579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45"/>
                        </a:lnSpc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İzmir</a:t>
                      </a:r>
                      <a:r>
                        <a:rPr sz="1200" spc="-8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Yüksek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Teknoloji</a:t>
                      </a:r>
                      <a:r>
                        <a:rPr sz="12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Ens.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2009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1145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694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27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4266" y="1132484"/>
            <a:ext cx="8168005" cy="520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806450" lvl="0" indent="-270510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2575" algn="l"/>
                <a:tab pos="2832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Dünyada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üniversiteleri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sınıflayan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kuruluşlardan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bilineni,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Carnegie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Üniversite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Sınıflandırma</a:t>
            </a:r>
            <a:r>
              <a:rPr kumimoji="0" sz="16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Kuruluşu’dur.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2575" marR="0" lvl="0" indent="-27051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2575" algn="l"/>
                <a:tab pos="2832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Kuruluş,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yakın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zamanda,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“Araştırma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Üniversitesi”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sınıflandırmasını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kullanmayı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bırakıp,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2575" marR="0" lvl="0" indent="0" defTabSz="91440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doktora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veren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sınıflandırmasına</a:t>
            </a:r>
            <a:r>
              <a:rPr kumimoji="0" sz="1600" b="0" i="0" u="none" strike="noStrike" kern="0" cap="none" spc="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geçmiştir;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9150" marR="0" lvl="1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9785" algn="l"/>
              </a:tabLst>
              <a:defRPr/>
            </a:pP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Çok</a:t>
            </a:r>
            <a:r>
              <a:rPr kumimoji="0" sz="1600" b="0" i="0" u="sng" strike="noStrike" kern="0" cap="none" spc="-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sayıda</a:t>
            </a:r>
            <a:r>
              <a:rPr kumimoji="0" sz="1600" b="0" i="0" u="sng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ve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çeşitli</a:t>
            </a:r>
            <a:r>
              <a:rPr kumimoji="0" sz="1600" b="0" i="0" u="sng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alanda</a:t>
            </a:r>
            <a:r>
              <a:rPr kumimoji="0" sz="1600" b="0" i="0" u="sng" strike="noStrike" kern="0" cap="none" spc="-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doktora</a:t>
            </a:r>
            <a:r>
              <a:rPr kumimoji="0" sz="1600" b="0" i="0" u="sng" strike="noStrike" kern="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veren</a:t>
            </a:r>
            <a:r>
              <a:rPr kumimoji="0" sz="1600" b="0" i="0" u="sng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üniversiteler,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9150" marR="0" lvl="1" indent="-177800" defTabSz="914400" eaLnBrk="1" fontAlgn="auto" latinLnBrk="0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97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Sınırlı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veya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az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sayıda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alanda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doktora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derecesi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veren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2575" marR="0" lvl="0" indent="-27051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2575" algn="l"/>
                <a:tab pos="2832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Araştırma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üniversitelerinin,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Geniş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bir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alana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yayılmış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doktora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programları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olan;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Gelirlerinin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önemli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bir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kısmı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araştırmadan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gelen;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5080" lvl="1" indent="-269875" defTabSz="91440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Araştırma</a:t>
            </a:r>
            <a:r>
              <a:rPr kumimoji="0" sz="1600" b="0" i="0" u="sng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performanslarının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öğretim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üyesi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kabulünde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ana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kriterlerden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birisi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olarak kullanıldığı;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Eğitim</a:t>
            </a:r>
            <a:r>
              <a:rPr kumimoji="0" sz="16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programlarının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araştırma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çıktıları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ile</a:t>
            </a: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beslendiği;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Öğrencilerine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araştırma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hevesi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aşılayan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üniversite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olduğu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söylenebilir.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5101" rIns="0" bIns="0" rtlCol="0">
            <a:spAutoFit/>
          </a:bodyPr>
          <a:lstStyle/>
          <a:p>
            <a:pPr marL="654685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6FC0"/>
                </a:solidFill>
              </a:rPr>
              <a:t>Araştırma</a:t>
            </a:r>
            <a:r>
              <a:rPr spc="-130" dirty="0">
                <a:solidFill>
                  <a:srgbClr val="006FC0"/>
                </a:solidFill>
              </a:rPr>
              <a:t> </a:t>
            </a:r>
            <a:r>
              <a:rPr spc="-10" dirty="0">
                <a:solidFill>
                  <a:srgbClr val="006FC0"/>
                </a:solidFill>
              </a:rPr>
              <a:t>Üniversiteleri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494" y="661797"/>
            <a:ext cx="7787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40" dirty="0">
                <a:solidFill>
                  <a:srgbClr val="006FC0"/>
                </a:solidFill>
              </a:rPr>
              <a:t>Webometrics</a:t>
            </a:r>
            <a:r>
              <a:rPr spc="-175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(Ranking</a:t>
            </a:r>
            <a:r>
              <a:rPr spc="-155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Web</a:t>
            </a:r>
            <a:r>
              <a:rPr spc="-195" dirty="0">
                <a:solidFill>
                  <a:srgbClr val="006FC0"/>
                </a:solidFill>
              </a:rPr>
              <a:t> </a:t>
            </a:r>
            <a:r>
              <a:rPr spc="-85" dirty="0">
                <a:solidFill>
                  <a:srgbClr val="006FC0"/>
                </a:solidFill>
              </a:rPr>
              <a:t>of</a:t>
            </a:r>
            <a:r>
              <a:rPr spc="-180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World</a:t>
            </a:r>
            <a:r>
              <a:rPr spc="-200" dirty="0">
                <a:solidFill>
                  <a:srgbClr val="006FC0"/>
                </a:solidFill>
              </a:rPr>
              <a:t> </a:t>
            </a:r>
            <a:r>
              <a:rPr spc="-75" dirty="0">
                <a:solidFill>
                  <a:srgbClr val="006FC0"/>
                </a:solidFill>
              </a:rPr>
              <a:t>Universities)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09773" y="2261425"/>
            <a:ext cx="7477759" cy="3792220"/>
            <a:chOff x="2509773" y="2261425"/>
            <a:chExt cx="7477759" cy="3792220"/>
          </a:xfrm>
        </p:grpSpPr>
        <p:sp>
          <p:nvSpPr>
            <p:cNvPr id="4" name="object 4"/>
            <p:cNvSpPr/>
            <p:nvPr/>
          </p:nvSpPr>
          <p:spPr>
            <a:xfrm>
              <a:off x="2516123" y="5099304"/>
              <a:ext cx="7465059" cy="0"/>
            </a:xfrm>
            <a:custGeom>
              <a:avLst/>
              <a:gdLst/>
              <a:ahLst/>
              <a:cxnLst/>
              <a:rect l="l" t="t" r="r" b="b"/>
              <a:pathLst>
                <a:path w="7465059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7667" y="4512564"/>
              <a:ext cx="420674" cy="15407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16123" y="4155948"/>
              <a:ext cx="7465059" cy="0"/>
            </a:xfrm>
            <a:custGeom>
              <a:avLst/>
              <a:gdLst/>
              <a:ahLst/>
              <a:cxnLst/>
              <a:rect l="l" t="t" r="r" b="b"/>
              <a:pathLst>
                <a:path w="7465059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4427" y="3758196"/>
              <a:ext cx="419061" cy="22951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1188" y="4512564"/>
              <a:ext cx="419061" cy="15407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6423" y="3758196"/>
              <a:ext cx="420674" cy="22951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3183" y="3380232"/>
              <a:ext cx="420674" cy="26730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9944" y="3758196"/>
              <a:ext cx="420674" cy="22951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6703" y="3380232"/>
              <a:ext cx="419061" cy="26730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1939" y="3758196"/>
              <a:ext cx="420674" cy="22951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8700" y="3758196"/>
              <a:ext cx="420674" cy="22951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5459" y="3758196"/>
              <a:ext cx="420674" cy="22951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17291" y="4529327"/>
              <a:ext cx="343674" cy="15156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62527" y="3773424"/>
              <a:ext cx="345211" cy="22715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09288" y="4529327"/>
              <a:ext cx="345211" cy="15156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6047" y="3773424"/>
              <a:ext cx="343674" cy="22715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2807" y="3395472"/>
              <a:ext cx="343674" cy="26494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48044" y="3773424"/>
              <a:ext cx="345211" cy="227152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94803" y="3395472"/>
              <a:ext cx="345211" cy="26494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41564" y="3773424"/>
              <a:ext cx="345185" cy="227152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88323" y="3773424"/>
              <a:ext cx="343674" cy="227152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3559" y="3773424"/>
              <a:ext cx="345211" cy="227152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16123" y="6044184"/>
              <a:ext cx="7465059" cy="0"/>
            </a:xfrm>
            <a:custGeom>
              <a:avLst/>
              <a:gdLst/>
              <a:ahLst/>
              <a:cxnLst/>
              <a:rect l="l" t="t" r="r" b="b"/>
              <a:pathLst>
                <a:path w="7465059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12192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516123" y="2266188"/>
              <a:ext cx="7465059" cy="944880"/>
            </a:xfrm>
            <a:custGeom>
              <a:avLst/>
              <a:gdLst/>
              <a:ahLst/>
              <a:cxnLst/>
              <a:rect l="l" t="t" r="r" b="b"/>
              <a:pathLst>
                <a:path w="7465059" h="944880">
                  <a:moveTo>
                    <a:pt x="0" y="944879"/>
                  </a:moveTo>
                  <a:lnTo>
                    <a:pt x="7464552" y="944879"/>
                  </a:lnTo>
                </a:path>
                <a:path w="7465059" h="944880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30067" y="2267712"/>
              <a:ext cx="6833616" cy="12679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13600" y="4294517"/>
              <a:ext cx="191249" cy="1912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71659" y="5852121"/>
              <a:ext cx="191249" cy="1912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890265" y="2305050"/>
              <a:ext cx="6718300" cy="1152525"/>
            </a:xfrm>
            <a:custGeom>
              <a:avLst/>
              <a:gdLst/>
              <a:ahLst/>
              <a:cxnLst/>
              <a:rect l="l" t="t" r="r" b="b"/>
              <a:pathLst>
                <a:path w="6718300" h="1152525">
                  <a:moveTo>
                    <a:pt x="0" y="1152144"/>
                  </a:moveTo>
                  <a:lnTo>
                    <a:pt x="746759" y="0"/>
                  </a:lnTo>
                  <a:lnTo>
                    <a:pt x="1491995" y="513588"/>
                  </a:lnTo>
                  <a:lnTo>
                    <a:pt x="2238756" y="518160"/>
                  </a:lnTo>
                  <a:lnTo>
                    <a:pt x="2985516" y="79248"/>
                  </a:lnTo>
                  <a:lnTo>
                    <a:pt x="3732276" y="230124"/>
                  </a:lnTo>
                  <a:lnTo>
                    <a:pt x="4477511" y="79248"/>
                  </a:lnTo>
                  <a:lnTo>
                    <a:pt x="5224272" y="117348"/>
                  </a:lnTo>
                  <a:lnTo>
                    <a:pt x="5971032" y="188975"/>
                  </a:lnTo>
                  <a:lnTo>
                    <a:pt x="6717791" y="396239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39177" y="4244440"/>
              <a:ext cx="124233" cy="1242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52788" y="5771437"/>
              <a:ext cx="124233" cy="124232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845561" y="4569028"/>
            <a:ext cx="1035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92067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38828" y="4569028"/>
            <a:ext cx="1035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85334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31713" y="3436111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78218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24597" y="3436111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71104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17864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564369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22448" y="3430523"/>
            <a:ext cx="67310" cy="26034"/>
          </a:xfrm>
          <a:custGeom>
            <a:avLst/>
            <a:gdLst/>
            <a:ahLst/>
            <a:cxnLst/>
            <a:rect l="l" t="t" r="r" b="b"/>
            <a:pathLst>
              <a:path w="67310" h="26035">
                <a:moveTo>
                  <a:pt x="67056" y="25908"/>
                </a:moveTo>
                <a:lnTo>
                  <a:pt x="56387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13964" y="330111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548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02152" y="1958086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792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48658" y="2472944"/>
            <a:ext cx="2838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683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995417" y="2477516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41796" y="203835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88303" y="218948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743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34681" y="203835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81188" y="2076069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767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727947" y="2146503"/>
            <a:ext cx="2825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752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74454" y="2354707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708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147427" y="5905296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147427" y="5149722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147427" y="4394072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147427" y="363816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147427" y="2882645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47427" y="2126995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262251" y="5905296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081783" y="4960746"/>
            <a:ext cx="282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200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81783" y="4016121"/>
            <a:ext cx="282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081783" y="3071622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081783" y="2126995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800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735833" y="6122009"/>
            <a:ext cx="7040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6125" algn="l"/>
                <a:tab pos="1492885" algn="l"/>
                <a:tab pos="2239645" algn="l"/>
                <a:tab pos="2985770" algn="l"/>
                <a:tab pos="3732529" algn="l"/>
                <a:tab pos="4479290" algn="l"/>
                <a:tab pos="5225415" algn="l"/>
                <a:tab pos="5972175" algn="l"/>
                <a:tab pos="6718300" algn="l"/>
              </a:tabLst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2012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2013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2014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315333" y="1359230"/>
            <a:ext cx="3718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Webometrics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8" name="object 6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571231" y="2878835"/>
            <a:ext cx="250698" cy="90677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7845806" y="2802763"/>
            <a:ext cx="170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8115045" y="2868167"/>
            <a:ext cx="279400" cy="109220"/>
            <a:chOff x="8115045" y="2868167"/>
            <a:chExt cx="279400" cy="109220"/>
          </a:xfrm>
        </p:grpSpPr>
        <p:sp>
          <p:nvSpPr>
            <p:cNvPr id="71" name="object 71"/>
            <p:cNvSpPr/>
            <p:nvPr/>
          </p:nvSpPr>
          <p:spPr>
            <a:xfrm>
              <a:off x="8132825" y="292379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2" name="object 7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9119" y="2868167"/>
              <a:ext cx="108966" cy="108965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8403970" y="2802763"/>
            <a:ext cx="231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822704" y="1286255"/>
            <a:ext cx="8693150" cy="5184775"/>
          </a:xfrm>
          <a:custGeom>
            <a:avLst/>
            <a:gdLst/>
            <a:ahLst/>
            <a:cxnLst/>
            <a:rect l="l" t="t" r="r" b="b"/>
            <a:pathLst>
              <a:path w="8693150" h="5184775">
                <a:moveTo>
                  <a:pt x="0" y="5184648"/>
                </a:moveTo>
                <a:lnTo>
                  <a:pt x="8692896" y="5184648"/>
                </a:lnTo>
                <a:lnTo>
                  <a:pt x="8692896" y="0"/>
                </a:lnTo>
                <a:lnTo>
                  <a:pt x="0" y="0"/>
                </a:lnTo>
                <a:lnTo>
                  <a:pt x="0" y="5184648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4984464-4BC0-4D74-A718-7D6BB207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8" y="805261"/>
            <a:ext cx="3888432" cy="3877985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Webometrics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Dünya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tr-TR" dirty="0">
                <a:solidFill>
                  <a:srgbClr val="FF0000"/>
                </a:solidFill>
              </a:rPr>
              <a:t>ıralaması</a:t>
            </a:r>
            <a:br>
              <a:rPr lang="tr-TR" dirty="0">
                <a:solidFill>
                  <a:srgbClr val="FF0000"/>
                </a:solidFill>
              </a:rPr>
            </a:b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20</a:t>
            </a:r>
            <a:r>
              <a:rPr lang="tr-TR" dirty="0">
                <a:solidFill>
                  <a:srgbClr val="FF0000"/>
                </a:solidFill>
              </a:rPr>
              <a:t>22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(</a:t>
            </a:r>
            <a:r>
              <a:rPr lang="tr-TR" dirty="0">
                <a:solidFill>
                  <a:srgbClr val="FF0000"/>
                </a:solidFill>
              </a:rPr>
              <a:t>Web sayfası +Akademik üretkenlik)</a:t>
            </a:r>
            <a:br>
              <a:rPr lang="tr-TR" b="1" dirty="0">
                <a:solidFill>
                  <a:srgbClr val="FF0000"/>
                </a:solidFill>
              </a:rPr>
            </a:b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ilk 10 üniversitemiz</a:t>
            </a:r>
            <a:br>
              <a:rPr lang="tr-TR" b="1" dirty="0">
                <a:solidFill>
                  <a:srgbClr val="FFFF00"/>
                </a:solidFill>
              </a:rPr>
            </a:b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3FA101-C5A3-4E15-90A0-85AF07C9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16F18E2-068F-4B85-8155-74EDFFF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21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10" name="İçerik Yer Tutucusu 9">
            <a:extLst>
              <a:ext uri="{FF2B5EF4-FFF2-40B4-BE49-F238E27FC236}">
                <a16:creationId xmlns:a16="http://schemas.microsoft.com/office/drawing/2014/main" id="{9EF1C6AC-33FF-45C8-8E44-0A4B9BACB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271636"/>
              </p:ext>
            </p:extLst>
          </p:nvPr>
        </p:nvGraphicFramePr>
        <p:xfrm>
          <a:off x="5519936" y="309958"/>
          <a:ext cx="5040560" cy="6359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994133374"/>
                    </a:ext>
                  </a:extLst>
                </a:gridCol>
                <a:gridCol w="1094322">
                  <a:extLst>
                    <a:ext uri="{9D8B030D-6E8A-4147-A177-3AD203B41FA5}">
                      <a16:colId xmlns:a16="http://schemas.microsoft.com/office/drawing/2014/main" val="3425721180"/>
                    </a:ext>
                  </a:extLst>
                </a:gridCol>
                <a:gridCol w="2722102">
                  <a:extLst>
                    <a:ext uri="{9D8B030D-6E8A-4147-A177-3AD203B41FA5}">
                      <a16:colId xmlns:a16="http://schemas.microsoft.com/office/drawing/2014/main" val="3876805764"/>
                    </a:ext>
                  </a:extLst>
                </a:gridCol>
              </a:tblGrid>
              <a:tr h="669606">
                <a:tc>
                  <a:txBody>
                    <a:bodyPr/>
                    <a:lstStyle/>
                    <a:p>
                      <a:r>
                        <a:rPr lang="tr-TR" sz="1600" dirty="0"/>
                        <a:t>Türkiye </a:t>
                      </a:r>
                      <a:r>
                        <a:rPr lang="tr-TR" sz="1800" dirty="0"/>
                        <a:t>sırası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550567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542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ODTÜ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39247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612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İTÜ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68347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677  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latin typeface="+mn-lt"/>
                        </a:rPr>
                        <a:t>Hacettepe Ü.  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846923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4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728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Boğaziçi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628204"/>
                  </a:ext>
                </a:extLst>
              </a:tr>
              <a:tr h="629583"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5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tr-TR" sz="24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4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Ankara Ü.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46738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6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851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Koç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959778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7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879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İ.D. Bilkent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83784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İstanbul Ü.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36176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1066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Ege Ü.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859284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1066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Gazi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074847"/>
                  </a:ext>
                </a:extLst>
              </a:tr>
            </a:tbl>
          </a:graphicData>
        </a:graphic>
      </p:graphicFrame>
      <p:sp>
        <p:nvSpPr>
          <p:cNvPr id="3" name="AutoShape 2" descr="Home">
            <a:extLst>
              <a:ext uri="{FF2B5EF4-FFF2-40B4-BE49-F238E27FC236}">
                <a16:creationId xmlns:a16="http://schemas.microsoft.com/office/drawing/2014/main" id="{B3E937DD-D7C4-4906-8A2E-D97078086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2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2323" y="3259835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2323" y="2979420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2323" y="2697479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2323" y="2417064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92323" y="2136648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2323" y="1854707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31173" y="1569529"/>
            <a:ext cx="7710805" cy="2024380"/>
            <a:chOff x="2531173" y="1569529"/>
            <a:chExt cx="7710805" cy="2024380"/>
          </a:xfrm>
        </p:grpSpPr>
        <p:sp>
          <p:nvSpPr>
            <p:cNvPr id="9" name="object 9"/>
            <p:cNvSpPr/>
            <p:nvPr/>
          </p:nvSpPr>
          <p:spPr>
            <a:xfrm>
              <a:off x="2592323" y="1574291"/>
              <a:ext cx="7644765" cy="1965960"/>
            </a:xfrm>
            <a:custGeom>
              <a:avLst/>
              <a:gdLst/>
              <a:ahLst/>
              <a:cxnLst/>
              <a:rect l="l" t="t" r="r" b="b"/>
              <a:pathLst>
                <a:path w="7644765" h="1965960">
                  <a:moveTo>
                    <a:pt x="0" y="0"/>
                  </a:moveTo>
                  <a:lnTo>
                    <a:pt x="7644383" y="0"/>
                  </a:lnTo>
                </a:path>
                <a:path w="7644765" h="1965960">
                  <a:moveTo>
                    <a:pt x="0" y="1965960"/>
                  </a:moveTo>
                  <a:lnTo>
                    <a:pt x="7644383" y="1965960"/>
                  </a:lnTo>
                  <a:lnTo>
                    <a:pt x="7644383" y="0"/>
                  </a:lnTo>
                  <a:lnTo>
                    <a:pt x="0" y="0"/>
                  </a:lnTo>
                  <a:lnTo>
                    <a:pt x="0" y="196596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6435" y="2846844"/>
              <a:ext cx="316966" cy="7025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5007" y="2734043"/>
              <a:ext cx="316966" cy="8153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5103" y="2566416"/>
              <a:ext cx="315467" cy="9829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3676" y="2453652"/>
              <a:ext cx="315468" cy="1095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2247" y="2510040"/>
              <a:ext cx="315468" cy="10393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2655" y="2903232"/>
              <a:ext cx="315468" cy="646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1227" y="2621280"/>
              <a:ext cx="315467" cy="9281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800" y="2453652"/>
              <a:ext cx="315467" cy="10957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8371" y="2397239"/>
              <a:ext cx="315468" cy="11521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76943" y="2228087"/>
              <a:ext cx="316966" cy="13213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97351" y="2677655"/>
              <a:ext cx="315467" cy="8717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5923" y="2510040"/>
              <a:ext cx="315467" cy="10393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4495" y="2284475"/>
              <a:ext cx="316966" cy="1264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83067" y="2060447"/>
              <a:ext cx="316966" cy="14889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13164" y="2004059"/>
              <a:ext cx="315468" cy="15453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2047" y="2340851"/>
              <a:ext cx="316966" cy="12085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0619" y="2566416"/>
              <a:ext cx="316966" cy="9829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0715" y="2284475"/>
              <a:ext cx="315467" cy="12649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19288" y="2004059"/>
              <a:ext cx="315468" cy="15453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47859" y="1778507"/>
              <a:ext cx="315468" cy="17708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68267" y="2116836"/>
              <a:ext cx="315467" cy="14325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6839" y="2453652"/>
              <a:ext cx="315467" cy="109574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25411" y="2171700"/>
              <a:ext cx="315468" cy="137769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53983" y="1778507"/>
              <a:ext cx="316966" cy="17708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82555" y="1572767"/>
              <a:ext cx="316966" cy="19766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66059" y="2862059"/>
              <a:ext cx="240030" cy="6804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94631" y="2750807"/>
              <a:ext cx="240068" cy="79173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23203" y="2581643"/>
              <a:ext cx="240068" cy="9608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51776" y="2468880"/>
              <a:ext cx="241579" cy="10736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1871" y="2525255"/>
              <a:ext cx="240068" cy="10172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00755" y="2918447"/>
              <a:ext cx="240068" cy="62409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29327" y="2638031"/>
              <a:ext cx="241579" cy="90450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57900" y="2468880"/>
              <a:ext cx="241579" cy="107365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87995" y="2412479"/>
              <a:ext cx="240068" cy="113005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116567" y="2244851"/>
              <a:ext cx="240029" cy="129768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35451" y="2694419"/>
              <a:ext cx="241579" cy="8481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65547" y="2525255"/>
              <a:ext cx="240068" cy="101728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822691" y="2075687"/>
              <a:ext cx="240029" cy="14668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351264" y="2019300"/>
              <a:ext cx="241579" cy="152323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94120" y="2301227"/>
              <a:ext cx="474725" cy="124131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71671" y="2357615"/>
              <a:ext cx="240068" cy="118492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000243" y="2581643"/>
              <a:ext cx="240068" cy="96089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57388" y="2019300"/>
              <a:ext cx="241579" cy="152323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587483" y="1795271"/>
              <a:ext cx="240029" cy="174726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706367" y="2132075"/>
              <a:ext cx="240068" cy="14104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34939" y="2468880"/>
              <a:ext cx="241579" cy="10736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63511" y="2188463"/>
              <a:ext cx="241579" cy="135407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93607" y="1795271"/>
              <a:ext cx="240029" cy="17472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822179" y="1572767"/>
              <a:ext cx="240068" cy="196976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535935" y="1574291"/>
              <a:ext cx="7701280" cy="2014855"/>
            </a:xfrm>
            <a:custGeom>
              <a:avLst/>
              <a:gdLst/>
              <a:ahLst/>
              <a:cxnLst/>
              <a:rect l="l" t="t" r="r" b="b"/>
              <a:pathLst>
                <a:path w="7701280" h="2014854">
                  <a:moveTo>
                    <a:pt x="56387" y="1965960"/>
                  </a:moveTo>
                  <a:lnTo>
                    <a:pt x="56387" y="0"/>
                  </a:lnTo>
                </a:path>
                <a:path w="7701280" h="2014854">
                  <a:moveTo>
                    <a:pt x="0" y="1965960"/>
                  </a:moveTo>
                  <a:lnTo>
                    <a:pt x="56387" y="1965960"/>
                  </a:lnTo>
                </a:path>
                <a:path w="7701280" h="2014854">
                  <a:moveTo>
                    <a:pt x="0" y="1685544"/>
                  </a:moveTo>
                  <a:lnTo>
                    <a:pt x="56387" y="1685544"/>
                  </a:lnTo>
                </a:path>
                <a:path w="7701280" h="2014854">
                  <a:moveTo>
                    <a:pt x="0" y="1405128"/>
                  </a:moveTo>
                  <a:lnTo>
                    <a:pt x="56387" y="1405128"/>
                  </a:lnTo>
                </a:path>
                <a:path w="7701280" h="2014854">
                  <a:moveTo>
                    <a:pt x="0" y="1123188"/>
                  </a:moveTo>
                  <a:lnTo>
                    <a:pt x="56387" y="1123188"/>
                  </a:lnTo>
                </a:path>
                <a:path w="7701280" h="2014854">
                  <a:moveTo>
                    <a:pt x="0" y="842772"/>
                  </a:moveTo>
                  <a:lnTo>
                    <a:pt x="56387" y="842772"/>
                  </a:lnTo>
                </a:path>
                <a:path w="7701280" h="2014854">
                  <a:moveTo>
                    <a:pt x="0" y="562356"/>
                  </a:moveTo>
                  <a:lnTo>
                    <a:pt x="56387" y="562356"/>
                  </a:lnTo>
                </a:path>
                <a:path w="7701280" h="2014854">
                  <a:moveTo>
                    <a:pt x="0" y="280416"/>
                  </a:moveTo>
                  <a:lnTo>
                    <a:pt x="56387" y="280416"/>
                  </a:lnTo>
                </a:path>
                <a:path w="7701280" h="2014854">
                  <a:moveTo>
                    <a:pt x="0" y="0"/>
                  </a:moveTo>
                  <a:lnTo>
                    <a:pt x="56387" y="0"/>
                  </a:lnTo>
                </a:path>
                <a:path w="7701280" h="2014854">
                  <a:moveTo>
                    <a:pt x="56387" y="1965960"/>
                  </a:moveTo>
                  <a:lnTo>
                    <a:pt x="7700771" y="1965960"/>
                  </a:lnTo>
                </a:path>
                <a:path w="7701280" h="2014854">
                  <a:moveTo>
                    <a:pt x="56387" y="1965960"/>
                  </a:moveTo>
                  <a:lnTo>
                    <a:pt x="56387" y="2014728"/>
                  </a:lnTo>
                </a:path>
                <a:path w="7701280" h="2014854">
                  <a:moveTo>
                    <a:pt x="1586484" y="1965960"/>
                  </a:moveTo>
                  <a:lnTo>
                    <a:pt x="1586484" y="2014728"/>
                  </a:lnTo>
                </a:path>
                <a:path w="7701280" h="2014854">
                  <a:moveTo>
                    <a:pt x="3115055" y="1965960"/>
                  </a:moveTo>
                  <a:lnTo>
                    <a:pt x="3115055" y="2014728"/>
                  </a:lnTo>
                </a:path>
                <a:path w="7701280" h="2014854">
                  <a:moveTo>
                    <a:pt x="4643628" y="1965960"/>
                  </a:moveTo>
                  <a:lnTo>
                    <a:pt x="4643628" y="2014728"/>
                  </a:lnTo>
                </a:path>
                <a:path w="7701280" h="2014854">
                  <a:moveTo>
                    <a:pt x="6172199" y="1965960"/>
                  </a:moveTo>
                  <a:lnTo>
                    <a:pt x="6172199" y="2014728"/>
                  </a:lnTo>
                </a:path>
                <a:path w="7701280" h="2014854">
                  <a:moveTo>
                    <a:pt x="7700771" y="1965960"/>
                  </a:moveTo>
                  <a:lnTo>
                    <a:pt x="7700771" y="2014728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8912986" y="2565273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771139" y="2902457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r>
              <a:rPr kumimoji="0" sz="1400" b="1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52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11</a:t>
            </a:r>
            <a:endParaRPr kumimoji="0" sz="2100" b="0" i="0" u="none" strike="noStrike" kern="0" cap="none" spc="0" normalizeH="0" baseline="-17857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00346" y="2677795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r>
              <a:rPr kumimoji="0" sz="2100" b="1" i="0" u="none" strike="noStrike" kern="0" cap="none" spc="165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829172" y="2508885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r>
              <a:rPr kumimoji="0" sz="2100" b="1" i="0" u="none" strike="noStrike" kern="0" cap="none" spc="165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58380" y="2452877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r>
              <a:rPr kumimoji="0" sz="2100" b="1" i="0" u="none" strike="noStrike" kern="0" cap="none" spc="165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148318" y="2284222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267202" y="2733801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383268" y="2059305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502152" y="2396185"/>
            <a:ext cx="1936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25234" y="2340356"/>
            <a:ext cx="4279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r>
              <a:rPr kumimoji="0" sz="1400" b="1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29042" y="2059000"/>
            <a:ext cx="4794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26</a:t>
            </a:r>
            <a:r>
              <a:rPr kumimoji="0" sz="2100" b="1" i="0" u="none" strike="noStrike" kern="0" cap="none" spc="157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618598" y="1834388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737483" y="2171826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770628" y="2508885"/>
            <a:ext cx="714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r>
              <a:rPr kumimoji="0" sz="2100" b="1" i="0" u="none" strike="noStrike" kern="0" cap="none" spc="15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0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r>
              <a:rPr kumimoji="0" sz="2100" b="1" i="0" u="none" strike="noStrike" kern="0" cap="none" spc="165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795769" y="2227833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324722" y="1834388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853930" y="1609725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248154" y="2772257"/>
            <a:ext cx="193675" cy="86868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0" marR="5715" lvl="0" indent="0" algn="r" defTabSz="91440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248154" y="1367129"/>
            <a:ext cx="193040" cy="143065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080639" y="3618103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Teaching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240657" y="3618103"/>
            <a:ext cx="1306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International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Outllok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133846" y="3618103"/>
            <a:ext cx="577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Research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671816" y="3618103"/>
            <a:ext cx="559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970898" y="3618103"/>
            <a:ext cx="1019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Industry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Income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4" name="object 8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228005" y="1699433"/>
            <a:ext cx="99648" cy="99648"/>
          </a:xfrm>
          <a:prstGeom prst="rect">
            <a:avLst/>
          </a:prstGeom>
        </p:spPr>
      </p:pic>
      <p:sp>
        <p:nvSpPr>
          <p:cNvPr id="85" name="object 85"/>
          <p:cNvSpPr txBox="1"/>
          <p:nvPr/>
        </p:nvSpPr>
        <p:spPr>
          <a:xfrm>
            <a:off x="3368928" y="1607565"/>
            <a:ext cx="3727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2159254" y="1154938"/>
            <a:ext cx="8222615" cy="2750185"/>
            <a:chOff x="2159254" y="1154938"/>
            <a:chExt cx="8222615" cy="2750185"/>
          </a:xfrm>
        </p:grpSpPr>
        <p:pic>
          <p:nvPicPr>
            <p:cNvPr id="87" name="object 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82385" y="1699433"/>
              <a:ext cx="99648" cy="9964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735241" y="1699433"/>
              <a:ext cx="99648" cy="9964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489621" y="1699433"/>
              <a:ext cx="99648" cy="9964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244001" y="1699433"/>
              <a:ext cx="99648" cy="9964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165604" y="1161288"/>
              <a:ext cx="8209915" cy="2737485"/>
            </a:xfrm>
            <a:custGeom>
              <a:avLst/>
              <a:gdLst/>
              <a:ahLst/>
              <a:cxnLst/>
              <a:rect l="l" t="t" r="r" b="b"/>
              <a:pathLst>
                <a:path w="8209915" h="2737485">
                  <a:moveTo>
                    <a:pt x="0" y="2737104"/>
                  </a:moveTo>
                  <a:lnTo>
                    <a:pt x="8209788" y="2737104"/>
                  </a:lnTo>
                  <a:lnTo>
                    <a:pt x="8209788" y="0"/>
                  </a:lnTo>
                  <a:lnTo>
                    <a:pt x="0" y="0"/>
                  </a:lnTo>
                  <a:lnTo>
                    <a:pt x="0" y="2737104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4123054" y="1162659"/>
            <a:ext cx="4346575" cy="68453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249554" marR="0" lvl="0" indent="0" defTabSz="914400" eaLnBrk="1" fontAlgn="auto" latinLnBrk="0" hangingPunct="1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Göstergelere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 Ankara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Sıralamaları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>
                <a:tab pos="753745" algn="l"/>
                <a:tab pos="1507490" algn="l"/>
                <a:tab pos="2261870" algn="l"/>
              </a:tabLst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2165604" y="4043171"/>
            <a:ext cx="8209915" cy="2737485"/>
            <a:chOff x="2165604" y="4043171"/>
            <a:chExt cx="8209915" cy="2737485"/>
          </a:xfrm>
        </p:grpSpPr>
        <p:sp>
          <p:nvSpPr>
            <p:cNvPr id="94" name="object 94"/>
            <p:cNvSpPr/>
            <p:nvPr/>
          </p:nvSpPr>
          <p:spPr>
            <a:xfrm>
              <a:off x="2165604" y="4043171"/>
              <a:ext cx="8209915" cy="2737485"/>
            </a:xfrm>
            <a:custGeom>
              <a:avLst/>
              <a:gdLst/>
              <a:ahLst/>
              <a:cxnLst/>
              <a:rect l="l" t="t" r="r" b="b"/>
              <a:pathLst>
                <a:path w="8209915" h="2737484">
                  <a:moveTo>
                    <a:pt x="8209788" y="0"/>
                  </a:moveTo>
                  <a:lnTo>
                    <a:pt x="0" y="0"/>
                  </a:lnTo>
                  <a:lnTo>
                    <a:pt x="0" y="2737104"/>
                  </a:lnTo>
                  <a:lnTo>
                    <a:pt x="8209788" y="2737104"/>
                  </a:lnTo>
                  <a:lnTo>
                    <a:pt x="8209788" y="0"/>
                  </a:lnTo>
                  <a:close/>
                </a:path>
              </a:pathLst>
            </a:custGeom>
            <a:solidFill>
              <a:srgbClr val="D4E0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2601468" y="4477511"/>
              <a:ext cx="7630795" cy="1612900"/>
            </a:xfrm>
            <a:custGeom>
              <a:avLst/>
              <a:gdLst/>
              <a:ahLst/>
              <a:cxnLst/>
              <a:rect l="l" t="t" r="r" b="b"/>
              <a:pathLst>
                <a:path w="7630795" h="1612900">
                  <a:moveTo>
                    <a:pt x="0" y="1612392"/>
                  </a:moveTo>
                  <a:lnTo>
                    <a:pt x="7630667" y="1612392"/>
                  </a:lnTo>
                </a:path>
                <a:path w="7630795" h="1612900">
                  <a:moveTo>
                    <a:pt x="0" y="1290828"/>
                  </a:moveTo>
                  <a:lnTo>
                    <a:pt x="7630667" y="1290828"/>
                  </a:lnTo>
                </a:path>
                <a:path w="7630795" h="1612900">
                  <a:moveTo>
                    <a:pt x="0" y="967740"/>
                  </a:moveTo>
                  <a:lnTo>
                    <a:pt x="7630667" y="967740"/>
                  </a:lnTo>
                </a:path>
                <a:path w="7630795" h="1612900">
                  <a:moveTo>
                    <a:pt x="0" y="644651"/>
                  </a:moveTo>
                  <a:lnTo>
                    <a:pt x="7630667" y="644651"/>
                  </a:lnTo>
                </a:path>
                <a:path w="7630795" h="1612900">
                  <a:moveTo>
                    <a:pt x="0" y="323088"/>
                  </a:moveTo>
                  <a:lnTo>
                    <a:pt x="7630667" y="323088"/>
                  </a:lnTo>
                </a:path>
                <a:path w="7630795" h="1612900">
                  <a:moveTo>
                    <a:pt x="0" y="0"/>
                  </a:moveTo>
                  <a:lnTo>
                    <a:pt x="7630667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2601468" y="4477511"/>
              <a:ext cx="7630795" cy="1935480"/>
            </a:xfrm>
            <a:custGeom>
              <a:avLst/>
              <a:gdLst/>
              <a:ahLst/>
              <a:cxnLst/>
              <a:rect l="l" t="t" r="r" b="b"/>
              <a:pathLst>
                <a:path w="7630795" h="1935479">
                  <a:moveTo>
                    <a:pt x="0" y="1935480"/>
                  </a:moveTo>
                  <a:lnTo>
                    <a:pt x="7630668" y="1935480"/>
                  </a:lnTo>
                  <a:lnTo>
                    <a:pt x="7630668" y="0"/>
                  </a:lnTo>
                  <a:lnTo>
                    <a:pt x="0" y="0"/>
                  </a:lnTo>
                  <a:lnTo>
                    <a:pt x="0" y="1935480"/>
                  </a:lnTo>
                  <a:close/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08960" y="5309615"/>
              <a:ext cx="505980" cy="11109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636008" y="5309615"/>
              <a:ext cx="504469" cy="111099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161532" y="5052059"/>
              <a:ext cx="505980" cy="136855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688580" y="4806695"/>
              <a:ext cx="504469" cy="161391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14104" y="4664976"/>
              <a:ext cx="505980" cy="175563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48584" y="5324855"/>
              <a:ext cx="429018" cy="108891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74108" y="5324855"/>
              <a:ext cx="430542" cy="108891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01156" y="5067312"/>
              <a:ext cx="429018" cy="134645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726680" y="4821948"/>
              <a:ext cx="430542" cy="159181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253727" y="4680216"/>
              <a:ext cx="429018" cy="1733550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2601468" y="6412991"/>
              <a:ext cx="7630795" cy="0"/>
            </a:xfrm>
            <a:custGeom>
              <a:avLst/>
              <a:gdLst/>
              <a:ahLst/>
              <a:cxnLst/>
              <a:rect l="l" t="t" r="r" b="b"/>
              <a:pathLst>
                <a:path w="7630795">
                  <a:moveTo>
                    <a:pt x="0" y="0"/>
                  </a:moveTo>
                  <a:lnTo>
                    <a:pt x="7630667" y="0"/>
                  </a:lnTo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3261614" y="5365750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788153" y="5365750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6314821" y="5107685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21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841233" y="4862576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9367773" y="4720844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256408" y="5197754"/>
            <a:ext cx="19304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256408" y="4229279"/>
            <a:ext cx="193040" cy="99441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087623" y="6490512"/>
            <a:ext cx="3625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56970" algn="l"/>
                <a:tab pos="3047365" algn="l"/>
              </a:tabLst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Teaching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International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Outllok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Research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670927" y="6490512"/>
            <a:ext cx="559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967216" y="6490512"/>
            <a:ext cx="1019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Industry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Income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006850" y="4117594"/>
            <a:ext cx="45402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Kategorilere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</a:t>
            </a:r>
            <a:r>
              <a:rPr kumimoji="0" sz="14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2165604" y="4043171"/>
            <a:ext cx="8209915" cy="2737485"/>
          </a:xfrm>
          <a:custGeom>
            <a:avLst/>
            <a:gdLst/>
            <a:ahLst/>
            <a:cxnLst/>
            <a:rect l="l" t="t" r="r" b="b"/>
            <a:pathLst>
              <a:path w="8209915" h="2737484">
                <a:moveTo>
                  <a:pt x="0" y="2737104"/>
                </a:moveTo>
                <a:lnTo>
                  <a:pt x="8209788" y="2737104"/>
                </a:lnTo>
                <a:lnTo>
                  <a:pt x="8209788" y="0"/>
                </a:lnTo>
                <a:lnTo>
                  <a:pt x="0" y="0"/>
                </a:lnTo>
                <a:lnTo>
                  <a:pt x="0" y="2737104"/>
                </a:lnTo>
                <a:close/>
              </a:path>
            </a:pathLst>
          </a:custGeom>
          <a:ln w="1219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2174494" y="661797"/>
            <a:ext cx="83400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rgbClr val="006FC0"/>
                </a:solidFill>
              </a:rPr>
              <a:t>THE</a:t>
            </a:r>
            <a:r>
              <a:rPr spc="-195" dirty="0">
                <a:solidFill>
                  <a:srgbClr val="006FC0"/>
                </a:solidFill>
              </a:rPr>
              <a:t> </a:t>
            </a:r>
            <a:r>
              <a:rPr spc="-114" dirty="0">
                <a:solidFill>
                  <a:srgbClr val="006FC0"/>
                </a:solidFill>
              </a:rPr>
              <a:t>(</a:t>
            </a:r>
            <a:r>
              <a:rPr sz="2600" spc="-114" dirty="0">
                <a:solidFill>
                  <a:srgbClr val="006FC0"/>
                </a:solidFill>
              </a:rPr>
              <a:t>Times</a:t>
            </a:r>
            <a:r>
              <a:rPr sz="2600" spc="-204" dirty="0">
                <a:solidFill>
                  <a:srgbClr val="006FC0"/>
                </a:solidFill>
              </a:rPr>
              <a:t> </a:t>
            </a:r>
            <a:r>
              <a:rPr sz="2600" spc="-105" dirty="0">
                <a:solidFill>
                  <a:srgbClr val="006FC0"/>
                </a:solidFill>
              </a:rPr>
              <a:t>Higher</a:t>
            </a:r>
            <a:r>
              <a:rPr sz="2600" spc="-225" dirty="0">
                <a:solidFill>
                  <a:srgbClr val="006FC0"/>
                </a:solidFill>
              </a:rPr>
              <a:t> </a:t>
            </a:r>
            <a:r>
              <a:rPr sz="2600" spc="-105" dirty="0">
                <a:solidFill>
                  <a:srgbClr val="006FC0"/>
                </a:solidFill>
              </a:rPr>
              <a:t>Education</a:t>
            </a:r>
            <a:r>
              <a:rPr sz="2600" spc="-240" dirty="0">
                <a:solidFill>
                  <a:srgbClr val="006FC0"/>
                </a:solidFill>
              </a:rPr>
              <a:t> </a:t>
            </a:r>
            <a:r>
              <a:rPr sz="2600" spc="-114" dirty="0">
                <a:solidFill>
                  <a:srgbClr val="006FC0"/>
                </a:solidFill>
              </a:rPr>
              <a:t>World</a:t>
            </a:r>
            <a:r>
              <a:rPr sz="2600" spc="-215" dirty="0">
                <a:solidFill>
                  <a:srgbClr val="006FC0"/>
                </a:solidFill>
              </a:rPr>
              <a:t> </a:t>
            </a:r>
            <a:r>
              <a:rPr sz="2600" spc="-114" dirty="0">
                <a:solidFill>
                  <a:srgbClr val="006FC0"/>
                </a:solidFill>
              </a:rPr>
              <a:t>University</a:t>
            </a:r>
            <a:r>
              <a:rPr sz="2600" spc="-204" dirty="0">
                <a:solidFill>
                  <a:srgbClr val="006FC0"/>
                </a:solidFill>
              </a:rPr>
              <a:t> </a:t>
            </a:r>
            <a:r>
              <a:rPr sz="2600" spc="-85" dirty="0">
                <a:solidFill>
                  <a:srgbClr val="006FC0"/>
                </a:solidFill>
              </a:rPr>
              <a:t>Rankings</a:t>
            </a:r>
            <a:r>
              <a:rPr spc="-85" dirty="0">
                <a:solidFill>
                  <a:srgbClr val="006FC0"/>
                </a:solidFill>
              </a:rPr>
              <a:t>)</a:t>
            </a:r>
            <a:endParaRPr sz="2600"/>
          </a:p>
        </p:txBody>
      </p:sp>
      <p:sp>
        <p:nvSpPr>
          <p:cNvPr id="121" name="object 121"/>
          <p:cNvSpPr/>
          <p:nvPr/>
        </p:nvSpPr>
        <p:spPr>
          <a:xfrm>
            <a:off x="3008688" y="1376497"/>
            <a:ext cx="7347584" cy="1715135"/>
          </a:xfrm>
          <a:custGeom>
            <a:avLst/>
            <a:gdLst/>
            <a:ahLst/>
            <a:cxnLst/>
            <a:rect l="l" t="t" r="r" b="b"/>
            <a:pathLst>
              <a:path w="7347584" h="1715135">
                <a:moveTo>
                  <a:pt x="62933" y="1575871"/>
                </a:moveTo>
                <a:lnTo>
                  <a:pt x="26828" y="1512695"/>
                </a:lnTo>
                <a:lnTo>
                  <a:pt x="6032" y="1442494"/>
                </a:lnTo>
                <a:lnTo>
                  <a:pt x="0" y="1366706"/>
                </a:lnTo>
                <a:lnTo>
                  <a:pt x="2349" y="1327167"/>
                </a:lnTo>
                <a:lnTo>
                  <a:pt x="8185" y="1286772"/>
                </a:lnTo>
                <a:lnTo>
                  <a:pt x="17440" y="1245700"/>
                </a:lnTo>
                <a:lnTo>
                  <a:pt x="30044" y="1204132"/>
                </a:lnTo>
                <a:lnTo>
                  <a:pt x="45929" y="1162248"/>
                </a:lnTo>
                <a:lnTo>
                  <a:pt x="65029" y="1120227"/>
                </a:lnTo>
                <a:lnTo>
                  <a:pt x="87273" y="1078250"/>
                </a:lnTo>
                <a:lnTo>
                  <a:pt x="112595" y="1036497"/>
                </a:lnTo>
                <a:lnTo>
                  <a:pt x="140925" y="995147"/>
                </a:lnTo>
                <a:lnTo>
                  <a:pt x="172196" y="954382"/>
                </a:lnTo>
                <a:lnTo>
                  <a:pt x="206339" y="914380"/>
                </a:lnTo>
                <a:lnTo>
                  <a:pt x="243287" y="875322"/>
                </a:lnTo>
                <a:lnTo>
                  <a:pt x="282971" y="837387"/>
                </a:lnTo>
                <a:lnTo>
                  <a:pt x="325322" y="800757"/>
                </a:lnTo>
                <a:lnTo>
                  <a:pt x="370273" y="765611"/>
                </a:lnTo>
                <a:lnTo>
                  <a:pt x="416901" y="732703"/>
                </a:lnTo>
                <a:lnTo>
                  <a:pt x="464201" y="702712"/>
                </a:lnTo>
                <a:lnTo>
                  <a:pt x="511979" y="675654"/>
                </a:lnTo>
                <a:lnTo>
                  <a:pt x="560045" y="651539"/>
                </a:lnTo>
                <a:lnTo>
                  <a:pt x="608206" y="630383"/>
                </a:lnTo>
                <a:lnTo>
                  <a:pt x="656270" y="612198"/>
                </a:lnTo>
                <a:lnTo>
                  <a:pt x="704043" y="596997"/>
                </a:lnTo>
                <a:lnTo>
                  <a:pt x="751335" y="584794"/>
                </a:lnTo>
                <a:lnTo>
                  <a:pt x="797952" y="575603"/>
                </a:lnTo>
                <a:lnTo>
                  <a:pt x="843702" y="569436"/>
                </a:lnTo>
                <a:lnTo>
                  <a:pt x="888393" y="566307"/>
                </a:lnTo>
                <a:lnTo>
                  <a:pt x="931834" y="566229"/>
                </a:lnTo>
                <a:lnTo>
                  <a:pt x="973830" y="569215"/>
                </a:lnTo>
                <a:lnTo>
                  <a:pt x="1014191" y="575280"/>
                </a:lnTo>
                <a:lnTo>
                  <a:pt x="1052724" y="584436"/>
                </a:lnTo>
                <a:lnTo>
                  <a:pt x="1089236" y="596696"/>
                </a:lnTo>
                <a:lnTo>
                  <a:pt x="1155431" y="630583"/>
                </a:lnTo>
                <a:lnTo>
                  <a:pt x="1211236" y="677049"/>
                </a:lnTo>
                <a:lnTo>
                  <a:pt x="1254779" y="735651"/>
                </a:lnTo>
                <a:lnTo>
                  <a:pt x="1283185" y="802520"/>
                </a:lnTo>
                <a:lnTo>
                  <a:pt x="1296543" y="875694"/>
                </a:lnTo>
                <a:lnTo>
                  <a:pt x="1297751" y="914197"/>
                </a:lnTo>
                <a:lnTo>
                  <a:pt x="1295402" y="953735"/>
                </a:lnTo>
                <a:lnTo>
                  <a:pt x="1289565" y="994130"/>
                </a:lnTo>
                <a:lnTo>
                  <a:pt x="1280309" y="1035202"/>
                </a:lnTo>
                <a:lnTo>
                  <a:pt x="1267701" y="1076770"/>
                </a:lnTo>
                <a:lnTo>
                  <a:pt x="1251811" y="1118654"/>
                </a:lnTo>
                <a:lnTo>
                  <a:pt x="1232706" y="1160675"/>
                </a:lnTo>
                <a:lnTo>
                  <a:pt x="1210456" y="1202652"/>
                </a:lnTo>
                <a:lnTo>
                  <a:pt x="1185129" y="1244405"/>
                </a:lnTo>
                <a:lnTo>
                  <a:pt x="1156792" y="1285755"/>
                </a:lnTo>
                <a:lnTo>
                  <a:pt x="1125515" y="1326521"/>
                </a:lnTo>
                <a:lnTo>
                  <a:pt x="1091367" y="1366523"/>
                </a:lnTo>
                <a:lnTo>
                  <a:pt x="1054415" y="1405581"/>
                </a:lnTo>
                <a:lnTo>
                  <a:pt x="1014727" y="1443515"/>
                </a:lnTo>
                <a:lnTo>
                  <a:pt x="972374" y="1480145"/>
                </a:lnTo>
                <a:lnTo>
                  <a:pt x="927422" y="1515292"/>
                </a:lnTo>
                <a:lnTo>
                  <a:pt x="880795" y="1548200"/>
                </a:lnTo>
                <a:lnTo>
                  <a:pt x="833498" y="1578190"/>
                </a:lnTo>
                <a:lnTo>
                  <a:pt x="785722" y="1605249"/>
                </a:lnTo>
                <a:lnTo>
                  <a:pt x="737661" y="1629363"/>
                </a:lnTo>
                <a:lnTo>
                  <a:pt x="689505" y="1650520"/>
                </a:lnTo>
                <a:lnTo>
                  <a:pt x="641448" y="1668705"/>
                </a:lnTo>
                <a:lnTo>
                  <a:pt x="593680" y="1683905"/>
                </a:lnTo>
                <a:lnTo>
                  <a:pt x="546395" y="1696108"/>
                </a:lnTo>
                <a:lnTo>
                  <a:pt x="499783" y="1705300"/>
                </a:lnTo>
                <a:lnTo>
                  <a:pt x="454038" y="1711467"/>
                </a:lnTo>
                <a:lnTo>
                  <a:pt x="409351" y="1714596"/>
                </a:lnTo>
                <a:lnTo>
                  <a:pt x="365915" y="1714674"/>
                </a:lnTo>
                <a:lnTo>
                  <a:pt x="323920" y="1711687"/>
                </a:lnTo>
                <a:lnTo>
                  <a:pt x="283560" y="1705622"/>
                </a:lnTo>
                <a:lnTo>
                  <a:pt x="245027" y="1696467"/>
                </a:lnTo>
                <a:lnTo>
                  <a:pt x="208511" y="1684206"/>
                </a:lnTo>
                <a:lnTo>
                  <a:pt x="142304" y="1650319"/>
                </a:lnTo>
                <a:lnTo>
                  <a:pt x="86475" y="1603853"/>
                </a:lnTo>
                <a:lnTo>
                  <a:pt x="62933" y="1575871"/>
                </a:lnTo>
                <a:close/>
              </a:path>
              <a:path w="7347584" h="1715135">
                <a:moveTo>
                  <a:pt x="2989394" y="1575871"/>
                </a:moveTo>
                <a:lnTo>
                  <a:pt x="2953259" y="1512695"/>
                </a:lnTo>
                <a:lnTo>
                  <a:pt x="2932445" y="1442494"/>
                </a:lnTo>
                <a:lnTo>
                  <a:pt x="2926405" y="1366706"/>
                </a:lnTo>
                <a:lnTo>
                  <a:pt x="2928754" y="1327167"/>
                </a:lnTo>
                <a:lnTo>
                  <a:pt x="2934591" y="1286772"/>
                </a:lnTo>
                <a:lnTo>
                  <a:pt x="2943847" y="1245700"/>
                </a:lnTo>
                <a:lnTo>
                  <a:pt x="2956455" y="1204132"/>
                </a:lnTo>
                <a:lnTo>
                  <a:pt x="2972345" y="1162248"/>
                </a:lnTo>
                <a:lnTo>
                  <a:pt x="2991450" y="1120227"/>
                </a:lnTo>
                <a:lnTo>
                  <a:pt x="3013700" y="1078250"/>
                </a:lnTo>
                <a:lnTo>
                  <a:pt x="3039027" y="1036497"/>
                </a:lnTo>
                <a:lnTo>
                  <a:pt x="3067364" y="995147"/>
                </a:lnTo>
                <a:lnTo>
                  <a:pt x="3098641" y="954382"/>
                </a:lnTo>
                <a:lnTo>
                  <a:pt x="3132789" y="914380"/>
                </a:lnTo>
                <a:lnTo>
                  <a:pt x="3169741" y="875322"/>
                </a:lnTo>
                <a:lnTo>
                  <a:pt x="3209429" y="837387"/>
                </a:lnTo>
                <a:lnTo>
                  <a:pt x="3251782" y="800757"/>
                </a:lnTo>
                <a:lnTo>
                  <a:pt x="3296734" y="765611"/>
                </a:lnTo>
                <a:lnTo>
                  <a:pt x="3343361" y="732703"/>
                </a:lnTo>
                <a:lnTo>
                  <a:pt x="3390658" y="702712"/>
                </a:lnTo>
                <a:lnTo>
                  <a:pt x="3438434" y="675654"/>
                </a:lnTo>
                <a:lnTo>
                  <a:pt x="3486495" y="651539"/>
                </a:lnTo>
                <a:lnTo>
                  <a:pt x="3534651" y="630383"/>
                </a:lnTo>
                <a:lnTo>
                  <a:pt x="3582708" y="612198"/>
                </a:lnTo>
                <a:lnTo>
                  <a:pt x="3630476" y="596997"/>
                </a:lnTo>
                <a:lnTo>
                  <a:pt x="3677761" y="584794"/>
                </a:lnTo>
                <a:lnTo>
                  <a:pt x="3724373" y="575603"/>
                </a:lnTo>
                <a:lnTo>
                  <a:pt x="3770118" y="569436"/>
                </a:lnTo>
                <a:lnTo>
                  <a:pt x="3814805" y="566307"/>
                </a:lnTo>
                <a:lnTo>
                  <a:pt x="3858241" y="566229"/>
                </a:lnTo>
                <a:lnTo>
                  <a:pt x="3900236" y="569215"/>
                </a:lnTo>
                <a:lnTo>
                  <a:pt x="3940596" y="575280"/>
                </a:lnTo>
                <a:lnTo>
                  <a:pt x="3979129" y="584436"/>
                </a:lnTo>
                <a:lnTo>
                  <a:pt x="4015645" y="596696"/>
                </a:lnTo>
                <a:lnTo>
                  <a:pt x="4081852" y="630583"/>
                </a:lnTo>
                <a:lnTo>
                  <a:pt x="4137681" y="677049"/>
                </a:lnTo>
                <a:lnTo>
                  <a:pt x="4181223" y="735651"/>
                </a:lnTo>
                <a:lnTo>
                  <a:pt x="4209599" y="802520"/>
                </a:lnTo>
                <a:lnTo>
                  <a:pt x="4222935" y="875694"/>
                </a:lnTo>
                <a:lnTo>
                  <a:pt x="4224134" y="914197"/>
                </a:lnTo>
                <a:lnTo>
                  <a:pt x="4221778" y="953735"/>
                </a:lnTo>
                <a:lnTo>
                  <a:pt x="4215936" y="994130"/>
                </a:lnTo>
                <a:lnTo>
                  <a:pt x="4206676" y="1035202"/>
                </a:lnTo>
                <a:lnTo>
                  <a:pt x="4194067" y="1076770"/>
                </a:lnTo>
                <a:lnTo>
                  <a:pt x="4178177" y="1118654"/>
                </a:lnTo>
                <a:lnTo>
                  <a:pt x="4159074" y="1160675"/>
                </a:lnTo>
                <a:lnTo>
                  <a:pt x="4136827" y="1202652"/>
                </a:lnTo>
                <a:lnTo>
                  <a:pt x="4111505" y="1244405"/>
                </a:lnTo>
                <a:lnTo>
                  <a:pt x="4083175" y="1285755"/>
                </a:lnTo>
                <a:lnTo>
                  <a:pt x="4051907" y="1326521"/>
                </a:lnTo>
                <a:lnTo>
                  <a:pt x="4017769" y="1366523"/>
                </a:lnTo>
                <a:lnTo>
                  <a:pt x="3980829" y="1405581"/>
                </a:lnTo>
                <a:lnTo>
                  <a:pt x="3941156" y="1443515"/>
                </a:lnTo>
                <a:lnTo>
                  <a:pt x="3898817" y="1480145"/>
                </a:lnTo>
                <a:lnTo>
                  <a:pt x="3853883" y="1515292"/>
                </a:lnTo>
                <a:lnTo>
                  <a:pt x="3807255" y="1548200"/>
                </a:lnTo>
                <a:lnTo>
                  <a:pt x="3759955" y="1578190"/>
                </a:lnTo>
                <a:lnTo>
                  <a:pt x="3712177" y="1605249"/>
                </a:lnTo>
                <a:lnTo>
                  <a:pt x="3664111" y="1629363"/>
                </a:lnTo>
                <a:lnTo>
                  <a:pt x="3615950" y="1650520"/>
                </a:lnTo>
                <a:lnTo>
                  <a:pt x="3567886" y="1668705"/>
                </a:lnTo>
                <a:lnTo>
                  <a:pt x="3520113" y="1683905"/>
                </a:lnTo>
                <a:lnTo>
                  <a:pt x="3472821" y="1696108"/>
                </a:lnTo>
                <a:lnTo>
                  <a:pt x="3426204" y="1705300"/>
                </a:lnTo>
                <a:lnTo>
                  <a:pt x="3380454" y="1711467"/>
                </a:lnTo>
                <a:lnTo>
                  <a:pt x="3335763" y="1714596"/>
                </a:lnTo>
                <a:lnTo>
                  <a:pt x="3292322" y="1714674"/>
                </a:lnTo>
                <a:lnTo>
                  <a:pt x="3250326" y="1711687"/>
                </a:lnTo>
                <a:lnTo>
                  <a:pt x="3209965" y="1705622"/>
                </a:lnTo>
                <a:lnTo>
                  <a:pt x="3171432" y="1696467"/>
                </a:lnTo>
                <a:lnTo>
                  <a:pt x="3134920" y="1684206"/>
                </a:lnTo>
                <a:lnTo>
                  <a:pt x="3068725" y="1650319"/>
                </a:lnTo>
                <a:lnTo>
                  <a:pt x="3012920" y="1603853"/>
                </a:lnTo>
                <a:lnTo>
                  <a:pt x="2989394" y="1575871"/>
                </a:lnTo>
                <a:close/>
              </a:path>
              <a:path w="7347584" h="1715135">
                <a:moveTo>
                  <a:pt x="4591753" y="1154993"/>
                </a:moveTo>
                <a:lnTo>
                  <a:pt x="4555648" y="1091847"/>
                </a:lnTo>
                <a:lnTo>
                  <a:pt x="4534852" y="1021663"/>
                </a:lnTo>
                <a:lnTo>
                  <a:pt x="4528819" y="945883"/>
                </a:lnTo>
                <a:lnTo>
                  <a:pt x="4531169" y="906345"/>
                </a:lnTo>
                <a:lnTo>
                  <a:pt x="4537005" y="865950"/>
                </a:lnTo>
                <a:lnTo>
                  <a:pt x="4546260" y="824876"/>
                </a:lnTo>
                <a:lnTo>
                  <a:pt x="4558864" y="783304"/>
                </a:lnTo>
                <a:lnTo>
                  <a:pt x="4574749" y="741415"/>
                </a:lnTo>
                <a:lnTo>
                  <a:pt x="4593849" y="699389"/>
                </a:lnTo>
                <a:lnTo>
                  <a:pt x="4616093" y="657406"/>
                </a:lnTo>
                <a:lnTo>
                  <a:pt x="4641415" y="615647"/>
                </a:lnTo>
                <a:lnTo>
                  <a:pt x="4669745" y="574292"/>
                </a:lnTo>
                <a:lnTo>
                  <a:pt x="4701016" y="533520"/>
                </a:lnTo>
                <a:lnTo>
                  <a:pt x="4735159" y="493513"/>
                </a:lnTo>
                <a:lnTo>
                  <a:pt x="4772107" y="454450"/>
                </a:lnTo>
                <a:lnTo>
                  <a:pt x="4811791" y="416513"/>
                </a:lnTo>
                <a:lnTo>
                  <a:pt x="4854142" y="379880"/>
                </a:lnTo>
                <a:lnTo>
                  <a:pt x="4899093" y="344733"/>
                </a:lnTo>
                <a:lnTo>
                  <a:pt x="4945721" y="311842"/>
                </a:lnTo>
                <a:lnTo>
                  <a:pt x="4993021" y="281867"/>
                </a:lnTo>
                <a:lnTo>
                  <a:pt x="5040799" y="254823"/>
                </a:lnTo>
                <a:lnTo>
                  <a:pt x="5088865" y="230721"/>
                </a:lnTo>
                <a:lnTo>
                  <a:pt x="5137026" y="209576"/>
                </a:lnTo>
                <a:lnTo>
                  <a:pt x="5185090" y="191400"/>
                </a:lnTo>
                <a:lnTo>
                  <a:pt x="5232863" y="176208"/>
                </a:lnTo>
                <a:lnTo>
                  <a:pt x="5280155" y="164013"/>
                </a:lnTo>
                <a:lnTo>
                  <a:pt x="5326772" y="154828"/>
                </a:lnTo>
                <a:lnTo>
                  <a:pt x="5372522" y="148667"/>
                </a:lnTo>
                <a:lnTo>
                  <a:pt x="5417213" y="145542"/>
                </a:lnTo>
                <a:lnTo>
                  <a:pt x="5460654" y="145468"/>
                </a:lnTo>
                <a:lnTo>
                  <a:pt x="5502650" y="148457"/>
                </a:lnTo>
                <a:lnTo>
                  <a:pt x="5543011" y="154524"/>
                </a:lnTo>
                <a:lnTo>
                  <a:pt x="5581544" y="163682"/>
                </a:lnTo>
                <a:lnTo>
                  <a:pt x="5618056" y="175943"/>
                </a:lnTo>
                <a:lnTo>
                  <a:pt x="5684251" y="209832"/>
                </a:lnTo>
                <a:lnTo>
                  <a:pt x="5740056" y="256298"/>
                </a:lnTo>
                <a:lnTo>
                  <a:pt x="5783599" y="314884"/>
                </a:lnTo>
                <a:lnTo>
                  <a:pt x="5812005" y="381729"/>
                </a:lnTo>
                <a:lnTo>
                  <a:pt x="5825363" y="454891"/>
                </a:lnTo>
                <a:lnTo>
                  <a:pt x="5826571" y="493390"/>
                </a:lnTo>
                <a:lnTo>
                  <a:pt x="5824222" y="532928"/>
                </a:lnTo>
                <a:lnTo>
                  <a:pt x="5818385" y="573324"/>
                </a:lnTo>
                <a:lnTo>
                  <a:pt x="5809129" y="614398"/>
                </a:lnTo>
                <a:lnTo>
                  <a:pt x="5796521" y="655969"/>
                </a:lnTo>
                <a:lnTo>
                  <a:pt x="5780631" y="697858"/>
                </a:lnTo>
                <a:lnTo>
                  <a:pt x="5761526" y="739884"/>
                </a:lnTo>
                <a:lnTo>
                  <a:pt x="5739276" y="781867"/>
                </a:lnTo>
                <a:lnTo>
                  <a:pt x="5713949" y="823626"/>
                </a:lnTo>
                <a:lnTo>
                  <a:pt x="5685612" y="864982"/>
                </a:lnTo>
                <a:lnTo>
                  <a:pt x="5654335" y="905753"/>
                </a:lnTo>
                <a:lnTo>
                  <a:pt x="5620187" y="945760"/>
                </a:lnTo>
                <a:lnTo>
                  <a:pt x="5583235" y="984823"/>
                </a:lnTo>
                <a:lnTo>
                  <a:pt x="5543547" y="1022761"/>
                </a:lnTo>
                <a:lnTo>
                  <a:pt x="5501194" y="1059393"/>
                </a:lnTo>
                <a:lnTo>
                  <a:pt x="5456242" y="1094541"/>
                </a:lnTo>
                <a:lnTo>
                  <a:pt x="5409615" y="1127431"/>
                </a:lnTo>
                <a:lnTo>
                  <a:pt x="5362318" y="1157406"/>
                </a:lnTo>
                <a:lnTo>
                  <a:pt x="5314542" y="1184451"/>
                </a:lnTo>
                <a:lnTo>
                  <a:pt x="5266481" y="1208552"/>
                </a:lnTo>
                <a:lnTo>
                  <a:pt x="5218325" y="1229698"/>
                </a:lnTo>
                <a:lnTo>
                  <a:pt x="5170268" y="1247873"/>
                </a:lnTo>
                <a:lnTo>
                  <a:pt x="5122500" y="1263065"/>
                </a:lnTo>
                <a:lnTo>
                  <a:pt x="5075215" y="1275260"/>
                </a:lnTo>
                <a:lnTo>
                  <a:pt x="5028603" y="1284445"/>
                </a:lnTo>
                <a:lnTo>
                  <a:pt x="4982858" y="1290607"/>
                </a:lnTo>
                <a:lnTo>
                  <a:pt x="4938171" y="1293731"/>
                </a:lnTo>
                <a:lnTo>
                  <a:pt x="4894735" y="1293806"/>
                </a:lnTo>
                <a:lnTo>
                  <a:pt x="4852740" y="1290816"/>
                </a:lnTo>
                <a:lnTo>
                  <a:pt x="4812380" y="1284749"/>
                </a:lnTo>
                <a:lnTo>
                  <a:pt x="4773847" y="1275592"/>
                </a:lnTo>
                <a:lnTo>
                  <a:pt x="4737331" y="1263330"/>
                </a:lnTo>
                <a:lnTo>
                  <a:pt x="4671124" y="1229441"/>
                </a:lnTo>
                <a:lnTo>
                  <a:pt x="4615295" y="1182976"/>
                </a:lnTo>
                <a:lnTo>
                  <a:pt x="4591753" y="1154993"/>
                </a:lnTo>
                <a:close/>
              </a:path>
              <a:path w="7347584" h="1715135">
                <a:moveTo>
                  <a:pt x="6112705" y="1009578"/>
                </a:moveTo>
                <a:lnTo>
                  <a:pt x="6076600" y="946402"/>
                </a:lnTo>
                <a:lnTo>
                  <a:pt x="6055804" y="876201"/>
                </a:lnTo>
                <a:lnTo>
                  <a:pt x="6049771" y="800413"/>
                </a:lnTo>
                <a:lnTo>
                  <a:pt x="6052121" y="760874"/>
                </a:lnTo>
                <a:lnTo>
                  <a:pt x="6057957" y="720479"/>
                </a:lnTo>
                <a:lnTo>
                  <a:pt x="6067212" y="679407"/>
                </a:lnTo>
                <a:lnTo>
                  <a:pt x="6079816" y="637839"/>
                </a:lnTo>
                <a:lnTo>
                  <a:pt x="6095701" y="595955"/>
                </a:lnTo>
                <a:lnTo>
                  <a:pt x="6114801" y="553934"/>
                </a:lnTo>
                <a:lnTo>
                  <a:pt x="6137045" y="511957"/>
                </a:lnTo>
                <a:lnTo>
                  <a:pt x="6162367" y="470204"/>
                </a:lnTo>
                <a:lnTo>
                  <a:pt x="6190697" y="428854"/>
                </a:lnTo>
                <a:lnTo>
                  <a:pt x="6221968" y="388089"/>
                </a:lnTo>
                <a:lnTo>
                  <a:pt x="6256111" y="348087"/>
                </a:lnTo>
                <a:lnTo>
                  <a:pt x="6293059" y="309029"/>
                </a:lnTo>
                <a:lnTo>
                  <a:pt x="6332743" y="271094"/>
                </a:lnTo>
                <a:lnTo>
                  <a:pt x="6375094" y="234464"/>
                </a:lnTo>
                <a:lnTo>
                  <a:pt x="6420045" y="199318"/>
                </a:lnTo>
                <a:lnTo>
                  <a:pt x="6466673" y="166426"/>
                </a:lnTo>
                <a:lnTo>
                  <a:pt x="6513973" y="136449"/>
                </a:lnTo>
                <a:lnTo>
                  <a:pt x="6561751" y="109401"/>
                </a:lnTo>
                <a:lnTo>
                  <a:pt x="6609817" y="85295"/>
                </a:lnTo>
                <a:lnTo>
                  <a:pt x="6657978" y="64144"/>
                </a:lnTo>
                <a:lnTo>
                  <a:pt x="6706042" y="45963"/>
                </a:lnTo>
                <a:lnTo>
                  <a:pt x="6753815" y="30765"/>
                </a:lnTo>
                <a:lnTo>
                  <a:pt x="6801107" y="18564"/>
                </a:lnTo>
                <a:lnTo>
                  <a:pt x="6847724" y="9373"/>
                </a:lnTo>
                <a:lnTo>
                  <a:pt x="6893474" y="3206"/>
                </a:lnTo>
                <a:lnTo>
                  <a:pt x="6938165" y="77"/>
                </a:lnTo>
                <a:lnTo>
                  <a:pt x="6981606" y="0"/>
                </a:lnTo>
                <a:lnTo>
                  <a:pt x="7023602" y="2987"/>
                </a:lnTo>
                <a:lnTo>
                  <a:pt x="7063963" y="9053"/>
                </a:lnTo>
                <a:lnTo>
                  <a:pt x="7102496" y="18211"/>
                </a:lnTo>
                <a:lnTo>
                  <a:pt x="7139008" y="30476"/>
                </a:lnTo>
                <a:lnTo>
                  <a:pt x="7205203" y="64377"/>
                </a:lnTo>
                <a:lnTo>
                  <a:pt x="7261008" y="110866"/>
                </a:lnTo>
                <a:lnTo>
                  <a:pt x="7304551" y="169468"/>
                </a:lnTo>
                <a:lnTo>
                  <a:pt x="7332957" y="236307"/>
                </a:lnTo>
                <a:lnTo>
                  <a:pt x="7346315" y="309459"/>
                </a:lnTo>
                <a:lnTo>
                  <a:pt x="7347523" y="347953"/>
                </a:lnTo>
                <a:lnTo>
                  <a:pt x="7345174" y="387485"/>
                </a:lnTo>
                <a:lnTo>
                  <a:pt x="7339337" y="427875"/>
                </a:lnTo>
                <a:lnTo>
                  <a:pt x="7330081" y="468943"/>
                </a:lnTo>
                <a:lnTo>
                  <a:pt x="7317473" y="510509"/>
                </a:lnTo>
                <a:lnTo>
                  <a:pt x="7301583" y="552393"/>
                </a:lnTo>
                <a:lnTo>
                  <a:pt x="7282478" y="594416"/>
                </a:lnTo>
                <a:lnTo>
                  <a:pt x="7260228" y="636396"/>
                </a:lnTo>
                <a:lnTo>
                  <a:pt x="7234901" y="678155"/>
                </a:lnTo>
                <a:lnTo>
                  <a:pt x="7206564" y="719511"/>
                </a:lnTo>
                <a:lnTo>
                  <a:pt x="7175287" y="760286"/>
                </a:lnTo>
                <a:lnTo>
                  <a:pt x="7141139" y="800298"/>
                </a:lnTo>
                <a:lnTo>
                  <a:pt x="7104187" y="839368"/>
                </a:lnTo>
                <a:lnTo>
                  <a:pt x="7064499" y="877316"/>
                </a:lnTo>
                <a:lnTo>
                  <a:pt x="7022146" y="913962"/>
                </a:lnTo>
                <a:lnTo>
                  <a:pt x="6977194" y="949126"/>
                </a:lnTo>
                <a:lnTo>
                  <a:pt x="6930567" y="982016"/>
                </a:lnTo>
                <a:lnTo>
                  <a:pt x="6883270" y="1011991"/>
                </a:lnTo>
                <a:lnTo>
                  <a:pt x="6835494" y="1039036"/>
                </a:lnTo>
                <a:lnTo>
                  <a:pt x="6787433" y="1063137"/>
                </a:lnTo>
                <a:lnTo>
                  <a:pt x="6739277" y="1084283"/>
                </a:lnTo>
                <a:lnTo>
                  <a:pt x="6691220" y="1102458"/>
                </a:lnTo>
                <a:lnTo>
                  <a:pt x="6643452" y="1117650"/>
                </a:lnTo>
                <a:lnTo>
                  <a:pt x="6596167" y="1129845"/>
                </a:lnTo>
                <a:lnTo>
                  <a:pt x="6549555" y="1139030"/>
                </a:lnTo>
                <a:lnTo>
                  <a:pt x="6503810" y="1145192"/>
                </a:lnTo>
                <a:lnTo>
                  <a:pt x="6459123" y="1148316"/>
                </a:lnTo>
                <a:lnTo>
                  <a:pt x="6415687" y="1148391"/>
                </a:lnTo>
                <a:lnTo>
                  <a:pt x="6373692" y="1145401"/>
                </a:lnTo>
                <a:lnTo>
                  <a:pt x="6333332" y="1139334"/>
                </a:lnTo>
                <a:lnTo>
                  <a:pt x="6294799" y="1130177"/>
                </a:lnTo>
                <a:lnTo>
                  <a:pt x="6258283" y="1117915"/>
                </a:lnTo>
                <a:lnTo>
                  <a:pt x="6192076" y="1084026"/>
                </a:lnTo>
                <a:lnTo>
                  <a:pt x="6136247" y="1037561"/>
                </a:lnTo>
                <a:lnTo>
                  <a:pt x="6112705" y="1009578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417DF62-D8FE-4DB4-805F-C9776EEE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3" y="812016"/>
            <a:ext cx="3528392" cy="3877985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THE (Times Higher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Education)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2022-2023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Dünya sıralaması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İlk 500’e Çankaya, Koç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ve Sabancı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girdi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Sıralamaya girenler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8868A699-735A-47AA-B0EC-AD11446F84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5841" y="256952"/>
          <a:ext cx="5688633" cy="6078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272">
                  <a:extLst>
                    <a:ext uri="{9D8B030D-6E8A-4147-A177-3AD203B41FA5}">
                      <a16:colId xmlns:a16="http://schemas.microsoft.com/office/drawing/2014/main" val="2195144280"/>
                    </a:ext>
                  </a:extLst>
                </a:gridCol>
                <a:gridCol w="2010701">
                  <a:extLst>
                    <a:ext uri="{9D8B030D-6E8A-4147-A177-3AD203B41FA5}">
                      <a16:colId xmlns:a16="http://schemas.microsoft.com/office/drawing/2014/main" val="793634953"/>
                    </a:ext>
                  </a:extLst>
                </a:gridCol>
                <a:gridCol w="2407660">
                  <a:extLst>
                    <a:ext uri="{9D8B030D-6E8A-4147-A177-3AD203B41FA5}">
                      <a16:colId xmlns:a16="http://schemas.microsoft.com/office/drawing/2014/main" val="74180188"/>
                    </a:ext>
                  </a:extLst>
                </a:gridCol>
              </a:tblGrid>
              <a:tr h="925817">
                <a:tc>
                  <a:txBody>
                    <a:bodyPr/>
                    <a:lstStyle/>
                    <a:p>
                      <a:r>
                        <a:rPr lang="tr-TR" sz="1600" dirty="0"/>
                        <a:t>Türkiye</a:t>
                      </a:r>
                    </a:p>
                    <a:p>
                      <a:r>
                        <a:rPr lang="tr-TR" sz="1600" dirty="0"/>
                        <a:t>sırası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815028"/>
                  </a:ext>
                </a:extLst>
              </a:tr>
              <a:tr h="496894">
                <a:tc>
                  <a:txBody>
                    <a:bodyPr/>
                    <a:lstStyle/>
                    <a:p>
                      <a:r>
                        <a:rPr lang="tr-TR" sz="2000" b="1" dirty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401-500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Çankaya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986741"/>
                  </a:ext>
                </a:extLst>
              </a:tr>
              <a:tr h="426814">
                <a:tc>
                  <a:txBody>
                    <a:bodyPr/>
                    <a:lstStyle/>
                    <a:p>
                      <a:r>
                        <a:rPr lang="tr-TR" sz="2000" b="1" dirty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r>
                        <a:rPr lang="en-US" sz="2000" b="1" dirty="0"/>
                        <a:t>01–</a:t>
                      </a:r>
                      <a:r>
                        <a:rPr lang="tr-TR" sz="2000" b="1" dirty="0"/>
                        <a:t>500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Koç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554315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4</a:t>
                      </a:r>
                      <a:r>
                        <a:rPr lang="en-US" sz="2000" b="1"/>
                        <a:t>01–</a:t>
                      </a:r>
                      <a:r>
                        <a:rPr lang="tr-TR" sz="2000" b="1"/>
                        <a:t>5</a:t>
                      </a:r>
                      <a:r>
                        <a:rPr lang="en-US" sz="2000" b="1"/>
                        <a:t>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Sabancı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2463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501-600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ODTÜ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473405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601-800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Bahçeşehir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35490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601-800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Hacettepe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72277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601-800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805798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İ.D.Bilkent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544274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Boğaziçi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57160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23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1201-1500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ANKARA ÜNİ</a:t>
                      </a:r>
                      <a:r>
                        <a:rPr lang="tr-TR" sz="2000" b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4719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E2CB26-D929-4959-95FD-082A4D51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C8EC5CE-D67A-4D6F-B28C-BB5D1D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23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6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716" rIns="0" bIns="0" rtlCol="0">
            <a:spAutoFit/>
          </a:bodyPr>
          <a:lstStyle/>
          <a:p>
            <a:pPr marL="936625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rgbClr val="006FC0"/>
                </a:solidFill>
              </a:rPr>
              <a:t>THE</a:t>
            </a:r>
            <a:r>
              <a:rPr spc="-200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Impact</a:t>
            </a:r>
            <a:r>
              <a:rPr spc="-185" dirty="0">
                <a:solidFill>
                  <a:srgbClr val="006FC0"/>
                </a:solidFill>
              </a:rPr>
              <a:t> </a:t>
            </a:r>
            <a:r>
              <a:rPr spc="-85" dirty="0">
                <a:solidFill>
                  <a:srgbClr val="006FC0"/>
                </a:solidFill>
              </a:rPr>
              <a:t>Ranking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194" y="1268374"/>
            <a:ext cx="77603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marR="5080" lvl="0" indent="-186055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19875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Birleşmiş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Milletler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Sürdürülebilir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Kalkınma</a:t>
            </a:r>
            <a:r>
              <a:rPr kumimoji="0" sz="1600" b="0" i="0" u="none" strike="noStrike" kern="0" cap="none" spc="-10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Amaçlarına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(SDG'ler)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yaptığı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katkılara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göre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değerlendirilmektedir.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5767" y="2191511"/>
            <a:ext cx="6760464" cy="41407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5909" y="5145151"/>
            <a:ext cx="864616" cy="7452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121151" y="5574791"/>
            <a:ext cx="4594860" cy="902335"/>
            <a:chOff x="3121151" y="5574791"/>
            <a:chExt cx="4594860" cy="902335"/>
          </a:xfrm>
        </p:grpSpPr>
        <p:sp>
          <p:nvSpPr>
            <p:cNvPr id="4" name="object 4"/>
            <p:cNvSpPr/>
            <p:nvPr/>
          </p:nvSpPr>
          <p:spPr>
            <a:xfrm>
              <a:off x="3140201" y="5593841"/>
              <a:ext cx="4556760" cy="864235"/>
            </a:xfrm>
            <a:custGeom>
              <a:avLst/>
              <a:gdLst/>
              <a:ahLst/>
              <a:cxnLst/>
              <a:rect l="l" t="t" r="r" b="b"/>
              <a:pathLst>
                <a:path w="4556759" h="864235">
                  <a:moveTo>
                    <a:pt x="0" y="864108"/>
                  </a:moveTo>
                  <a:lnTo>
                    <a:pt x="4556759" y="864108"/>
                  </a:lnTo>
                  <a:lnTo>
                    <a:pt x="4556759" y="0"/>
                  </a:lnTo>
                  <a:lnTo>
                    <a:pt x="0" y="0"/>
                  </a:lnTo>
                  <a:lnTo>
                    <a:pt x="0" y="864108"/>
                  </a:lnTo>
                  <a:close/>
                </a:path>
              </a:pathLst>
            </a:custGeom>
            <a:ln w="38100">
              <a:solidFill>
                <a:srgbClr val="5C877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0503" y="5647943"/>
              <a:ext cx="4357115" cy="7269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440685" y="5770270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5633" y="4136593"/>
            <a:ext cx="3276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3-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5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94076" y="3304032"/>
            <a:ext cx="271780" cy="1952625"/>
          </a:xfrm>
          <a:custGeom>
            <a:avLst/>
            <a:gdLst/>
            <a:ahLst/>
            <a:cxnLst/>
            <a:rect l="l" t="t" r="r" b="b"/>
            <a:pathLst>
              <a:path w="271780" h="1952625">
                <a:moveTo>
                  <a:pt x="271272" y="1952243"/>
                </a:moveTo>
                <a:lnTo>
                  <a:pt x="218467" y="1950462"/>
                </a:lnTo>
                <a:lnTo>
                  <a:pt x="175355" y="1945608"/>
                </a:lnTo>
                <a:lnTo>
                  <a:pt x="146292" y="1938420"/>
                </a:lnTo>
                <a:lnTo>
                  <a:pt x="135636" y="1929637"/>
                </a:lnTo>
                <a:lnTo>
                  <a:pt x="135636" y="998727"/>
                </a:lnTo>
                <a:lnTo>
                  <a:pt x="124979" y="989945"/>
                </a:lnTo>
                <a:lnTo>
                  <a:pt x="95916" y="982757"/>
                </a:lnTo>
                <a:lnTo>
                  <a:pt x="52804" y="977903"/>
                </a:lnTo>
                <a:lnTo>
                  <a:pt x="0" y="976121"/>
                </a:lnTo>
                <a:lnTo>
                  <a:pt x="52804" y="974340"/>
                </a:lnTo>
                <a:lnTo>
                  <a:pt x="95916" y="969486"/>
                </a:lnTo>
                <a:lnTo>
                  <a:pt x="124979" y="962298"/>
                </a:lnTo>
                <a:lnTo>
                  <a:pt x="135636" y="953515"/>
                </a:lnTo>
                <a:lnTo>
                  <a:pt x="135636" y="22605"/>
                </a:lnTo>
                <a:lnTo>
                  <a:pt x="146292" y="13823"/>
                </a:lnTo>
                <a:lnTo>
                  <a:pt x="175355" y="6635"/>
                </a:lnTo>
                <a:lnTo>
                  <a:pt x="218467" y="1781"/>
                </a:lnTo>
                <a:lnTo>
                  <a:pt x="27127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5633" y="1854834"/>
            <a:ext cx="327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1-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94076" y="1592580"/>
            <a:ext cx="271780" cy="855344"/>
          </a:xfrm>
          <a:custGeom>
            <a:avLst/>
            <a:gdLst/>
            <a:ahLst/>
            <a:cxnLst/>
            <a:rect l="l" t="t" r="r" b="b"/>
            <a:pathLst>
              <a:path w="271780" h="855344">
                <a:moveTo>
                  <a:pt x="271272" y="854964"/>
                </a:moveTo>
                <a:lnTo>
                  <a:pt x="218467" y="853182"/>
                </a:lnTo>
                <a:lnTo>
                  <a:pt x="175355" y="848328"/>
                </a:lnTo>
                <a:lnTo>
                  <a:pt x="146292" y="841140"/>
                </a:lnTo>
                <a:lnTo>
                  <a:pt x="135636" y="832358"/>
                </a:lnTo>
                <a:lnTo>
                  <a:pt x="135636" y="450088"/>
                </a:lnTo>
                <a:lnTo>
                  <a:pt x="124979" y="441305"/>
                </a:lnTo>
                <a:lnTo>
                  <a:pt x="95916" y="434117"/>
                </a:lnTo>
                <a:lnTo>
                  <a:pt x="52804" y="429263"/>
                </a:lnTo>
                <a:lnTo>
                  <a:pt x="0" y="427482"/>
                </a:lnTo>
                <a:lnTo>
                  <a:pt x="52804" y="425700"/>
                </a:lnTo>
                <a:lnTo>
                  <a:pt x="95916" y="420846"/>
                </a:lnTo>
                <a:lnTo>
                  <a:pt x="124979" y="413658"/>
                </a:lnTo>
                <a:lnTo>
                  <a:pt x="135636" y="404875"/>
                </a:lnTo>
                <a:lnTo>
                  <a:pt x="135636" y="22606"/>
                </a:lnTo>
                <a:lnTo>
                  <a:pt x="146292" y="13823"/>
                </a:lnTo>
                <a:lnTo>
                  <a:pt x="175355" y="6635"/>
                </a:lnTo>
                <a:lnTo>
                  <a:pt x="218467" y="1781"/>
                </a:lnTo>
                <a:lnTo>
                  <a:pt x="27127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65932" y="1367027"/>
            <a:ext cx="4361688" cy="400964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043416" y="1580388"/>
            <a:ext cx="1149350" cy="4471670"/>
            <a:chOff x="9043416" y="1580388"/>
            <a:chExt cx="1149350" cy="447167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3416" y="4949952"/>
              <a:ext cx="1149096" cy="1101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43416" y="1580388"/>
              <a:ext cx="1138427" cy="338023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716" rIns="0" bIns="0" rtlCol="0">
            <a:spAutoFit/>
          </a:bodyPr>
          <a:lstStyle/>
          <a:p>
            <a:pPr marL="936625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rgbClr val="006FC0"/>
                </a:solidFill>
              </a:rPr>
              <a:t>THE</a:t>
            </a:r>
            <a:r>
              <a:rPr spc="-195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Impact</a:t>
            </a:r>
            <a:r>
              <a:rPr spc="-175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Ranking,</a:t>
            </a:r>
            <a:r>
              <a:rPr spc="-165" dirty="0">
                <a:solidFill>
                  <a:srgbClr val="006FC0"/>
                </a:solidFill>
              </a:rPr>
              <a:t> </a:t>
            </a:r>
            <a:r>
              <a:rPr spc="-20" dirty="0">
                <a:solidFill>
                  <a:srgbClr val="006FC0"/>
                </a:solidFill>
              </a:rPr>
              <a:t>202</a:t>
            </a:r>
            <a:r>
              <a:rPr lang="tr-TR" spc="-20" dirty="0">
                <a:solidFill>
                  <a:srgbClr val="006FC0"/>
                </a:solidFill>
              </a:rPr>
              <a:t>1</a:t>
            </a:r>
            <a:endParaRPr spc="-20" dirty="0">
              <a:solidFill>
                <a:srgbClr val="006FC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75345AFE-2F07-4403-AD6A-89E7C0152BFC}"/>
              </a:ext>
            </a:extLst>
          </p:cNvPr>
          <p:cNvSpPr txBox="1">
            <a:spLocks/>
          </p:cNvSpPr>
          <p:nvPr/>
        </p:nvSpPr>
        <p:spPr>
          <a:xfrm>
            <a:off x="1987029" y="-347133"/>
            <a:ext cx="5046134" cy="957698"/>
          </a:xfrm>
          <a:prstGeom prst="rect">
            <a:avLst/>
          </a:prstGeom>
        </p:spPr>
        <p:txBody>
          <a:bodyPr vert="horz" wrap="square" lIns="0" tIns="521716" rIns="0" bIns="0" rtlCol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936625">
              <a:spcBef>
                <a:spcPts val="95"/>
              </a:spcBef>
            </a:pPr>
            <a:r>
              <a:rPr lang="tr-TR" kern="0" spc="-110" dirty="0">
                <a:solidFill>
                  <a:srgbClr val="006FC0"/>
                </a:solidFill>
              </a:rPr>
              <a:t>THE</a:t>
            </a:r>
            <a:r>
              <a:rPr lang="tr-TR" kern="0" spc="-195" dirty="0">
                <a:solidFill>
                  <a:srgbClr val="006FC0"/>
                </a:solidFill>
              </a:rPr>
              <a:t> </a:t>
            </a:r>
            <a:r>
              <a:rPr lang="tr-TR" kern="0" spc="-125" dirty="0" err="1">
                <a:solidFill>
                  <a:srgbClr val="006FC0"/>
                </a:solidFill>
              </a:rPr>
              <a:t>Impact</a:t>
            </a:r>
            <a:r>
              <a:rPr lang="tr-TR" kern="0" spc="-175" dirty="0">
                <a:solidFill>
                  <a:srgbClr val="006FC0"/>
                </a:solidFill>
              </a:rPr>
              <a:t> </a:t>
            </a:r>
            <a:r>
              <a:rPr lang="tr-TR" kern="0" spc="-130" dirty="0" err="1">
                <a:solidFill>
                  <a:srgbClr val="006FC0"/>
                </a:solidFill>
              </a:rPr>
              <a:t>Ranking</a:t>
            </a:r>
            <a:r>
              <a:rPr lang="tr-TR" kern="0" spc="-130" dirty="0">
                <a:solidFill>
                  <a:srgbClr val="006FC0"/>
                </a:solidFill>
              </a:rPr>
              <a:t>,</a:t>
            </a:r>
            <a:r>
              <a:rPr lang="tr-TR" kern="0" spc="-165" dirty="0">
                <a:solidFill>
                  <a:srgbClr val="006FC0"/>
                </a:solidFill>
              </a:rPr>
              <a:t> </a:t>
            </a:r>
            <a:r>
              <a:rPr lang="tr-TR" kern="0" spc="-20" dirty="0">
                <a:solidFill>
                  <a:srgbClr val="006FC0"/>
                </a:solidFill>
              </a:rPr>
              <a:t>2022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FAE9DF2-0932-44DF-91F5-595CD86C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27" y="773736"/>
            <a:ext cx="4340207" cy="393948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CBE7362-FC5D-4086-87EC-7233D4B0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05" y="4928506"/>
            <a:ext cx="5364695" cy="9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494" y="291210"/>
            <a:ext cx="6838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FC0"/>
                </a:solidFill>
              </a:rPr>
              <a:t>Araştırma</a:t>
            </a:r>
            <a:r>
              <a:rPr sz="2400" spc="-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Üniversiteleri</a:t>
            </a:r>
            <a:r>
              <a:rPr sz="2400" spc="-20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THE</a:t>
            </a:r>
            <a:r>
              <a:rPr sz="2400" spc="-10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Impact</a:t>
            </a:r>
            <a:r>
              <a:rPr sz="2400" spc="-20" dirty="0">
                <a:solidFill>
                  <a:srgbClr val="006FC0"/>
                </a:solidFill>
              </a:rPr>
              <a:t> </a:t>
            </a:r>
            <a:r>
              <a:rPr sz="2400" spc="-10" dirty="0">
                <a:solidFill>
                  <a:srgbClr val="006FC0"/>
                </a:solidFill>
              </a:rPr>
              <a:t>Sıralaması</a:t>
            </a:r>
            <a:endParaRPr sz="24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81212" y="716533"/>
          <a:ext cx="6916418" cy="5806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3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935">
                <a:tc>
                  <a:txBody>
                    <a:bodyPr/>
                    <a:lstStyle/>
                    <a:p>
                      <a:pPr marR="259079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Sıra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Üniversite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ORTA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DOĞU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601+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101-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BOĞAZİÇİ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101-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İZMİR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YÜKSEK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TEKNOLOJİ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ENSTİTÜSÜ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601+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801-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YILDIZ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ANKARA</a:t>
                      </a:r>
                      <a:r>
                        <a:rPr sz="1100" b="1" spc="-3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101-</a:t>
                      </a:r>
                      <a:r>
                        <a:rPr sz="1100" b="1" spc="-2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601-</a:t>
                      </a:r>
                      <a:r>
                        <a:rPr sz="11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C00000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ERCİYES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HACETTEPE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87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GEBZE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801-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EGE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ÜNİVERSİTESİ-CERRAHPAŞA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MARMARA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301+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601+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BURSA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ULUDAĞ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DOKUZ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EYLÜL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ATATÜRK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601-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800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GAZİ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801-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ÇUKUROVA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301+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FIRAT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KARADENİZ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KOÇ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92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SABANCI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BİLKENT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026277" y="6507886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9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6638" y="650788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192" y="650788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FA3F188-4104-4C63-90E7-766FAE572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26"/>
          <a:stretch/>
        </p:blipFill>
        <p:spPr>
          <a:xfrm>
            <a:off x="9409638" y="1948239"/>
            <a:ext cx="1656295" cy="93095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0EF42EA2-246E-4590-B85D-285D3D10D422}"/>
              </a:ext>
            </a:extLst>
          </p:cNvPr>
          <p:cNvSpPr txBox="1"/>
          <p:nvPr/>
        </p:nvSpPr>
        <p:spPr>
          <a:xfrm>
            <a:off x="9525001" y="1388534"/>
            <a:ext cx="135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2022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63141" y="1162050"/>
          <a:ext cx="8954766" cy="4630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8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9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4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Üniversite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Toplam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Altyapı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7465" indent="-3048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Enerji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İklim Değ.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Atık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Ulaşım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65405" indent="406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Eğitim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Araştırma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Istanbul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8150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1650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Erciyes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Yildiz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Ege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East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7650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Izmir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Institute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244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Firat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6950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Dokuz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Eylul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Bursa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Uludag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6475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1675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367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Cukurova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6250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443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Ataturk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Sabanci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Bilkent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Marmara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4175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746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Ankara</a:t>
                      </a:r>
                      <a:r>
                        <a:rPr sz="1200" b="1" spc="-6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4075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1025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1000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Gazi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4000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0601" rIns="0" bIns="0" rtlCol="0">
            <a:spAutoFit/>
          </a:bodyPr>
          <a:lstStyle/>
          <a:p>
            <a:pPr marL="908050">
              <a:lnSpc>
                <a:spcPct val="100000"/>
              </a:lnSpc>
              <a:spcBef>
                <a:spcPts val="100"/>
              </a:spcBef>
            </a:pPr>
            <a:r>
              <a:rPr sz="2400" spc="-120" dirty="0">
                <a:solidFill>
                  <a:srgbClr val="006FC0"/>
                </a:solidFill>
              </a:rPr>
              <a:t>GreenMetric</a:t>
            </a:r>
            <a:r>
              <a:rPr sz="2400" spc="-215" dirty="0">
                <a:solidFill>
                  <a:srgbClr val="006FC0"/>
                </a:solidFill>
              </a:rPr>
              <a:t> </a:t>
            </a:r>
            <a:r>
              <a:rPr sz="2400" spc="-100" dirty="0">
                <a:solidFill>
                  <a:srgbClr val="006FC0"/>
                </a:solidFill>
              </a:rPr>
              <a:t>2021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Sıralaması,</a:t>
            </a:r>
            <a:r>
              <a:rPr sz="2400" spc="-305" dirty="0">
                <a:solidFill>
                  <a:srgbClr val="006FC0"/>
                </a:solidFill>
              </a:rPr>
              <a:t> </a:t>
            </a:r>
            <a:r>
              <a:rPr sz="2400" spc="-114" dirty="0">
                <a:solidFill>
                  <a:srgbClr val="006FC0"/>
                </a:solidFill>
              </a:rPr>
              <a:t>Araştırma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Üniversiteleri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316583" y="5143412"/>
            <a:ext cx="309880" cy="588645"/>
            <a:chOff x="1316583" y="5143412"/>
            <a:chExt cx="309880" cy="5886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6583" y="5143412"/>
              <a:ext cx="309600" cy="5886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166878" y="0"/>
                  </a:move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0" y="373380"/>
                  </a:move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close/>
                </a:path>
              </a:pathLst>
            </a:custGeom>
            <a:ln w="914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230868" y="5794249"/>
            <a:ext cx="1231900" cy="1005840"/>
            <a:chOff x="9230868" y="5794249"/>
            <a:chExt cx="1231900" cy="10058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0868" y="5794249"/>
              <a:ext cx="1231277" cy="10057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2892" y="5986272"/>
              <a:ext cx="861059" cy="6355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4E39B41D-973A-48FC-8134-82461E6DBB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187" y="56768"/>
            <a:ext cx="9855072" cy="864724"/>
          </a:xfrm>
          <a:prstGeom prst="rect">
            <a:avLst/>
          </a:prstGeom>
        </p:spPr>
        <p:txBody>
          <a:bodyPr vert="horz" wrap="square" lIns="0" tIns="490601" rIns="0" bIns="0" rtlCol="0">
            <a:spAutoFit/>
          </a:bodyPr>
          <a:lstStyle/>
          <a:p>
            <a:pPr marL="908050">
              <a:lnSpc>
                <a:spcPct val="100000"/>
              </a:lnSpc>
              <a:spcBef>
                <a:spcPts val="100"/>
              </a:spcBef>
            </a:pPr>
            <a:r>
              <a:rPr sz="2400" spc="-120" dirty="0" err="1">
                <a:solidFill>
                  <a:srgbClr val="006FC0"/>
                </a:solidFill>
              </a:rPr>
              <a:t>GreenMetric</a:t>
            </a:r>
            <a:r>
              <a:rPr sz="2400" spc="-215" dirty="0">
                <a:solidFill>
                  <a:srgbClr val="006FC0"/>
                </a:solidFill>
              </a:rPr>
              <a:t> </a:t>
            </a:r>
            <a:r>
              <a:rPr sz="2400" spc="-100" dirty="0">
                <a:solidFill>
                  <a:srgbClr val="006FC0"/>
                </a:solidFill>
              </a:rPr>
              <a:t>202</a:t>
            </a:r>
            <a:r>
              <a:rPr lang="tr-TR" sz="2400" spc="-100" dirty="0">
                <a:solidFill>
                  <a:srgbClr val="006FC0"/>
                </a:solidFill>
              </a:rPr>
              <a:t>2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Sıralaması,</a:t>
            </a:r>
            <a:r>
              <a:rPr sz="2400" spc="-305" dirty="0">
                <a:solidFill>
                  <a:srgbClr val="006FC0"/>
                </a:solidFill>
              </a:rPr>
              <a:t> </a:t>
            </a:r>
            <a:r>
              <a:rPr sz="2400" spc="-114" dirty="0">
                <a:solidFill>
                  <a:srgbClr val="006FC0"/>
                </a:solidFill>
              </a:rPr>
              <a:t>Araştırma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Üniversiteleri</a:t>
            </a:r>
            <a:endParaRPr sz="24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17329BB-1DDA-4927-90F8-A098EED45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21" y="1378763"/>
            <a:ext cx="8808925" cy="4649504"/>
          </a:xfrm>
          <a:prstGeom prst="rect">
            <a:avLst/>
          </a:prstGeom>
        </p:spPr>
      </p:pic>
      <p:grpSp>
        <p:nvGrpSpPr>
          <p:cNvPr id="8" name="object 4">
            <a:extLst>
              <a:ext uri="{FF2B5EF4-FFF2-40B4-BE49-F238E27FC236}">
                <a16:creationId xmlns:a16="http://schemas.microsoft.com/office/drawing/2014/main" id="{7F55DEB8-E9C0-4D55-90BF-05D75721F97E}"/>
              </a:ext>
            </a:extLst>
          </p:cNvPr>
          <p:cNvGrpSpPr/>
          <p:nvPr/>
        </p:nvGrpSpPr>
        <p:grpSpPr>
          <a:xfrm>
            <a:off x="1250187" y="5058745"/>
            <a:ext cx="309880" cy="588645"/>
            <a:chOff x="1316583" y="5143412"/>
            <a:chExt cx="309880" cy="588645"/>
          </a:xfrm>
        </p:grpSpPr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1A1B8E23-D42E-4E68-BD85-A772F86D9A8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583" y="5143412"/>
              <a:ext cx="309600" cy="588629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5B3B21C-57E6-4FE5-9CE0-8B68AEFE519D}"/>
                </a:ext>
              </a:extLst>
            </p:cNvPr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166878" y="0"/>
                  </a:move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E5327440-410E-43B1-A858-62F7804D1F19}"/>
                </a:ext>
              </a:extLst>
            </p:cNvPr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0" y="373380"/>
                  </a:move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close/>
                </a:path>
              </a:pathLst>
            </a:custGeom>
            <a:ln w="914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EFD6C72-215D-4A72-9C90-B8E989465F6D}"/>
              </a:ext>
            </a:extLst>
          </p:cNvPr>
          <p:cNvSpPr/>
          <p:nvPr/>
        </p:nvSpPr>
        <p:spPr>
          <a:xfrm>
            <a:off x="1601087" y="5384800"/>
            <a:ext cx="828798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155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35533CD3-90DA-CD41-B0B0-0026B46A34FA}"/>
              </a:ext>
            </a:extLst>
          </p:cNvPr>
          <p:cNvSpPr txBox="1">
            <a:spLocks/>
          </p:cNvSpPr>
          <p:nvPr/>
        </p:nvSpPr>
        <p:spPr>
          <a:xfrm>
            <a:off x="663901" y="499604"/>
            <a:ext cx="9816818" cy="6452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8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Araştırma Üniversitesi Olmanın Getirdikleri</a:t>
            </a:r>
            <a:endParaRPr lang="en-US" sz="2800" dirty="0">
              <a:solidFill>
                <a:srgbClr val="1740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60DFB27F-D5A1-3546-AF96-9F3842C9B7EA}"/>
              </a:ext>
            </a:extLst>
          </p:cNvPr>
          <p:cNvSpPr/>
          <p:nvPr/>
        </p:nvSpPr>
        <p:spPr>
          <a:xfrm>
            <a:off x="0" y="6353181"/>
            <a:ext cx="12192000" cy="504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BFE77B-4CFA-0343-AF95-9BCE8A6EFD6A}"/>
              </a:ext>
            </a:extLst>
          </p:cNvPr>
          <p:cNvGrpSpPr/>
          <p:nvPr/>
        </p:nvGrpSpPr>
        <p:grpSpPr>
          <a:xfrm>
            <a:off x="663901" y="1462311"/>
            <a:ext cx="7110332" cy="3531499"/>
            <a:chOff x="1279375" y="2362131"/>
            <a:chExt cx="7110332" cy="35314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E1E5F1-DB74-3342-8680-410A5D580A5B}"/>
                </a:ext>
              </a:extLst>
            </p:cNvPr>
            <p:cNvSpPr/>
            <p:nvPr/>
          </p:nvSpPr>
          <p:spPr>
            <a:xfrm>
              <a:off x="1279375" y="2362131"/>
              <a:ext cx="6114190" cy="451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tr-TR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Statünün getirdiği avantajlar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D01ACB-C8CD-324E-A7F5-A53939CADF7C}"/>
                </a:ext>
              </a:extLst>
            </p:cNvPr>
            <p:cNvSpPr/>
            <p:nvPr/>
          </p:nvSpPr>
          <p:spPr>
            <a:xfrm>
              <a:off x="1279375" y="2849207"/>
              <a:ext cx="7110332" cy="3044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Görünürlük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TÜBİTAK’ın yüksek bütçeli programlarına sadece Araştırma Üniversiteleri başvuru yapabiliyor (1004 vb.)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TÜBİTAK tarafından oluşturulan yeni programlara da başvuru hakkına sahip olması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Bilim politikalarının oluşturulmasında görüş ve önerileri alınıyor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Diğer hususlar (Kadro, atama, ödenek vb. konularda da ek avantajlar sağlayabiliyor)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BAB2AC-EF4E-DC43-BE44-15D307373B86}"/>
                </a:ext>
              </a:extLst>
            </p:cNvPr>
            <p:cNvSpPr/>
            <p:nvPr/>
          </p:nvSpPr>
          <p:spPr>
            <a:xfrm>
              <a:off x="1279375" y="4162363"/>
              <a:ext cx="3959546" cy="371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endParaRPr lang="tr-TR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02" y="1688206"/>
            <a:ext cx="3192227" cy="274962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844" y="2698819"/>
            <a:ext cx="2621493" cy="21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972692"/>
            <a:ext cx="10672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QS</a:t>
            </a:r>
            <a:r>
              <a:rPr sz="3600" spc="-35" dirty="0"/>
              <a:t> </a:t>
            </a:r>
            <a:r>
              <a:rPr sz="3600" dirty="0"/>
              <a:t>2022</a:t>
            </a:r>
            <a:r>
              <a:rPr sz="3600" spc="5" dirty="0"/>
              <a:t> </a:t>
            </a:r>
            <a:r>
              <a:rPr sz="3600" dirty="0"/>
              <a:t>ALAN</a:t>
            </a:r>
            <a:r>
              <a:rPr sz="3600" spc="-20" dirty="0"/>
              <a:t> </a:t>
            </a:r>
            <a:r>
              <a:rPr sz="3600" dirty="0"/>
              <a:t>BAZLI</a:t>
            </a:r>
            <a:r>
              <a:rPr sz="3600" spc="-15" dirty="0"/>
              <a:t> </a:t>
            </a:r>
            <a:r>
              <a:rPr sz="3600" dirty="0"/>
              <a:t>SIRALAMALAR</a:t>
            </a:r>
            <a:r>
              <a:rPr sz="3600" spc="-15" dirty="0"/>
              <a:t> </a:t>
            </a:r>
            <a:r>
              <a:rPr sz="3600" spc="-10" dirty="0"/>
              <a:t>METODOLOJİ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928361" y="2578354"/>
            <a:ext cx="688467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6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Konu</a:t>
            </a:r>
            <a:r>
              <a:rPr sz="2000" spc="-1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2022'ye</a:t>
            </a:r>
            <a:r>
              <a:rPr sz="2000" spc="-2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göre</a:t>
            </a:r>
            <a:r>
              <a:rPr sz="2000" spc="-1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QS</a:t>
            </a:r>
            <a:r>
              <a:rPr sz="2000" spc="-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Dünya</a:t>
            </a:r>
            <a:r>
              <a:rPr sz="20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Üniversite</a:t>
            </a:r>
            <a:r>
              <a:rPr sz="2000" spc="-4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entury Gothic"/>
                <a:cs typeface="Century Gothic"/>
              </a:rPr>
              <a:t>Sıralamasında</a:t>
            </a:r>
            <a:endParaRPr sz="2000">
              <a:latin typeface="Century Gothic"/>
              <a:cs typeface="Century Gothic"/>
            </a:endParaRPr>
          </a:p>
          <a:p>
            <a:pPr marL="299085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üniversiteleri</a:t>
            </a:r>
            <a:r>
              <a:rPr sz="2000" spc="-7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sıralamak</a:t>
            </a:r>
            <a:r>
              <a:rPr sz="2000" spc="-6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için</a:t>
            </a:r>
            <a:r>
              <a:rPr sz="2000" spc="-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5</a:t>
            </a:r>
            <a:r>
              <a:rPr sz="20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bileşen</a:t>
            </a:r>
            <a:r>
              <a:rPr sz="2000" spc="-4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entury Gothic"/>
                <a:cs typeface="Century Gothic"/>
              </a:rPr>
              <a:t>kullanılır:</a:t>
            </a:r>
            <a:endParaRPr sz="20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4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Akademik</a:t>
            </a:r>
            <a:r>
              <a:rPr sz="18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entury Gothic"/>
                <a:cs typeface="Century Gothic"/>
              </a:rPr>
              <a:t>itibar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İşveren</a:t>
            </a:r>
            <a:r>
              <a:rPr sz="1800" spc="-10" dirty="0">
                <a:solidFill>
                  <a:srgbClr val="001F5F"/>
                </a:solidFill>
                <a:latin typeface="Century Gothic"/>
                <a:cs typeface="Century Gothic"/>
              </a:rPr>
              <a:t> itibarı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Makale</a:t>
            </a:r>
            <a:r>
              <a:rPr sz="18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başına</a:t>
            </a:r>
            <a:r>
              <a:rPr sz="1800" spc="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Century Gothic"/>
                <a:cs typeface="Century Gothic"/>
              </a:rPr>
              <a:t>Atıf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spc="-10" dirty="0">
                <a:solidFill>
                  <a:srgbClr val="001F5F"/>
                </a:solidFill>
                <a:latin typeface="Century Gothic"/>
                <a:cs typeface="Century Gothic"/>
              </a:rPr>
              <a:t>H-endeksi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0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Uluslararası Araştırma</a:t>
            </a:r>
            <a:r>
              <a:rPr sz="1800" spc="-3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Century Gothic"/>
                <a:cs typeface="Century Gothic"/>
              </a:rPr>
              <a:t>Ağı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763" y="2378964"/>
            <a:ext cx="3697224" cy="24627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62B2B88-7D0B-4F1B-B894-4717103B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65" y="904324"/>
            <a:ext cx="3850586" cy="2831544"/>
          </a:xfrm>
        </p:spPr>
        <p:txBody>
          <a:bodyPr/>
          <a:lstStyle/>
          <a:p>
            <a:r>
              <a:rPr lang="tr-TR" sz="3600" dirty="0">
                <a:solidFill>
                  <a:srgbClr val="FF0000"/>
                </a:solidFill>
              </a:rPr>
              <a:t>QS </a:t>
            </a:r>
            <a:r>
              <a:rPr lang="tr-TR" b="1" dirty="0">
                <a:solidFill>
                  <a:srgbClr val="FF0000"/>
                </a:solidFill>
              </a:rPr>
              <a:t>2022-2023 Dünya sıralaması </a:t>
            </a:r>
            <a:br>
              <a:rPr lang="tr-TR" sz="3600" dirty="0">
                <a:solidFill>
                  <a:srgbClr val="FF0000"/>
                </a:solidFill>
              </a:rPr>
            </a:br>
            <a:br>
              <a:rPr lang="tr-TR" sz="3600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Sıralamaya giren ilk 9 üniversitemiz</a:t>
            </a:r>
            <a:br>
              <a:rPr lang="tr-TR" sz="3600" dirty="0">
                <a:solidFill>
                  <a:srgbClr val="FFFF00"/>
                </a:solidFill>
              </a:rPr>
            </a:br>
            <a:endParaRPr lang="en-US" dirty="0"/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E93AEE5-C667-492E-AD5E-22A756AA9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19937" y="335497"/>
          <a:ext cx="5034093" cy="5782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419">
                  <a:extLst>
                    <a:ext uri="{9D8B030D-6E8A-4147-A177-3AD203B41FA5}">
                      <a16:colId xmlns:a16="http://schemas.microsoft.com/office/drawing/2014/main" val="595461232"/>
                    </a:ext>
                  </a:extLst>
                </a:gridCol>
                <a:gridCol w="1890844">
                  <a:extLst>
                    <a:ext uri="{9D8B030D-6E8A-4147-A177-3AD203B41FA5}">
                      <a16:colId xmlns:a16="http://schemas.microsoft.com/office/drawing/2014/main" val="2330229302"/>
                    </a:ext>
                  </a:extLst>
                </a:gridCol>
                <a:gridCol w="2073830">
                  <a:extLst>
                    <a:ext uri="{9D8B030D-6E8A-4147-A177-3AD203B41FA5}">
                      <a16:colId xmlns:a16="http://schemas.microsoft.com/office/drawing/2014/main" val="3481078263"/>
                    </a:ext>
                  </a:extLst>
                </a:gridCol>
              </a:tblGrid>
              <a:tr h="685193">
                <a:tc>
                  <a:txBody>
                    <a:bodyPr/>
                    <a:lstStyle/>
                    <a:p>
                      <a:r>
                        <a:rPr lang="tr-TR" dirty="0"/>
                        <a:t>Türkiye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29820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477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Koç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93936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501-510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ODTÜ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387229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531-540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Sabancı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2695"/>
                  </a:ext>
                </a:extLst>
              </a:tr>
              <a:tr h="147754"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561-570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Bilkent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7431"/>
                  </a:ext>
                </a:extLst>
              </a:tr>
              <a:tr h="553147">
                <a:tc>
                  <a:txBody>
                    <a:bodyPr/>
                    <a:lstStyle/>
                    <a:p>
                      <a:r>
                        <a:rPr lang="tr-TR" sz="2000" b="1" dirty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601-650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77086"/>
                  </a:ext>
                </a:extLst>
              </a:tr>
              <a:tr h="148415">
                <a:tc>
                  <a:txBody>
                    <a:bodyPr/>
                    <a:lstStyle/>
                    <a:p>
                      <a:r>
                        <a:rPr lang="tr-TR" sz="2000" b="1" dirty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701-750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/>
                        <a:t>Boğaziçi Ü</a:t>
                      </a:r>
                      <a:endParaRPr lang="en-US" sz="2000" b="1" dirty="0"/>
                    </a:p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34079"/>
                  </a:ext>
                </a:extLst>
              </a:tr>
              <a:tr h="600361">
                <a:tc>
                  <a:txBody>
                    <a:bodyPr/>
                    <a:lstStyle/>
                    <a:p>
                      <a:r>
                        <a:rPr lang="tr-TR" sz="2000" b="1" dirty="0"/>
                        <a:t>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/>
                        <a:t>Hacettepe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79783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/>
                        <a:t>İstanbul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123009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9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1001-1200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Ankara Ü.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4043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6A9D61-AE98-44B5-A642-4BD501D7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D55EAD-46D5-4BA9-B88A-3B93CDA0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31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34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074" y="426847"/>
            <a:ext cx="4673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FF0000"/>
                </a:solidFill>
                <a:latin typeface="Century Gothic"/>
                <a:cs typeface="Century Gothic"/>
              </a:rPr>
              <a:t>TIP</a:t>
            </a:r>
            <a:endParaRPr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68920" y="966216"/>
          <a:ext cx="8629648" cy="5014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9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Üniversite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5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Akademik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İtibar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marL="241935" marR="189230" indent="-44450">
                        <a:lnSpc>
                          <a:spcPts val="1500"/>
                        </a:lnSpc>
                        <a:spcBef>
                          <a:spcPts val="1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İşveren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İtibarı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5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Makale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Başına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Atıf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H-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index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Toplam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251-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251-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ts val="1614"/>
                        </a:lnSpc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Hacettepe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9565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131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51,4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61,6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85,0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61,3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63,3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400" spc="-1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52,0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54,1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82,6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59,4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61,7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434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401-</a:t>
                      </a:r>
                      <a:r>
                        <a:rPr sz="1400" b="1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b="1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Ankara</a:t>
                      </a:r>
                      <a:r>
                        <a:rPr sz="1400" b="1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36004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43,3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56,6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81,3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53,8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56,75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414655">
                        <a:lnSpc>
                          <a:spcPts val="1620"/>
                        </a:lnSpc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Marmara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9565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42,6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49,3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78,5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48,1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53,62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Ege</a:t>
                      </a:r>
                      <a:r>
                        <a:rPr sz="1400" spc="-3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42,6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54,9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76,2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46,9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53,3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434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Koç</a:t>
                      </a:r>
                      <a:r>
                        <a:rPr sz="1400" spc="-6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43,1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60,5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73,6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45,0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52,95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Gazi</a:t>
                      </a:r>
                      <a:r>
                        <a:rPr sz="1400" spc="-4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43,2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56,7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73,2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42,9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51,97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434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211454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451-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41630">
                        <a:lnSpc>
                          <a:spcPts val="162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Dokuz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Eylül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956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38,3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50,5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76,6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46,2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51,07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R="207010" algn="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985" indent="-321945">
                        <a:lnSpc>
                          <a:spcPct val="67100"/>
                        </a:lnSpc>
                        <a:spcBef>
                          <a:spcPts val="73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40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 Cerrahpaşa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R="362585" algn="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34,4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0,0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80,0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46,2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45,3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9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207010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651-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670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211454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601-</a:t>
                      </a:r>
                      <a:r>
                        <a:rPr sz="1400" spc="-25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650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Akdeniz</a:t>
                      </a:r>
                      <a:r>
                        <a:rPr sz="1400" spc="-3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Üniversitesi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361315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33,6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40,9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70,4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623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2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37,6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10" dirty="0">
                          <a:solidFill>
                            <a:srgbClr val="242424"/>
                          </a:solidFill>
                          <a:latin typeface="Calibri"/>
                          <a:cs typeface="Calibri"/>
                        </a:rPr>
                        <a:t>44,53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F350086-CD8D-4EEE-9D4E-1B2E3720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01" y="728510"/>
            <a:ext cx="4320480" cy="344709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2022 RUR (Round University Ranking)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Dünya sıralaması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(Anket+akademik üretkenliğe dayalıdır)</a:t>
            </a:r>
            <a:br>
              <a:rPr lang="tr-TR" b="1" dirty="0">
                <a:solidFill>
                  <a:srgbClr val="FF0000"/>
                </a:solidFill>
              </a:rPr>
            </a:br>
            <a:br>
              <a:rPr lang="tr-TR" b="1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Sıralamaya giren ilk 9 üniversitemiz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F542C57E-0BF7-4018-9068-C79F48A7F6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12024" y="219065"/>
          <a:ext cx="4233076" cy="614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366">
                  <a:extLst>
                    <a:ext uri="{9D8B030D-6E8A-4147-A177-3AD203B41FA5}">
                      <a16:colId xmlns:a16="http://schemas.microsoft.com/office/drawing/2014/main" val="4181241244"/>
                    </a:ext>
                  </a:extLst>
                </a:gridCol>
                <a:gridCol w="1046644">
                  <a:extLst>
                    <a:ext uri="{9D8B030D-6E8A-4147-A177-3AD203B41FA5}">
                      <a16:colId xmlns:a16="http://schemas.microsoft.com/office/drawing/2014/main" val="1979587444"/>
                    </a:ext>
                  </a:extLst>
                </a:gridCol>
                <a:gridCol w="2163066">
                  <a:extLst>
                    <a:ext uri="{9D8B030D-6E8A-4147-A177-3AD203B41FA5}">
                      <a16:colId xmlns:a16="http://schemas.microsoft.com/office/drawing/2014/main" val="1775870989"/>
                    </a:ext>
                  </a:extLst>
                </a:gridCol>
              </a:tblGrid>
              <a:tr h="550547">
                <a:tc>
                  <a:txBody>
                    <a:bodyPr/>
                    <a:lstStyle/>
                    <a:p>
                      <a:r>
                        <a:rPr lang="tr-TR" sz="1800" dirty="0"/>
                        <a:t>Türkiye sırası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511963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336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ODTÜ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021733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362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Koç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1773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384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944448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434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Sabancı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42001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437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Boğaziçi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320161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485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İ.D.Bilkent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75371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7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527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Ankara Ü.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185066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549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Hacettepe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841656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555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İstanbul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9896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7064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4E0F39-11A7-47A7-A3C2-3FD1A1CF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12F6829-52DE-4453-8868-0A6F3601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33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3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2665" y="2232660"/>
            <a:ext cx="11452225" cy="3943985"/>
            <a:chOff x="752665" y="2232660"/>
            <a:chExt cx="11452225" cy="3943985"/>
          </a:xfrm>
        </p:grpSpPr>
        <p:sp>
          <p:nvSpPr>
            <p:cNvPr id="3" name="object 3"/>
            <p:cNvSpPr/>
            <p:nvPr/>
          </p:nvSpPr>
          <p:spPr>
            <a:xfrm>
              <a:off x="9165335" y="3936492"/>
              <a:ext cx="204470" cy="940435"/>
            </a:xfrm>
            <a:custGeom>
              <a:avLst/>
              <a:gdLst/>
              <a:ahLst/>
              <a:cxnLst/>
              <a:rect l="l" t="t" r="r" b="b"/>
              <a:pathLst>
                <a:path w="204470" h="940435">
                  <a:moveTo>
                    <a:pt x="0" y="940307"/>
                  </a:moveTo>
                  <a:lnTo>
                    <a:pt x="22860" y="940307"/>
                  </a:lnTo>
                </a:path>
                <a:path w="204470" h="940435">
                  <a:moveTo>
                    <a:pt x="109728" y="940307"/>
                  </a:moveTo>
                  <a:lnTo>
                    <a:pt x="204216" y="940307"/>
                  </a:lnTo>
                </a:path>
                <a:path w="204470" h="940435">
                  <a:moveTo>
                    <a:pt x="0" y="470915"/>
                  </a:moveTo>
                  <a:lnTo>
                    <a:pt x="22860" y="470915"/>
                  </a:lnTo>
                </a:path>
                <a:path w="204470" h="940435">
                  <a:moveTo>
                    <a:pt x="109728" y="470915"/>
                  </a:moveTo>
                  <a:lnTo>
                    <a:pt x="204216" y="470915"/>
                  </a:lnTo>
                </a:path>
                <a:path w="204470" h="940435">
                  <a:moveTo>
                    <a:pt x="0" y="0"/>
                  </a:moveTo>
                  <a:lnTo>
                    <a:pt x="22860" y="0"/>
                  </a:lnTo>
                </a:path>
                <a:path w="204470" h="940435">
                  <a:moveTo>
                    <a:pt x="109728" y="0"/>
                  </a:moveTo>
                  <a:lnTo>
                    <a:pt x="20421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557259" y="3464052"/>
              <a:ext cx="812800" cy="5080"/>
            </a:xfrm>
            <a:custGeom>
              <a:avLst/>
              <a:gdLst/>
              <a:ahLst/>
              <a:cxnLst/>
              <a:rect l="l" t="t" r="r" b="b"/>
              <a:pathLst>
                <a:path w="812800" h="5079">
                  <a:moveTo>
                    <a:pt x="0" y="4572"/>
                  </a:moveTo>
                  <a:lnTo>
                    <a:pt x="812292" y="4572"/>
                  </a:lnTo>
                </a:path>
                <a:path w="812800" h="5079">
                  <a:moveTo>
                    <a:pt x="0" y="0"/>
                  </a:moveTo>
                  <a:lnTo>
                    <a:pt x="8122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121651" y="2996184"/>
              <a:ext cx="2247900" cy="1880870"/>
            </a:xfrm>
            <a:custGeom>
              <a:avLst/>
              <a:gdLst/>
              <a:ahLst/>
              <a:cxnLst/>
              <a:rect l="l" t="t" r="r" b="b"/>
              <a:pathLst>
                <a:path w="2247900" h="1880870">
                  <a:moveTo>
                    <a:pt x="0" y="0"/>
                  </a:moveTo>
                  <a:lnTo>
                    <a:pt x="2247900" y="0"/>
                  </a:lnTo>
                </a:path>
                <a:path w="2247900" h="1880870">
                  <a:moveTo>
                    <a:pt x="0" y="1880615"/>
                  </a:moveTo>
                  <a:lnTo>
                    <a:pt x="190500" y="1880615"/>
                  </a:lnTo>
                </a:path>
                <a:path w="2247900" h="1880870">
                  <a:moveTo>
                    <a:pt x="277368" y="1880615"/>
                  </a:moveTo>
                  <a:lnTo>
                    <a:pt x="300227" y="1880615"/>
                  </a:lnTo>
                </a:path>
                <a:path w="2247900" h="1880870">
                  <a:moveTo>
                    <a:pt x="0" y="1411223"/>
                  </a:moveTo>
                  <a:lnTo>
                    <a:pt x="190500" y="1411223"/>
                  </a:lnTo>
                </a:path>
                <a:path w="2247900" h="1880870">
                  <a:moveTo>
                    <a:pt x="277368" y="1411223"/>
                  </a:moveTo>
                  <a:lnTo>
                    <a:pt x="300227" y="1411223"/>
                  </a:lnTo>
                </a:path>
                <a:path w="2247900" h="1880870">
                  <a:moveTo>
                    <a:pt x="0" y="940307"/>
                  </a:moveTo>
                  <a:lnTo>
                    <a:pt x="190500" y="940307"/>
                  </a:lnTo>
                </a:path>
                <a:path w="2247900" h="1880870">
                  <a:moveTo>
                    <a:pt x="277368" y="940307"/>
                  </a:moveTo>
                  <a:lnTo>
                    <a:pt x="300227" y="940307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312151" y="3864864"/>
              <a:ext cx="86995" cy="1483360"/>
            </a:xfrm>
            <a:custGeom>
              <a:avLst/>
              <a:gdLst/>
              <a:ahLst/>
              <a:cxnLst/>
              <a:rect l="l" t="t" r="r" b="b"/>
              <a:pathLst>
                <a:path w="86995" h="1483360">
                  <a:moveTo>
                    <a:pt x="86868" y="0"/>
                  </a:moveTo>
                  <a:lnTo>
                    <a:pt x="0" y="0"/>
                  </a:lnTo>
                  <a:lnTo>
                    <a:pt x="0" y="1482852"/>
                  </a:lnTo>
                  <a:lnTo>
                    <a:pt x="86868" y="1482852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839456" y="3936492"/>
              <a:ext cx="410209" cy="940435"/>
            </a:xfrm>
            <a:custGeom>
              <a:avLst/>
              <a:gdLst/>
              <a:ahLst/>
              <a:cxnLst/>
              <a:rect l="l" t="t" r="r" b="b"/>
              <a:pathLst>
                <a:path w="410209" h="940435">
                  <a:moveTo>
                    <a:pt x="0" y="940307"/>
                  </a:moveTo>
                  <a:lnTo>
                    <a:pt x="190500" y="940307"/>
                  </a:lnTo>
                </a:path>
                <a:path w="410209" h="940435">
                  <a:moveTo>
                    <a:pt x="277368" y="940307"/>
                  </a:moveTo>
                  <a:lnTo>
                    <a:pt x="409955" y="940307"/>
                  </a:lnTo>
                </a:path>
                <a:path w="410209" h="940435">
                  <a:moveTo>
                    <a:pt x="0" y="470915"/>
                  </a:moveTo>
                  <a:lnTo>
                    <a:pt x="190500" y="470915"/>
                  </a:lnTo>
                </a:path>
                <a:path w="410209" h="940435">
                  <a:moveTo>
                    <a:pt x="277368" y="470915"/>
                  </a:moveTo>
                  <a:lnTo>
                    <a:pt x="409955" y="470915"/>
                  </a:lnTo>
                </a:path>
                <a:path w="410209" h="940435">
                  <a:moveTo>
                    <a:pt x="0" y="0"/>
                  </a:moveTo>
                  <a:lnTo>
                    <a:pt x="190500" y="0"/>
                  </a:lnTo>
                </a:path>
                <a:path w="410209" h="940435">
                  <a:moveTo>
                    <a:pt x="277368" y="0"/>
                  </a:moveTo>
                  <a:lnTo>
                    <a:pt x="409955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29956" y="3646932"/>
              <a:ext cx="86995" cy="1701164"/>
            </a:xfrm>
            <a:custGeom>
              <a:avLst/>
              <a:gdLst/>
              <a:ahLst/>
              <a:cxnLst/>
              <a:rect l="l" t="t" r="r" b="b"/>
              <a:pathLst>
                <a:path w="86995" h="1701164">
                  <a:moveTo>
                    <a:pt x="86868" y="0"/>
                  </a:moveTo>
                  <a:lnTo>
                    <a:pt x="0" y="0"/>
                  </a:lnTo>
                  <a:lnTo>
                    <a:pt x="0" y="1700784"/>
                  </a:lnTo>
                  <a:lnTo>
                    <a:pt x="86868" y="170078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557259" y="3936492"/>
              <a:ext cx="300355" cy="940435"/>
            </a:xfrm>
            <a:custGeom>
              <a:avLst/>
              <a:gdLst/>
              <a:ahLst/>
              <a:cxnLst/>
              <a:rect l="l" t="t" r="r" b="b"/>
              <a:pathLst>
                <a:path w="300354" h="940435">
                  <a:moveTo>
                    <a:pt x="0" y="940307"/>
                  </a:moveTo>
                  <a:lnTo>
                    <a:pt x="190500" y="940307"/>
                  </a:lnTo>
                </a:path>
                <a:path w="300354" h="940435">
                  <a:moveTo>
                    <a:pt x="277368" y="940307"/>
                  </a:moveTo>
                  <a:lnTo>
                    <a:pt x="300228" y="940307"/>
                  </a:lnTo>
                </a:path>
                <a:path w="300354" h="940435">
                  <a:moveTo>
                    <a:pt x="0" y="470915"/>
                  </a:moveTo>
                  <a:lnTo>
                    <a:pt x="190500" y="470915"/>
                  </a:lnTo>
                </a:path>
                <a:path w="300354" h="940435">
                  <a:moveTo>
                    <a:pt x="277368" y="470915"/>
                  </a:moveTo>
                  <a:lnTo>
                    <a:pt x="300228" y="470915"/>
                  </a:lnTo>
                </a:path>
                <a:path w="300354" h="940435">
                  <a:moveTo>
                    <a:pt x="0" y="0"/>
                  </a:moveTo>
                  <a:lnTo>
                    <a:pt x="190500" y="0"/>
                  </a:lnTo>
                </a:path>
                <a:path w="300354" h="940435">
                  <a:moveTo>
                    <a:pt x="277368" y="0"/>
                  </a:moveTo>
                  <a:lnTo>
                    <a:pt x="30022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747759" y="3808476"/>
              <a:ext cx="86995" cy="1539240"/>
            </a:xfrm>
            <a:custGeom>
              <a:avLst/>
              <a:gdLst/>
              <a:ahLst/>
              <a:cxnLst/>
              <a:rect l="l" t="t" r="r" b="b"/>
              <a:pathLst>
                <a:path w="86995" h="1539239">
                  <a:moveTo>
                    <a:pt x="86868" y="0"/>
                  </a:moveTo>
                  <a:lnTo>
                    <a:pt x="0" y="0"/>
                  </a:lnTo>
                  <a:lnTo>
                    <a:pt x="0" y="1539240"/>
                  </a:lnTo>
                  <a:lnTo>
                    <a:pt x="86868" y="1539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508747" y="3936492"/>
              <a:ext cx="22860" cy="940435"/>
            </a:xfrm>
            <a:custGeom>
              <a:avLst/>
              <a:gdLst/>
              <a:ahLst/>
              <a:cxnLst/>
              <a:rect l="l" t="t" r="r" b="b"/>
              <a:pathLst>
                <a:path w="22859" h="940435">
                  <a:moveTo>
                    <a:pt x="0" y="940307"/>
                  </a:moveTo>
                  <a:lnTo>
                    <a:pt x="22859" y="940307"/>
                  </a:lnTo>
                </a:path>
                <a:path w="22859" h="940435">
                  <a:moveTo>
                    <a:pt x="0" y="470915"/>
                  </a:moveTo>
                  <a:lnTo>
                    <a:pt x="22859" y="470915"/>
                  </a:lnTo>
                </a:path>
                <a:path w="22859" h="940435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421880" y="3573780"/>
              <a:ext cx="86995" cy="1774189"/>
            </a:xfrm>
            <a:custGeom>
              <a:avLst/>
              <a:gdLst/>
              <a:ahLst/>
              <a:cxnLst/>
              <a:rect l="l" t="t" r="r" b="b"/>
              <a:pathLst>
                <a:path w="86995" h="1774189">
                  <a:moveTo>
                    <a:pt x="86868" y="0"/>
                  </a:moveTo>
                  <a:lnTo>
                    <a:pt x="0" y="0"/>
                  </a:lnTo>
                  <a:lnTo>
                    <a:pt x="0" y="1773936"/>
                  </a:lnTo>
                  <a:lnTo>
                    <a:pt x="86868" y="1773936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944356" y="3936492"/>
              <a:ext cx="134620" cy="940435"/>
            </a:xfrm>
            <a:custGeom>
              <a:avLst/>
              <a:gdLst/>
              <a:ahLst/>
              <a:cxnLst/>
              <a:rect l="l" t="t" r="r" b="b"/>
              <a:pathLst>
                <a:path w="134620" h="940435">
                  <a:moveTo>
                    <a:pt x="0" y="940307"/>
                  </a:moveTo>
                  <a:lnTo>
                    <a:pt x="134112" y="940307"/>
                  </a:lnTo>
                </a:path>
                <a:path w="134620" h="940435">
                  <a:moveTo>
                    <a:pt x="0" y="470915"/>
                  </a:moveTo>
                  <a:lnTo>
                    <a:pt x="134112" y="470915"/>
                  </a:lnTo>
                </a:path>
                <a:path w="134620" h="940435">
                  <a:moveTo>
                    <a:pt x="0" y="0"/>
                  </a:moveTo>
                  <a:lnTo>
                    <a:pt x="134112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857487" y="3710940"/>
              <a:ext cx="86995" cy="1637030"/>
            </a:xfrm>
            <a:custGeom>
              <a:avLst/>
              <a:gdLst/>
              <a:ahLst/>
              <a:cxnLst/>
              <a:rect l="l" t="t" r="r" b="b"/>
              <a:pathLst>
                <a:path w="86995" h="1637029">
                  <a:moveTo>
                    <a:pt x="86867" y="0"/>
                  </a:moveTo>
                  <a:lnTo>
                    <a:pt x="0" y="0"/>
                  </a:lnTo>
                  <a:lnTo>
                    <a:pt x="0" y="1636776"/>
                  </a:lnTo>
                  <a:lnTo>
                    <a:pt x="86867" y="1636776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618475" y="3936492"/>
              <a:ext cx="24765" cy="940435"/>
            </a:xfrm>
            <a:custGeom>
              <a:avLst/>
              <a:gdLst/>
              <a:ahLst/>
              <a:cxnLst/>
              <a:rect l="l" t="t" r="r" b="b"/>
              <a:pathLst>
                <a:path w="24765" h="940435">
                  <a:moveTo>
                    <a:pt x="0" y="940307"/>
                  </a:moveTo>
                  <a:lnTo>
                    <a:pt x="24383" y="940307"/>
                  </a:lnTo>
                </a:path>
                <a:path w="24765" h="940435">
                  <a:moveTo>
                    <a:pt x="0" y="470915"/>
                  </a:moveTo>
                  <a:lnTo>
                    <a:pt x="24383" y="470915"/>
                  </a:lnTo>
                </a:path>
                <a:path w="24765" h="940435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531608" y="3715512"/>
              <a:ext cx="86995" cy="1632585"/>
            </a:xfrm>
            <a:custGeom>
              <a:avLst/>
              <a:gdLst/>
              <a:ahLst/>
              <a:cxnLst/>
              <a:rect l="l" t="t" r="r" b="b"/>
              <a:pathLst>
                <a:path w="86995" h="1632585">
                  <a:moveTo>
                    <a:pt x="86868" y="0"/>
                  </a:moveTo>
                  <a:lnTo>
                    <a:pt x="0" y="0"/>
                  </a:lnTo>
                  <a:lnTo>
                    <a:pt x="0" y="1632203"/>
                  </a:lnTo>
                  <a:lnTo>
                    <a:pt x="86868" y="163220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839456" y="3465576"/>
              <a:ext cx="521334" cy="1411605"/>
            </a:xfrm>
            <a:custGeom>
              <a:avLst/>
              <a:gdLst/>
              <a:ahLst/>
              <a:cxnLst/>
              <a:rect l="l" t="t" r="r" b="b"/>
              <a:pathLst>
                <a:path w="521334" h="1411604">
                  <a:moveTo>
                    <a:pt x="496824" y="1411224"/>
                  </a:moveTo>
                  <a:lnTo>
                    <a:pt x="521208" y="1411224"/>
                  </a:lnTo>
                </a:path>
                <a:path w="521334" h="1411604">
                  <a:moveTo>
                    <a:pt x="496824" y="941832"/>
                  </a:moveTo>
                  <a:lnTo>
                    <a:pt x="521208" y="941832"/>
                  </a:lnTo>
                </a:path>
                <a:path w="521334" h="1411604">
                  <a:moveTo>
                    <a:pt x="496824" y="470916"/>
                  </a:moveTo>
                  <a:lnTo>
                    <a:pt x="521208" y="470916"/>
                  </a:lnTo>
                </a:path>
                <a:path w="521334" h="1411604">
                  <a:moveTo>
                    <a:pt x="0" y="0"/>
                  </a:moveTo>
                  <a:lnTo>
                    <a:pt x="409955" y="0"/>
                  </a:lnTo>
                </a:path>
                <a:path w="521334" h="1411604">
                  <a:moveTo>
                    <a:pt x="496824" y="0"/>
                  </a:moveTo>
                  <a:lnTo>
                    <a:pt x="52120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249411" y="3409188"/>
              <a:ext cx="86995" cy="1938655"/>
            </a:xfrm>
            <a:custGeom>
              <a:avLst/>
              <a:gdLst/>
              <a:ahLst/>
              <a:cxnLst/>
              <a:rect l="l" t="t" r="r" b="b"/>
              <a:pathLst>
                <a:path w="86995" h="1938654">
                  <a:moveTo>
                    <a:pt x="86868" y="0"/>
                  </a:moveTo>
                  <a:lnTo>
                    <a:pt x="0" y="0"/>
                  </a:lnTo>
                  <a:lnTo>
                    <a:pt x="0" y="1938527"/>
                  </a:lnTo>
                  <a:lnTo>
                    <a:pt x="86868" y="193852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814827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5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5" h="1880870">
                  <a:moveTo>
                    <a:pt x="277368" y="1880615"/>
                  </a:moveTo>
                  <a:lnTo>
                    <a:pt x="300228" y="1880615"/>
                  </a:lnTo>
                </a:path>
                <a:path w="300355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5" h="1880870">
                  <a:moveTo>
                    <a:pt x="277368" y="1411223"/>
                  </a:moveTo>
                  <a:lnTo>
                    <a:pt x="300228" y="1411223"/>
                  </a:lnTo>
                </a:path>
                <a:path w="300355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5" h="1880870">
                  <a:moveTo>
                    <a:pt x="277368" y="940307"/>
                  </a:moveTo>
                  <a:lnTo>
                    <a:pt x="300228" y="940307"/>
                  </a:lnTo>
                </a:path>
                <a:path w="300355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5" h="1880870">
                  <a:moveTo>
                    <a:pt x="277368" y="469391"/>
                  </a:moveTo>
                  <a:lnTo>
                    <a:pt x="300228" y="469391"/>
                  </a:lnTo>
                </a:path>
                <a:path w="300355" h="1880870">
                  <a:moveTo>
                    <a:pt x="0" y="0"/>
                  </a:moveTo>
                  <a:lnTo>
                    <a:pt x="190500" y="0"/>
                  </a:lnTo>
                </a:path>
                <a:path w="300355" h="1880870">
                  <a:moveTo>
                    <a:pt x="277368" y="0"/>
                  </a:moveTo>
                  <a:lnTo>
                    <a:pt x="30022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005327" y="2831592"/>
              <a:ext cx="86995" cy="2516505"/>
            </a:xfrm>
            <a:custGeom>
              <a:avLst/>
              <a:gdLst/>
              <a:ahLst/>
              <a:cxnLst/>
              <a:rect l="l" t="t" r="r" b="b"/>
              <a:pathLst>
                <a:path w="86994" h="2516504">
                  <a:moveTo>
                    <a:pt x="86868" y="0"/>
                  </a:moveTo>
                  <a:lnTo>
                    <a:pt x="0" y="0"/>
                  </a:lnTo>
                  <a:lnTo>
                    <a:pt x="0" y="2516124"/>
                  </a:lnTo>
                  <a:lnTo>
                    <a:pt x="86868" y="251612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201923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3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3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3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3" y="469391"/>
                  </a:lnTo>
                </a:path>
                <a:path w="24764" h="1880870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115055" y="2790444"/>
              <a:ext cx="86995" cy="2557780"/>
            </a:xfrm>
            <a:custGeom>
              <a:avLst/>
              <a:gdLst/>
              <a:ahLst/>
              <a:cxnLst/>
              <a:rect l="l" t="t" r="r" b="b"/>
              <a:pathLst>
                <a:path w="86994" h="2557779">
                  <a:moveTo>
                    <a:pt x="86868" y="0"/>
                  </a:moveTo>
                  <a:lnTo>
                    <a:pt x="0" y="0"/>
                  </a:lnTo>
                  <a:lnTo>
                    <a:pt x="0" y="2557271"/>
                  </a:lnTo>
                  <a:lnTo>
                    <a:pt x="86868" y="2557271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814827" y="2525268"/>
              <a:ext cx="1957070" cy="2352040"/>
            </a:xfrm>
            <a:custGeom>
              <a:avLst/>
              <a:gdLst/>
              <a:ahLst/>
              <a:cxnLst/>
              <a:rect l="l" t="t" r="r" b="b"/>
              <a:pathLst>
                <a:path w="1957070" h="2352040">
                  <a:moveTo>
                    <a:pt x="498348" y="2351532"/>
                  </a:moveTo>
                  <a:lnTo>
                    <a:pt x="521208" y="2351532"/>
                  </a:lnTo>
                </a:path>
                <a:path w="1957070" h="2352040">
                  <a:moveTo>
                    <a:pt x="498348" y="1882140"/>
                  </a:moveTo>
                  <a:lnTo>
                    <a:pt x="521208" y="1882140"/>
                  </a:lnTo>
                </a:path>
                <a:path w="1957070" h="2352040">
                  <a:moveTo>
                    <a:pt x="498348" y="1411224"/>
                  </a:moveTo>
                  <a:lnTo>
                    <a:pt x="521208" y="1411224"/>
                  </a:lnTo>
                </a:path>
                <a:path w="1957070" h="2352040">
                  <a:moveTo>
                    <a:pt x="498348" y="940308"/>
                  </a:moveTo>
                  <a:lnTo>
                    <a:pt x="521208" y="940308"/>
                  </a:lnTo>
                </a:path>
                <a:path w="1957070" h="2352040">
                  <a:moveTo>
                    <a:pt x="498348" y="470916"/>
                  </a:moveTo>
                  <a:lnTo>
                    <a:pt x="521208" y="470916"/>
                  </a:lnTo>
                </a:path>
                <a:path w="1957070" h="2352040">
                  <a:moveTo>
                    <a:pt x="0" y="0"/>
                  </a:moveTo>
                  <a:lnTo>
                    <a:pt x="411480" y="0"/>
                  </a:lnTo>
                </a:path>
                <a:path w="1957070" h="2352040">
                  <a:moveTo>
                    <a:pt x="498348" y="0"/>
                  </a:moveTo>
                  <a:lnTo>
                    <a:pt x="195681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226307" y="2511552"/>
              <a:ext cx="86995" cy="2836545"/>
            </a:xfrm>
            <a:custGeom>
              <a:avLst/>
              <a:gdLst/>
              <a:ahLst/>
              <a:cxnLst/>
              <a:rect l="l" t="t" r="r" b="b"/>
              <a:pathLst>
                <a:path w="86995" h="2836545">
                  <a:moveTo>
                    <a:pt x="86868" y="0"/>
                  </a:moveTo>
                  <a:lnTo>
                    <a:pt x="0" y="0"/>
                  </a:lnTo>
                  <a:lnTo>
                    <a:pt x="0" y="2836164"/>
                  </a:lnTo>
                  <a:lnTo>
                    <a:pt x="86868" y="283616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532632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4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4" h="1880870">
                  <a:moveTo>
                    <a:pt x="277367" y="1880615"/>
                  </a:moveTo>
                  <a:lnTo>
                    <a:pt x="300227" y="1880615"/>
                  </a:lnTo>
                </a:path>
                <a:path w="300354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4" h="1880870">
                  <a:moveTo>
                    <a:pt x="277367" y="1411223"/>
                  </a:moveTo>
                  <a:lnTo>
                    <a:pt x="300227" y="1411223"/>
                  </a:lnTo>
                </a:path>
                <a:path w="300354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4" h="1880870">
                  <a:moveTo>
                    <a:pt x="277367" y="940307"/>
                  </a:moveTo>
                  <a:lnTo>
                    <a:pt x="300227" y="940307"/>
                  </a:lnTo>
                </a:path>
                <a:path w="300354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4" h="1880870">
                  <a:moveTo>
                    <a:pt x="277367" y="469391"/>
                  </a:moveTo>
                  <a:lnTo>
                    <a:pt x="300227" y="469391"/>
                  </a:lnTo>
                </a:path>
                <a:path w="300354" h="1880870">
                  <a:moveTo>
                    <a:pt x="0" y="0"/>
                  </a:moveTo>
                  <a:lnTo>
                    <a:pt x="190500" y="0"/>
                  </a:lnTo>
                </a:path>
                <a:path w="300354" h="1880870">
                  <a:moveTo>
                    <a:pt x="277367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723132" y="2906268"/>
              <a:ext cx="86995" cy="2441575"/>
            </a:xfrm>
            <a:custGeom>
              <a:avLst/>
              <a:gdLst/>
              <a:ahLst/>
              <a:cxnLst/>
              <a:rect l="l" t="t" r="r" b="b"/>
              <a:pathLst>
                <a:path w="86995" h="2441575">
                  <a:moveTo>
                    <a:pt x="86867" y="0"/>
                  </a:moveTo>
                  <a:lnTo>
                    <a:pt x="0" y="0"/>
                  </a:lnTo>
                  <a:lnTo>
                    <a:pt x="0" y="2441448"/>
                  </a:lnTo>
                  <a:lnTo>
                    <a:pt x="86867" y="2441448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19727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832860" y="2766060"/>
              <a:ext cx="86995" cy="2581910"/>
            </a:xfrm>
            <a:custGeom>
              <a:avLst/>
              <a:gdLst/>
              <a:ahLst/>
              <a:cxnLst/>
              <a:rect l="l" t="t" r="r" b="b"/>
              <a:pathLst>
                <a:path w="86995" h="2581910">
                  <a:moveTo>
                    <a:pt x="86867" y="0"/>
                  </a:moveTo>
                  <a:lnTo>
                    <a:pt x="0" y="0"/>
                  </a:lnTo>
                  <a:lnTo>
                    <a:pt x="0" y="2581655"/>
                  </a:lnTo>
                  <a:lnTo>
                    <a:pt x="86867" y="258165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030980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944111" y="2785872"/>
              <a:ext cx="86995" cy="2562225"/>
            </a:xfrm>
            <a:custGeom>
              <a:avLst/>
              <a:gdLst/>
              <a:ahLst/>
              <a:cxnLst/>
              <a:rect l="l" t="t" r="r" b="b"/>
              <a:pathLst>
                <a:path w="86995" h="2562225">
                  <a:moveTo>
                    <a:pt x="86867" y="0"/>
                  </a:moveTo>
                  <a:lnTo>
                    <a:pt x="0" y="0"/>
                  </a:lnTo>
                  <a:lnTo>
                    <a:pt x="0" y="2561843"/>
                  </a:lnTo>
                  <a:lnTo>
                    <a:pt x="86867" y="2561843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0436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4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4" h="1880870">
                  <a:moveTo>
                    <a:pt x="277367" y="1880615"/>
                  </a:moveTo>
                  <a:lnTo>
                    <a:pt x="300227" y="1880615"/>
                  </a:lnTo>
                </a:path>
                <a:path w="300354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4" h="1880870">
                  <a:moveTo>
                    <a:pt x="277367" y="1411223"/>
                  </a:moveTo>
                  <a:lnTo>
                    <a:pt x="300227" y="1411223"/>
                  </a:lnTo>
                </a:path>
                <a:path w="300354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4" h="1880870">
                  <a:moveTo>
                    <a:pt x="277367" y="940307"/>
                  </a:moveTo>
                  <a:lnTo>
                    <a:pt x="300227" y="940307"/>
                  </a:lnTo>
                </a:path>
                <a:path w="300354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4" h="1880870">
                  <a:moveTo>
                    <a:pt x="277367" y="469391"/>
                  </a:moveTo>
                  <a:lnTo>
                    <a:pt x="300227" y="469391"/>
                  </a:lnTo>
                </a:path>
                <a:path w="300354" h="1880870">
                  <a:moveTo>
                    <a:pt x="0" y="0"/>
                  </a:moveTo>
                  <a:lnTo>
                    <a:pt x="190500" y="0"/>
                  </a:lnTo>
                </a:path>
                <a:path w="300354" h="1880870">
                  <a:moveTo>
                    <a:pt x="277367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440936" y="2976372"/>
              <a:ext cx="86995" cy="2371725"/>
            </a:xfrm>
            <a:custGeom>
              <a:avLst/>
              <a:gdLst/>
              <a:ahLst/>
              <a:cxnLst/>
              <a:rect l="l" t="t" r="r" b="b"/>
              <a:pathLst>
                <a:path w="86995" h="2371725">
                  <a:moveTo>
                    <a:pt x="86867" y="0"/>
                  </a:moveTo>
                  <a:lnTo>
                    <a:pt x="0" y="0"/>
                  </a:lnTo>
                  <a:lnTo>
                    <a:pt x="0" y="2371343"/>
                  </a:lnTo>
                  <a:lnTo>
                    <a:pt x="86867" y="2371343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637531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3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3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3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3" y="469391"/>
                  </a:lnTo>
                </a:path>
                <a:path w="24764" h="1880870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550663" y="2830068"/>
              <a:ext cx="86995" cy="2517775"/>
            </a:xfrm>
            <a:custGeom>
              <a:avLst/>
              <a:gdLst/>
              <a:ahLst/>
              <a:cxnLst/>
              <a:rect l="l" t="t" r="r" b="b"/>
              <a:pathLst>
                <a:path w="86995" h="2517775">
                  <a:moveTo>
                    <a:pt x="86868" y="0"/>
                  </a:moveTo>
                  <a:lnTo>
                    <a:pt x="0" y="0"/>
                  </a:lnTo>
                  <a:lnTo>
                    <a:pt x="0" y="2517648"/>
                  </a:lnTo>
                  <a:lnTo>
                    <a:pt x="86868" y="2517648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748783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661916" y="2642616"/>
              <a:ext cx="86995" cy="2705100"/>
            </a:xfrm>
            <a:custGeom>
              <a:avLst/>
              <a:gdLst/>
              <a:ahLst/>
              <a:cxnLst/>
              <a:rect l="l" t="t" r="r" b="b"/>
              <a:pathLst>
                <a:path w="86995" h="2705100">
                  <a:moveTo>
                    <a:pt x="86868" y="0"/>
                  </a:moveTo>
                  <a:lnTo>
                    <a:pt x="0" y="0"/>
                  </a:lnTo>
                  <a:lnTo>
                    <a:pt x="0" y="2705100"/>
                  </a:lnTo>
                  <a:lnTo>
                    <a:pt x="86868" y="270510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422904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36035" y="2636520"/>
              <a:ext cx="86995" cy="2711450"/>
            </a:xfrm>
            <a:custGeom>
              <a:avLst/>
              <a:gdLst/>
              <a:ahLst/>
              <a:cxnLst/>
              <a:rect l="l" t="t" r="r" b="b"/>
              <a:pathLst>
                <a:path w="86995" h="2711450">
                  <a:moveTo>
                    <a:pt x="86867" y="0"/>
                  </a:moveTo>
                  <a:lnTo>
                    <a:pt x="0" y="0"/>
                  </a:lnTo>
                  <a:lnTo>
                    <a:pt x="0" y="2711195"/>
                  </a:lnTo>
                  <a:lnTo>
                    <a:pt x="86867" y="271119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140707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053839" y="2619756"/>
              <a:ext cx="86995" cy="2727960"/>
            </a:xfrm>
            <a:custGeom>
              <a:avLst/>
              <a:gdLst/>
              <a:ahLst/>
              <a:cxnLst/>
              <a:rect l="l" t="t" r="r" b="b"/>
              <a:pathLst>
                <a:path w="86995" h="2727960">
                  <a:moveTo>
                    <a:pt x="86868" y="0"/>
                  </a:moveTo>
                  <a:lnTo>
                    <a:pt x="0" y="0"/>
                  </a:lnTo>
                  <a:lnTo>
                    <a:pt x="0" y="2727960"/>
                  </a:lnTo>
                  <a:lnTo>
                    <a:pt x="86868" y="272796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858512" y="2525268"/>
              <a:ext cx="4511040" cy="2352040"/>
            </a:xfrm>
            <a:custGeom>
              <a:avLst/>
              <a:gdLst/>
              <a:ahLst/>
              <a:cxnLst/>
              <a:rect l="l" t="t" r="r" b="b"/>
              <a:pathLst>
                <a:path w="4511040" h="2352040">
                  <a:moveTo>
                    <a:pt x="0" y="2351532"/>
                  </a:moveTo>
                  <a:lnTo>
                    <a:pt x="22860" y="2351532"/>
                  </a:lnTo>
                </a:path>
                <a:path w="4511040" h="2352040">
                  <a:moveTo>
                    <a:pt x="0" y="1882140"/>
                  </a:moveTo>
                  <a:lnTo>
                    <a:pt x="22860" y="1882140"/>
                  </a:lnTo>
                </a:path>
                <a:path w="4511040" h="2352040">
                  <a:moveTo>
                    <a:pt x="0" y="1411224"/>
                  </a:moveTo>
                  <a:lnTo>
                    <a:pt x="22860" y="1411224"/>
                  </a:lnTo>
                </a:path>
                <a:path w="4511040" h="2352040">
                  <a:moveTo>
                    <a:pt x="0" y="940308"/>
                  </a:moveTo>
                  <a:lnTo>
                    <a:pt x="22860" y="940308"/>
                  </a:lnTo>
                </a:path>
                <a:path w="4511040" h="2352040">
                  <a:moveTo>
                    <a:pt x="0" y="470916"/>
                  </a:moveTo>
                  <a:lnTo>
                    <a:pt x="22860" y="470916"/>
                  </a:lnTo>
                </a:path>
                <a:path w="4511040" h="2352040">
                  <a:moveTo>
                    <a:pt x="0" y="0"/>
                  </a:moveTo>
                  <a:lnTo>
                    <a:pt x="451104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771643" y="2484120"/>
              <a:ext cx="86995" cy="2863850"/>
            </a:xfrm>
            <a:custGeom>
              <a:avLst/>
              <a:gdLst/>
              <a:ahLst/>
              <a:cxnLst/>
              <a:rect l="l" t="t" r="r" b="b"/>
              <a:pathLst>
                <a:path w="86995" h="2863850">
                  <a:moveTo>
                    <a:pt x="86867" y="0"/>
                  </a:moveTo>
                  <a:lnTo>
                    <a:pt x="0" y="0"/>
                  </a:lnTo>
                  <a:lnTo>
                    <a:pt x="0" y="2863595"/>
                  </a:lnTo>
                  <a:lnTo>
                    <a:pt x="86867" y="286359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968239" y="3465576"/>
              <a:ext cx="300355" cy="1411605"/>
            </a:xfrm>
            <a:custGeom>
              <a:avLst/>
              <a:gdLst/>
              <a:ahLst/>
              <a:cxnLst/>
              <a:rect l="l" t="t" r="r" b="b"/>
              <a:pathLst>
                <a:path w="300354" h="1411604">
                  <a:moveTo>
                    <a:pt x="0" y="1411224"/>
                  </a:moveTo>
                  <a:lnTo>
                    <a:pt x="190500" y="1411224"/>
                  </a:lnTo>
                </a:path>
                <a:path w="300354" h="1411604">
                  <a:moveTo>
                    <a:pt x="277368" y="1411224"/>
                  </a:moveTo>
                  <a:lnTo>
                    <a:pt x="300227" y="1411224"/>
                  </a:lnTo>
                </a:path>
                <a:path w="300354" h="1411604">
                  <a:moveTo>
                    <a:pt x="0" y="941832"/>
                  </a:moveTo>
                  <a:lnTo>
                    <a:pt x="190500" y="941832"/>
                  </a:lnTo>
                </a:path>
                <a:path w="300354" h="1411604">
                  <a:moveTo>
                    <a:pt x="277368" y="941832"/>
                  </a:moveTo>
                  <a:lnTo>
                    <a:pt x="300227" y="941832"/>
                  </a:lnTo>
                </a:path>
                <a:path w="300354" h="1411604">
                  <a:moveTo>
                    <a:pt x="0" y="470916"/>
                  </a:moveTo>
                  <a:lnTo>
                    <a:pt x="190500" y="470916"/>
                  </a:lnTo>
                </a:path>
                <a:path w="300354" h="1411604">
                  <a:moveTo>
                    <a:pt x="277368" y="470916"/>
                  </a:moveTo>
                  <a:lnTo>
                    <a:pt x="300227" y="470916"/>
                  </a:lnTo>
                </a:path>
                <a:path w="300354" h="1411604">
                  <a:moveTo>
                    <a:pt x="0" y="0"/>
                  </a:moveTo>
                  <a:lnTo>
                    <a:pt x="190500" y="0"/>
                  </a:lnTo>
                </a:path>
                <a:path w="300354" h="1411604">
                  <a:moveTo>
                    <a:pt x="277368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158739" y="3453384"/>
              <a:ext cx="86995" cy="1894839"/>
            </a:xfrm>
            <a:custGeom>
              <a:avLst/>
              <a:gdLst/>
              <a:ahLst/>
              <a:cxnLst/>
              <a:rect l="l" t="t" r="r" b="b"/>
              <a:pathLst>
                <a:path w="86995" h="1894839">
                  <a:moveTo>
                    <a:pt x="86868" y="0"/>
                  </a:moveTo>
                  <a:lnTo>
                    <a:pt x="0" y="0"/>
                  </a:lnTo>
                  <a:lnTo>
                    <a:pt x="0" y="1894331"/>
                  </a:lnTo>
                  <a:lnTo>
                    <a:pt x="86868" y="1894331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355336" y="3465576"/>
              <a:ext cx="24765" cy="1411605"/>
            </a:xfrm>
            <a:custGeom>
              <a:avLst/>
              <a:gdLst/>
              <a:ahLst/>
              <a:cxnLst/>
              <a:rect l="l" t="t" r="r" b="b"/>
              <a:pathLst>
                <a:path w="24764" h="1411604">
                  <a:moveTo>
                    <a:pt x="0" y="1411224"/>
                  </a:moveTo>
                  <a:lnTo>
                    <a:pt x="24384" y="1411224"/>
                  </a:lnTo>
                </a:path>
                <a:path w="24764" h="1411604">
                  <a:moveTo>
                    <a:pt x="0" y="941832"/>
                  </a:moveTo>
                  <a:lnTo>
                    <a:pt x="24384" y="941832"/>
                  </a:lnTo>
                </a:path>
                <a:path w="24764" h="1411604">
                  <a:moveTo>
                    <a:pt x="0" y="470916"/>
                  </a:moveTo>
                  <a:lnTo>
                    <a:pt x="24384" y="470916"/>
                  </a:lnTo>
                </a:path>
                <a:path w="24764" h="1411604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68468" y="3252216"/>
              <a:ext cx="86995" cy="2095500"/>
            </a:xfrm>
            <a:custGeom>
              <a:avLst/>
              <a:gdLst/>
              <a:ahLst/>
              <a:cxnLst/>
              <a:rect l="l" t="t" r="r" b="b"/>
              <a:pathLst>
                <a:path w="86995" h="2095500">
                  <a:moveTo>
                    <a:pt x="86868" y="0"/>
                  </a:moveTo>
                  <a:lnTo>
                    <a:pt x="0" y="0"/>
                  </a:lnTo>
                  <a:lnTo>
                    <a:pt x="0" y="2095500"/>
                  </a:lnTo>
                  <a:lnTo>
                    <a:pt x="86868" y="209550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465063" y="3465576"/>
              <a:ext cx="24765" cy="1411605"/>
            </a:xfrm>
            <a:custGeom>
              <a:avLst/>
              <a:gdLst/>
              <a:ahLst/>
              <a:cxnLst/>
              <a:rect l="l" t="t" r="r" b="b"/>
              <a:pathLst>
                <a:path w="24764" h="1411604">
                  <a:moveTo>
                    <a:pt x="0" y="1411224"/>
                  </a:moveTo>
                  <a:lnTo>
                    <a:pt x="24384" y="1411224"/>
                  </a:lnTo>
                </a:path>
                <a:path w="24764" h="1411604">
                  <a:moveTo>
                    <a:pt x="0" y="941832"/>
                  </a:moveTo>
                  <a:lnTo>
                    <a:pt x="24384" y="941832"/>
                  </a:lnTo>
                </a:path>
                <a:path w="24764" h="1411604">
                  <a:moveTo>
                    <a:pt x="0" y="470916"/>
                  </a:moveTo>
                  <a:lnTo>
                    <a:pt x="24384" y="470916"/>
                  </a:lnTo>
                </a:path>
                <a:path w="24764" h="1411604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379719" y="3090672"/>
              <a:ext cx="85725" cy="2257425"/>
            </a:xfrm>
            <a:custGeom>
              <a:avLst/>
              <a:gdLst/>
              <a:ahLst/>
              <a:cxnLst/>
              <a:rect l="l" t="t" r="r" b="b"/>
              <a:pathLst>
                <a:path w="85725" h="2257425">
                  <a:moveTo>
                    <a:pt x="85343" y="0"/>
                  </a:moveTo>
                  <a:lnTo>
                    <a:pt x="0" y="0"/>
                  </a:lnTo>
                  <a:lnTo>
                    <a:pt x="0" y="2257043"/>
                  </a:lnTo>
                  <a:lnTo>
                    <a:pt x="85343" y="2257043"/>
                  </a:lnTo>
                  <a:lnTo>
                    <a:pt x="8534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968239" y="2996184"/>
              <a:ext cx="631190" cy="1880870"/>
            </a:xfrm>
            <a:custGeom>
              <a:avLst/>
              <a:gdLst/>
              <a:ahLst/>
              <a:cxnLst/>
              <a:rect l="l" t="t" r="r" b="b"/>
              <a:pathLst>
                <a:path w="631189" h="1880870">
                  <a:moveTo>
                    <a:pt x="608076" y="1880615"/>
                  </a:moveTo>
                  <a:lnTo>
                    <a:pt x="630936" y="1880615"/>
                  </a:lnTo>
                </a:path>
                <a:path w="631189" h="1880870">
                  <a:moveTo>
                    <a:pt x="608076" y="1411223"/>
                  </a:moveTo>
                  <a:lnTo>
                    <a:pt x="630936" y="1411223"/>
                  </a:lnTo>
                </a:path>
                <a:path w="631189" h="1880870">
                  <a:moveTo>
                    <a:pt x="608076" y="940307"/>
                  </a:moveTo>
                  <a:lnTo>
                    <a:pt x="630936" y="940307"/>
                  </a:lnTo>
                </a:path>
                <a:path w="631189" h="1880870">
                  <a:moveTo>
                    <a:pt x="608076" y="469391"/>
                  </a:moveTo>
                  <a:lnTo>
                    <a:pt x="630936" y="469391"/>
                  </a:lnTo>
                </a:path>
                <a:path w="631189" h="1880870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489448" y="3005328"/>
              <a:ext cx="86995" cy="2342515"/>
            </a:xfrm>
            <a:custGeom>
              <a:avLst/>
              <a:gdLst/>
              <a:ahLst/>
              <a:cxnLst/>
              <a:rect l="l" t="t" r="r" b="b"/>
              <a:pathLst>
                <a:path w="86995" h="2342515">
                  <a:moveTo>
                    <a:pt x="86867" y="0"/>
                  </a:moveTo>
                  <a:lnTo>
                    <a:pt x="0" y="0"/>
                  </a:lnTo>
                  <a:lnTo>
                    <a:pt x="0" y="2342388"/>
                  </a:lnTo>
                  <a:lnTo>
                    <a:pt x="86867" y="2342388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686043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4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4" h="1880870">
                  <a:moveTo>
                    <a:pt x="277367" y="1880615"/>
                  </a:moveTo>
                  <a:lnTo>
                    <a:pt x="300227" y="1880615"/>
                  </a:lnTo>
                </a:path>
                <a:path w="300354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4" h="1880870">
                  <a:moveTo>
                    <a:pt x="277367" y="1411223"/>
                  </a:moveTo>
                  <a:lnTo>
                    <a:pt x="300227" y="1411223"/>
                  </a:lnTo>
                </a:path>
                <a:path w="300354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4" h="1880870">
                  <a:moveTo>
                    <a:pt x="277367" y="940307"/>
                  </a:moveTo>
                  <a:lnTo>
                    <a:pt x="300227" y="940307"/>
                  </a:lnTo>
                </a:path>
                <a:path w="300354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4" h="1880870">
                  <a:moveTo>
                    <a:pt x="277367" y="469391"/>
                  </a:moveTo>
                  <a:lnTo>
                    <a:pt x="300227" y="469391"/>
                  </a:lnTo>
                </a:path>
                <a:path w="300354" h="1880870">
                  <a:moveTo>
                    <a:pt x="0" y="0"/>
                  </a:moveTo>
                  <a:lnTo>
                    <a:pt x="190500" y="0"/>
                  </a:lnTo>
                </a:path>
                <a:path w="300354" h="1880870">
                  <a:moveTo>
                    <a:pt x="277367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876543" y="2878836"/>
              <a:ext cx="86995" cy="2468880"/>
            </a:xfrm>
            <a:custGeom>
              <a:avLst/>
              <a:gdLst/>
              <a:ahLst/>
              <a:cxnLst/>
              <a:rect l="l" t="t" r="r" b="b"/>
              <a:pathLst>
                <a:path w="86995" h="2468879">
                  <a:moveTo>
                    <a:pt x="86867" y="0"/>
                  </a:moveTo>
                  <a:lnTo>
                    <a:pt x="0" y="0"/>
                  </a:lnTo>
                  <a:lnTo>
                    <a:pt x="0" y="2468879"/>
                  </a:lnTo>
                  <a:lnTo>
                    <a:pt x="86867" y="2468879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073139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986272" y="2700528"/>
              <a:ext cx="86995" cy="2647315"/>
            </a:xfrm>
            <a:custGeom>
              <a:avLst/>
              <a:gdLst/>
              <a:ahLst/>
              <a:cxnLst/>
              <a:rect l="l" t="t" r="r" b="b"/>
              <a:pathLst>
                <a:path w="86995" h="2647315">
                  <a:moveTo>
                    <a:pt x="86867" y="0"/>
                  </a:moveTo>
                  <a:lnTo>
                    <a:pt x="0" y="0"/>
                  </a:lnTo>
                  <a:lnTo>
                    <a:pt x="0" y="2647188"/>
                  </a:lnTo>
                  <a:lnTo>
                    <a:pt x="86867" y="2647188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182868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097524" y="2634996"/>
              <a:ext cx="85725" cy="2712720"/>
            </a:xfrm>
            <a:custGeom>
              <a:avLst/>
              <a:gdLst/>
              <a:ahLst/>
              <a:cxnLst/>
              <a:rect l="l" t="t" r="r" b="b"/>
              <a:pathLst>
                <a:path w="85725" h="2712720">
                  <a:moveTo>
                    <a:pt x="85343" y="0"/>
                  </a:moveTo>
                  <a:lnTo>
                    <a:pt x="0" y="0"/>
                  </a:lnTo>
                  <a:lnTo>
                    <a:pt x="0" y="2712719"/>
                  </a:lnTo>
                  <a:lnTo>
                    <a:pt x="85343" y="2712719"/>
                  </a:lnTo>
                  <a:lnTo>
                    <a:pt x="8534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6294119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6207251" y="2619756"/>
              <a:ext cx="86995" cy="2727960"/>
            </a:xfrm>
            <a:custGeom>
              <a:avLst/>
              <a:gdLst/>
              <a:ahLst/>
              <a:cxnLst/>
              <a:rect l="l" t="t" r="r" b="b"/>
              <a:pathLst>
                <a:path w="86995" h="2727960">
                  <a:moveTo>
                    <a:pt x="86868" y="0"/>
                  </a:moveTo>
                  <a:lnTo>
                    <a:pt x="0" y="0"/>
                  </a:lnTo>
                  <a:lnTo>
                    <a:pt x="0" y="2727960"/>
                  </a:lnTo>
                  <a:lnTo>
                    <a:pt x="86868" y="272796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403848" y="3465576"/>
              <a:ext cx="300355" cy="1411605"/>
            </a:xfrm>
            <a:custGeom>
              <a:avLst/>
              <a:gdLst/>
              <a:ahLst/>
              <a:cxnLst/>
              <a:rect l="l" t="t" r="r" b="b"/>
              <a:pathLst>
                <a:path w="300354" h="1411604">
                  <a:moveTo>
                    <a:pt x="0" y="1411224"/>
                  </a:moveTo>
                  <a:lnTo>
                    <a:pt x="190500" y="1411224"/>
                  </a:lnTo>
                </a:path>
                <a:path w="300354" h="1411604">
                  <a:moveTo>
                    <a:pt x="277368" y="1411224"/>
                  </a:moveTo>
                  <a:lnTo>
                    <a:pt x="300227" y="1411224"/>
                  </a:lnTo>
                </a:path>
                <a:path w="300354" h="1411604">
                  <a:moveTo>
                    <a:pt x="0" y="941832"/>
                  </a:moveTo>
                  <a:lnTo>
                    <a:pt x="190500" y="941832"/>
                  </a:lnTo>
                </a:path>
                <a:path w="300354" h="1411604">
                  <a:moveTo>
                    <a:pt x="277368" y="941832"/>
                  </a:moveTo>
                  <a:lnTo>
                    <a:pt x="300227" y="941832"/>
                  </a:lnTo>
                </a:path>
                <a:path w="300354" h="1411604">
                  <a:moveTo>
                    <a:pt x="0" y="470916"/>
                  </a:moveTo>
                  <a:lnTo>
                    <a:pt x="190500" y="470916"/>
                  </a:lnTo>
                </a:path>
                <a:path w="300354" h="1411604">
                  <a:moveTo>
                    <a:pt x="277368" y="470916"/>
                  </a:moveTo>
                  <a:lnTo>
                    <a:pt x="300227" y="470916"/>
                  </a:lnTo>
                </a:path>
                <a:path w="300354" h="1411604">
                  <a:moveTo>
                    <a:pt x="0" y="0"/>
                  </a:moveTo>
                  <a:lnTo>
                    <a:pt x="190500" y="0"/>
                  </a:lnTo>
                </a:path>
                <a:path w="300354" h="1411604">
                  <a:moveTo>
                    <a:pt x="277368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6594348" y="3425952"/>
              <a:ext cx="86995" cy="1922145"/>
            </a:xfrm>
            <a:custGeom>
              <a:avLst/>
              <a:gdLst/>
              <a:ahLst/>
              <a:cxnLst/>
              <a:rect l="l" t="t" r="r" b="b"/>
              <a:pathLst>
                <a:path w="86995" h="1922145">
                  <a:moveTo>
                    <a:pt x="86868" y="0"/>
                  </a:moveTo>
                  <a:lnTo>
                    <a:pt x="0" y="0"/>
                  </a:lnTo>
                  <a:lnTo>
                    <a:pt x="0" y="1921764"/>
                  </a:lnTo>
                  <a:lnTo>
                    <a:pt x="86868" y="192176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790943" y="3465576"/>
              <a:ext cx="22860" cy="1411605"/>
            </a:xfrm>
            <a:custGeom>
              <a:avLst/>
              <a:gdLst/>
              <a:ahLst/>
              <a:cxnLst/>
              <a:rect l="l" t="t" r="r" b="b"/>
              <a:pathLst>
                <a:path w="22859" h="1411604">
                  <a:moveTo>
                    <a:pt x="0" y="1411224"/>
                  </a:moveTo>
                  <a:lnTo>
                    <a:pt x="22859" y="1411224"/>
                  </a:lnTo>
                </a:path>
                <a:path w="22859" h="1411604">
                  <a:moveTo>
                    <a:pt x="0" y="941832"/>
                  </a:moveTo>
                  <a:lnTo>
                    <a:pt x="22859" y="941832"/>
                  </a:lnTo>
                </a:path>
                <a:path w="22859" h="1411604">
                  <a:moveTo>
                    <a:pt x="0" y="470916"/>
                  </a:moveTo>
                  <a:lnTo>
                    <a:pt x="22859" y="470916"/>
                  </a:lnTo>
                </a:path>
                <a:path w="22859" h="1411604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704075" y="3204972"/>
              <a:ext cx="86995" cy="2143125"/>
            </a:xfrm>
            <a:custGeom>
              <a:avLst/>
              <a:gdLst/>
              <a:ahLst/>
              <a:cxnLst/>
              <a:rect l="l" t="t" r="r" b="b"/>
              <a:pathLst>
                <a:path w="86995" h="2143125">
                  <a:moveTo>
                    <a:pt x="86868" y="0"/>
                  </a:moveTo>
                  <a:lnTo>
                    <a:pt x="0" y="0"/>
                  </a:lnTo>
                  <a:lnTo>
                    <a:pt x="0" y="2142743"/>
                  </a:lnTo>
                  <a:lnTo>
                    <a:pt x="86868" y="21427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900672" y="3465576"/>
              <a:ext cx="24765" cy="1411605"/>
            </a:xfrm>
            <a:custGeom>
              <a:avLst/>
              <a:gdLst/>
              <a:ahLst/>
              <a:cxnLst/>
              <a:rect l="l" t="t" r="r" b="b"/>
              <a:pathLst>
                <a:path w="24765" h="1411604">
                  <a:moveTo>
                    <a:pt x="0" y="1411224"/>
                  </a:moveTo>
                  <a:lnTo>
                    <a:pt x="24383" y="1411224"/>
                  </a:lnTo>
                </a:path>
                <a:path w="24765" h="1411604">
                  <a:moveTo>
                    <a:pt x="0" y="941832"/>
                  </a:moveTo>
                  <a:lnTo>
                    <a:pt x="24383" y="941832"/>
                  </a:lnTo>
                </a:path>
                <a:path w="24765" h="1411604">
                  <a:moveTo>
                    <a:pt x="0" y="470916"/>
                  </a:moveTo>
                  <a:lnTo>
                    <a:pt x="24383" y="470916"/>
                  </a:lnTo>
                </a:path>
                <a:path w="24765" h="1411604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813804" y="3212592"/>
              <a:ext cx="86995" cy="2135505"/>
            </a:xfrm>
            <a:custGeom>
              <a:avLst/>
              <a:gdLst/>
              <a:ahLst/>
              <a:cxnLst/>
              <a:rect l="l" t="t" r="r" b="b"/>
              <a:pathLst>
                <a:path w="86995" h="2135504">
                  <a:moveTo>
                    <a:pt x="86868" y="0"/>
                  </a:moveTo>
                  <a:lnTo>
                    <a:pt x="0" y="0"/>
                  </a:lnTo>
                  <a:lnTo>
                    <a:pt x="0" y="2135124"/>
                  </a:lnTo>
                  <a:lnTo>
                    <a:pt x="86868" y="213512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7011924" y="3465576"/>
              <a:ext cx="22860" cy="1411605"/>
            </a:xfrm>
            <a:custGeom>
              <a:avLst/>
              <a:gdLst/>
              <a:ahLst/>
              <a:cxnLst/>
              <a:rect l="l" t="t" r="r" b="b"/>
              <a:pathLst>
                <a:path w="22859" h="1411604">
                  <a:moveTo>
                    <a:pt x="0" y="1411224"/>
                  </a:moveTo>
                  <a:lnTo>
                    <a:pt x="22859" y="1411224"/>
                  </a:lnTo>
                </a:path>
                <a:path w="22859" h="1411604">
                  <a:moveTo>
                    <a:pt x="0" y="941832"/>
                  </a:moveTo>
                  <a:lnTo>
                    <a:pt x="22859" y="941832"/>
                  </a:lnTo>
                </a:path>
                <a:path w="22859" h="1411604">
                  <a:moveTo>
                    <a:pt x="0" y="470916"/>
                  </a:moveTo>
                  <a:lnTo>
                    <a:pt x="22859" y="470916"/>
                  </a:lnTo>
                </a:path>
                <a:path w="22859" h="1411604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925056" y="3098292"/>
              <a:ext cx="86995" cy="2249805"/>
            </a:xfrm>
            <a:custGeom>
              <a:avLst/>
              <a:gdLst/>
              <a:ahLst/>
              <a:cxnLst/>
              <a:rect l="l" t="t" r="r" b="b"/>
              <a:pathLst>
                <a:path w="86995" h="2249804">
                  <a:moveTo>
                    <a:pt x="86868" y="0"/>
                  </a:moveTo>
                  <a:lnTo>
                    <a:pt x="0" y="0"/>
                  </a:lnTo>
                  <a:lnTo>
                    <a:pt x="0" y="2249424"/>
                  </a:lnTo>
                  <a:lnTo>
                    <a:pt x="86868" y="224942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121651" y="3465576"/>
              <a:ext cx="631190" cy="1411605"/>
            </a:xfrm>
            <a:custGeom>
              <a:avLst/>
              <a:gdLst/>
              <a:ahLst/>
              <a:cxnLst/>
              <a:rect l="l" t="t" r="r" b="b"/>
              <a:pathLst>
                <a:path w="631190" h="1411604">
                  <a:moveTo>
                    <a:pt x="608076" y="1411224"/>
                  </a:moveTo>
                  <a:lnTo>
                    <a:pt x="630936" y="1411224"/>
                  </a:lnTo>
                </a:path>
                <a:path w="631190" h="1411604">
                  <a:moveTo>
                    <a:pt x="608076" y="941832"/>
                  </a:moveTo>
                  <a:lnTo>
                    <a:pt x="630936" y="941832"/>
                  </a:lnTo>
                </a:path>
                <a:path w="631190" h="1411604">
                  <a:moveTo>
                    <a:pt x="608076" y="470916"/>
                  </a:moveTo>
                  <a:lnTo>
                    <a:pt x="630936" y="470916"/>
                  </a:lnTo>
                </a:path>
                <a:path w="631190" h="1411604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642859" y="3470148"/>
              <a:ext cx="86995" cy="1877695"/>
            </a:xfrm>
            <a:custGeom>
              <a:avLst/>
              <a:gdLst/>
              <a:ahLst/>
              <a:cxnLst/>
              <a:rect l="l" t="t" r="r" b="b"/>
              <a:pathLst>
                <a:path w="86995" h="1877695">
                  <a:moveTo>
                    <a:pt x="86868" y="0"/>
                  </a:moveTo>
                  <a:lnTo>
                    <a:pt x="0" y="0"/>
                  </a:lnTo>
                  <a:lnTo>
                    <a:pt x="0" y="1877567"/>
                  </a:lnTo>
                  <a:lnTo>
                    <a:pt x="86868" y="18775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447532" y="3465576"/>
              <a:ext cx="22860" cy="1411605"/>
            </a:xfrm>
            <a:custGeom>
              <a:avLst/>
              <a:gdLst/>
              <a:ahLst/>
              <a:cxnLst/>
              <a:rect l="l" t="t" r="r" b="b"/>
              <a:pathLst>
                <a:path w="22859" h="1411604">
                  <a:moveTo>
                    <a:pt x="0" y="1411224"/>
                  </a:moveTo>
                  <a:lnTo>
                    <a:pt x="22860" y="1411224"/>
                  </a:lnTo>
                </a:path>
                <a:path w="22859" h="1411604">
                  <a:moveTo>
                    <a:pt x="0" y="941832"/>
                  </a:moveTo>
                  <a:lnTo>
                    <a:pt x="22860" y="941832"/>
                  </a:lnTo>
                </a:path>
                <a:path w="22859" h="1411604">
                  <a:moveTo>
                    <a:pt x="0" y="470916"/>
                  </a:moveTo>
                  <a:lnTo>
                    <a:pt x="22860" y="470916"/>
                  </a:lnTo>
                </a:path>
                <a:path w="22859" h="1411604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360664" y="3409187"/>
              <a:ext cx="805180" cy="1938655"/>
            </a:xfrm>
            <a:custGeom>
              <a:avLst/>
              <a:gdLst/>
              <a:ahLst/>
              <a:cxnLst/>
              <a:rect l="l" t="t" r="r" b="b"/>
              <a:pathLst>
                <a:path w="805179" h="1938654">
                  <a:moveTo>
                    <a:pt x="86868" y="0"/>
                  </a:moveTo>
                  <a:lnTo>
                    <a:pt x="0" y="0"/>
                  </a:lnTo>
                  <a:lnTo>
                    <a:pt x="0" y="1938528"/>
                  </a:lnTo>
                  <a:lnTo>
                    <a:pt x="86868" y="1938528"/>
                  </a:lnTo>
                  <a:lnTo>
                    <a:pt x="86868" y="0"/>
                  </a:lnTo>
                  <a:close/>
                </a:path>
                <a:path w="805179" h="1938654">
                  <a:moveTo>
                    <a:pt x="804672" y="202692"/>
                  </a:moveTo>
                  <a:lnTo>
                    <a:pt x="717804" y="202692"/>
                  </a:lnTo>
                  <a:lnTo>
                    <a:pt x="717804" y="1938528"/>
                  </a:lnTo>
                  <a:lnTo>
                    <a:pt x="804672" y="1938540"/>
                  </a:lnTo>
                  <a:lnTo>
                    <a:pt x="804672" y="20269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757427" y="2996184"/>
              <a:ext cx="204470" cy="1880870"/>
            </a:xfrm>
            <a:custGeom>
              <a:avLst/>
              <a:gdLst/>
              <a:ahLst/>
              <a:cxnLst/>
              <a:rect l="l" t="t" r="r" b="b"/>
              <a:pathLst>
                <a:path w="204469" h="1880870">
                  <a:moveTo>
                    <a:pt x="0" y="1880615"/>
                  </a:moveTo>
                  <a:lnTo>
                    <a:pt x="94487" y="1880615"/>
                  </a:lnTo>
                </a:path>
                <a:path w="204469" h="1880870">
                  <a:moveTo>
                    <a:pt x="181356" y="1880615"/>
                  </a:moveTo>
                  <a:lnTo>
                    <a:pt x="204215" y="1880615"/>
                  </a:lnTo>
                </a:path>
                <a:path w="204469" h="1880870">
                  <a:moveTo>
                    <a:pt x="0" y="1411223"/>
                  </a:moveTo>
                  <a:lnTo>
                    <a:pt x="94487" y="1411223"/>
                  </a:lnTo>
                </a:path>
                <a:path w="204469" h="1880870">
                  <a:moveTo>
                    <a:pt x="181356" y="1411223"/>
                  </a:moveTo>
                  <a:lnTo>
                    <a:pt x="204215" y="1411223"/>
                  </a:lnTo>
                </a:path>
                <a:path w="204469" h="1880870">
                  <a:moveTo>
                    <a:pt x="0" y="940307"/>
                  </a:moveTo>
                  <a:lnTo>
                    <a:pt x="94487" y="940307"/>
                  </a:lnTo>
                </a:path>
                <a:path w="204469" h="1880870">
                  <a:moveTo>
                    <a:pt x="181356" y="940307"/>
                  </a:moveTo>
                  <a:lnTo>
                    <a:pt x="204215" y="940307"/>
                  </a:lnTo>
                </a:path>
                <a:path w="204469" h="1880870">
                  <a:moveTo>
                    <a:pt x="0" y="469391"/>
                  </a:moveTo>
                  <a:lnTo>
                    <a:pt x="94487" y="469391"/>
                  </a:lnTo>
                </a:path>
                <a:path w="204469" h="1880870">
                  <a:moveTo>
                    <a:pt x="181356" y="469391"/>
                  </a:moveTo>
                  <a:lnTo>
                    <a:pt x="204215" y="469391"/>
                  </a:lnTo>
                </a:path>
                <a:path w="204469" h="1880870">
                  <a:moveTo>
                    <a:pt x="0" y="0"/>
                  </a:moveTo>
                  <a:lnTo>
                    <a:pt x="94487" y="0"/>
                  </a:lnTo>
                </a:path>
                <a:path w="204469" h="1880870">
                  <a:moveTo>
                    <a:pt x="181356" y="0"/>
                  </a:moveTo>
                  <a:lnTo>
                    <a:pt x="204215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851915" y="2971800"/>
              <a:ext cx="86995" cy="2376170"/>
            </a:xfrm>
            <a:custGeom>
              <a:avLst/>
              <a:gdLst/>
              <a:ahLst/>
              <a:cxnLst/>
              <a:rect l="l" t="t" r="r" b="b"/>
              <a:pathLst>
                <a:path w="86994" h="2376170">
                  <a:moveTo>
                    <a:pt x="86868" y="0"/>
                  </a:moveTo>
                  <a:lnTo>
                    <a:pt x="0" y="0"/>
                  </a:lnTo>
                  <a:lnTo>
                    <a:pt x="0" y="2375916"/>
                  </a:lnTo>
                  <a:lnTo>
                    <a:pt x="86868" y="2375916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048511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5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5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5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5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5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961643" y="2976372"/>
              <a:ext cx="86995" cy="2371725"/>
            </a:xfrm>
            <a:custGeom>
              <a:avLst/>
              <a:gdLst/>
              <a:ahLst/>
              <a:cxnLst/>
              <a:rect l="l" t="t" r="r" b="b"/>
              <a:pathLst>
                <a:path w="86994" h="2371725">
                  <a:moveTo>
                    <a:pt x="86868" y="0"/>
                  </a:moveTo>
                  <a:lnTo>
                    <a:pt x="0" y="0"/>
                  </a:lnTo>
                  <a:lnTo>
                    <a:pt x="0" y="2371343"/>
                  </a:lnTo>
                  <a:lnTo>
                    <a:pt x="86868" y="23713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159763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59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59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59" h="1880870">
                  <a:moveTo>
                    <a:pt x="0" y="940307"/>
                  </a:moveTo>
                  <a:lnTo>
                    <a:pt x="22860" y="940307"/>
                  </a:lnTo>
                </a:path>
                <a:path w="22859" h="1880870">
                  <a:moveTo>
                    <a:pt x="0" y="469391"/>
                  </a:moveTo>
                  <a:lnTo>
                    <a:pt x="22860" y="469391"/>
                  </a:lnTo>
                </a:path>
                <a:path w="22859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072895" y="2877312"/>
              <a:ext cx="86995" cy="2470785"/>
            </a:xfrm>
            <a:custGeom>
              <a:avLst/>
              <a:gdLst/>
              <a:ahLst/>
              <a:cxnLst/>
              <a:rect l="l" t="t" r="r" b="b"/>
              <a:pathLst>
                <a:path w="86994" h="2470785">
                  <a:moveTo>
                    <a:pt x="86867" y="0"/>
                  </a:moveTo>
                  <a:lnTo>
                    <a:pt x="0" y="0"/>
                  </a:lnTo>
                  <a:lnTo>
                    <a:pt x="0" y="2470404"/>
                  </a:lnTo>
                  <a:lnTo>
                    <a:pt x="86867" y="2470404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269491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59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59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59" h="1880870">
                  <a:moveTo>
                    <a:pt x="0" y="940307"/>
                  </a:moveTo>
                  <a:lnTo>
                    <a:pt x="22860" y="940307"/>
                  </a:lnTo>
                </a:path>
                <a:path w="22859" h="1880870">
                  <a:moveTo>
                    <a:pt x="0" y="469391"/>
                  </a:moveTo>
                  <a:lnTo>
                    <a:pt x="22860" y="469391"/>
                  </a:lnTo>
                </a:path>
                <a:path w="22859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182623" y="2729484"/>
              <a:ext cx="86995" cy="2618740"/>
            </a:xfrm>
            <a:custGeom>
              <a:avLst/>
              <a:gdLst/>
              <a:ahLst/>
              <a:cxnLst/>
              <a:rect l="l" t="t" r="r" b="b"/>
              <a:pathLst>
                <a:path w="86994" h="2618740">
                  <a:moveTo>
                    <a:pt x="86867" y="0"/>
                  </a:moveTo>
                  <a:lnTo>
                    <a:pt x="0" y="0"/>
                  </a:lnTo>
                  <a:lnTo>
                    <a:pt x="0" y="2618231"/>
                  </a:lnTo>
                  <a:lnTo>
                    <a:pt x="86867" y="2618231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379219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5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5" h="1880870">
                  <a:moveTo>
                    <a:pt x="277368" y="1880615"/>
                  </a:moveTo>
                  <a:lnTo>
                    <a:pt x="300228" y="1880615"/>
                  </a:lnTo>
                </a:path>
                <a:path w="300355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5" h="1880870">
                  <a:moveTo>
                    <a:pt x="277368" y="1411223"/>
                  </a:moveTo>
                  <a:lnTo>
                    <a:pt x="300228" y="1411223"/>
                  </a:lnTo>
                </a:path>
                <a:path w="300355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5" h="1880870">
                  <a:moveTo>
                    <a:pt x="277368" y="940307"/>
                  </a:moveTo>
                  <a:lnTo>
                    <a:pt x="300228" y="940307"/>
                  </a:lnTo>
                </a:path>
                <a:path w="300355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5" h="1880870">
                  <a:moveTo>
                    <a:pt x="277368" y="469391"/>
                  </a:moveTo>
                  <a:lnTo>
                    <a:pt x="300228" y="469391"/>
                  </a:lnTo>
                </a:path>
                <a:path w="300355" h="1880870">
                  <a:moveTo>
                    <a:pt x="0" y="0"/>
                  </a:moveTo>
                  <a:lnTo>
                    <a:pt x="30022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569719" y="3017520"/>
              <a:ext cx="86995" cy="2330450"/>
            </a:xfrm>
            <a:custGeom>
              <a:avLst/>
              <a:gdLst/>
              <a:ahLst/>
              <a:cxnLst/>
              <a:rect l="l" t="t" r="r" b="b"/>
              <a:pathLst>
                <a:path w="86994" h="2330450">
                  <a:moveTo>
                    <a:pt x="86868" y="0"/>
                  </a:moveTo>
                  <a:lnTo>
                    <a:pt x="0" y="0"/>
                  </a:lnTo>
                  <a:lnTo>
                    <a:pt x="0" y="2330195"/>
                  </a:lnTo>
                  <a:lnTo>
                    <a:pt x="86868" y="2330195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766316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3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3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3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3" y="469391"/>
                  </a:lnTo>
                </a:path>
                <a:path w="24764" h="1880870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679447" y="2936748"/>
              <a:ext cx="86995" cy="2411095"/>
            </a:xfrm>
            <a:custGeom>
              <a:avLst/>
              <a:gdLst/>
              <a:ahLst/>
              <a:cxnLst/>
              <a:rect l="l" t="t" r="r" b="b"/>
              <a:pathLst>
                <a:path w="86994" h="2411095">
                  <a:moveTo>
                    <a:pt x="86868" y="0"/>
                  </a:moveTo>
                  <a:lnTo>
                    <a:pt x="0" y="0"/>
                  </a:lnTo>
                  <a:lnTo>
                    <a:pt x="0" y="2410967"/>
                  </a:lnTo>
                  <a:lnTo>
                    <a:pt x="86868" y="24109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877567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790700" y="2857500"/>
              <a:ext cx="86995" cy="2490470"/>
            </a:xfrm>
            <a:custGeom>
              <a:avLst/>
              <a:gdLst/>
              <a:ahLst/>
              <a:cxnLst/>
              <a:rect l="l" t="t" r="r" b="b"/>
              <a:pathLst>
                <a:path w="86994" h="2490470">
                  <a:moveTo>
                    <a:pt x="86868" y="0"/>
                  </a:moveTo>
                  <a:lnTo>
                    <a:pt x="0" y="0"/>
                  </a:lnTo>
                  <a:lnTo>
                    <a:pt x="0" y="2490216"/>
                  </a:lnTo>
                  <a:lnTo>
                    <a:pt x="86868" y="2490216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379219" y="2525268"/>
              <a:ext cx="631190" cy="2352040"/>
            </a:xfrm>
            <a:custGeom>
              <a:avLst/>
              <a:gdLst/>
              <a:ahLst/>
              <a:cxnLst/>
              <a:rect l="l" t="t" r="r" b="b"/>
              <a:pathLst>
                <a:path w="631189" h="2352040">
                  <a:moveTo>
                    <a:pt x="608076" y="2351532"/>
                  </a:moveTo>
                  <a:lnTo>
                    <a:pt x="630936" y="2351532"/>
                  </a:lnTo>
                </a:path>
                <a:path w="631189" h="2352040">
                  <a:moveTo>
                    <a:pt x="608076" y="1882140"/>
                  </a:moveTo>
                  <a:lnTo>
                    <a:pt x="630936" y="1882140"/>
                  </a:lnTo>
                </a:path>
                <a:path w="631189" h="2352040">
                  <a:moveTo>
                    <a:pt x="608076" y="1411224"/>
                  </a:moveTo>
                  <a:lnTo>
                    <a:pt x="630936" y="1411224"/>
                  </a:lnTo>
                </a:path>
                <a:path w="631189" h="2352040">
                  <a:moveTo>
                    <a:pt x="608076" y="940308"/>
                  </a:moveTo>
                  <a:lnTo>
                    <a:pt x="630936" y="940308"/>
                  </a:lnTo>
                </a:path>
                <a:path w="631189" h="2352040">
                  <a:moveTo>
                    <a:pt x="608076" y="470916"/>
                  </a:moveTo>
                  <a:lnTo>
                    <a:pt x="630936" y="470916"/>
                  </a:lnTo>
                </a:path>
                <a:path w="631189" h="2352040">
                  <a:moveTo>
                    <a:pt x="0" y="0"/>
                  </a:moveTo>
                  <a:lnTo>
                    <a:pt x="521207" y="0"/>
                  </a:lnTo>
                </a:path>
                <a:path w="631189" h="2352040">
                  <a:moveTo>
                    <a:pt x="608076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900427" y="2487168"/>
              <a:ext cx="86995" cy="2860675"/>
            </a:xfrm>
            <a:custGeom>
              <a:avLst/>
              <a:gdLst/>
              <a:ahLst/>
              <a:cxnLst/>
              <a:rect l="l" t="t" r="r" b="b"/>
              <a:pathLst>
                <a:path w="86994" h="2860675">
                  <a:moveTo>
                    <a:pt x="86868" y="0"/>
                  </a:moveTo>
                  <a:lnTo>
                    <a:pt x="0" y="0"/>
                  </a:lnTo>
                  <a:lnTo>
                    <a:pt x="0" y="2860548"/>
                  </a:lnTo>
                  <a:lnTo>
                    <a:pt x="86868" y="2860548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757427" y="2525268"/>
              <a:ext cx="535305" cy="0"/>
            </a:xfrm>
            <a:custGeom>
              <a:avLst/>
              <a:gdLst/>
              <a:ahLst/>
              <a:cxnLst/>
              <a:rect l="l" t="t" r="r" b="b"/>
              <a:pathLst>
                <a:path w="535305">
                  <a:moveTo>
                    <a:pt x="0" y="0"/>
                  </a:moveTo>
                  <a:lnTo>
                    <a:pt x="53492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1292351" y="2232660"/>
              <a:ext cx="86995" cy="3115310"/>
            </a:xfrm>
            <a:custGeom>
              <a:avLst/>
              <a:gdLst/>
              <a:ahLst/>
              <a:cxnLst/>
              <a:rect l="l" t="t" r="r" b="b"/>
              <a:pathLst>
                <a:path w="86994" h="3115310">
                  <a:moveTo>
                    <a:pt x="86867" y="0"/>
                  </a:moveTo>
                  <a:lnTo>
                    <a:pt x="0" y="0"/>
                  </a:lnTo>
                  <a:lnTo>
                    <a:pt x="0" y="3115055"/>
                  </a:lnTo>
                  <a:lnTo>
                    <a:pt x="86867" y="311505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2097024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5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5" h="1880870">
                  <a:moveTo>
                    <a:pt x="277368" y="1880615"/>
                  </a:moveTo>
                  <a:lnTo>
                    <a:pt x="300227" y="1880615"/>
                  </a:lnTo>
                </a:path>
                <a:path w="300355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5" h="1880870">
                  <a:moveTo>
                    <a:pt x="277368" y="1411223"/>
                  </a:moveTo>
                  <a:lnTo>
                    <a:pt x="300227" y="1411223"/>
                  </a:lnTo>
                </a:path>
                <a:path w="300355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5" h="1880870">
                  <a:moveTo>
                    <a:pt x="277368" y="940307"/>
                  </a:moveTo>
                  <a:lnTo>
                    <a:pt x="300227" y="940307"/>
                  </a:lnTo>
                </a:path>
                <a:path w="300355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5" h="1880870">
                  <a:moveTo>
                    <a:pt x="277368" y="469391"/>
                  </a:moveTo>
                  <a:lnTo>
                    <a:pt x="300227" y="469391"/>
                  </a:lnTo>
                </a:path>
                <a:path w="300355" h="1880870">
                  <a:moveTo>
                    <a:pt x="0" y="0"/>
                  </a:moveTo>
                  <a:lnTo>
                    <a:pt x="190500" y="0"/>
                  </a:lnTo>
                </a:path>
                <a:path w="300355" h="1880870">
                  <a:moveTo>
                    <a:pt x="277368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287524" y="2862072"/>
              <a:ext cx="86995" cy="2486025"/>
            </a:xfrm>
            <a:custGeom>
              <a:avLst/>
              <a:gdLst/>
              <a:ahLst/>
              <a:cxnLst/>
              <a:rect l="l" t="t" r="r" b="b"/>
              <a:pathLst>
                <a:path w="86994" h="2486025">
                  <a:moveTo>
                    <a:pt x="86868" y="0"/>
                  </a:moveTo>
                  <a:lnTo>
                    <a:pt x="0" y="0"/>
                  </a:lnTo>
                  <a:lnTo>
                    <a:pt x="0" y="2485643"/>
                  </a:lnTo>
                  <a:lnTo>
                    <a:pt x="86868" y="24856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484120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2397251" y="2932176"/>
              <a:ext cx="86995" cy="2415540"/>
            </a:xfrm>
            <a:custGeom>
              <a:avLst/>
              <a:gdLst/>
              <a:ahLst/>
              <a:cxnLst/>
              <a:rect l="l" t="t" r="r" b="b"/>
              <a:pathLst>
                <a:path w="86994" h="2415540">
                  <a:moveTo>
                    <a:pt x="86868" y="0"/>
                  </a:moveTo>
                  <a:lnTo>
                    <a:pt x="0" y="0"/>
                  </a:lnTo>
                  <a:lnTo>
                    <a:pt x="0" y="2415540"/>
                  </a:lnTo>
                  <a:lnTo>
                    <a:pt x="86868" y="24155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2595372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2508504" y="2860548"/>
              <a:ext cx="86995" cy="2487295"/>
            </a:xfrm>
            <a:custGeom>
              <a:avLst/>
              <a:gdLst/>
              <a:ahLst/>
              <a:cxnLst/>
              <a:rect l="l" t="t" r="r" b="b"/>
              <a:pathLst>
                <a:path w="86994" h="2487295">
                  <a:moveTo>
                    <a:pt x="86868" y="0"/>
                  </a:moveTo>
                  <a:lnTo>
                    <a:pt x="0" y="0"/>
                  </a:lnTo>
                  <a:lnTo>
                    <a:pt x="0" y="2487167"/>
                  </a:lnTo>
                  <a:lnTo>
                    <a:pt x="86868" y="24871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2705100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2618232" y="2822448"/>
              <a:ext cx="86995" cy="2525395"/>
            </a:xfrm>
            <a:custGeom>
              <a:avLst/>
              <a:gdLst/>
              <a:ahLst/>
              <a:cxnLst/>
              <a:rect l="l" t="t" r="r" b="b"/>
              <a:pathLst>
                <a:path w="86994" h="2525395">
                  <a:moveTo>
                    <a:pt x="86868" y="0"/>
                  </a:moveTo>
                  <a:lnTo>
                    <a:pt x="0" y="0"/>
                  </a:lnTo>
                  <a:lnTo>
                    <a:pt x="0" y="2525267"/>
                  </a:lnTo>
                  <a:lnTo>
                    <a:pt x="86868" y="25252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2097024" y="2525268"/>
              <a:ext cx="631190" cy="0"/>
            </a:xfrm>
            <a:custGeom>
              <a:avLst/>
              <a:gdLst/>
              <a:ahLst/>
              <a:cxnLst/>
              <a:rect l="l" t="t" r="r" b="b"/>
              <a:pathLst>
                <a:path w="631189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2010156" y="2313431"/>
              <a:ext cx="3676015" cy="3034665"/>
            </a:xfrm>
            <a:custGeom>
              <a:avLst/>
              <a:gdLst/>
              <a:ahLst/>
              <a:cxnLst/>
              <a:rect l="l" t="t" r="r" b="b"/>
              <a:pathLst>
                <a:path w="3676015" h="3034665">
                  <a:moveTo>
                    <a:pt x="86868" y="0"/>
                  </a:moveTo>
                  <a:lnTo>
                    <a:pt x="0" y="0"/>
                  </a:lnTo>
                  <a:lnTo>
                    <a:pt x="0" y="3034284"/>
                  </a:lnTo>
                  <a:lnTo>
                    <a:pt x="86868" y="3034284"/>
                  </a:lnTo>
                  <a:lnTo>
                    <a:pt x="86868" y="0"/>
                  </a:lnTo>
                  <a:close/>
                </a:path>
                <a:path w="3676015" h="3034665">
                  <a:moveTo>
                    <a:pt x="804672" y="74676"/>
                  </a:moveTo>
                  <a:lnTo>
                    <a:pt x="717804" y="74676"/>
                  </a:lnTo>
                  <a:lnTo>
                    <a:pt x="717804" y="3034284"/>
                  </a:lnTo>
                  <a:lnTo>
                    <a:pt x="804672" y="3034284"/>
                  </a:lnTo>
                  <a:lnTo>
                    <a:pt x="804672" y="74676"/>
                  </a:lnTo>
                  <a:close/>
                </a:path>
                <a:path w="3676015" h="3034665">
                  <a:moveTo>
                    <a:pt x="1522476" y="224028"/>
                  </a:moveTo>
                  <a:lnTo>
                    <a:pt x="1435608" y="224028"/>
                  </a:lnTo>
                  <a:lnTo>
                    <a:pt x="1435608" y="3034284"/>
                  </a:lnTo>
                  <a:lnTo>
                    <a:pt x="1522476" y="3034284"/>
                  </a:lnTo>
                  <a:lnTo>
                    <a:pt x="1522476" y="224028"/>
                  </a:lnTo>
                  <a:close/>
                </a:path>
                <a:path w="3676015" h="3034665">
                  <a:moveTo>
                    <a:pt x="2240280" y="242316"/>
                  </a:moveTo>
                  <a:lnTo>
                    <a:pt x="2153412" y="242316"/>
                  </a:lnTo>
                  <a:lnTo>
                    <a:pt x="2153412" y="3034284"/>
                  </a:lnTo>
                  <a:lnTo>
                    <a:pt x="2240280" y="3034284"/>
                  </a:lnTo>
                  <a:lnTo>
                    <a:pt x="2240280" y="242316"/>
                  </a:lnTo>
                  <a:close/>
                </a:path>
                <a:path w="3676015" h="3034665">
                  <a:moveTo>
                    <a:pt x="2958084" y="388620"/>
                  </a:moveTo>
                  <a:lnTo>
                    <a:pt x="2871216" y="388620"/>
                  </a:lnTo>
                  <a:lnTo>
                    <a:pt x="2871216" y="3034284"/>
                  </a:lnTo>
                  <a:lnTo>
                    <a:pt x="2958084" y="3034284"/>
                  </a:lnTo>
                  <a:lnTo>
                    <a:pt x="2958084" y="388620"/>
                  </a:lnTo>
                  <a:close/>
                </a:path>
                <a:path w="3676015" h="3034665">
                  <a:moveTo>
                    <a:pt x="3675888" y="501396"/>
                  </a:moveTo>
                  <a:lnTo>
                    <a:pt x="3589020" y="501396"/>
                  </a:lnTo>
                  <a:lnTo>
                    <a:pt x="3589020" y="3034284"/>
                  </a:lnTo>
                  <a:lnTo>
                    <a:pt x="3675888" y="3034284"/>
                  </a:lnTo>
                  <a:lnTo>
                    <a:pt x="3675888" y="501396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6403848" y="2996184"/>
              <a:ext cx="631190" cy="0"/>
            </a:xfrm>
            <a:custGeom>
              <a:avLst/>
              <a:gdLst/>
              <a:ahLst/>
              <a:cxnLst/>
              <a:rect l="l" t="t" r="r" b="b"/>
              <a:pathLst>
                <a:path w="631190">
                  <a:moveTo>
                    <a:pt x="0" y="0"/>
                  </a:moveTo>
                  <a:lnTo>
                    <a:pt x="630935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6316980" y="2865119"/>
              <a:ext cx="2958465" cy="2482850"/>
            </a:xfrm>
            <a:custGeom>
              <a:avLst/>
              <a:gdLst/>
              <a:ahLst/>
              <a:cxnLst/>
              <a:rect l="l" t="t" r="r" b="b"/>
              <a:pathLst>
                <a:path w="2958465" h="2482850">
                  <a:moveTo>
                    <a:pt x="86868" y="0"/>
                  </a:moveTo>
                  <a:lnTo>
                    <a:pt x="0" y="0"/>
                  </a:lnTo>
                  <a:lnTo>
                    <a:pt x="0" y="2482596"/>
                  </a:lnTo>
                  <a:lnTo>
                    <a:pt x="86868" y="2482596"/>
                  </a:lnTo>
                  <a:lnTo>
                    <a:pt x="86868" y="0"/>
                  </a:lnTo>
                  <a:close/>
                </a:path>
                <a:path w="2958465" h="2482850">
                  <a:moveTo>
                    <a:pt x="804672" y="30480"/>
                  </a:moveTo>
                  <a:lnTo>
                    <a:pt x="717804" y="30480"/>
                  </a:lnTo>
                  <a:lnTo>
                    <a:pt x="717804" y="2482596"/>
                  </a:lnTo>
                  <a:lnTo>
                    <a:pt x="804672" y="2482596"/>
                  </a:lnTo>
                  <a:lnTo>
                    <a:pt x="804672" y="30480"/>
                  </a:lnTo>
                  <a:close/>
                </a:path>
                <a:path w="2958465" h="2482850">
                  <a:moveTo>
                    <a:pt x="1522476" y="320040"/>
                  </a:moveTo>
                  <a:lnTo>
                    <a:pt x="1435608" y="320040"/>
                  </a:lnTo>
                  <a:lnTo>
                    <a:pt x="1435608" y="2482596"/>
                  </a:lnTo>
                  <a:lnTo>
                    <a:pt x="1522476" y="2482596"/>
                  </a:lnTo>
                  <a:lnTo>
                    <a:pt x="1522476" y="320040"/>
                  </a:lnTo>
                  <a:close/>
                </a:path>
                <a:path w="2958465" h="2482850">
                  <a:moveTo>
                    <a:pt x="2240280" y="397764"/>
                  </a:moveTo>
                  <a:lnTo>
                    <a:pt x="2153412" y="397764"/>
                  </a:lnTo>
                  <a:lnTo>
                    <a:pt x="2153412" y="2482596"/>
                  </a:lnTo>
                  <a:lnTo>
                    <a:pt x="2240280" y="2482596"/>
                  </a:lnTo>
                  <a:lnTo>
                    <a:pt x="2240280" y="397764"/>
                  </a:lnTo>
                  <a:close/>
                </a:path>
                <a:path w="2958465" h="2482850">
                  <a:moveTo>
                    <a:pt x="2958084" y="601980"/>
                  </a:moveTo>
                  <a:lnTo>
                    <a:pt x="2871216" y="601980"/>
                  </a:lnTo>
                  <a:lnTo>
                    <a:pt x="2871216" y="2482596"/>
                  </a:lnTo>
                  <a:lnTo>
                    <a:pt x="2958084" y="2482596"/>
                  </a:lnTo>
                  <a:lnTo>
                    <a:pt x="2958084" y="601980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757427" y="5347716"/>
              <a:ext cx="8612505" cy="719455"/>
            </a:xfrm>
            <a:custGeom>
              <a:avLst/>
              <a:gdLst/>
              <a:ahLst/>
              <a:cxnLst/>
              <a:rect l="l" t="t" r="r" b="b"/>
              <a:pathLst>
                <a:path w="8612505" h="719454">
                  <a:moveTo>
                    <a:pt x="0" y="0"/>
                  </a:moveTo>
                  <a:lnTo>
                    <a:pt x="8612124" y="0"/>
                  </a:lnTo>
                </a:path>
                <a:path w="8612505" h="719454">
                  <a:moveTo>
                    <a:pt x="0" y="0"/>
                  </a:moveTo>
                  <a:lnTo>
                    <a:pt x="0" y="499872"/>
                  </a:lnTo>
                </a:path>
                <a:path w="8612505" h="719454">
                  <a:moveTo>
                    <a:pt x="717804" y="0"/>
                  </a:moveTo>
                  <a:lnTo>
                    <a:pt x="717804" y="499872"/>
                  </a:lnTo>
                </a:path>
                <a:path w="8612505" h="719454">
                  <a:moveTo>
                    <a:pt x="1435608" y="0"/>
                  </a:moveTo>
                  <a:lnTo>
                    <a:pt x="1435608" y="499872"/>
                  </a:lnTo>
                </a:path>
                <a:path w="8612505" h="719454">
                  <a:moveTo>
                    <a:pt x="2153412" y="0"/>
                  </a:moveTo>
                  <a:lnTo>
                    <a:pt x="2153412" y="499872"/>
                  </a:lnTo>
                </a:path>
                <a:path w="8612505" h="719454">
                  <a:moveTo>
                    <a:pt x="2871216" y="0"/>
                  </a:moveTo>
                  <a:lnTo>
                    <a:pt x="2871216" y="499872"/>
                  </a:lnTo>
                </a:path>
                <a:path w="8612505" h="719454">
                  <a:moveTo>
                    <a:pt x="3589020" y="0"/>
                  </a:moveTo>
                  <a:lnTo>
                    <a:pt x="3589020" y="499872"/>
                  </a:lnTo>
                </a:path>
                <a:path w="8612505" h="719454">
                  <a:moveTo>
                    <a:pt x="4306824" y="0"/>
                  </a:moveTo>
                  <a:lnTo>
                    <a:pt x="4306824" y="499872"/>
                  </a:lnTo>
                </a:path>
                <a:path w="8612505" h="719454">
                  <a:moveTo>
                    <a:pt x="5024628" y="0"/>
                  </a:moveTo>
                  <a:lnTo>
                    <a:pt x="5024628" y="499872"/>
                  </a:lnTo>
                </a:path>
                <a:path w="8612505" h="719454">
                  <a:moveTo>
                    <a:pt x="5740908" y="0"/>
                  </a:moveTo>
                  <a:lnTo>
                    <a:pt x="5740908" y="499872"/>
                  </a:lnTo>
                </a:path>
                <a:path w="8612505" h="719454">
                  <a:moveTo>
                    <a:pt x="6458712" y="0"/>
                  </a:moveTo>
                  <a:lnTo>
                    <a:pt x="6458712" y="499872"/>
                  </a:lnTo>
                </a:path>
                <a:path w="8612505" h="719454">
                  <a:moveTo>
                    <a:pt x="7176516" y="0"/>
                  </a:moveTo>
                  <a:lnTo>
                    <a:pt x="7176516" y="499872"/>
                  </a:lnTo>
                </a:path>
                <a:path w="8612505" h="719454">
                  <a:moveTo>
                    <a:pt x="7894320" y="0"/>
                  </a:moveTo>
                  <a:lnTo>
                    <a:pt x="7894320" y="499872"/>
                  </a:lnTo>
                </a:path>
                <a:path w="8612505" h="719454">
                  <a:moveTo>
                    <a:pt x="8612124" y="0"/>
                  </a:moveTo>
                  <a:lnTo>
                    <a:pt x="8612124" y="499872"/>
                  </a:lnTo>
                </a:path>
                <a:path w="8612505" h="719454">
                  <a:moveTo>
                    <a:pt x="0" y="499872"/>
                  </a:moveTo>
                  <a:lnTo>
                    <a:pt x="0" y="719328"/>
                  </a:lnTo>
                </a:path>
                <a:path w="8612505" h="719454">
                  <a:moveTo>
                    <a:pt x="717804" y="499872"/>
                  </a:moveTo>
                  <a:lnTo>
                    <a:pt x="717804" y="719328"/>
                  </a:lnTo>
                </a:path>
                <a:path w="8612505" h="719454">
                  <a:moveTo>
                    <a:pt x="1435608" y="499872"/>
                  </a:moveTo>
                  <a:lnTo>
                    <a:pt x="1435608" y="719328"/>
                  </a:lnTo>
                </a:path>
                <a:path w="8612505" h="719454">
                  <a:moveTo>
                    <a:pt x="2153412" y="499872"/>
                  </a:moveTo>
                  <a:lnTo>
                    <a:pt x="2153412" y="719328"/>
                  </a:lnTo>
                </a:path>
                <a:path w="8612505" h="719454">
                  <a:moveTo>
                    <a:pt x="2871216" y="499872"/>
                  </a:moveTo>
                  <a:lnTo>
                    <a:pt x="2871216" y="719328"/>
                  </a:lnTo>
                </a:path>
                <a:path w="8612505" h="719454">
                  <a:moveTo>
                    <a:pt x="3589020" y="499872"/>
                  </a:moveTo>
                  <a:lnTo>
                    <a:pt x="3589020" y="719328"/>
                  </a:lnTo>
                </a:path>
                <a:path w="8612505" h="719454">
                  <a:moveTo>
                    <a:pt x="4306824" y="499872"/>
                  </a:moveTo>
                  <a:lnTo>
                    <a:pt x="4306824" y="719328"/>
                  </a:lnTo>
                </a:path>
                <a:path w="8612505" h="719454">
                  <a:moveTo>
                    <a:pt x="5024628" y="499872"/>
                  </a:moveTo>
                  <a:lnTo>
                    <a:pt x="5024628" y="719328"/>
                  </a:lnTo>
                </a:path>
                <a:path w="8612505" h="719454">
                  <a:moveTo>
                    <a:pt x="5740908" y="499872"/>
                  </a:moveTo>
                  <a:lnTo>
                    <a:pt x="5740908" y="719328"/>
                  </a:lnTo>
                </a:path>
                <a:path w="8612505" h="719454">
                  <a:moveTo>
                    <a:pt x="6458712" y="499872"/>
                  </a:moveTo>
                  <a:lnTo>
                    <a:pt x="6458712" y="719328"/>
                  </a:lnTo>
                </a:path>
                <a:path w="8612505" h="719454">
                  <a:moveTo>
                    <a:pt x="7176516" y="499872"/>
                  </a:moveTo>
                  <a:lnTo>
                    <a:pt x="7176516" y="719328"/>
                  </a:lnTo>
                </a:path>
                <a:path w="8612505" h="719454">
                  <a:moveTo>
                    <a:pt x="7894320" y="499872"/>
                  </a:moveTo>
                  <a:lnTo>
                    <a:pt x="7894320" y="719328"/>
                  </a:lnTo>
                </a:path>
                <a:path w="8612505" h="719454">
                  <a:moveTo>
                    <a:pt x="8612124" y="499872"/>
                  </a:moveTo>
                  <a:lnTo>
                    <a:pt x="8612124" y="719328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102" name="object 102"/>
          <p:cNvSpPr txBox="1">
            <a:spLocks noGrp="1"/>
          </p:cNvSpPr>
          <p:nvPr>
            <p:ph type="title"/>
          </p:nvPr>
        </p:nvSpPr>
        <p:spPr>
          <a:xfrm>
            <a:off x="1322324" y="387172"/>
            <a:ext cx="731456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49095" marR="5080" indent="-163703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0000"/>
                </a:solidFill>
              </a:rPr>
              <a:t>RUR</a:t>
            </a:r>
            <a:r>
              <a:rPr spc="-95" dirty="0">
                <a:solidFill>
                  <a:srgbClr val="FF0000"/>
                </a:solidFill>
              </a:rPr>
              <a:t> </a:t>
            </a:r>
            <a:r>
              <a:rPr spc="-30" dirty="0">
                <a:solidFill>
                  <a:srgbClr val="FF0000"/>
                </a:solidFill>
              </a:rPr>
              <a:t>2018-</a:t>
            </a:r>
            <a:r>
              <a:rPr dirty="0">
                <a:solidFill>
                  <a:srgbClr val="FF0000"/>
                </a:solidFill>
              </a:rPr>
              <a:t>2022</a:t>
            </a:r>
            <a:r>
              <a:rPr spc="-7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TÜRK</a:t>
            </a:r>
            <a:r>
              <a:rPr spc="-9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ÜNİVERSİTELERİ</a:t>
            </a:r>
            <a:r>
              <a:rPr spc="-6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DÜNYA </a:t>
            </a:r>
            <a:r>
              <a:rPr dirty="0">
                <a:solidFill>
                  <a:srgbClr val="FF0000"/>
                </a:solidFill>
              </a:rPr>
              <a:t>SIRALAMALARI</a:t>
            </a:r>
            <a:r>
              <a:rPr spc="-14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GRAFİĞİ</a:t>
            </a:r>
          </a:p>
        </p:txBody>
      </p:sp>
      <p:sp>
        <p:nvSpPr>
          <p:cNvPr id="103" name="object 103"/>
          <p:cNvSpPr/>
          <p:nvPr/>
        </p:nvSpPr>
        <p:spPr>
          <a:xfrm>
            <a:off x="757427" y="2055876"/>
            <a:ext cx="8612505" cy="0"/>
          </a:xfrm>
          <a:custGeom>
            <a:avLst/>
            <a:gdLst/>
            <a:ahLst/>
            <a:cxnLst/>
            <a:rect l="l" t="t" r="r" b="b"/>
            <a:pathLst>
              <a:path w="8612505">
                <a:moveTo>
                  <a:pt x="0" y="0"/>
                </a:moveTo>
                <a:lnTo>
                  <a:pt x="8612124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12470" y="1966340"/>
            <a:ext cx="153670" cy="345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70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60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50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40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30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20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75565">
              <a:lnSpc>
                <a:spcPct val="100000"/>
              </a:lnSpc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527428" y="5406897"/>
            <a:ext cx="6127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Koç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963417" y="5406897"/>
            <a:ext cx="612140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4135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Sabancı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681221" y="5406897"/>
            <a:ext cx="612140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0960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Boğaziçi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399026" y="5406897"/>
            <a:ext cx="6121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Bilkent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116829" y="5406897"/>
            <a:ext cx="612775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92075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Ankara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823965" y="5406897"/>
            <a:ext cx="634365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495" marR="5080" indent="-11430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Hacettepe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552692" y="5406897"/>
            <a:ext cx="612140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79375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İstanbul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7270495" y="5406897"/>
            <a:ext cx="6121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Gazi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687181" y="5406897"/>
            <a:ext cx="649605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115" marR="5080" indent="-19050">
              <a:lnSpc>
                <a:spcPct val="102299"/>
              </a:lnSpc>
              <a:spcBef>
                <a:spcPts val="75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Yıldız</a:t>
            </a: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Teknik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09040" y="5406897"/>
            <a:ext cx="614680" cy="662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2299"/>
              </a:lnSpc>
              <a:spcBef>
                <a:spcPts val="75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Orta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 Doğu </a:t>
            </a: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Teknik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</a:p>
        </p:txBody>
      </p:sp>
      <p:sp>
        <p:nvSpPr>
          <p:cNvPr id="115" name="object 115"/>
          <p:cNvSpPr txBox="1"/>
          <p:nvPr/>
        </p:nvSpPr>
        <p:spPr>
          <a:xfrm>
            <a:off x="1789557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16" name="object 116"/>
          <p:cNvSpPr txBox="1"/>
          <p:nvPr/>
        </p:nvSpPr>
        <p:spPr>
          <a:xfrm>
            <a:off x="2245614" y="5406897"/>
            <a:ext cx="612140" cy="662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2075" marR="85090" algn="ctr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İstanbul Teknik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3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3225164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4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942969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5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6096761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8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6814566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9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7500619" y="590682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988300" y="5406897"/>
            <a:ext cx="612140" cy="662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8745" marR="111125" algn="ctr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Gebze Teknik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" algn="ctr">
              <a:lnSpc>
                <a:spcPct val="100000"/>
              </a:lnSpc>
              <a:spcBef>
                <a:spcPts val="65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11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936481" y="590682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12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347209" y="1666113"/>
            <a:ext cx="12585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Century Gothic"/>
                <a:cs typeface="Century Gothic"/>
              </a:rPr>
              <a:t>RUR</a:t>
            </a:r>
            <a:r>
              <a:rPr sz="1400" spc="3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entury Gothic"/>
                <a:cs typeface="Century Gothic"/>
              </a:rPr>
              <a:t>2018-</a:t>
            </a:r>
            <a:r>
              <a:rPr sz="1400" spc="-20" dirty="0">
                <a:solidFill>
                  <a:srgbClr val="FF0000"/>
                </a:solidFill>
                <a:latin typeface="Century Gothic"/>
                <a:cs typeface="Century Gothic"/>
              </a:rPr>
              <a:t>2022</a:t>
            </a:r>
            <a:endParaRPr sz="14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3950208" y="6205728"/>
            <a:ext cx="1816735" cy="60960"/>
            <a:chOff x="3950208" y="6205728"/>
            <a:chExt cx="1816735" cy="60960"/>
          </a:xfrm>
        </p:grpSpPr>
        <p:sp>
          <p:nvSpPr>
            <p:cNvPr id="126" name="object 126"/>
            <p:cNvSpPr/>
            <p:nvPr/>
          </p:nvSpPr>
          <p:spPr>
            <a:xfrm>
              <a:off x="3950208" y="6205728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4" h="60960">
                  <a:moveTo>
                    <a:pt x="6248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2484" y="60960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4389120" y="6205728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4" h="60960">
                  <a:moveTo>
                    <a:pt x="6248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2484" y="60960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4828032" y="62057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096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0960" y="6096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5266944" y="62057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096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0960" y="6096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5705856" y="62057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096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0960" y="6096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4025900" y="5906820"/>
            <a:ext cx="2034539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sz="900" spc="-50" dirty="0">
                <a:solidFill>
                  <a:srgbClr val="FF0000"/>
                </a:solidFill>
                <a:latin typeface="Century Gothic"/>
                <a:cs typeface="Century Gothic"/>
              </a:rPr>
              <a:t>6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50" dirty="0">
                <a:solidFill>
                  <a:srgbClr val="FF0000"/>
                </a:solidFill>
                <a:latin typeface="Century Gothic"/>
                <a:cs typeface="Century Gothic"/>
              </a:rPr>
              <a:t>7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451484" algn="l"/>
                <a:tab pos="889635" algn="l"/>
                <a:tab pos="1329055" algn="l"/>
                <a:tab pos="1767205" algn="l"/>
              </a:tabLst>
            </a:pP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2018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2019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2020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2021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2022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71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/>
              <a:t>RUR</a:t>
            </a:r>
            <a:r>
              <a:rPr spc="-85" dirty="0"/>
              <a:t> </a:t>
            </a:r>
            <a:r>
              <a:rPr dirty="0"/>
              <a:t>2022</a:t>
            </a:r>
            <a:r>
              <a:rPr spc="-90" dirty="0"/>
              <a:t> </a:t>
            </a:r>
            <a:r>
              <a:rPr dirty="0"/>
              <a:t>ALAN</a:t>
            </a:r>
            <a:r>
              <a:rPr spc="-75" dirty="0"/>
              <a:t> </a:t>
            </a:r>
            <a:r>
              <a:rPr dirty="0"/>
              <a:t>BAZLI</a:t>
            </a:r>
            <a:r>
              <a:rPr spc="-70" dirty="0"/>
              <a:t> </a:t>
            </a:r>
            <a:r>
              <a:rPr spc="-10" dirty="0"/>
              <a:t>SIRALAMALAR</a:t>
            </a:r>
            <a:r>
              <a:rPr spc="-50" dirty="0"/>
              <a:t> </a:t>
            </a:r>
            <a:r>
              <a:rPr spc="-10" dirty="0"/>
              <a:t>METODOLOJİ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567" y="3067888"/>
            <a:ext cx="3963035" cy="2396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6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Century Gothic"/>
                <a:cs typeface="Century Gothic"/>
              </a:rPr>
              <a:t>Göstergeler</a:t>
            </a:r>
            <a:r>
              <a:rPr sz="2000" spc="-5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ve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Ağırlıklar: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4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58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Öğretim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(%40)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Araştırma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(%40)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0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Uluslararası çeşitlilik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(%10)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Finansal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Sürdürülebilirlik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(%10)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19" y="1682495"/>
            <a:ext cx="2482596" cy="84734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610" y="681939"/>
            <a:ext cx="467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FF0000"/>
                </a:solidFill>
                <a:latin typeface="Century Gothic"/>
                <a:cs typeface="Century Gothic"/>
              </a:rPr>
              <a:t>TIP</a:t>
            </a:r>
            <a:endParaRPr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81098"/>
              </p:ext>
            </p:extLst>
          </p:nvPr>
        </p:nvGraphicFramePr>
        <p:xfrm>
          <a:off x="1523619" y="1207261"/>
          <a:ext cx="8129268" cy="456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9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00" b="1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2022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17081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  <a:solidFill>
                      <a:srgbClr val="F0B08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17081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  <a:solidFill>
                      <a:srgbClr val="F0B086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Toplam</a:t>
                      </a:r>
                      <a:r>
                        <a:rPr sz="1400" b="1" spc="-3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Puan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17081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  <a:solidFill>
                      <a:srgbClr val="F0B0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212</a:t>
                      </a:r>
                      <a:endParaRPr sz="1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3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64,173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232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Koc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61,313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260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Hacettepe</a:t>
                      </a:r>
                      <a:r>
                        <a:rPr sz="1400" spc="-5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57,969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317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Ege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20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53,517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31115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b="1" spc="-25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342</a:t>
                      </a:r>
                      <a:endParaRPr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Ankara</a:t>
                      </a:r>
                      <a:r>
                        <a:rPr sz="1400" b="1" spc="-45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51,586</a:t>
                      </a:r>
                      <a:endParaRPr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385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Gazi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46,949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430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Erciyes</a:t>
                      </a:r>
                      <a:r>
                        <a:rPr sz="1400" spc="-5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41,916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457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Marmara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39,233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463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Eskisehir</a:t>
                      </a:r>
                      <a:r>
                        <a:rPr sz="1400" spc="-7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Osmangazi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38,277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506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Atılım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32,718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521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Atatürk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30,327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555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Medipol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23,871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26670" algn="ctr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567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TOBB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19,871</a:t>
                      </a:r>
                      <a:endParaRPr sz="1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62B2B88-7D0B-4F1B-B894-4717103B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87" y="864941"/>
            <a:ext cx="3994603" cy="443198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Sci Mago (İspanya)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2022 Dünya sıralaması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(2009’da kuruldu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Akademik üretkenlik temelli)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Sıralamaya giren ilk 9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üniversitemiz</a:t>
            </a:r>
            <a:br>
              <a:rPr lang="tr-TR" dirty="0"/>
            </a:br>
            <a:br>
              <a:rPr lang="tr-TR" sz="3600" dirty="0">
                <a:solidFill>
                  <a:srgbClr val="FFFF00"/>
                </a:solidFill>
              </a:rPr>
            </a:br>
            <a:endParaRPr lang="en-US" dirty="0"/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E93AEE5-C667-492E-AD5E-22A756AA9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70123" y="287514"/>
          <a:ext cx="4687384" cy="649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000">
                  <a:extLst>
                    <a:ext uri="{9D8B030D-6E8A-4147-A177-3AD203B41FA5}">
                      <a16:colId xmlns:a16="http://schemas.microsoft.com/office/drawing/2014/main" val="59546123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3302293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481078263"/>
                    </a:ext>
                  </a:extLst>
                </a:gridCol>
              </a:tblGrid>
              <a:tr h="976082">
                <a:tc>
                  <a:txBody>
                    <a:bodyPr/>
                    <a:lstStyle/>
                    <a:p>
                      <a:r>
                        <a:rPr lang="tr-TR" dirty="0"/>
                        <a:t>Türkiye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29820"/>
                  </a:ext>
                </a:extLst>
              </a:tr>
              <a:tr h="489725">
                <a:tc>
                  <a:txBody>
                    <a:bodyPr/>
                    <a:lstStyle/>
                    <a:p>
                      <a:r>
                        <a:rPr lang="tr-TR" sz="2400" b="1" dirty="0"/>
                        <a:t>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544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Hacettepe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93936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544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Bilkent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387229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</a:rPr>
                        <a:t>2</a:t>
                      </a:r>
                      <a:endParaRPr lang="en-US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</a:rPr>
                        <a:t>598</a:t>
                      </a:r>
                      <a:endParaRPr lang="en-US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</a:rPr>
                        <a:t>Ankara Ü.</a:t>
                      </a:r>
                      <a:endParaRPr lang="en-US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2695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601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İTÜ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7431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621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İstanbul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77086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625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ODTÜ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34079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626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Koç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79783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639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Ege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123009"/>
                  </a:ext>
                </a:extLst>
              </a:tr>
              <a:tr h="681577">
                <a:tc>
                  <a:txBody>
                    <a:bodyPr/>
                    <a:lstStyle/>
                    <a:p>
                      <a:r>
                        <a:rPr lang="tr-TR" sz="2400" b="1" dirty="0"/>
                        <a:t>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643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Gazi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40436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643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Sabancı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21954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6A9D61-AE98-44B5-A642-4BD501D7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D55EAD-46D5-4BA9-B88A-3B93CDA0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37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90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1605" y="680085"/>
            <a:ext cx="4673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FF0000"/>
                </a:solidFill>
                <a:latin typeface="Century Gothic"/>
                <a:cs typeface="Century Gothic"/>
              </a:rPr>
              <a:t>TIP</a:t>
            </a:r>
            <a:endParaRPr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417045"/>
              </p:ext>
            </p:extLst>
          </p:nvPr>
        </p:nvGraphicFramePr>
        <p:xfrm>
          <a:off x="1326261" y="1199007"/>
          <a:ext cx="8576310" cy="4438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1635"/>
                        </a:lnSpc>
                      </a:pPr>
                      <a:r>
                        <a:rPr sz="1400" spc="-20" dirty="0">
                          <a:latin typeface="Century Gothic"/>
                          <a:cs typeface="Century Gothic"/>
                        </a:rPr>
                        <a:t>Sıra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7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entury Gothic"/>
                          <a:cs typeface="Century Gothic"/>
                        </a:rPr>
                        <a:t>Dünya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  <a:p>
                      <a:pPr marL="5080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entury Gothic"/>
                          <a:cs typeface="Century Gothic"/>
                        </a:rPr>
                        <a:t>Sıralaması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635"/>
                        </a:lnSpc>
                      </a:pP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5"/>
                        </a:lnSpc>
                        <a:spcBef>
                          <a:spcPts val="23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535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5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Bilkent</a:t>
                      </a:r>
                      <a:r>
                        <a:rPr sz="14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5"/>
                        </a:lnSpc>
                        <a:spcBef>
                          <a:spcPts val="23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593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5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Hacettepe</a:t>
                      </a:r>
                      <a:r>
                        <a:rPr sz="14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3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606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Sabancı</a:t>
                      </a:r>
                      <a:r>
                        <a:rPr sz="14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4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656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5</a:t>
                      </a: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672</a:t>
                      </a:r>
                      <a:endParaRPr sz="1400" dirty="0"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Ankara</a:t>
                      </a:r>
                      <a:r>
                        <a:rPr sz="1400" spc="-5" dirty="0"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 dirty="0"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6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36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689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Marmara</a:t>
                      </a:r>
                      <a:r>
                        <a:rPr sz="14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65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7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65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715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65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r>
                        <a:rPr sz="14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Cerrahpaşa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8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717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Ege</a:t>
                      </a:r>
                      <a:r>
                        <a:rPr sz="14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9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722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Gazi</a:t>
                      </a:r>
                      <a:r>
                        <a:rPr sz="14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R="535940" algn="r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10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739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Sağlık</a:t>
                      </a:r>
                      <a:r>
                        <a:rPr sz="14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latin typeface="Century Gothic"/>
                          <a:cs typeface="Century Gothic"/>
                        </a:rPr>
                        <a:t>Bilimleri</a:t>
                      </a:r>
                      <a:r>
                        <a:rPr sz="14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R="535940" algn="r">
                        <a:lnSpc>
                          <a:spcPts val="1630"/>
                        </a:lnSpc>
                        <a:spcBef>
                          <a:spcPts val="50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11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50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745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Dokuz</a:t>
                      </a:r>
                      <a:r>
                        <a:rPr sz="14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latin typeface="Century Gothic"/>
                          <a:cs typeface="Century Gothic"/>
                        </a:rPr>
                        <a:t>Eylül</a:t>
                      </a:r>
                      <a:r>
                        <a:rPr sz="14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R="535940" algn="r">
                        <a:lnSpc>
                          <a:spcPts val="1625"/>
                        </a:lnSpc>
                        <a:spcBef>
                          <a:spcPts val="244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12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25"/>
                        </a:lnSpc>
                        <a:spcBef>
                          <a:spcPts val="244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746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25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Koç</a:t>
                      </a:r>
                      <a:r>
                        <a:rPr sz="14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R="535940" algn="r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13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756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Atatürk</a:t>
                      </a:r>
                      <a:r>
                        <a:rPr sz="14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R="535940" algn="r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14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759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400" spc="-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marR="535940" algn="r">
                        <a:lnSpc>
                          <a:spcPts val="1630"/>
                        </a:lnSpc>
                        <a:spcBef>
                          <a:spcPts val="37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15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630"/>
                        </a:lnSpc>
                        <a:spcBef>
                          <a:spcPts val="375"/>
                        </a:spcBef>
                      </a:pPr>
                      <a:r>
                        <a:rPr sz="1400" spc="-25" dirty="0">
                          <a:latin typeface="Century Gothic"/>
                          <a:cs typeface="Century Gothic"/>
                        </a:rPr>
                        <a:t>765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630"/>
                        </a:lnSpc>
                        <a:spcBef>
                          <a:spcPts val="375"/>
                        </a:spcBef>
                      </a:pPr>
                      <a:r>
                        <a:rPr sz="1400" dirty="0">
                          <a:latin typeface="Century Gothic"/>
                          <a:cs typeface="Century Gothic"/>
                        </a:rPr>
                        <a:t>Orta</a:t>
                      </a:r>
                      <a:r>
                        <a:rPr sz="14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latin typeface="Century Gothic"/>
                          <a:cs typeface="Century Gothic"/>
                        </a:rPr>
                        <a:t>Doğu</a:t>
                      </a:r>
                      <a:r>
                        <a:rPr sz="14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4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 dirty="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4984464-4BC0-4D74-A718-7D6BB207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35" y="921049"/>
            <a:ext cx="3600400" cy="344709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URAP </a:t>
            </a:r>
            <a:r>
              <a:rPr lang="tr-TR" b="1" u="sng" dirty="0">
                <a:solidFill>
                  <a:srgbClr val="FF0000"/>
                </a:solidFill>
              </a:rPr>
              <a:t>TÜRKİYE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tr-TR" b="1" dirty="0">
                <a:solidFill>
                  <a:srgbClr val="FF0000"/>
                </a:solidFill>
              </a:rPr>
              <a:t>ıralaması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2022-</a:t>
            </a:r>
            <a:r>
              <a:rPr lang="en-GB" b="1" dirty="0">
                <a:solidFill>
                  <a:srgbClr val="FF0000"/>
                </a:solidFill>
              </a:rPr>
              <a:t>20</a:t>
            </a:r>
            <a:r>
              <a:rPr lang="tr-TR" b="1" dirty="0">
                <a:solidFill>
                  <a:srgbClr val="FF0000"/>
                </a:solidFill>
              </a:rPr>
              <a:t>23</a:t>
            </a:r>
            <a:br>
              <a:rPr lang="tr-TR" b="1" dirty="0">
                <a:solidFill>
                  <a:srgbClr val="FF0000"/>
                </a:solidFill>
              </a:rPr>
            </a:b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Sıralamaya giren ilk 10 üniversitemiz</a:t>
            </a:r>
            <a:br>
              <a:rPr lang="tr-TR" b="1" dirty="0">
                <a:solidFill>
                  <a:srgbClr val="FFFF00"/>
                </a:solidFill>
              </a:rPr>
            </a:br>
            <a:br>
              <a:rPr lang="tr-TR" b="1" dirty="0">
                <a:solidFill>
                  <a:srgbClr val="FFFF00"/>
                </a:solidFill>
              </a:rPr>
            </a:b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3FA101-C5A3-4E15-90A0-85AF07C9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16F18E2-068F-4B85-8155-74EDFFF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39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10" name="İçerik Yer Tutucusu 9">
            <a:extLst>
              <a:ext uri="{FF2B5EF4-FFF2-40B4-BE49-F238E27FC236}">
                <a16:creationId xmlns:a16="http://schemas.microsoft.com/office/drawing/2014/main" id="{9EF1C6AC-33FF-45C8-8E44-0A4B9BACBD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87888" y="188640"/>
          <a:ext cx="5472608" cy="6326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404">
                  <a:extLst>
                    <a:ext uri="{9D8B030D-6E8A-4147-A177-3AD203B41FA5}">
                      <a16:colId xmlns:a16="http://schemas.microsoft.com/office/drawing/2014/main" val="1994133374"/>
                    </a:ext>
                  </a:extLst>
                </a:gridCol>
                <a:gridCol w="4511204">
                  <a:extLst>
                    <a:ext uri="{9D8B030D-6E8A-4147-A177-3AD203B41FA5}">
                      <a16:colId xmlns:a16="http://schemas.microsoft.com/office/drawing/2014/main" val="3876805764"/>
                    </a:ext>
                  </a:extLst>
                </a:gridCol>
              </a:tblGrid>
              <a:tr h="481622">
                <a:tc>
                  <a:txBody>
                    <a:bodyPr/>
                    <a:lstStyle/>
                    <a:p>
                      <a:r>
                        <a:rPr lang="tr-TR" sz="2400" dirty="0"/>
                        <a:t>Sıra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Üniversite (Puanı)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550567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Koç Ü. (1097,7)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39247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Hacettepe (1083,2)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68347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ODTÜ (1069,4)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846923"/>
                  </a:ext>
                </a:extLst>
              </a:tr>
              <a:tr h="554910">
                <a:tc>
                  <a:txBody>
                    <a:bodyPr/>
                    <a:lstStyle/>
                    <a:p>
                      <a:r>
                        <a:rPr lang="tr-TR" sz="2400" b="1">
                          <a:latin typeface="+mn-lt"/>
                        </a:rPr>
                        <a:t>4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latin typeface="+mn-lt"/>
                        </a:rPr>
                        <a:t>İstanbul Ü. (1019,9)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628204"/>
                  </a:ext>
                </a:extLst>
              </a:tr>
              <a:tr h="633097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İTÜ (1013,3)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46738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6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Ankara Ü. (1012,6)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959778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7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Sabancı Ü. (987,9)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83784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Gazi Ü. (978,13)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36176"/>
                  </a:ext>
                </a:extLst>
              </a:tr>
              <a:tr h="698720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Ege Ü. (966,99)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859284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İ. D. Bilkent Ü. (944,94)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07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90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AE1F688-A8DF-6448-9BD8-D428CA397F3D}"/>
              </a:ext>
            </a:extLst>
          </p:cNvPr>
          <p:cNvGrpSpPr/>
          <p:nvPr/>
        </p:nvGrpSpPr>
        <p:grpSpPr>
          <a:xfrm>
            <a:off x="663901" y="1462311"/>
            <a:ext cx="7110332" cy="4208740"/>
            <a:chOff x="1279375" y="2362131"/>
            <a:chExt cx="7110332" cy="4208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648108-F818-3E43-B357-735A0047217D}"/>
                </a:ext>
              </a:extLst>
            </p:cNvPr>
            <p:cNvSpPr/>
            <p:nvPr/>
          </p:nvSpPr>
          <p:spPr>
            <a:xfrm>
              <a:off x="1279375" y="2362131"/>
              <a:ext cx="6114190" cy="451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tr-TR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Söz konusu statüyü korumak için şartlar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153E3F-8C00-8843-AD0A-86FEEE1B8699}"/>
                </a:ext>
              </a:extLst>
            </p:cNvPr>
            <p:cNvSpPr/>
            <p:nvPr/>
          </p:nvSpPr>
          <p:spPr>
            <a:xfrm>
              <a:off x="1279375" y="2834468"/>
              <a:ext cx="7110332" cy="2118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Dış destekli </a:t>
              </a:r>
              <a:r>
                <a:rPr lang="tr-TR" sz="1400" b="1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Ar-Ge proje sayısının artırılması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Fikri-</a:t>
              </a:r>
              <a:r>
                <a:rPr lang="tr-TR" sz="1400" dirty="0" err="1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Sinai</a:t>
              </a: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Mülkiyet haklarının korunması (</a:t>
              </a:r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patent sayısının artırılması</a:t>
              </a: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b="1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Üniversite-sanayi</a:t>
              </a:r>
              <a:r>
                <a:rPr lang="tr-TR" sz="1400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projelerinin sayısının artırılması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Ticarileşme</a:t>
              </a: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(Lisans-şirket vb.) kapasitesinin artırılması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Diğer hususlar (yayın, atıf, doktora öğrencisi vb.)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90A0A2-F289-2D40-AC00-1E494ECEB040}"/>
                </a:ext>
              </a:extLst>
            </p:cNvPr>
            <p:cNvSpPr/>
            <p:nvPr/>
          </p:nvSpPr>
          <p:spPr>
            <a:xfrm>
              <a:off x="1279375" y="4162363"/>
              <a:ext cx="3959546" cy="371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endParaRPr lang="tr-TR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DF51E3-FDE3-3742-8BB6-976E83AFA2FD}"/>
                </a:ext>
              </a:extLst>
            </p:cNvPr>
            <p:cNvSpPr/>
            <p:nvPr/>
          </p:nvSpPr>
          <p:spPr>
            <a:xfrm>
              <a:off x="1279375" y="5288084"/>
              <a:ext cx="5139999" cy="1282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tr-TR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Belirlenen hedeflere ulaşılmaması durumunda </a:t>
              </a:r>
              <a:r>
                <a:rPr lang="tr-TR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«Araştırma Üniversitesi» </a:t>
              </a:r>
              <a:r>
                <a:rPr lang="tr-TR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statüsünü kaybedebilme olasılığı var</a:t>
              </a:r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35533CD3-90DA-CD41-B0B0-0026B46A34FA}"/>
              </a:ext>
            </a:extLst>
          </p:cNvPr>
          <p:cNvSpPr txBox="1">
            <a:spLocks/>
          </p:cNvSpPr>
          <p:nvPr/>
        </p:nvSpPr>
        <p:spPr>
          <a:xfrm>
            <a:off x="663901" y="499604"/>
            <a:ext cx="9816818" cy="6452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8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Araştırma Üniversitesi Olmanın Getirdikleri</a:t>
            </a:r>
            <a:endParaRPr lang="en-US" sz="2800" dirty="0">
              <a:solidFill>
                <a:srgbClr val="1740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E6A8D-3DCF-F146-8C6C-9814B4FF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1494490"/>
            <a:ext cx="4965700" cy="4279900"/>
          </a:xfrm>
          <a:prstGeom prst="rect">
            <a:avLst/>
          </a:prstGeom>
        </p:spPr>
      </p:pic>
      <p:sp>
        <p:nvSpPr>
          <p:cNvPr id="20" name="Dikdörtgen 5">
            <a:extLst>
              <a:ext uri="{FF2B5EF4-FFF2-40B4-BE49-F238E27FC236}">
                <a16:creationId xmlns:a16="http://schemas.microsoft.com/office/drawing/2014/main" id="{60DFB27F-D5A1-3546-AF96-9F3842C9B7EA}"/>
              </a:ext>
            </a:extLst>
          </p:cNvPr>
          <p:cNvSpPr/>
          <p:nvPr/>
        </p:nvSpPr>
        <p:spPr>
          <a:xfrm>
            <a:off x="0" y="6353181"/>
            <a:ext cx="12192000" cy="504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BAB2AC-EF4E-DC43-BE44-15D307373B86}"/>
              </a:ext>
            </a:extLst>
          </p:cNvPr>
          <p:cNvSpPr/>
          <p:nvPr/>
        </p:nvSpPr>
        <p:spPr>
          <a:xfrm>
            <a:off x="663901" y="3262543"/>
            <a:ext cx="3959546" cy="371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tr-TR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40B4F1-14DA-EE4F-BC1F-9A4AC7727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15" y="2996079"/>
            <a:ext cx="4046985" cy="32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5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53D913E-C7A0-41F6-B57B-B9330156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188640"/>
            <a:ext cx="7920880" cy="861774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URAP 2022-2023 dünya sıralamasında 1ilk 10 üniversitemizin puanları (600 üzerinden)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69FC5621-CC92-4FEA-89C5-ABA0BE1F49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42068" y="1221494"/>
          <a:ext cx="8395896" cy="5468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416">
                  <a:extLst>
                    <a:ext uri="{9D8B030D-6E8A-4147-A177-3AD203B41FA5}">
                      <a16:colId xmlns:a16="http://schemas.microsoft.com/office/drawing/2014/main" val="805736517"/>
                    </a:ext>
                  </a:extLst>
                </a:gridCol>
                <a:gridCol w="614693">
                  <a:extLst>
                    <a:ext uri="{9D8B030D-6E8A-4147-A177-3AD203B41FA5}">
                      <a16:colId xmlns:a16="http://schemas.microsoft.com/office/drawing/2014/main" val="2977012941"/>
                    </a:ext>
                  </a:extLst>
                </a:gridCol>
                <a:gridCol w="1669564">
                  <a:extLst>
                    <a:ext uri="{9D8B030D-6E8A-4147-A177-3AD203B41FA5}">
                      <a16:colId xmlns:a16="http://schemas.microsoft.com/office/drawing/2014/main" val="4197810561"/>
                    </a:ext>
                  </a:extLst>
                </a:gridCol>
                <a:gridCol w="607106">
                  <a:extLst>
                    <a:ext uri="{9D8B030D-6E8A-4147-A177-3AD203B41FA5}">
                      <a16:colId xmlns:a16="http://schemas.microsoft.com/office/drawing/2014/main" val="1328884801"/>
                    </a:ext>
                  </a:extLst>
                </a:gridCol>
                <a:gridCol w="747701">
                  <a:extLst>
                    <a:ext uri="{9D8B030D-6E8A-4147-A177-3AD203B41FA5}">
                      <a16:colId xmlns:a16="http://schemas.microsoft.com/office/drawing/2014/main" val="2887854533"/>
                    </a:ext>
                  </a:extLst>
                </a:gridCol>
                <a:gridCol w="758584">
                  <a:extLst>
                    <a:ext uri="{9D8B030D-6E8A-4147-A177-3AD203B41FA5}">
                      <a16:colId xmlns:a16="http://schemas.microsoft.com/office/drawing/2014/main" val="2921057450"/>
                    </a:ext>
                  </a:extLst>
                </a:gridCol>
                <a:gridCol w="870743">
                  <a:extLst>
                    <a:ext uri="{9D8B030D-6E8A-4147-A177-3AD203B41FA5}">
                      <a16:colId xmlns:a16="http://schemas.microsoft.com/office/drawing/2014/main" val="335377297"/>
                    </a:ext>
                  </a:extLst>
                </a:gridCol>
                <a:gridCol w="832873">
                  <a:extLst>
                    <a:ext uri="{9D8B030D-6E8A-4147-A177-3AD203B41FA5}">
                      <a16:colId xmlns:a16="http://schemas.microsoft.com/office/drawing/2014/main" val="71561218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43524696"/>
                    </a:ext>
                  </a:extLst>
                </a:gridCol>
                <a:gridCol w="821128">
                  <a:extLst>
                    <a:ext uri="{9D8B030D-6E8A-4147-A177-3AD203B41FA5}">
                      <a16:colId xmlns:a16="http://schemas.microsoft.com/office/drawing/2014/main" val="2517847037"/>
                    </a:ext>
                  </a:extLst>
                </a:gridCol>
              </a:tblGrid>
              <a:tr h="107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Türkiye Sırası</a:t>
                      </a:r>
                      <a:endParaRPr lang="en-US" sz="11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</a:rPr>
                        <a:t>Dünya Sırası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Üniversite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Makale Puanı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Atıf 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Toplam Bilimsel</a:t>
                      </a:r>
                      <a:endParaRPr lang="en-US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Doküman Sayısı Puanı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Uluslararası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İş birliği 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Toplam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Yayın Etkisi 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Toplam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 Atıf Etkisi 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Toplam Puan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extLst>
                  <a:ext uri="{0D108BD9-81ED-4DB2-BD59-A6C34878D82A}">
                    <a16:rowId xmlns:a16="http://schemas.microsoft.com/office/drawing/2014/main" val="3287810268"/>
                  </a:ext>
                </a:extLst>
              </a:tr>
              <a:tr h="4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517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Hacettepe Ü.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63,47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76,03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37,16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48,09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66,62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55,04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346,4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2845260332"/>
                  </a:ext>
                </a:extLst>
              </a:tr>
              <a:tr h="459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639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İstanbul Ün.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53,1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71,89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35,99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45,58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62,31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51,42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320,3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696056864"/>
                  </a:ext>
                </a:extLst>
              </a:tr>
              <a:tr h="442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highlight>
                            <a:srgbClr val="FFFF00"/>
                          </a:highlight>
                        </a:rPr>
                        <a:t>745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FFFF00"/>
                          </a:highlight>
                        </a:rPr>
                        <a:t>Ankara Uni.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55,89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67,07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34,19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  <a:highlight>
                            <a:srgbClr val="FFFF00"/>
                          </a:highlight>
                        </a:rPr>
                        <a:t>44,2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57,13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45,6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FFFF00"/>
                          </a:highlight>
                        </a:rPr>
                        <a:t>304,1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1613127101"/>
                  </a:ext>
                </a:extLst>
              </a:tr>
              <a:tr h="421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778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İstanbul T. Ü.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55,26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65,68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32,57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43,37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57,65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46,18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300,7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781784636"/>
                  </a:ext>
                </a:extLst>
              </a:tr>
              <a:tr h="446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810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ODTÜ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52,7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65,24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31,37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43,76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57,27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46,47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296,8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430055697"/>
                  </a:ext>
                </a:extLst>
              </a:tr>
              <a:tr h="365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6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877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Gazi Üniv.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52,94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64,43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33,07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37,95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54,88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43,36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286,6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2900238614"/>
                  </a:ext>
                </a:extLst>
              </a:tr>
              <a:tr h="434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7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889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Ege Üniv.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51,32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63,56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32,5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40,76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53,91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42,84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284,9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123126609"/>
                  </a:ext>
                </a:extLst>
              </a:tr>
              <a:tr h="458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8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957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Koç Üniv.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47,58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61,45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28,27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42,86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53,36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44,75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278,3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637185906"/>
                  </a:ext>
                </a:extLst>
              </a:tr>
              <a:tr h="420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965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İstanb. Ü.-CP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49,57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61,77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29,66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37,23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45,51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277,3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2981237976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10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1006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Atatürk Ü.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48,76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61,41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29,16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33,43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53,85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44,8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271,4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38390954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130164-2951-4748-9950-4F48DD46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C5454D8-FEB4-4A83-95D8-FD94B981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40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99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3D5704B-3B09-4C7D-8C26-1175C17A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541065"/>
            <a:ext cx="8568952" cy="86177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URAP 2020-2021 Dünya Bilim Alanı Sıralamasında Ankara </a:t>
            </a:r>
            <a:r>
              <a:rPr lang="tr-TR" dirty="0">
                <a:solidFill>
                  <a:srgbClr val="FF0000"/>
                </a:solidFill>
              </a:rPr>
              <a:t>Ü. (</a:t>
            </a:r>
            <a:r>
              <a:rPr lang="tr-TR" b="1" dirty="0">
                <a:solidFill>
                  <a:srgbClr val="FF0000"/>
                </a:solidFill>
              </a:rPr>
              <a:t>14/78)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48EDEB-C871-4E37-AAF9-802AFFF9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9581816-640A-4621-B9E5-2B333114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41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8" name="İçerik Yer Tutucusu 7">
            <a:extLst>
              <a:ext uri="{FF2B5EF4-FFF2-40B4-BE49-F238E27FC236}">
                <a16:creationId xmlns:a16="http://schemas.microsoft.com/office/drawing/2014/main" id="{63208BE5-360C-40F8-8B1C-6E6A96FB0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215358"/>
              </p:ext>
            </p:extLst>
          </p:nvPr>
        </p:nvGraphicFramePr>
        <p:xfrm>
          <a:off x="2259060" y="1958675"/>
          <a:ext cx="3836940" cy="4468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068">
                  <a:extLst>
                    <a:ext uri="{9D8B030D-6E8A-4147-A177-3AD203B41FA5}">
                      <a16:colId xmlns:a16="http://schemas.microsoft.com/office/drawing/2014/main" val="2261834063"/>
                    </a:ext>
                  </a:extLst>
                </a:gridCol>
                <a:gridCol w="2431556">
                  <a:extLst>
                    <a:ext uri="{9D8B030D-6E8A-4147-A177-3AD203B41FA5}">
                      <a16:colId xmlns:a16="http://schemas.microsoft.com/office/drawing/2014/main" val="2703108552"/>
                    </a:ext>
                  </a:extLst>
                </a:gridCol>
                <a:gridCol w="834316">
                  <a:extLst>
                    <a:ext uri="{9D8B030D-6E8A-4147-A177-3AD203B41FA5}">
                      <a16:colId xmlns:a16="http://schemas.microsoft.com/office/drawing/2014/main" val="4129227552"/>
                    </a:ext>
                  </a:extLst>
                </a:gridCol>
              </a:tblGrid>
              <a:tr h="5586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Bilim alanı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Sıra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918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Mühendislik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1093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39489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Teknoloji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1055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4452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Kimya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918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97582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Tıp Bilimleri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494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86700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Biyoloji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827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14801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Matematik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804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44957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Fizik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741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1221"/>
                  </a:ext>
                </a:extLst>
              </a:tr>
            </a:tbl>
          </a:graphicData>
        </a:graphic>
      </p:graphicFrame>
      <p:graphicFrame>
        <p:nvGraphicFramePr>
          <p:cNvPr id="9" name="İçerik Yer Tutucusu 7">
            <a:extLst>
              <a:ext uri="{FF2B5EF4-FFF2-40B4-BE49-F238E27FC236}">
                <a16:creationId xmlns:a16="http://schemas.microsoft.com/office/drawing/2014/main" id="{F3B77B62-D0EF-4CB5-A114-D6233C05C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776968"/>
              </p:ext>
            </p:extLst>
          </p:nvPr>
        </p:nvGraphicFramePr>
        <p:xfrm>
          <a:off x="6312026" y="1958677"/>
          <a:ext cx="4032446" cy="4375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261834063"/>
                    </a:ext>
                  </a:extLst>
                </a:gridCol>
                <a:gridCol w="2693538">
                  <a:extLst>
                    <a:ext uri="{9D8B030D-6E8A-4147-A177-3AD203B41FA5}">
                      <a16:colId xmlns:a16="http://schemas.microsoft.com/office/drawing/2014/main" val="2703108552"/>
                    </a:ext>
                  </a:extLst>
                </a:gridCol>
                <a:gridCol w="762844">
                  <a:extLst>
                    <a:ext uri="{9D8B030D-6E8A-4147-A177-3AD203B41FA5}">
                      <a16:colId xmlns:a16="http://schemas.microsoft.com/office/drawing/2014/main" val="4129227552"/>
                    </a:ext>
                  </a:extLst>
                </a:gridCol>
              </a:tblGrid>
              <a:tr h="546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918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Cerrahi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401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39489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Ziraat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895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4452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Gıda Müh.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434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97582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Farmakoloji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429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86700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Diş Hekimliği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235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14801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err="1"/>
                        <a:t>Mol</a:t>
                      </a:r>
                      <a:r>
                        <a:rPr lang="tr-TR" b="1" dirty="0"/>
                        <a:t>. Biyoloji Genetik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729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44957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Veterinerlik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455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986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BA7444B-071D-4060-9A01-FD0D02A3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786" y="143933"/>
            <a:ext cx="8856984" cy="1292662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Dünyada ve Türkiye’de 5 yılda yayımlanan makalelerin; yer aldığı dergilerin etki değerine göre %25’lik dilimlere dağılımı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4FC83959-C631-4D8A-AAF3-89CAE3FE36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4827" y="1596895"/>
          <a:ext cx="8975943" cy="522206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69263">
                  <a:extLst>
                    <a:ext uri="{9D8B030D-6E8A-4147-A177-3AD203B41FA5}">
                      <a16:colId xmlns:a16="http://schemas.microsoft.com/office/drawing/2014/main" val="3014279302"/>
                    </a:ext>
                  </a:extLst>
                </a:gridCol>
                <a:gridCol w="935509">
                  <a:extLst>
                    <a:ext uri="{9D8B030D-6E8A-4147-A177-3AD203B41FA5}">
                      <a16:colId xmlns:a16="http://schemas.microsoft.com/office/drawing/2014/main" val="1365340294"/>
                    </a:ext>
                  </a:extLst>
                </a:gridCol>
                <a:gridCol w="935067">
                  <a:extLst>
                    <a:ext uri="{9D8B030D-6E8A-4147-A177-3AD203B41FA5}">
                      <a16:colId xmlns:a16="http://schemas.microsoft.com/office/drawing/2014/main" val="1437356714"/>
                    </a:ext>
                  </a:extLst>
                </a:gridCol>
                <a:gridCol w="1174689">
                  <a:extLst>
                    <a:ext uri="{9D8B030D-6E8A-4147-A177-3AD203B41FA5}">
                      <a16:colId xmlns:a16="http://schemas.microsoft.com/office/drawing/2014/main" val="3754120108"/>
                    </a:ext>
                  </a:extLst>
                </a:gridCol>
                <a:gridCol w="1123953">
                  <a:extLst>
                    <a:ext uri="{9D8B030D-6E8A-4147-A177-3AD203B41FA5}">
                      <a16:colId xmlns:a16="http://schemas.microsoft.com/office/drawing/2014/main" val="3474288055"/>
                    </a:ext>
                  </a:extLst>
                </a:gridCol>
                <a:gridCol w="983460">
                  <a:extLst>
                    <a:ext uri="{9D8B030D-6E8A-4147-A177-3AD203B41FA5}">
                      <a16:colId xmlns:a16="http://schemas.microsoft.com/office/drawing/2014/main" val="1402946275"/>
                    </a:ext>
                  </a:extLst>
                </a:gridCol>
                <a:gridCol w="983460">
                  <a:extLst>
                    <a:ext uri="{9D8B030D-6E8A-4147-A177-3AD203B41FA5}">
                      <a16:colId xmlns:a16="http://schemas.microsoft.com/office/drawing/2014/main" val="1943477058"/>
                    </a:ext>
                  </a:extLst>
                </a:gridCol>
                <a:gridCol w="1123953">
                  <a:extLst>
                    <a:ext uri="{9D8B030D-6E8A-4147-A177-3AD203B41FA5}">
                      <a16:colId xmlns:a16="http://schemas.microsoft.com/office/drawing/2014/main" val="562387025"/>
                    </a:ext>
                  </a:extLst>
                </a:gridCol>
                <a:gridCol w="1146589">
                  <a:extLst>
                    <a:ext uri="{9D8B030D-6E8A-4147-A177-3AD203B41FA5}">
                      <a16:colId xmlns:a16="http://schemas.microsoft.com/office/drawing/2014/main" val="2654986852"/>
                    </a:ext>
                  </a:extLst>
                </a:gridCol>
              </a:tblGrid>
              <a:tr h="33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Türkiye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Ortalaması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FF00"/>
                          </a:solidFill>
                          <a:effectLst/>
                        </a:rPr>
                        <a:t>Dünya Ortalaması</a:t>
                      </a:r>
                      <a:endParaRPr lang="tr-TR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049645"/>
                  </a:ext>
                </a:extLst>
              </a:tr>
              <a:tr h="1781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 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Q1 Grubu </a:t>
                      </a:r>
                      <a:r>
                        <a:rPr lang="tr-TR" sz="1000" b="1" noProof="0">
                          <a:effectLst/>
                        </a:rPr>
                        <a:t>dergilerde makale</a:t>
                      </a:r>
                      <a:endParaRPr lang="tr-TR" sz="1100" b="1" noProof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</a:rPr>
                        <a:t>yüzdesi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Q2 Grubu </a:t>
                      </a:r>
                      <a:r>
                        <a:rPr lang="tr-TR" sz="1000" b="1" noProof="0">
                          <a:effectLst/>
                        </a:rPr>
                        <a:t>dergilerde makale</a:t>
                      </a:r>
                      <a:endParaRPr lang="tr-TR" sz="1100" b="1" noProof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</a:rPr>
                        <a:t>yüzdesi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Q3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>
                          <a:effectLst/>
                        </a:rPr>
                        <a:t>dergilerde makalele</a:t>
                      </a:r>
                      <a:endParaRPr lang="tr-TR" sz="1100" b="1" noProof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</a:rPr>
                        <a:t>yüzdesi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0" noProof="0" dirty="0">
                          <a:effectLst/>
                          <a:latin typeface="Arial Black" panose="020B0A04020102020204" pitchFamily="34" charset="0"/>
                        </a:rPr>
                        <a:t>Q4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0" noProof="0" dirty="0">
                          <a:effectLst/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 dirty="0">
                          <a:effectLst/>
                        </a:rPr>
                        <a:t>dergilerde makale</a:t>
                      </a:r>
                      <a:endParaRPr lang="tr-TR" sz="1100" b="1" noProof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</a:rPr>
                        <a:t>Yüzdesi</a:t>
                      </a:r>
                      <a:endParaRPr lang="tr-TR" sz="11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</a:t>
                      </a:r>
                      <a:r>
                        <a:rPr lang="tr-TR" sz="1200" b="1" noProof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dergilerde makale</a:t>
                      </a:r>
                      <a:endParaRPr lang="tr-TR" sz="1100" b="1" noProof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yüzdes</a:t>
                      </a:r>
                      <a:r>
                        <a:rPr lang="tr-TR" sz="1000" b="1" noProof="0">
                          <a:effectLst/>
                        </a:rPr>
                        <a:t>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dergilerde makale</a:t>
                      </a:r>
                      <a:endParaRPr lang="tr-TR" sz="1100" b="1" noProof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yüzde</a:t>
                      </a:r>
                      <a:r>
                        <a:rPr lang="tr-TR" sz="1000" b="1" noProof="0">
                          <a:effectLst/>
                        </a:rPr>
                        <a:t>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dergilerde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makale</a:t>
                      </a:r>
                      <a:endParaRPr lang="tr-TR" sz="1100" b="1" noProof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yüzdes</a:t>
                      </a:r>
                      <a:r>
                        <a:rPr lang="tr-TR" sz="1000" b="1" noProof="0">
                          <a:effectLst/>
                        </a:rPr>
                        <a:t>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 dirty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 dirty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  <a:highlight>
                            <a:srgbClr val="FFFF00"/>
                          </a:highlight>
                        </a:rPr>
                        <a:t>dergilerde</a:t>
                      </a:r>
                      <a:endParaRPr lang="tr-TR" sz="1100" b="1" noProof="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  <a:highlight>
                            <a:srgbClr val="FFFF00"/>
                          </a:highlight>
                        </a:rPr>
                        <a:t>makale</a:t>
                      </a:r>
                      <a:endParaRPr lang="tr-TR" sz="1100" b="1" noProof="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  <a:highlight>
                            <a:srgbClr val="FFFF00"/>
                          </a:highlight>
                        </a:rPr>
                        <a:t>yüzdesi</a:t>
                      </a:r>
                      <a:endParaRPr lang="tr-TR" sz="1100" b="1" noProof="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197066148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</a:rPr>
                        <a:t>2014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</a:rPr>
                        <a:t>20.79</a:t>
                      </a:r>
                      <a:endParaRPr lang="tr-TR" sz="14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21.15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23.17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</a:rPr>
                        <a:t>34.89</a:t>
                      </a:r>
                      <a:endParaRPr lang="tr-TR" sz="14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  <a:highlight>
                            <a:srgbClr val="FFFF00"/>
                          </a:highlight>
                        </a:rPr>
                        <a:t>43.11</a:t>
                      </a:r>
                      <a:endParaRPr lang="tr-TR" sz="1400" b="1" u="sng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25.05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17.68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  <a:highlight>
                            <a:srgbClr val="FFFF00"/>
                          </a:highlight>
                        </a:rPr>
                        <a:t>14.17</a:t>
                      </a:r>
                      <a:endParaRPr lang="tr-TR" sz="1400" b="1" u="sng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70019757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2015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20.06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21.59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23.21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35.14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41.34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26.84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17.63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14.19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253327706"/>
                  </a:ext>
                </a:extLst>
              </a:tr>
              <a:tr h="708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2016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21.30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21.23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24.04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33.43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41.49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27.09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17.16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14.26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498917209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2017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21.19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20.27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25.18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33.36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41.17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27.37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17.39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14.07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308948693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</a:rPr>
                        <a:t>2018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22.01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20.86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25.26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31.87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41.90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26.88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18.07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13.15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3216860814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649F45-298E-4DFA-8FBD-C9573C42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32FBB7D-2A86-4D53-897A-00FEFEA7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42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28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B1DDBFD-8DCB-498D-A419-54B4D4E8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1" y="309318"/>
            <a:ext cx="8064895" cy="86177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Dünyanın en iyi 9 üniversitesinin yayın kalitesi durumu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BB09E07A-0C07-4CC1-A805-199DC7998A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75521" y="1700809"/>
          <a:ext cx="8640959" cy="4965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5016">
                  <a:extLst>
                    <a:ext uri="{9D8B030D-6E8A-4147-A177-3AD203B41FA5}">
                      <a16:colId xmlns:a16="http://schemas.microsoft.com/office/drawing/2014/main" val="2645585693"/>
                    </a:ext>
                  </a:extLst>
                </a:gridCol>
                <a:gridCol w="2785228">
                  <a:extLst>
                    <a:ext uri="{9D8B030D-6E8A-4147-A177-3AD203B41FA5}">
                      <a16:colId xmlns:a16="http://schemas.microsoft.com/office/drawing/2014/main" val="2328845269"/>
                    </a:ext>
                  </a:extLst>
                </a:gridCol>
                <a:gridCol w="1304682">
                  <a:extLst>
                    <a:ext uri="{9D8B030D-6E8A-4147-A177-3AD203B41FA5}">
                      <a16:colId xmlns:a16="http://schemas.microsoft.com/office/drawing/2014/main" val="1241839182"/>
                    </a:ext>
                  </a:extLst>
                </a:gridCol>
                <a:gridCol w="1448851">
                  <a:extLst>
                    <a:ext uri="{9D8B030D-6E8A-4147-A177-3AD203B41FA5}">
                      <a16:colId xmlns:a16="http://schemas.microsoft.com/office/drawing/2014/main" val="161255707"/>
                    </a:ext>
                  </a:extLst>
                </a:gridCol>
                <a:gridCol w="1085054">
                  <a:extLst>
                    <a:ext uri="{9D8B030D-6E8A-4147-A177-3AD203B41FA5}">
                      <a16:colId xmlns:a16="http://schemas.microsoft.com/office/drawing/2014/main" val="13889377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64795056"/>
                    </a:ext>
                  </a:extLst>
                </a:gridCol>
              </a:tblGrid>
              <a:tr h="1059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Dünya </a:t>
                      </a:r>
                      <a:br>
                        <a:rPr lang="tr-TR" sz="1600" b="1" dirty="0">
                          <a:effectLst/>
                        </a:rPr>
                      </a:br>
                      <a:r>
                        <a:rPr lang="tr-TR" sz="1600" b="1" dirty="0">
                          <a:effectLst/>
                        </a:rPr>
                        <a:t>Sırası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Üniversite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 (Q1)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 %(Q2)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 %(Q4)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3324674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Dünya Ortalaması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41,90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28,99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17,08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12,03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812260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Harvard University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63,41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22,76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10,19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3,65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7331809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Univ. of Toronto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55,91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26,16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12,48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5,45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648916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Univ. </a:t>
                      </a:r>
                      <a:r>
                        <a:rPr lang="tr-TR" sz="1600" b="1" dirty="0" err="1">
                          <a:effectLst/>
                        </a:rPr>
                        <a:t>Coll</a:t>
                      </a:r>
                      <a:r>
                        <a:rPr lang="tr-TR" sz="1600" b="1" dirty="0">
                          <a:effectLst/>
                        </a:rPr>
                        <a:t>. London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59,33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26,48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9,95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4,24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46626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4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Universite Paris Cite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59,20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23,98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9,73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7,09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083288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University of Oxford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63,13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24,38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8,98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3,51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967044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Stanford University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64,73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22,53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9,23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3,51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322317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7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Johns Hopkins Univ.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58,10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26,14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11,62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4,15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8188326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Shanghai Jiao T. Un.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52,19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26,80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14,19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6,82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4840092"/>
                  </a:ext>
                </a:extLst>
              </a:tr>
              <a:tr h="354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Tsinghua University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61,69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23,71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10,20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4,41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023350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Ankara University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26,60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23,07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21,55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28,78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577012938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E0EE11D-D85F-4D87-B480-20739CD6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9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FEC5868-907D-4882-9DD6-D917933F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128" y="201331"/>
            <a:ext cx="8460432" cy="861774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İlk 9 üniversitemizin 2022-2023 Dünya sıralamasına göre </a:t>
            </a:r>
            <a:r>
              <a:rPr lang="tr-TR" u="sng" dirty="0">
                <a:solidFill>
                  <a:srgbClr val="FF0000"/>
                </a:solidFill>
              </a:rPr>
              <a:t>yayın kalitesi durumu</a:t>
            </a:r>
            <a:endParaRPr lang="en-US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BBB7526F-0A76-4F00-8118-3254D6F0AE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53093" y="1216377"/>
          <a:ext cx="8611621" cy="5330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601">
                  <a:extLst>
                    <a:ext uri="{9D8B030D-6E8A-4147-A177-3AD203B41FA5}">
                      <a16:colId xmlns:a16="http://schemas.microsoft.com/office/drawing/2014/main" val="828227388"/>
                    </a:ext>
                  </a:extLst>
                </a:gridCol>
                <a:gridCol w="2671104">
                  <a:extLst>
                    <a:ext uri="{9D8B030D-6E8A-4147-A177-3AD203B41FA5}">
                      <a16:colId xmlns:a16="http://schemas.microsoft.com/office/drawing/2014/main" val="2423280441"/>
                    </a:ext>
                  </a:extLst>
                </a:gridCol>
                <a:gridCol w="1086786">
                  <a:extLst>
                    <a:ext uri="{9D8B030D-6E8A-4147-A177-3AD203B41FA5}">
                      <a16:colId xmlns:a16="http://schemas.microsoft.com/office/drawing/2014/main" val="3340686460"/>
                    </a:ext>
                  </a:extLst>
                </a:gridCol>
                <a:gridCol w="1310688">
                  <a:extLst>
                    <a:ext uri="{9D8B030D-6E8A-4147-A177-3AD203B41FA5}">
                      <a16:colId xmlns:a16="http://schemas.microsoft.com/office/drawing/2014/main" val="1104308038"/>
                    </a:ext>
                  </a:extLst>
                </a:gridCol>
                <a:gridCol w="1481200">
                  <a:extLst>
                    <a:ext uri="{9D8B030D-6E8A-4147-A177-3AD203B41FA5}">
                      <a16:colId xmlns:a16="http://schemas.microsoft.com/office/drawing/2014/main" val="655978228"/>
                    </a:ext>
                  </a:extLst>
                </a:gridCol>
                <a:gridCol w="1276242">
                  <a:extLst>
                    <a:ext uri="{9D8B030D-6E8A-4147-A177-3AD203B41FA5}">
                      <a16:colId xmlns:a16="http://schemas.microsoft.com/office/drawing/2014/main" val="2361110412"/>
                    </a:ext>
                  </a:extLst>
                </a:gridCol>
              </a:tblGrid>
              <a:tr h="414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Sıra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Üniversite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%Q2)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extLst>
                  <a:ext uri="{0D108BD9-81ED-4DB2-BD59-A6C34878D82A}">
                    <a16:rowId xmlns:a16="http://schemas.microsoft.com/office/drawing/2014/main" val="294548391"/>
                  </a:ext>
                </a:extLst>
              </a:tr>
              <a:tr h="502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FFFF00"/>
                          </a:highlight>
                        </a:rPr>
                        <a:t>Dünya Ortalaması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highlight>
                            <a:srgbClr val="FFFF00"/>
                          </a:highlight>
                        </a:rPr>
                        <a:t>41,90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highlight>
                            <a:srgbClr val="FFFF00"/>
                          </a:highlight>
                        </a:rPr>
                        <a:t>28,99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highlight>
                            <a:srgbClr val="FFFF00"/>
                          </a:highlight>
                        </a:rPr>
                        <a:t>17,08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12,03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249273406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Hacettepe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27,30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24,52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22,89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25,29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3573491419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Istanbul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23,42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22,42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24,53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29,63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089734186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Ankara Univ.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26,60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23,07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21,55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28,78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3185402891"/>
                  </a:ext>
                </a:extLst>
              </a:tr>
              <a:tr h="471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4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Istanbul Technical Univ.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39,58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27,92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18,51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13,99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925223131"/>
                  </a:ext>
                </a:extLst>
              </a:tr>
              <a:tr h="4246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5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Middle East Tech Univ.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41,47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29,34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18,10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11,08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2018507149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6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Gazi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18,08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23,65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27,45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30,82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3095146734"/>
                  </a:ext>
                </a:extLst>
              </a:tr>
              <a:tr h="4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7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Ege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22,42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21,72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23,86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31,99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4158693155"/>
                  </a:ext>
                </a:extLst>
              </a:tr>
              <a:tr h="353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8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Koc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40,47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27,18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17,36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15.00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312895512"/>
                  </a:ext>
                </a:extLst>
              </a:tr>
              <a:tr h="372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9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Istanbul U.-Cerrahpasa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19,20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24,20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25,52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31,08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2228812279"/>
                  </a:ext>
                </a:extLst>
              </a:tr>
              <a:tr h="454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Harvard Univ.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63,41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22,76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10,19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3,65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00243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291DC-524E-4DF7-B682-D4AC55B8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9C0814CD-CFF0-4483-9A5B-B52AA57C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44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2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116632"/>
            <a:ext cx="8928992" cy="65527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sz="900">
              <a:solidFill>
                <a:prstClr val="white">
                  <a:shade val="50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92510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516" y="44624"/>
            <a:ext cx="8712968" cy="86177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5 yıllık makalelerine göre. İlk %25’lik dilimde en çok yayını olanlar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716" y="1037638"/>
            <a:ext cx="8922569" cy="570373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72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494" y="603326"/>
            <a:ext cx="6232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>
                <a:solidFill>
                  <a:srgbClr val="006FC0"/>
                </a:solidFill>
              </a:rPr>
              <a:t>Girişimci</a:t>
            </a:r>
            <a:r>
              <a:rPr spc="-204" dirty="0">
                <a:solidFill>
                  <a:srgbClr val="006FC0"/>
                </a:solidFill>
              </a:rPr>
              <a:t> </a:t>
            </a:r>
            <a:r>
              <a:rPr spc="-85" dirty="0">
                <a:solidFill>
                  <a:srgbClr val="006FC0"/>
                </a:solidFill>
              </a:rPr>
              <a:t>ve</a:t>
            </a:r>
            <a:r>
              <a:rPr spc="-235" dirty="0">
                <a:solidFill>
                  <a:srgbClr val="006FC0"/>
                </a:solidFill>
              </a:rPr>
              <a:t> </a:t>
            </a:r>
            <a:r>
              <a:rPr spc="-145" dirty="0">
                <a:solidFill>
                  <a:srgbClr val="006FC0"/>
                </a:solidFill>
              </a:rPr>
              <a:t>Yenilikçi</a:t>
            </a:r>
            <a:r>
              <a:rPr spc="-175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Üniversite</a:t>
            </a:r>
            <a:r>
              <a:rPr spc="-165" dirty="0">
                <a:solidFill>
                  <a:srgbClr val="006FC0"/>
                </a:solidFill>
              </a:rPr>
              <a:t> </a:t>
            </a:r>
            <a:r>
              <a:rPr spc="-35" dirty="0">
                <a:solidFill>
                  <a:srgbClr val="006FC0"/>
                </a:solidFill>
              </a:rPr>
              <a:t>Endeksi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5031" y="3210946"/>
            <a:ext cx="1261223" cy="12506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49722" y="3505580"/>
            <a:ext cx="755015" cy="5435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0" marR="5080" lvl="0" indent="-108585" defTabSz="914400" eaLnBrk="1" fontAlgn="auto" latinLnBrk="0" hangingPunct="1">
              <a:lnSpc>
                <a:spcPts val="132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Girişimci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Yenilikçi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53340" marR="0" lvl="0" indent="0" defTabSz="914400" eaLnBrk="1" fontAlgn="auto" latinLnBrk="0" hangingPunct="1">
              <a:lnSpc>
                <a:spcPts val="1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Üniversite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954523" y="1780019"/>
            <a:ext cx="1200785" cy="1499235"/>
            <a:chOff x="4954523" y="1780019"/>
            <a:chExt cx="1200785" cy="14992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5919" y="2909315"/>
              <a:ext cx="200405" cy="3695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4523" y="1780019"/>
              <a:ext cx="1200162" cy="120016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231384" y="1999310"/>
            <a:ext cx="648335" cy="6546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1590" marR="5080" lvl="0" indent="-9525" algn="just" defTabSz="914400" eaLnBrk="1" fontAlgn="auto" latinLnBrk="0" hangingPunct="1">
              <a:lnSpc>
                <a:spcPct val="916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</a:t>
            </a:r>
            <a:r>
              <a:rPr kumimoji="0" sz="11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Teknolojik Araştırma Yetkinliği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77711" y="3238487"/>
            <a:ext cx="1576705" cy="1200785"/>
            <a:chOff x="6077711" y="3238487"/>
            <a:chExt cx="1576705" cy="12007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7711" y="3764279"/>
              <a:ext cx="486917" cy="1973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4139" y="3238487"/>
              <a:ext cx="1200162" cy="120016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82561" y="3534917"/>
            <a:ext cx="544830" cy="5016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lvl="0" indent="-635" algn="ctr" defTabSz="914400" eaLnBrk="1" fontAlgn="auto" latinLnBrk="0" hangingPunct="1">
              <a:lnSpc>
                <a:spcPts val="121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 Mülkiyet Havuzu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62144" y="4358640"/>
            <a:ext cx="1200785" cy="1419860"/>
            <a:chOff x="4962144" y="4358640"/>
            <a:chExt cx="1200785" cy="141986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2204" y="4358640"/>
              <a:ext cx="201929" cy="3055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2144" y="4576572"/>
              <a:ext cx="1200162" cy="120167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255514" y="4950663"/>
            <a:ext cx="614680" cy="3479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43180" marR="5080" lvl="0" indent="-30480" defTabSz="914400" eaLnBrk="1" fontAlgn="auto" latinLnBrk="0" hangingPunct="1">
              <a:lnSpc>
                <a:spcPts val="121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1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20796" y="3224771"/>
            <a:ext cx="1609090" cy="1200785"/>
            <a:chOff x="3320796" y="3224771"/>
            <a:chExt cx="1609090" cy="120078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9224" y="3771900"/>
              <a:ext cx="470153" cy="1973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20796" y="3224771"/>
              <a:ext cx="1200162" cy="120016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608323" y="3444366"/>
            <a:ext cx="628015" cy="6540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lvl="0" indent="635" algn="ctr" defTabSz="914400" eaLnBrk="1" fontAlgn="auto" latinLnBrk="0" hangingPunct="1">
              <a:lnSpc>
                <a:spcPct val="91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 </a:t>
            </a:r>
            <a:r>
              <a:rPr kumimoji="0" sz="11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Toplumsal Katkı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82995" y="2112645"/>
            <a:ext cx="5346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%15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92593" y="3561715"/>
            <a:ext cx="5346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%20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42945" y="3627501"/>
            <a:ext cx="5346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%40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0921" y="4950409"/>
            <a:ext cx="5346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%25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55266" y="1072641"/>
            <a:ext cx="7388859" cy="4368165"/>
            <a:chOff x="2255266" y="1072641"/>
            <a:chExt cx="7388859" cy="4368165"/>
          </a:xfrm>
        </p:grpSpPr>
        <p:sp>
          <p:nvSpPr>
            <p:cNvPr id="3" name="object 3"/>
            <p:cNvSpPr/>
            <p:nvPr/>
          </p:nvSpPr>
          <p:spPr>
            <a:xfrm>
              <a:off x="2261616" y="3982212"/>
              <a:ext cx="7376159" cy="723900"/>
            </a:xfrm>
            <a:custGeom>
              <a:avLst/>
              <a:gdLst/>
              <a:ahLst/>
              <a:cxnLst/>
              <a:rect l="l" t="t" r="r" b="b"/>
              <a:pathLst>
                <a:path w="7376159" h="723900">
                  <a:moveTo>
                    <a:pt x="0" y="723900"/>
                  </a:moveTo>
                  <a:lnTo>
                    <a:pt x="7376159" y="723900"/>
                  </a:lnTo>
                </a:path>
                <a:path w="7376159" h="723900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6208" y="3323843"/>
              <a:ext cx="402386" cy="21168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61616" y="3256787"/>
              <a:ext cx="7376159" cy="0"/>
            </a:xfrm>
            <a:custGeom>
              <a:avLst/>
              <a:gdLst/>
              <a:ahLst/>
              <a:cxnLst/>
              <a:rect l="l" t="t" r="r" b="b"/>
              <a:pathLst>
                <a:path w="7376159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3824" y="3063240"/>
              <a:ext cx="402386" cy="23774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1439" y="2889503"/>
              <a:ext cx="402386" cy="2551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9055" y="2628900"/>
              <a:ext cx="402386" cy="28117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6672" y="3497580"/>
              <a:ext cx="402386" cy="1943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4287" y="2976371"/>
              <a:ext cx="402386" cy="24643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1904" y="3846575"/>
              <a:ext cx="402386" cy="15941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89519" y="3933443"/>
              <a:ext cx="402386" cy="15072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7136" y="4280928"/>
              <a:ext cx="402386" cy="11597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64751" y="4107180"/>
              <a:ext cx="403898" cy="1333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64308" y="3340608"/>
              <a:ext cx="328447" cy="20916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03448" y="3080003"/>
              <a:ext cx="326923" cy="23522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41064" y="2906268"/>
              <a:ext cx="326898" cy="25260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8680" y="2644139"/>
              <a:ext cx="326923" cy="27881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6295" y="3514343"/>
              <a:ext cx="326923" cy="19179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53912" y="2993136"/>
              <a:ext cx="326898" cy="24391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91527" y="3861815"/>
              <a:ext cx="326923" cy="15704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29144" y="3948684"/>
              <a:ext cx="326923" cy="14836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66760" y="4297680"/>
              <a:ext cx="326898" cy="11346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04375" y="4122419"/>
              <a:ext cx="326923" cy="130987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261616" y="5431536"/>
              <a:ext cx="7376159" cy="0"/>
            </a:xfrm>
            <a:custGeom>
              <a:avLst/>
              <a:gdLst/>
              <a:ahLst/>
              <a:cxnLst/>
              <a:rect l="l" t="t" r="r" b="b"/>
              <a:pathLst>
                <a:path w="7376159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261616" y="1083563"/>
              <a:ext cx="7376159" cy="1449705"/>
            </a:xfrm>
            <a:custGeom>
              <a:avLst/>
              <a:gdLst/>
              <a:ahLst/>
              <a:cxnLst/>
              <a:rect l="l" t="t" r="r" b="b"/>
              <a:pathLst>
                <a:path w="7376159" h="1449705">
                  <a:moveTo>
                    <a:pt x="0" y="1449324"/>
                  </a:moveTo>
                  <a:lnTo>
                    <a:pt x="7376159" y="1449324"/>
                  </a:lnTo>
                </a:path>
                <a:path w="7376159" h="1449705">
                  <a:moveTo>
                    <a:pt x="0" y="723900"/>
                  </a:moveTo>
                  <a:lnTo>
                    <a:pt x="7376159" y="723900"/>
                  </a:lnTo>
                </a:path>
                <a:path w="7376159" h="1449705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69464" y="1082039"/>
              <a:ext cx="6754368" cy="17465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94020" y="1988870"/>
              <a:ext cx="166192" cy="1661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629662" y="1090421"/>
              <a:ext cx="6638925" cy="1659889"/>
            </a:xfrm>
            <a:custGeom>
              <a:avLst/>
              <a:gdLst/>
              <a:ahLst/>
              <a:cxnLst/>
              <a:rect l="l" t="t" r="r" b="b"/>
              <a:pathLst>
                <a:path w="6638925" h="1659889">
                  <a:moveTo>
                    <a:pt x="0" y="1659636"/>
                  </a:moveTo>
                  <a:lnTo>
                    <a:pt x="737615" y="1312164"/>
                  </a:lnTo>
                  <a:lnTo>
                    <a:pt x="1475232" y="1520952"/>
                  </a:lnTo>
                  <a:lnTo>
                    <a:pt x="2212848" y="1557527"/>
                  </a:lnTo>
                  <a:lnTo>
                    <a:pt x="2950464" y="961643"/>
                  </a:lnTo>
                  <a:lnTo>
                    <a:pt x="3688079" y="1287779"/>
                  </a:lnTo>
                  <a:lnTo>
                    <a:pt x="4425695" y="0"/>
                  </a:lnTo>
                  <a:lnTo>
                    <a:pt x="5163312" y="515112"/>
                  </a:lnTo>
                  <a:lnTo>
                    <a:pt x="5900928" y="144779"/>
                  </a:lnTo>
                  <a:lnTo>
                    <a:pt x="6638544" y="475488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30595" y="2002536"/>
              <a:ext cx="96774" cy="9677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830641" y="5493382"/>
            <a:ext cx="167005" cy="143510"/>
            <a:chOff x="6830641" y="5493382"/>
            <a:chExt cx="167005" cy="143510"/>
          </a:xfrm>
        </p:grpSpPr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0641" y="5493382"/>
              <a:ext cx="143030" cy="14303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9147" y="5533643"/>
              <a:ext cx="98298" cy="9829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528061" y="338035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65678" y="358305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03675" y="2945383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41290" y="2684526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78907" y="355434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16777" y="303225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54393" y="390220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92390" y="3989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30006" y="4337050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167876" y="4162755"/>
            <a:ext cx="2057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28061" y="241630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97098" y="2068449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41,8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90898" y="2277237"/>
            <a:ext cx="431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38,92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672710" y="231470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38,4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66130" y="1718310"/>
            <a:ext cx="431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46,63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04001" y="2452877"/>
            <a:ext cx="431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42,12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85813" y="808989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59,9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23809" y="1271143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52,8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361426" y="90144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57,9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054845" y="1232662"/>
            <a:ext cx="4324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53,33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767443" y="5310885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34716" y="5509056"/>
            <a:ext cx="6965950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635" algn="l"/>
                <a:tab pos="1753870" algn="l"/>
                <a:tab pos="2491740" algn="l"/>
                <a:tab pos="3229610" algn="l"/>
                <a:tab pos="3966845" algn="l"/>
                <a:tab pos="4704715" algn="l"/>
                <a:tab pos="5442585" algn="l"/>
                <a:tab pos="6180455" algn="l"/>
              </a:tabLst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2013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2014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A.Ü.</a:t>
            </a:r>
            <a:r>
              <a:rPr kumimoji="0" sz="2800" b="1" i="0" u="none" strike="noStrike" kern="0" cap="none" spc="-1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Girişimci</a:t>
            </a:r>
            <a:r>
              <a:rPr kumimoji="0" sz="2800" b="1" i="0" u="none" strike="noStrike" kern="0" cap="none" spc="-20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2800" b="1" i="0" u="none" strike="noStrike" kern="0" cap="none" spc="-2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Yenilikçi</a:t>
            </a:r>
            <a:r>
              <a:rPr kumimoji="0" sz="2800" b="1" i="0" u="none" strike="noStrike" kern="0" cap="none" spc="-20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Üniversite</a:t>
            </a:r>
            <a:r>
              <a:rPr kumimoji="0" sz="2800" b="1" i="0" u="none" strike="noStrike" kern="0" cap="none" spc="-17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Endeksi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67443" y="4441063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767443" y="3571113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767443" y="2701290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767443" y="1831340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767443" y="961390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30095" y="5310885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953005" y="4586096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953005" y="386105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3005" y="313613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953005" y="241134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953005" y="1686001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953005" y="96139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63164" y="550905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9" name="object 6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18232" y="1301496"/>
            <a:ext cx="250698" cy="104394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2878963" y="1214069"/>
            <a:ext cx="2952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3248405" y="1304544"/>
            <a:ext cx="243840" cy="97155"/>
            <a:chOff x="3248405" y="1304544"/>
            <a:chExt cx="243840" cy="97155"/>
          </a:xfrm>
        </p:grpSpPr>
        <p:sp>
          <p:nvSpPr>
            <p:cNvPr id="72" name="object 72"/>
            <p:cNvSpPr/>
            <p:nvPr/>
          </p:nvSpPr>
          <p:spPr>
            <a:xfrm>
              <a:off x="3248405" y="135407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3" name="object 7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20795" y="1304544"/>
              <a:ext cx="96774" cy="96774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3505961" y="1214069"/>
            <a:ext cx="9715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Toplam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Puan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7653" y="6230823"/>
            <a:ext cx="51041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A.Ü.</a:t>
            </a:r>
            <a:r>
              <a:rPr kumimoji="0" sz="2800" b="1" i="0" u="none" strike="noStrike" kern="0" cap="none" spc="-2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GYÜE</a:t>
            </a:r>
            <a:r>
              <a:rPr kumimoji="0" sz="2800" b="1" i="0" u="none" strike="noStrike" kern="0" cap="none" spc="-2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2018</a:t>
            </a:r>
            <a:r>
              <a:rPr kumimoji="0" sz="2800" b="1" i="0" u="none" strike="noStrike" kern="0" cap="none" spc="-1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2800" b="1" i="0" u="none" strike="noStrike" kern="0" cap="none" spc="-2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2800" b="1" i="0" u="none" strike="noStrike" kern="0" cap="none" spc="-19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8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Sonuçları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58021" y="607885"/>
            <a:ext cx="7055484" cy="2249805"/>
            <a:chOff x="2458021" y="607885"/>
            <a:chExt cx="7055484" cy="2249805"/>
          </a:xfrm>
        </p:grpSpPr>
        <p:sp>
          <p:nvSpPr>
            <p:cNvPr id="4" name="object 4"/>
            <p:cNvSpPr/>
            <p:nvPr/>
          </p:nvSpPr>
          <p:spPr>
            <a:xfrm>
              <a:off x="2519171" y="612648"/>
              <a:ext cx="6989445" cy="2192020"/>
            </a:xfrm>
            <a:custGeom>
              <a:avLst/>
              <a:gdLst/>
              <a:ahLst/>
              <a:cxnLst/>
              <a:rect l="l" t="t" r="r" b="b"/>
              <a:pathLst>
                <a:path w="6989445" h="2192020">
                  <a:moveTo>
                    <a:pt x="0" y="1642872"/>
                  </a:moveTo>
                  <a:lnTo>
                    <a:pt x="6989063" y="1642872"/>
                  </a:lnTo>
                </a:path>
                <a:path w="6989445" h="2192020">
                  <a:moveTo>
                    <a:pt x="0" y="1095755"/>
                  </a:moveTo>
                  <a:lnTo>
                    <a:pt x="6989063" y="1095755"/>
                  </a:lnTo>
                </a:path>
                <a:path w="6989445" h="2192020">
                  <a:moveTo>
                    <a:pt x="0" y="547115"/>
                  </a:moveTo>
                  <a:lnTo>
                    <a:pt x="6989063" y="547115"/>
                  </a:lnTo>
                </a:path>
                <a:path w="6989445" h="2192020">
                  <a:moveTo>
                    <a:pt x="0" y="0"/>
                  </a:moveTo>
                  <a:lnTo>
                    <a:pt x="6989063" y="0"/>
                  </a:lnTo>
                </a:path>
                <a:path w="6989445" h="2192020">
                  <a:moveTo>
                    <a:pt x="0" y="2191512"/>
                  </a:moveTo>
                  <a:lnTo>
                    <a:pt x="6989064" y="2191512"/>
                  </a:lnTo>
                  <a:lnTo>
                    <a:pt x="6989064" y="0"/>
                  </a:lnTo>
                  <a:lnTo>
                    <a:pt x="0" y="0"/>
                  </a:lnTo>
                  <a:lnTo>
                    <a:pt x="0" y="2191512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3" y="2400274"/>
              <a:ext cx="397763" cy="413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2272" y="2125967"/>
              <a:ext cx="397763" cy="687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8775" y="1414272"/>
              <a:ext cx="399275" cy="1399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6804" y="810768"/>
              <a:ext cx="397764" cy="20025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1235" y="2290546"/>
              <a:ext cx="399275" cy="5227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9263" y="1798294"/>
              <a:ext cx="397763" cy="10150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27292" y="1743443"/>
              <a:ext cx="397764" cy="1069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3795" y="1194816"/>
              <a:ext cx="399275" cy="16184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9751" y="2290546"/>
              <a:ext cx="397763" cy="5227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96255" y="1962886"/>
              <a:ext cx="399275" cy="8504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44283" y="2180818"/>
              <a:ext cx="397764" cy="6324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92312" y="1085088"/>
              <a:ext cx="397764" cy="17282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66744" y="2455125"/>
              <a:ext cx="399275" cy="3581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4772" y="2017750"/>
              <a:ext cx="397763" cy="7955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61275" y="1962886"/>
              <a:ext cx="399275" cy="8504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09304" y="1030224"/>
              <a:ext cx="397764" cy="17830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52343" y="2417025"/>
              <a:ext cx="323875" cy="3894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0372" y="2142718"/>
              <a:ext cx="322351" cy="6637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48399" y="1431036"/>
              <a:ext cx="322351" cy="13754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94904" y="827532"/>
              <a:ext cx="323875" cy="19789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7363" y="1813547"/>
              <a:ext cx="323875" cy="9928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65392" y="1758683"/>
              <a:ext cx="322325" cy="10477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70859" y="2307310"/>
              <a:ext cx="640867" cy="4991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13419" y="1211580"/>
              <a:ext cx="322351" cy="15948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35879" y="1978139"/>
              <a:ext cx="322351" cy="8283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82383" y="2197582"/>
              <a:ext cx="323875" cy="6088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30412" y="1101852"/>
              <a:ext cx="323875" cy="170459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06367" y="2471889"/>
              <a:ext cx="322351" cy="3345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52872" y="2033003"/>
              <a:ext cx="323875" cy="7734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0899" y="1978139"/>
              <a:ext cx="322325" cy="82830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48927" y="1046988"/>
              <a:ext cx="322351" cy="175945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462783" y="612648"/>
              <a:ext cx="7045959" cy="2240280"/>
            </a:xfrm>
            <a:custGeom>
              <a:avLst/>
              <a:gdLst/>
              <a:ahLst/>
              <a:cxnLst/>
              <a:rect l="l" t="t" r="r" b="b"/>
              <a:pathLst>
                <a:path w="7045959" h="2240280">
                  <a:moveTo>
                    <a:pt x="56388" y="2191512"/>
                  </a:moveTo>
                  <a:lnTo>
                    <a:pt x="56388" y="0"/>
                  </a:lnTo>
                </a:path>
                <a:path w="7045959" h="2240280">
                  <a:moveTo>
                    <a:pt x="0" y="2191512"/>
                  </a:moveTo>
                  <a:lnTo>
                    <a:pt x="56388" y="2191512"/>
                  </a:lnTo>
                </a:path>
                <a:path w="7045959" h="2240280">
                  <a:moveTo>
                    <a:pt x="0" y="1642872"/>
                  </a:moveTo>
                  <a:lnTo>
                    <a:pt x="56388" y="1642872"/>
                  </a:lnTo>
                </a:path>
                <a:path w="7045959" h="2240280">
                  <a:moveTo>
                    <a:pt x="0" y="1095755"/>
                  </a:moveTo>
                  <a:lnTo>
                    <a:pt x="56388" y="1095755"/>
                  </a:lnTo>
                </a:path>
                <a:path w="7045959" h="2240280">
                  <a:moveTo>
                    <a:pt x="0" y="547115"/>
                  </a:moveTo>
                  <a:lnTo>
                    <a:pt x="56388" y="547115"/>
                  </a:lnTo>
                </a:path>
                <a:path w="7045959" h="2240280">
                  <a:moveTo>
                    <a:pt x="0" y="0"/>
                  </a:moveTo>
                  <a:lnTo>
                    <a:pt x="56388" y="0"/>
                  </a:lnTo>
                </a:path>
                <a:path w="7045959" h="2240280">
                  <a:moveTo>
                    <a:pt x="56388" y="2191512"/>
                  </a:moveTo>
                  <a:lnTo>
                    <a:pt x="7045452" y="2191512"/>
                  </a:lnTo>
                </a:path>
                <a:path w="7045959" h="2240280">
                  <a:moveTo>
                    <a:pt x="56388" y="2191512"/>
                  </a:moveTo>
                  <a:lnTo>
                    <a:pt x="56388" y="2240279"/>
                  </a:lnTo>
                </a:path>
                <a:path w="7045959" h="2240280">
                  <a:moveTo>
                    <a:pt x="1802892" y="2191512"/>
                  </a:moveTo>
                  <a:lnTo>
                    <a:pt x="1802892" y="2240279"/>
                  </a:lnTo>
                </a:path>
                <a:path w="7045959" h="2240280">
                  <a:moveTo>
                    <a:pt x="3550920" y="2191512"/>
                  </a:moveTo>
                  <a:lnTo>
                    <a:pt x="3550920" y="2240279"/>
                  </a:lnTo>
                </a:path>
                <a:path w="7045959" h="2240280">
                  <a:moveTo>
                    <a:pt x="5297424" y="2191512"/>
                  </a:moveTo>
                  <a:lnTo>
                    <a:pt x="5297424" y="2240279"/>
                  </a:lnTo>
                </a:path>
                <a:path w="7045959" h="2240280">
                  <a:moveTo>
                    <a:pt x="7045452" y="2191512"/>
                  </a:moveTo>
                  <a:lnTo>
                    <a:pt x="7045452" y="2240279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858516" y="2125218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60570" y="2182495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07963" y="1469897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55609" y="866343"/>
            <a:ext cx="2057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78070" y="1853564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25843" y="179870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73236" y="125044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6397" y="2015489"/>
            <a:ext cx="433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200" algn="l"/>
              </a:tabLst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9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196078" y="201790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43470" y="223735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91118" y="114096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11904" y="2508326"/>
            <a:ext cx="1162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13578" y="2072767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61352" y="201790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008744" y="1086103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51075" y="2664713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61158" y="211658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161158" y="156832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161158" y="102031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61158" y="47193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715260" y="2881376"/>
            <a:ext cx="135572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 ve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Teknolojik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7493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20946" y="2881376"/>
            <a:ext cx="1238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09105" y="2881376"/>
            <a:ext cx="1157605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6695" marR="5080" lvl="0" indent="-214629" defTabSz="914400" eaLnBrk="1" fontAlgn="auto" latinLnBrk="0" hangingPunct="1">
              <a:lnSpc>
                <a:spcPct val="101699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Katkı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Ticarileşme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955660" y="2881376"/>
            <a:ext cx="1358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Mülkiyet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Havuzu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063413" y="964865"/>
            <a:ext cx="99648" cy="99648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3192272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3" name="object 6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846749" y="964865"/>
            <a:ext cx="99648" cy="99648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3975861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5" name="object 6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630085" y="964865"/>
            <a:ext cx="99648" cy="99648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4759197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7" name="object 6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413421" y="964865"/>
            <a:ext cx="99648" cy="99648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5542915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999991" y="265557"/>
            <a:ext cx="39871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Kategorilere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GYÜE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A.Ü.</a:t>
            </a:r>
            <a:r>
              <a:rPr kumimoji="0" sz="14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Sıralamaları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(2018-2021)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2697226" y="3959161"/>
            <a:ext cx="6636384" cy="1651000"/>
            <a:chOff x="2697226" y="3959161"/>
            <a:chExt cx="6636384" cy="1651000"/>
          </a:xfrm>
        </p:grpSpPr>
        <p:sp>
          <p:nvSpPr>
            <p:cNvPr id="71" name="object 71"/>
            <p:cNvSpPr/>
            <p:nvPr/>
          </p:nvSpPr>
          <p:spPr>
            <a:xfrm>
              <a:off x="2703576" y="5192267"/>
              <a:ext cx="6623684" cy="0"/>
            </a:xfrm>
            <a:custGeom>
              <a:avLst/>
              <a:gdLst/>
              <a:ahLst/>
              <a:cxnLst/>
              <a:rect l="l" t="t" r="r" b="b"/>
              <a:pathLst>
                <a:path w="6623684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56048" y="4977383"/>
              <a:ext cx="457250" cy="63245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12635" y="4864607"/>
              <a:ext cx="457250" cy="74523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703576" y="4372355"/>
              <a:ext cx="6623684" cy="410209"/>
            </a:xfrm>
            <a:custGeom>
              <a:avLst/>
              <a:gdLst/>
              <a:ahLst/>
              <a:cxnLst/>
              <a:rect l="l" t="t" r="r" b="b"/>
              <a:pathLst>
                <a:path w="6623684" h="410210">
                  <a:moveTo>
                    <a:pt x="0" y="409956"/>
                  </a:moveTo>
                  <a:lnTo>
                    <a:pt x="6623304" y="409956"/>
                  </a:lnTo>
                </a:path>
                <a:path w="6623684" h="410210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67700" y="4271771"/>
              <a:ext cx="457250" cy="133807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09949" y="5272999"/>
              <a:ext cx="439319" cy="33684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39084" y="5280659"/>
              <a:ext cx="381787" cy="32232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95672" y="4994147"/>
              <a:ext cx="381787" cy="60883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50735" y="4881371"/>
              <a:ext cx="381787" cy="72162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07323" y="4287011"/>
              <a:ext cx="381761" cy="131597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703576" y="5602223"/>
              <a:ext cx="6623684" cy="0"/>
            </a:xfrm>
            <a:custGeom>
              <a:avLst/>
              <a:gdLst/>
              <a:ahLst/>
              <a:cxnLst/>
              <a:rect l="l" t="t" r="r" b="b"/>
              <a:pathLst>
                <a:path w="6623684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703576" y="3963923"/>
              <a:ext cx="6623684" cy="0"/>
            </a:xfrm>
            <a:custGeom>
              <a:avLst/>
              <a:gdLst/>
              <a:ahLst/>
              <a:cxnLst/>
              <a:rect l="l" t="t" r="r" b="b"/>
              <a:pathLst>
                <a:path w="6623684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5086477" y="5034152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742430" y="4921377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398509" y="4327397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449067" y="5275833"/>
            <a:ext cx="1147445" cy="426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1240" marR="0" lvl="0" indent="0" defTabSz="914400" eaLnBrk="1" fontAlgn="auto" latinLnBrk="0" hangingPunct="1">
              <a:lnSpc>
                <a:spcPts val="1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358898" y="4643373"/>
            <a:ext cx="193040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358898" y="3824096"/>
            <a:ext cx="193040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867279" y="5679440"/>
            <a:ext cx="134302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 ve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Teknolojik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223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581397" y="5679440"/>
            <a:ext cx="1226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278245" y="5679440"/>
            <a:ext cx="1144905" cy="3949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3995" marR="5080" lvl="0" indent="-214629" defTabSz="914400" eaLnBrk="1" fontAlgn="auto" latinLnBrk="0" hangingPunct="1">
              <a:lnSpc>
                <a:spcPct val="101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Katkı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Ticarileşme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833106" y="5679440"/>
            <a:ext cx="134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Mülkiyet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Havuzu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396360" y="3503167"/>
            <a:ext cx="49657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Kategorilere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A.Ü.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</a:t>
            </a: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(2018-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275332" y="3429000"/>
            <a:ext cx="7192009" cy="2723515"/>
          </a:xfrm>
          <a:custGeom>
            <a:avLst/>
            <a:gdLst/>
            <a:ahLst/>
            <a:cxnLst/>
            <a:rect l="l" t="t" r="r" b="b"/>
            <a:pathLst>
              <a:path w="7192009" h="2723515">
                <a:moveTo>
                  <a:pt x="0" y="2723388"/>
                </a:moveTo>
                <a:lnTo>
                  <a:pt x="7191756" y="2723388"/>
                </a:lnTo>
                <a:lnTo>
                  <a:pt x="7191756" y="0"/>
                </a:lnTo>
                <a:lnTo>
                  <a:pt x="0" y="0"/>
                </a:lnTo>
                <a:lnTo>
                  <a:pt x="0" y="2723388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040" y="122239"/>
            <a:ext cx="9917960" cy="1029233"/>
          </a:xfrm>
        </p:spPr>
        <p:txBody>
          <a:bodyPr>
            <a:normAutofit/>
          </a:bodyPr>
          <a:lstStyle/>
          <a:p>
            <a:r>
              <a:rPr lang="tr-TR" sz="2800" b="1" dirty="0">
                <a:latin typeface="+mn-lt"/>
              </a:rPr>
              <a:t>YÖK Araştırma Üniversiteleri Performans İzleme Endeksi</a:t>
            </a:r>
            <a:br>
              <a:rPr lang="tr-TR" sz="2800" b="1" dirty="0">
                <a:latin typeface="+mn-lt"/>
              </a:rPr>
            </a:br>
            <a:r>
              <a:rPr lang="tr-TR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Kriterler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41913" y="4604247"/>
            <a:ext cx="8108174" cy="22167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84552" tIns="284552" rIns="1460489" bIns="740804" numCol="1" spcCol="1270" anchor="t" anchorCtr="0">
            <a:noAutofit/>
          </a:bodyPr>
          <a:lstStyle/>
          <a:p>
            <a:endParaRPr lang="en-US" sz="12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387963" y="1023816"/>
            <a:ext cx="4766650" cy="32619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84552" tIns="284552" rIns="1460489" bIns="740804" numCol="1" spcCol="1270" anchor="t" anchorCtr="0">
            <a:noAutofit/>
          </a:bodyPr>
          <a:lstStyle/>
          <a:p>
            <a:endParaRPr lang="en-US" sz="12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84851" y="1175539"/>
            <a:ext cx="4423381" cy="28906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84552" tIns="284552" rIns="1460489" bIns="740804" numCol="1" spcCol="1270" anchor="t" anchorCtr="0">
            <a:noAutofit/>
          </a:bodyPr>
          <a:lstStyle/>
          <a:p>
            <a:endParaRPr lang="en-US" sz="12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22825" y="4025920"/>
            <a:ext cx="1814219" cy="48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Yayılımı</a:t>
            </a:r>
          </a:p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(%10)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61667" y="1604285"/>
            <a:ext cx="3666937" cy="3422475"/>
            <a:chOff x="772160" y="264159"/>
            <a:chExt cx="3657600" cy="3413760"/>
          </a:xfrm>
        </p:grpSpPr>
        <p:sp>
          <p:nvSpPr>
            <p:cNvPr id="46" name="Pie 45"/>
            <p:cNvSpPr/>
            <p:nvPr/>
          </p:nvSpPr>
          <p:spPr>
            <a:xfrm>
              <a:off x="772160" y="264159"/>
              <a:ext cx="3413760" cy="3413760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Pie 4"/>
            <p:cNvSpPr/>
            <p:nvPr/>
          </p:nvSpPr>
          <p:spPr>
            <a:xfrm>
              <a:off x="3210560" y="987551"/>
              <a:ext cx="1219200" cy="10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383" tIns="48383" rIns="48383" bIns="48383" numCol="1" spcCol="1270" anchor="ctr" anchorCtr="0">
              <a:noAutofit/>
            </a:bodyPr>
            <a:lstStyle/>
            <a:p>
              <a:pPr algn="ctr" defTabSz="169349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1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Pie 47"/>
          <p:cNvSpPr/>
          <p:nvPr/>
        </p:nvSpPr>
        <p:spPr>
          <a:xfrm>
            <a:off x="4121818" y="1611240"/>
            <a:ext cx="3422475" cy="3478172"/>
          </a:xfrm>
          <a:prstGeom prst="pie">
            <a:avLst>
              <a:gd name="adj1" fmla="val 1800000"/>
              <a:gd name="adj2" fmla="val 90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3804072" y="1589165"/>
            <a:ext cx="3719215" cy="3422475"/>
            <a:chOff x="2590800" y="1905001"/>
            <a:chExt cx="3709745" cy="3413760"/>
          </a:xfrm>
        </p:grpSpPr>
        <p:grpSp>
          <p:nvGrpSpPr>
            <p:cNvPr id="50" name="Group 49"/>
            <p:cNvGrpSpPr/>
            <p:nvPr/>
          </p:nvGrpSpPr>
          <p:grpSpPr>
            <a:xfrm>
              <a:off x="2590800" y="1905001"/>
              <a:ext cx="3709745" cy="3413760"/>
              <a:chOff x="1666240" y="264160"/>
              <a:chExt cx="3709745" cy="3413760"/>
            </a:xfrm>
          </p:grpSpPr>
          <p:sp>
            <p:nvSpPr>
              <p:cNvPr id="57" name="Pie 56"/>
              <p:cNvSpPr/>
              <p:nvPr/>
            </p:nvSpPr>
            <p:spPr>
              <a:xfrm>
                <a:off x="1962225" y="264160"/>
                <a:ext cx="3413760" cy="3413760"/>
              </a:xfrm>
              <a:prstGeom prst="pie">
                <a:avLst>
                  <a:gd name="adj1" fmla="val 9000000"/>
                  <a:gd name="adj2" fmla="val 16200000"/>
                </a:avLst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58" name="Pie 4"/>
              <p:cNvSpPr/>
              <p:nvPr/>
            </p:nvSpPr>
            <p:spPr>
              <a:xfrm>
                <a:off x="1666240" y="987551"/>
                <a:ext cx="1219200" cy="1016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383" tIns="48383" rIns="48383" bIns="48383" numCol="1" spcCol="1270" anchor="ctr" anchorCtr="0">
                <a:noAutofit/>
              </a:bodyPr>
              <a:lstStyle/>
              <a:p>
                <a:pPr algn="ctr" defTabSz="16934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81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2844879" y="2514600"/>
              <a:ext cx="212391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Kapasitesi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(%25)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806660" y="2509420"/>
              <a:ext cx="1183081" cy="917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Kalitesi</a:t>
              </a:r>
            </a:p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(%40)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752769" y="4233250"/>
              <a:ext cx="1809599" cy="756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Etkileşim ve </a:t>
              </a:r>
              <a:r>
                <a:rPr lang="en-US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İşbirliği</a:t>
              </a:r>
              <a:endParaRPr lang="tr-TR" sz="16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(%35)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810000" y="3433338"/>
              <a:ext cx="1569961" cy="567408"/>
              <a:chOff x="767204" y="4990599"/>
              <a:chExt cx="1800200" cy="656322"/>
            </a:xfrm>
          </p:grpSpPr>
          <p:sp>
            <p:nvSpPr>
              <p:cNvPr id="55" name="Oval 8"/>
              <p:cNvSpPr/>
              <p:nvPr/>
            </p:nvSpPr>
            <p:spPr>
              <a:xfrm>
                <a:off x="767204" y="4990599"/>
                <a:ext cx="1800200" cy="656322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56" name="Oval 4"/>
              <p:cNvSpPr/>
              <p:nvPr/>
            </p:nvSpPr>
            <p:spPr>
              <a:xfrm>
                <a:off x="1029329" y="5086715"/>
                <a:ext cx="1272934" cy="464090"/>
              </a:xfrm>
              <a:prstGeom prst="round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918" tIns="22918" rIns="22918" bIns="22918" numCol="1" spcCol="1270" anchor="ctr" anchorCtr="0">
                <a:noAutofit/>
              </a:bodyPr>
              <a:lstStyle/>
              <a:p>
                <a:pPr algn="ctr" defTabSz="802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4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Performans Kriterleri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96435" y="2577289"/>
            <a:ext cx="2294860" cy="370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61582" y="1303246"/>
            <a:ext cx="3562925" cy="219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Atıf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Bilimsel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Programlarından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Programlarından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İlgili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Yılda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Kuruma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Aktarılan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Tutarı</a:t>
            </a: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Uluslararası Proje Fon Tutarı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n-NO" sz="1053" dirty="0">
                <a:latin typeface="Arial" panose="020B0604020202020204" pitchFamily="34" charset="0"/>
                <a:cs typeface="Arial" panose="020B0604020202020204" pitchFamily="34" charset="0"/>
              </a:rPr>
              <a:t>Ulusal ve Uluslararası Patent Başvuru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Ulusal Patent Belge 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Patent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Faydalı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Tasarım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Mezun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ğren</a:t>
            </a: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i Sayısı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904900" y="991822"/>
            <a:ext cx="4330604" cy="3170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b-NO" sz="1053" dirty="0">
                <a:latin typeface="Arial" panose="020B0604020202020204" pitchFamily="34" charset="0"/>
                <a:cs typeface="Arial" panose="020B0604020202020204" pitchFamily="34" charset="0"/>
              </a:rPr>
              <a:t>Incites Dergi Etki Değerinde ilk %50’lik Dilime Giren Bilimsel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nb-NO" sz="1053" dirty="0">
                <a:latin typeface="Arial" panose="020B0604020202020204" pitchFamily="34" charset="0"/>
                <a:cs typeface="Arial" panose="020B0604020202020204" pitchFamily="34" charset="0"/>
              </a:rPr>
              <a:t>Incites Dergi Etki Değerinde ilk %10’lik  Dilime Giren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Ödülü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Üyelerinin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Teknopark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Kuluçka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Merkezi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TEKMER’de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Ortak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Faal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Firma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Öğrenci/son 5 yıllık mezunların Teknopark, Kuluçka Merkezi, TEKMER’de Ortak veya Sahip Olduğu Faal Firma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YÖK 100/2000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Burs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TÜBİTAK 2244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TÜBİTAK 1004 Programı Kapsamında Desteklenen Teknoloji  Platformu Projesi Kapsamında Alınan Fon Tutarı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Yayınların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Açık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Erişim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Yüzdesi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Tezlerin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Aç</a:t>
            </a:r>
            <a:r>
              <a:rPr lang="tr-TR" sz="1053" dirty="0" err="1">
                <a:latin typeface="Arial" panose="020B0604020202020204" pitchFamily="34" charset="0"/>
                <a:cs typeface="Arial" panose="020B0604020202020204" pitchFamily="34" charset="0"/>
              </a:rPr>
              <a:t>ık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Erişim</a:t>
            </a: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Yüzdesi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Başarı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Sıralamalarında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İlk 500'e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Girme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Akredite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Edilmiş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274040" y="4971632"/>
            <a:ext cx="8438725" cy="18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Üniversite-Üniversite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Üniversite-Sanayi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Patent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Patent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fonları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kapsamında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– Sanayi İşbirliği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Projelerinden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Tutarının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İlgili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Sayısına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Kontratlı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– Sanayi İşbirliği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Projelerinden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Tutarının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İlgili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Sayısına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Üyesi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Dolaşımdaki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Üyesi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90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2677" y="6159500"/>
            <a:ext cx="78632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A.Ü.</a:t>
            </a:r>
            <a:r>
              <a:rPr kumimoji="0" sz="2800" b="1" i="0" u="none" strike="noStrike" kern="0" cap="none" spc="-18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Girişimci</a:t>
            </a:r>
            <a:r>
              <a:rPr kumimoji="0" sz="2800" b="1" i="0" u="none" strike="noStrike" kern="0" cap="none" spc="-1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2800" b="1" i="0" u="none" strike="noStrike" kern="0" cap="none" spc="-2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Yenilikçi</a:t>
            </a:r>
            <a:r>
              <a:rPr kumimoji="0" sz="2800" b="1" i="0" u="none" strike="noStrike" kern="0" cap="none" spc="-19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Üniversite</a:t>
            </a:r>
            <a:r>
              <a:rPr kumimoji="0" sz="2800" b="1" i="0" u="none" strike="noStrike" kern="0" cap="none" spc="-1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Endeksi,</a:t>
            </a:r>
            <a:r>
              <a:rPr kumimoji="0" sz="2800" b="1" i="0" u="none" strike="noStrike" kern="0" cap="none" spc="-1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8501" y="719137"/>
            <a:ext cx="7829550" cy="1802130"/>
            <a:chOff x="2238501" y="719137"/>
            <a:chExt cx="7829550" cy="1802130"/>
          </a:xfrm>
        </p:grpSpPr>
        <p:sp>
          <p:nvSpPr>
            <p:cNvPr id="4" name="object 4"/>
            <p:cNvSpPr/>
            <p:nvPr/>
          </p:nvSpPr>
          <p:spPr>
            <a:xfrm>
              <a:off x="2244851" y="2257044"/>
              <a:ext cx="7816850" cy="0"/>
            </a:xfrm>
            <a:custGeom>
              <a:avLst/>
              <a:gdLst/>
              <a:ahLst/>
              <a:cxnLst/>
              <a:rect l="l" t="t" r="r" b="b"/>
              <a:pathLst>
                <a:path w="781685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1799" y="2185428"/>
              <a:ext cx="496836" cy="3352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44851" y="1746503"/>
              <a:ext cx="7816850" cy="254635"/>
            </a:xfrm>
            <a:custGeom>
              <a:avLst/>
              <a:gdLst/>
              <a:ahLst/>
              <a:cxnLst/>
              <a:rect l="l" t="t" r="r" b="b"/>
              <a:pathLst>
                <a:path w="7816850" h="254635">
                  <a:moveTo>
                    <a:pt x="0" y="254508"/>
                  </a:moveTo>
                  <a:lnTo>
                    <a:pt x="7816596" y="254508"/>
                  </a:lnTo>
                </a:path>
                <a:path w="7816850" h="254635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5567" y="1776971"/>
              <a:ext cx="496836" cy="743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9336" y="1726704"/>
              <a:ext cx="496836" cy="7939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44851" y="979931"/>
              <a:ext cx="7816850" cy="510540"/>
            </a:xfrm>
            <a:custGeom>
              <a:avLst/>
              <a:gdLst/>
              <a:ahLst/>
              <a:cxnLst/>
              <a:rect l="l" t="t" r="r" b="b"/>
              <a:pathLst>
                <a:path w="7816850" h="510540">
                  <a:moveTo>
                    <a:pt x="0" y="510539"/>
                  </a:moveTo>
                  <a:lnTo>
                    <a:pt x="7816596" y="510539"/>
                  </a:lnTo>
                </a:path>
                <a:path w="7816850" h="510540">
                  <a:moveTo>
                    <a:pt x="0" y="256031"/>
                  </a:moveTo>
                  <a:lnTo>
                    <a:pt x="7816596" y="256031"/>
                  </a:lnTo>
                </a:path>
                <a:path w="7816850" h="51054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3104" y="858012"/>
              <a:ext cx="496836" cy="16626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9899" y="2202141"/>
              <a:ext cx="421398" cy="3116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3667" y="1793735"/>
              <a:ext cx="421424" cy="7201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8960" y="1741919"/>
              <a:ext cx="419874" cy="7719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72727" y="873252"/>
              <a:ext cx="419874" cy="16405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44851" y="2511551"/>
              <a:ext cx="7816850" cy="0"/>
            </a:xfrm>
            <a:custGeom>
              <a:avLst/>
              <a:gdLst/>
              <a:ahLst/>
              <a:cxnLst/>
              <a:rect l="l" t="t" r="r" b="b"/>
              <a:pathLst>
                <a:path w="781685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244851" y="723900"/>
              <a:ext cx="7816850" cy="0"/>
            </a:xfrm>
            <a:custGeom>
              <a:avLst/>
              <a:gdLst/>
              <a:ahLst/>
              <a:cxnLst/>
              <a:rect l="l" t="t" r="r" b="b"/>
              <a:pathLst>
                <a:path w="781685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171189" y="2184857"/>
            <a:ext cx="116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4920" y="1832305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28942" y="1781682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83344" y="913256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26920" y="2062734"/>
            <a:ext cx="90170" cy="53657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49830" y="530479"/>
            <a:ext cx="168275" cy="155765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57907" y="2588767"/>
            <a:ext cx="134302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 ve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Teknolojik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223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69840" y="2588767"/>
            <a:ext cx="1226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96329" y="2588767"/>
            <a:ext cx="1880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Katkı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Ticarileşme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17941" y="2588767"/>
            <a:ext cx="134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Mülkiyet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Havuzu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01338" y="279273"/>
            <a:ext cx="3880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 Kategori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(2021)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66900" y="205740"/>
            <a:ext cx="8333740" cy="2857500"/>
          </a:xfrm>
          <a:custGeom>
            <a:avLst/>
            <a:gdLst/>
            <a:ahLst/>
            <a:cxnLst/>
            <a:rect l="l" t="t" r="r" b="b"/>
            <a:pathLst>
              <a:path w="8333740" h="2857500">
                <a:moveTo>
                  <a:pt x="0" y="2857499"/>
                </a:moveTo>
                <a:lnTo>
                  <a:pt x="8333232" y="2857499"/>
                </a:lnTo>
                <a:lnTo>
                  <a:pt x="8333232" y="0"/>
                </a:lnTo>
                <a:lnTo>
                  <a:pt x="0" y="0"/>
                </a:lnTo>
                <a:lnTo>
                  <a:pt x="0" y="2857499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288794" y="3811333"/>
            <a:ext cx="7695565" cy="1594485"/>
            <a:chOff x="2288794" y="3811333"/>
            <a:chExt cx="7695565" cy="1594485"/>
          </a:xfrm>
        </p:grpSpPr>
        <p:sp>
          <p:nvSpPr>
            <p:cNvPr id="30" name="object 30"/>
            <p:cNvSpPr/>
            <p:nvPr/>
          </p:nvSpPr>
          <p:spPr>
            <a:xfrm>
              <a:off x="2295144" y="3816096"/>
              <a:ext cx="7682865" cy="1054735"/>
            </a:xfrm>
            <a:custGeom>
              <a:avLst/>
              <a:gdLst/>
              <a:ahLst/>
              <a:cxnLst/>
              <a:rect l="l" t="t" r="r" b="b"/>
              <a:pathLst>
                <a:path w="7682865" h="1054735">
                  <a:moveTo>
                    <a:pt x="0" y="1054608"/>
                  </a:moveTo>
                  <a:lnTo>
                    <a:pt x="7682483" y="1054608"/>
                  </a:lnTo>
                </a:path>
                <a:path w="7682865" h="1054735">
                  <a:moveTo>
                    <a:pt x="0" y="527303"/>
                  </a:moveTo>
                  <a:lnTo>
                    <a:pt x="7682483" y="527303"/>
                  </a:lnTo>
                </a:path>
                <a:path w="7682865" h="1054735">
                  <a:moveTo>
                    <a:pt x="0" y="0"/>
                  </a:moveTo>
                  <a:lnTo>
                    <a:pt x="7682483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5288" y="3816096"/>
              <a:ext cx="6896100" cy="15895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23388" y="3816096"/>
              <a:ext cx="6820661" cy="158267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295144" y="5398008"/>
              <a:ext cx="7682865" cy="0"/>
            </a:xfrm>
            <a:custGeom>
              <a:avLst/>
              <a:gdLst/>
              <a:ahLst/>
              <a:cxnLst/>
              <a:rect l="l" t="t" r="r" b="b"/>
              <a:pathLst>
                <a:path w="7682865">
                  <a:moveTo>
                    <a:pt x="0" y="0"/>
                  </a:moveTo>
                  <a:lnTo>
                    <a:pt x="7682483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884297" y="4860797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65091" y="4906772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45886" y="4590669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74484" y="4169155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55280" y="4063746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36075" y="3852798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39747" y="5257876"/>
            <a:ext cx="1035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39747" y="4731258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49830" y="4204208"/>
            <a:ext cx="193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49830" y="3677158"/>
            <a:ext cx="193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54833" y="5460288"/>
            <a:ext cx="1172845" cy="332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2275" marR="5080" lvl="0" indent="-422909" defTabSz="914400" eaLnBrk="1" fontAlgn="auto" latinLnBrk="0" hangingPunct="1">
              <a:lnSpc>
                <a:spcPct val="101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1.6.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DOKTORA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MEZUN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00526" y="5460288"/>
            <a:ext cx="1042035" cy="332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1.1.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BİLİMSEL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YAYIN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00573" y="5460288"/>
            <a:ext cx="8051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1.2.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ATIF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226809" y="5460288"/>
            <a:ext cx="1114425" cy="487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1.5.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ULUSAL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ULUSLARARASI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BİLİM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715" lvl="0" indent="0" algn="ctr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ÖDÜLÜ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14157" y="5460288"/>
            <a:ext cx="2353945" cy="332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7440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1.3.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PROJE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1.4.</a:t>
            </a:r>
            <a:r>
              <a:rPr kumimoji="0" sz="10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PROJELERDEN</a:t>
            </a:r>
            <a:r>
              <a:rPr kumimoji="0" sz="10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ELDE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08405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EDİLEN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FON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TUTARI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29914" y="3356610"/>
            <a:ext cx="47396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Teknolojik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Boyutu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(2021)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862327" y="3278123"/>
            <a:ext cx="8260080" cy="2752725"/>
            <a:chOff x="1862327" y="3278123"/>
            <a:chExt cx="8260080" cy="2752725"/>
          </a:xfrm>
        </p:grpSpPr>
        <p:sp>
          <p:nvSpPr>
            <p:cNvPr id="51" name="object 51"/>
            <p:cNvSpPr/>
            <p:nvPr/>
          </p:nvSpPr>
          <p:spPr>
            <a:xfrm>
              <a:off x="1866899" y="3282695"/>
              <a:ext cx="8251190" cy="2743200"/>
            </a:xfrm>
            <a:custGeom>
              <a:avLst/>
              <a:gdLst/>
              <a:ahLst/>
              <a:cxnLst/>
              <a:rect l="l" t="t" r="r" b="b"/>
              <a:pathLst>
                <a:path w="8251190" h="2743200">
                  <a:moveTo>
                    <a:pt x="0" y="2743200"/>
                  </a:moveTo>
                  <a:lnTo>
                    <a:pt x="8250935" y="2743200"/>
                  </a:lnTo>
                  <a:lnTo>
                    <a:pt x="8250935" y="0"/>
                  </a:lnTo>
                  <a:lnTo>
                    <a:pt x="0" y="0"/>
                  </a:lnTo>
                  <a:lnTo>
                    <a:pt x="0" y="2743200"/>
                  </a:lnTo>
                  <a:close/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562603" y="3634160"/>
              <a:ext cx="2216150" cy="946150"/>
            </a:xfrm>
            <a:custGeom>
              <a:avLst/>
              <a:gdLst/>
              <a:ahLst/>
              <a:cxnLst/>
              <a:rect l="l" t="t" r="r" b="b"/>
              <a:pathLst>
                <a:path w="2216150" h="946150">
                  <a:moveTo>
                    <a:pt x="119" y="553918"/>
                  </a:moveTo>
                  <a:lnTo>
                    <a:pt x="3602" y="499041"/>
                  </a:lnTo>
                  <a:lnTo>
                    <a:pt x="21570" y="444955"/>
                  </a:lnTo>
                  <a:lnTo>
                    <a:pt x="53218" y="392071"/>
                  </a:lnTo>
                  <a:lnTo>
                    <a:pt x="97739" y="340800"/>
                  </a:lnTo>
                  <a:lnTo>
                    <a:pt x="154329" y="291551"/>
                  </a:lnTo>
                  <a:lnTo>
                    <a:pt x="186897" y="267813"/>
                  </a:lnTo>
                  <a:lnTo>
                    <a:pt x="222181" y="244735"/>
                  </a:lnTo>
                  <a:lnTo>
                    <a:pt x="260078" y="222368"/>
                  </a:lnTo>
                  <a:lnTo>
                    <a:pt x="300490" y="200763"/>
                  </a:lnTo>
                  <a:lnTo>
                    <a:pt x="343314" y="179972"/>
                  </a:lnTo>
                  <a:lnTo>
                    <a:pt x="388450" y="160045"/>
                  </a:lnTo>
                  <a:lnTo>
                    <a:pt x="435798" y="141035"/>
                  </a:lnTo>
                  <a:lnTo>
                    <a:pt x="485256" y="122992"/>
                  </a:lnTo>
                  <a:lnTo>
                    <a:pt x="536725" y="105967"/>
                  </a:lnTo>
                  <a:lnTo>
                    <a:pt x="590102" y="90013"/>
                  </a:lnTo>
                  <a:lnTo>
                    <a:pt x="645289" y="75180"/>
                  </a:lnTo>
                  <a:lnTo>
                    <a:pt x="702183" y="61520"/>
                  </a:lnTo>
                  <a:lnTo>
                    <a:pt x="760685" y="49083"/>
                  </a:lnTo>
                  <a:lnTo>
                    <a:pt x="820693" y="37922"/>
                  </a:lnTo>
                  <a:lnTo>
                    <a:pt x="882107" y="28088"/>
                  </a:lnTo>
                  <a:lnTo>
                    <a:pt x="944826" y="19631"/>
                  </a:lnTo>
                  <a:lnTo>
                    <a:pt x="1008750" y="12603"/>
                  </a:lnTo>
                  <a:lnTo>
                    <a:pt x="1073777" y="7056"/>
                  </a:lnTo>
                  <a:lnTo>
                    <a:pt x="1138933" y="3091"/>
                  </a:lnTo>
                  <a:lnTo>
                    <a:pt x="1203211" y="751"/>
                  </a:lnTo>
                  <a:lnTo>
                    <a:pt x="1266504" y="0"/>
                  </a:lnTo>
                  <a:lnTo>
                    <a:pt x="1328706" y="801"/>
                  </a:lnTo>
                  <a:lnTo>
                    <a:pt x="1389708" y="3119"/>
                  </a:lnTo>
                  <a:lnTo>
                    <a:pt x="1449405" y="6917"/>
                  </a:lnTo>
                  <a:lnTo>
                    <a:pt x="1507688" y="12160"/>
                  </a:lnTo>
                  <a:lnTo>
                    <a:pt x="1564452" y="18811"/>
                  </a:lnTo>
                  <a:lnTo>
                    <a:pt x="1619588" y="26835"/>
                  </a:lnTo>
                  <a:lnTo>
                    <a:pt x="1672990" y="36195"/>
                  </a:lnTo>
                  <a:lnTo>
                    <a:pt x="1724550" y="46854"/>
                  </a:lnTo>
                  <a:lnTo>
                    <a:pt x="1774163" y="58778"/>
                  </a:lnTo>
                  <a:lnTo>
                    <a:pt x="1821720" y="71929"/>
                  </a:lnTo>
                  <a:lnTo>
                    <a:pt x="1867114" y="86273"/>
                  </a:lnTo>
                  <a:lnTo>
                    <a:pt x="1910239" y="101771"/>
                  </a:lnTo>
                  <a:lnTo>
                    <a:pt x="1950988" y="118390"/>
                  </a:lnTo>
                  <a:lnTo>
                    <a:pt x="1989253" y="136092"/>
                  </a:lnTo>
                  <a:lnTo>
                    <a:pt x="2024927" y="154841"/>
                  </a:lnTo>
                  <a:lnTo>
                    <a:pt x="2057904" y="174601"/>
                  </a:lnTo>
                  <a:lnTo>
                    <a:pt x="2115336" y="217011"/>
                  </a:lnTo>
                  <a:lnTo>
                    <a:pt x="2160692" y="263033"/>
                  </a:lnTo>
                  <a:lnTo>
                    <a:pt x="2193117" y="312378"/>
                  </a:lnTo>
                  <a:lnTo>
                    <a:pt x="2211754" y="364756"/>
                  </a:lnTo>
                  <a:lnTo>
                    <a:pt x="2215753" y="419505"/>
                  </a:lnTo>
                  <a:lnTo>
                    <a:pt x="2212151" y="446869"/>
                  </a:lnTo>
                  <a:lnTo>
                    <a:pt x="2194182" y="500949"/>
                  </a:lnTo>
                  <a:lnTo>
                    <a:pt x="2162535" y="553825"/>
                  </a:lnTo>
                  <a:lnTo>
                    <a:pt x="2118013" y="605087"/>
                  </a:lnTo>
                  <a:lnTo>
                    <a:pt x="2061424" y="654324"/>
                  </a:lnTo>
                  <a:lnTo>
                    <a:pt x="2028855" y="678055"/>
                  </a:lnTo>
                  <a:lnTo>
                    <a:pt x="1993572" y="701127"/>
                  </a:lnTo>
                  <a:lnTo>
                    <a:pt x="1955674" y="723487"/>
                  </a:lnTo>
                  <a:lnTo>
                    <a:pt x="1915263" y="745085"/>
                  </a:lnTo>
                  <a:lnTo>
                    <a:pt x="1872439" y="765870"/>
                  </a:lnTo>
                  <a:lnTo>
                    <a:pt x="1827303" y="785790"/>
                  </a:lnTo>
                  <a:lnTo>
                    <a:pt x="1779955" y="804794"/>
                  </a:lnTo>
                  <a:lnTo>
                    <a:pt x="1730497" y="822830"/>
                  </a:lnTo>
                  <a:lnTo>
                    <a:pt x="1679028" y="839848"/>
                  </a:lnTo>
                  <a:lnTo>
                    <a:pt x="1625650" y="855797"/>
                  </a:lnTo>
                  <a:lnTo>
                    <a:pt x="1570464" y="870625"/>
                  </a:lnTo>
                  <a:lnTo>
                    <a:pt x="1513570" y="884280"/>
                  </a:lnTo>
                  <a:lnTo>
                    <a:pt x="1455068" y="896712"/>
                  </a:lnTo>
                  <a:lnTo>
                    <a:pt x="1395060" y="907870"/>
                  </a:lnTo>
                  <a:lnTo>
                    <a:pt x="1333646" y="917701"/>
                  </a:lnTo>
                  <a:lnTo>
                    <a:pt x="1270927" y="926156"/>
                  </a:lnTo>
                  <a:lnTo>
                    <a:pt x="1207003" y="933182"/>
                  </a:lnTo>
                  <a:lnTo>
                    <a:pt x="1141976" y="938728"/>
                  </a:lnTo>
                  <a:lnTo>
                    <a:pt x="1076820" y="942694"/>
                  </a:lnTo>
                  <a:lnTo>
                    <a:pt x="1012542" y="945036"/>
                  </a:lnTo>
                  <a:lnTo>
                    <a:pt x="949248" y="945789"/>
                  </a:lnTo>
                  <a:lnTo>
                    <a:pt x="887047" y="944991"/>
                  </a:lnTo>
                  <a:lnTo>
                    <a:pt x="826044" y="942677"/>
                  </a:lnTo>
                  <a:lnTo>
                    <a:pt x="766348" y="938883"/>
                  </a:lnTo>
                  <a:lnTo>
                    <a:pt x="708064" y="933644"/>
                  </a:lnTo>
                  <a:lnTo>
                    <a:pt x="651301" y="926998"/>
                  </a:lnTo>
                  <a:lnTo>
                    <a:pt x="596165" y="918981"/>
                  </a:lnTo>
                  <a:lnTo>
                    <a:pt x="542763" y="909627"/>
                  </a:lnTo>
                  <a:lnTo>
                    <a:pt x="491202" y="898974"/>
                  </a:lnTo>
                  <a:lnTo>
                    <a:pt x="441590" y="887057"/>
                  </a:lnTo>
                  <a:lnTo>
                    <a:pt x="394033" y="873912"/>
                  </a:lnTo>
                  <a:lnTo>
                    <a:pt x="348639" y="859576"/>
                  </a:lnTo>
                  <a:lnTo>
                    <a:pt x="305514" y="844084"/>
                  </a:lnTo>
                  <a:lnTo>
                    <a:pt x="264765" y="827472"/>
                  </a:lnTo>
                  <a:lnTo>
                    <a:pt x="226500" y="809777"/>
                  </a:lnTo>
                  <a:lnTo>
                    <a:pt x="190826" y="791034"/>
                  </a:lnTo>
                  <a:lnTo>
                    <a:pt x="157849" y="771280"/>
                  </a:lnTo>
                  <a:lnTo>
                    <a:pt x="100417" y="728881"/>
                  </a:lnTo>
                  <a:lnTo>
                    <a:pt x="55060" y="682868"/>
                  </a:lnTo>
                  <a:lnTo>
                    <a:pt x="22636" y="633530"/>
                  </a:lnTo>
                  <a:lnTo>
                    <a:pt x="3999" y="581155"/>
                  </a:lnTo>
                  <a:lnTo>
                    <a:pt x="119" y="553918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11167" y="2963205"/>
            <a:ext cx="3803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60" dirty="0">
                <a:solidFill>
                  <a:srgbClr val="FFFFFF"/>
                </a:solidFill>
                <a:latin typeface="Arial"/>
                <a:cs typeface="Arial"/>
              </a:rPr>
              <a:t>Yayın</a:t>
            </a:r>
            <a:r>
              <a:rPr sz="3600" b="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65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3600" b="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00" dirty="0">
                <a:solidFill>
                  <a:srgbClr val="FFFFFF"/>
                </a:solidFill>
                <a:latin typeface="Arial"/>
                <a:cs typeface="Arial"/>
              </a:rPr>
              <a:t>Etki</a:t>
            </a:r>
            <a:r>
              <a:rPr sz="3600" b="0" spc="-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00" dirty="0">
                <a:solidFill>
                  <a:srgbClr val="FFFFFF"/>
                </a:solidFill>
                <a:latin typeface="Arial"/>
                <a:cs typeface="Arial"/>
              </a:rPr>
              <a:t>Analizi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F3E6557-FF66-4231-96D1-73354EF229F3}"/>
              </a:ext>
            </a:extLst>
          </p:cNvPr>
          <p:cNvSpPr txBox="1">
            <a:spLocks/>
          </p:cNvSpPr>
          <p:nvPr/>
        </p:nvSpPr>
        <p:spPr>
          <a:xfrm>
            <a:off x="4011167" y="2676185"/>
            <a:ext cx="3803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tr-TR" sz="3600" b="0" kern="0" spc="-160" dirty="0"/>
              <a:t>Yayın</a:t>
            </a:r>
            <a:r>
              <a:rPr lang="tr-TR" sz="3600" b="0" kern="0" spc="-220" dirty="0"/>
              <a:t> </a:t>
            </a:r>
            <a:r>
              <a:rPr lang="tr-TR" sz="3600" b="0" kern="0" spc="-65" dirty="0"/>
              <a:t>ve</a:t>
            </a:r>
            <a:r>
              <a:rPr lang="tr-TR" sz="3600" b="0" kern="0" spc="-220" dirty="0"/>
              <a:t> </a:t>
            </a:r>
            <a:r>
              <a:rPr lang="tr-TR" sz="3600" b="0" kern="0" spc="-100" dirty="0"/>
              <a:t>Etki</a:t>
            </a:r>
            <a:r>
              <a:rPr lang="tr-TR" sz="3600" b="0" kern="0" spc="-409" dirty="0"/>
              <a:t> </a:t>
            </a:r>
            <a:r>
              <a:rPr lang="tr-TR" sz="3600" b="0" kern="0" spc="-100" dirty="0"/>
              <a:t>Analizi</a:t>
            </a:r>
            <a:endParaRPr lang="tr-TR" sz="3600" kern="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4224" y="6555435"/>
            <a:ext cx="27197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6403" y="210388"/>
            <a:ext cx="58216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Ankara</a:t>
            </a:r>
            <a:r>
              <a:rPr sz="2000" spc="-235" dirty="0">
                <a:solidFill>
                  <a:srgbClr val="006FC0"/>
                </a:solidFill>
              </a:rPr>
              <a:t> </a:t>
            </a:r>
            <a:r>
              <a:rPr sz="2000" spc="-125" dirty="0">
                <a:solidFill>
                  <a:srgbClr val="006FC0"/>
                </a:solidFill>
              </a:rPr>
              <a:t>Üniversitesi</a:t>
            </a:r>
            <a:r>
              <a:rPr sz="2000" spc="-22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Öğretim</a:t>
            </a:r>
            <a:r>
              <a:rPr sz="2000" spc="-245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Üyesi</a:t>
            </a:r>
            <a:r>
              <a:rPr sz="2000" spc="-180" dirty="0">
                <a:solidFill>
                  <a:srgbClr val="006FC0"/>
                </a:solidFill>
              </a:rPr>
              <a:t> </a:t>
            </a:r>
            <a:r>
              <a:rPr sz="2000" spc="-110" dirty="0">
                <a:solidFill>
                  <a:srgbClr val="006FC0"/>
                </a:solidFill>
              </a:rPr>
              <a:t>Başına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30" dirty="0">
                <a:solidFill>
                  <a:srgbClr val="006FC0"/>
                </a:solidFill>
              </a:rPr>
              <a:t>Yayın</a:t>
            </a:r>
            <a:r>
              <a:rPr sz="2000" spc="-170" dirty="0">
                <a:solidFill>
                  <a:srgbClr val="006FC0"/>
                </a:solidFill>
              </a:rPr>
              <a:t> </a:t>
            </a:r>
            <a:r>
              <a:rPr sz="2000" spc="-60" dirty="0">
                <a:solidFill>
                  <a:srgbClr val="006FC0"/>
                </a:solidFill>
              </a:rPr>
              <a:t>Sayısı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10417809" y="6544767"/>
            <a:ext cx="1071458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 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995" y="6536552"/>
            <a:ext cx="486273" cy="2359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1516" y="6520422"/>
            <a:ext cx="283464" cy="2735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3385" y="6610197"/>
            <a:ext cx="902618" cy="8447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732533" y="1087945"/>
            <a:ext cx="8766810" cy="4622800"/>
            <a:chOff x="1732533" y="1087945"/>
            <a:chExt cx="8766810" cy="4622800"/>
          </a:xfrm>
        </p:grpSpPr>
        <p:sp>
          <p:nvSpPr>
            <p:cNvPr id="9" name="object 9"/>
            <p:cNvSpPr/>
            <p:nvPr/>
          </p:nvSpPr>
          <p:spPr>
            <a:xfrm>
              <a:off x="1738883" y="3726180"/>
              <a:ext cx="8754110" cy="1316990"/>
            </a:xfrm>
            <a:custGeom>
              <a:avLst/>
              <a:gdLst/>
              <a:ahLst/>
              <a:cxnLst/>
              <a:rect l="l" t="t" r="r" b="b"/>
              <a:pathLst>
                <a:path w="8754110" h="1316989">
                  <a:moveTo>
                    <a:pt x="0" y="1316736"/>
                  </a:moveTo>
                  <a:lnTo>
                    <a:pt x="8753856" y="1316736"/>
                  </a:lnTo>
                </a:path>
                <a:path w="8754110" h="1316989">
                  <a:moveTo>
                    <a:pt x="0" y="658368"/>
                  </a:moveTo>
                  <a:lnTo>
                    <a:pt x="8753856" y="658368"/>
                  </a:lnTo>
                </a:path>
                <a:path w="8754110" h="1316989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2347" y="3243059"/>
              <a:ext cx="521246" cy="24673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6580" y="3197339"/>
              <a:ext cx="521246" cy="25130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2335" y="3208019"/>
              <a:ext cx="519658" cy="25024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6568" y="3305568"/>
              <a:ext cx="519658" cy="24048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99" y="3336036"/>
              <a:ext cx="519658" cy="23743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5031" y="3333000"/>
              <a:ext cx="519658" cy="23774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9264" y="3361931"/>
              <a:ext cx="519658" cy="23484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83495" y="3339084"/>
              <a:ext cx="519658" cy="23713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1971" y="3258312"/>
              <a:ext cx="444258" cy="24452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56203" y="3212591"/>
              <a:ext cx="444258" cy="24909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50435" y="3224784"/>
              <a:ext cx="444271" cy="24787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44668" y="3322319"/>
              <a:ext cx="445770" cy="2381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38899" y="3352800"/>
              <a:ext cx="445795" cy="23507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33131" y="3348228"/>
              <a:ext cx="445795" cy="23553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27364" y="3377184"/>
              <a:ext cx="445770" cy="232638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23119" y="3354324"/>
              <a:ext cx="444271" cy="234924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38883" y="5701284"/>
              <a:ext cx="8754110" cy="0"/>
            </a:xfrm>
            <a:custGeom>
              <a:avLst/>
              <a:gdLst/>
              <a:ahLst/>
              <a:cxnLst/>
              <a:rect l="l" t="t" r="r" b="b"/>
              <a:pathLst>
                <a:path w="8754110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738883" y="1751076"/>
              <a:ext cx="8754110" cy="1316990"/>
            </a:xfrm>
            <a:custGeom>
              <a:avLst/>
              <a:gdLst/>
              <a:ahLst/>
              <a:cxnLst/>
              <a:rect l="l" t="t" r="r" b="b"/>
              <a:pathLst>
                <a:path w="8754110" h="1316989">
                  <a:moveTo>
                    <a:pt x="0" y="1316736"/>
                  </a:moveTo>
                  <a:lnTo>
                    <a:pt x="8753856" y="1316736"/>
                  </a:lnTo>
                </a:path>
                <a:path w="8754110" h="1316989">
                  <a:moveTo>
                    <a:pt x="0" y="658368"/>
                  </a:moveTo>
                  <a:lnTo>
                    <a:pt x="8753856" y="658368"/>
                  </a:lnTo>
                </a:path>
                <a:path w="8754110" h="1316989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25039" y="1516380"/>
              <a:ext cx="7776971" cy="17617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285237" y="1553718"/>
              <a:ext cx="7661275" cy="1645920"/>
            </a:xfrm>
            <a:custGeom>
              <a:avLst/>
              <a:gdLst/>
              <a:ahLst/>
              <a:cxnLst/>
              <a:rect l="l" t="t" r="r" b="b"/>
              <a:pathLst>
                <a:path w="7661275" h="1645920">
                  <a:moveTo>
                    <a:pt x="0" y="1645920"/>
                  </a:moveTo>
                  <a:lnTo>
                    <a:pt x="1094232" y="1591056"/>
                  </a:lnTo>
                  <a:lnTo>
                    <a:pt x="2188464" y="1464564"/>
                  </a:lnTo>
                  <a:lnTo>
                    <a:pt x="3282696" y="1424940"/>
                  </a:lnTo>
                  <a:lnTo>
                    <a:pt x="4376928" y="1246632"/>
                  </a:lnTo>
                  <a:lnTo>
                    <a:pt x="5472684" y="851916"/>
                  </a:lnTo>
                  <a:lnTo>
                    <a:pt x="6566915" y="327660"/>
                  </a:lnTo>
                  <a:lnTo>
                    <a:pt x="7661148" y="0"/>
                  </a:lnTo>
                </a:path>
              </a:pathLst>
            </a:custGeom>
            <a:ln w="35051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738883" y="1092708"/>
              <a:ext cx="8754110" cy="0"/>
            </a:xfrm>
            <a:custGeom>
              <a:avLst/>
              <a:gdLst/>
              <a:ahLst/>
              <a:cxnLst/>
              <a:rect l="l" t="t" r="r" b="b"/>
              <a:pathLst>
                <a:path w="8754110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069083" y="3298698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1852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3570" y="3252597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1887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58183" y="3264535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1878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52669" y="3361385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1804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47282" y="3392170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1781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41768" y="3388233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1784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36254" y="3417189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1762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30867" y="3394405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1779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93467" y="2829560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87954" y="2774061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82566" y="2647314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77053" y="2607310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0,71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71665" y="2430017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66152" y="2034031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60638" y="1511046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0,99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755251" y="1182369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1,08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623295" y="5581294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623295" y="5196966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623295" y="4812919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623295" y="442849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623295" y="4043883"/>
            <a:ext cx="2952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623295" y="366014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623295" y="3275838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623295" y="289179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623295" y="250736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623295" y="2123313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0,90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623295" y="173901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623295" y="1354277"/>
            <a:ext cx="2952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623295" y="970534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06982" y="558129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352550" y="4922646"/>
            <a:ext cx="257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75333" y="4263897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75333" y="360527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75333" y="2946653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75333" y="2287904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75333" y="1629283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75333" y="970534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092832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187445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281932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376417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471030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565517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660130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754361" y="5794044"/>
            <a:ext cx="3867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6" name="object 7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052898" y="1342844"/>
            <a:ext cx="246055" cy="85905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2309241" y="1262634"/>
            <a:ext cx="622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3153917" y="1328927"/>
            <a:ext cx="243840" cy="109220"/>
            <a:chOff x="3153917" y="1328927"/>
            <a:chExt cx="243840" cy="109220"/>
          </a:xfrm>
        </p:grpSpPr>
        <p:sp>
          <p:nvSpPr>
            <p:cNvPr id="79" name="object 79"/>
            <p:cNvSpPr/>
            <p:nvPr/>
          </p:nvSpPr>
          <p:spPr>
            <a:xfrm>
              <a:off x="3153917" y="138455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20211" y="1328927"/>
              <a:ext cx="108965" cy="108965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3410458" y="1262634"/>
            <a:ext cx="1802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Başına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Yayın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Sayısı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2" name="object 8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404228" y="1032128"/>
            <a:ext cx="3400552" cy="1261110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7345426" y="1271142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Symbol"/>
                <a:cs typeface="Symbol"/>
              </a:rPr>
              <a:t>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cs typeface="Arial"/>
              </a:rPr>
              <a:t>%42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40415" y="6563055"/>
            <a:ext cx="103191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995" y="6536552"/>
            <a:ext cx="486273" cy="2359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1516" y="6520422"/>
            <a:ext cx="283464" cy="2735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3385" y="6610197"/>
            <a:ext cx="902618" cy="844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84224" y="6555435"/>
            <a:ext cx="27197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59402" y="210388"/>
            <a:ext cx="3826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4" dirty="0">
                <a:solidFill>
                  <a:srgbClr val="006FC0"/>
                </a:solidFill>
              </a:rPr>
              <a:t>Öğretim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Üyesi</a:t>
            </a:r>
            <a:r>
              <a:rPr sz="2000" spc="-190" dirty="0">
                <a:solidFill>
                  <a:srgbClr val="006FC0"/>
                </a:solidFill>
              </a:rPr>
              <a:t> </a:t>
            </a:r>
            <a:r>
              <a:rPr sz="2000" spc="-110" dirty="0">
                <a:solidFill>
                  <a:srgbClr val="006FC0"/>
                </a:solidFill>
              </a:rPr>
              <a:t>Başına</a:t>
            </a:r>
            <a:r>
              <a:rPr sz="2000" spc="-265" dirty="0">
                <a:solidFill>
                  <a:srgbClr val="006FC0"/>
                </a:solidFill>
              </a:rPr>
              <a:t> </a:t>
            </a:r>
            <a:r>
              <a:rPr sz="2000" spc="-130" dirty="0">
                <a:solidFill>
                  <a:srgbClr val="006FC0"/>
                </a:solidFill>
              </a:rPr>
              <a:t>Yayın</a:t>
            </a:r>
            <a:r>
              <a:rPr sz="2000" spc="-185" dirty="0">
                <a:solidFill>
                  <a:srgbClr val="006FC0"/>
                </a:solidFill>
              </a:rPr>
              <a:t> </a:t>
            </a:r>
            <a:r>
              <a:rPr sz="2000" spc="-90" dirty="0">
                <a:solidFill>
                  <a:srgbClr val="006FC0"/>
                </a:solidFill>
              </a:rPr>
              <a:t>Sayıları</a:t>
            </a:r>
            <a:endParaRPr sz="2000"/>
          </a:p>
        </p:txBody>
      </p:sp>
      <p:grpSp>
        <p:nvGrpSpPr>
          <p:cNvPr id="8" name="object 8"/>
          <p:cNvGrpSpPr/>
          <p:nvPr/>
        </p:nvGrpSpPr>
        <p:grpSpPr>
          <a:xfrm>
            <a:off x="1522222" y="1045273"/>
            <a:ext cx="9603740" cy="4336415"/>
            <a:chOff x="1522222" y="1045273"/>
            <a:chExt cx="9603740" cy="4336415"/>
          </a:xfrm>
        </p:grpSpPr>
        <p:sp>
          <p:nvSpPr>
            <p:cNvPr id="9" name="object 9"/>
            <p:cNvSpPr/>
            <p:nvPr/>
          </p:nvSpPr>
          <p:spPr>
            <a:xfrm>
              <a:off x="1528572" y="1770887"/>
              <a:ext cx="9591040" cy="2883535"/>
            </a:xfrm>
            <a:custGeom>
              <a:avLst/>
              <a:gdLst/>
              <a:ahLst/>
              <a:cxnLst/>
              <a:rect l="l" t="t" r="r" b="b"/>
              <a:pathLst>
                <a:path w="9591040" h="2883535">
                  <a:moveTo>
                    <a:pt x="0" y="2883408"/>
                  </a:moveTo>
                  <a:lnTo>
                    <a:pt x="9590532" y="2883408"/>
                  </a:lnTo>
                </a:path>
                <a:path w="9591040" h="2883535">
                  <a:moveTo>
                    <a:pt x="0" y="2162556"/>
                  </a:moveTo>
                  <a:lnTo>
                    <a:pt x="9590532" y="2162556"/>
                  </a:lnTo>
                </a:path>
                <a:path w="9591040" h="2883535">
                  <a:moveTo>
                    <a:pt x="0" y="1441703"/>
                  </a:moveTo>
                  <a:lnTo>
                    <a:pt x="9590532" y="1441703"/>
                  </a:lnTo>
                </a:path>
                <a:path w="9591040" h="2883535">
                  <a:moveTo>
                    <a:pt x="0" y="720851"/>
                  </a:moveTo>
                  <a:lnTo>
                    <a:pt x="9590532" y="720851"/>
                  </a:lnTo>
                </a:path>
                <a:path w="9591040" h="2883535">
                  <a:moveTo>
                    <a:pt x="0" y="0"/>
                  </a:moveTo>
                  <a:lnTo>
                    <a:pt x="959053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5791" y="1220723"/>
              <a:ext cx="8351520" cy="18806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3412" y="2202180"/>
              <a:ext cx="8336280" cy="18943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53412" y="1587982"/>
              <a:ext cx="8336280" cy="8229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744" y="3235452"/>
              <a:ext cx="8357616" cy="16322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6648" y="3889247"/>
              <a:ext cx="8369808" cy="14005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6648" y="2037588"/>
              <a:ext cx="8369808" cy="20467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28572" y="5375147"/>
              <a:ext cx="9591040" cy="0"/>
            </a:xfrm>
            <a:custGeom>
              <a:avLst/>
              <a:gdLst/>
              <a:ahLst/>
              <a:cxnLst/>
              <a:rect l="l" t="t" r="r" b="b"/>
              <a:pathLst>
                <a:path w="9591040">
                  <a:moveTo>
                    <a:pt x="0" y="0"/>
                  </a:moveTo>
                  <a:lnTo>
                    <a:pt x="9590532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3833" y="5183530"/>
              <a:ext cx="177520" cy="1775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9240" y="4408830"/>
              <a:ext cx="177520" cy="1775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13609" y="1265681"/>
              <a:ext cx="8220709" cy="1750060"/>
            </a:xfrm>
            <a:custGeom>
              <a:avLst/>
              <a:gdLst/>
              <a:ahLst/>
              <a:cxnLst/>
              <a:rect l="l" t="t" r="r" b="b"/>
              <a:pathLst>
                <a:path w="8220709" h="1750060">
                  <a:moveTo>
                    <a:pt x="0" y="1749552"/>
                  </a:moveTo>
                  <a:lnTo>
                    <a:pt x="1370076" y="1222247"/>
                  </a:lnTo>
                  <a:lnTo>
                    <a:pt x="2740152" y="1289303"/>
                  </a:lnTo>
                  <a:lnTo>
                    <a:pt x="4110228" y="935735"/>
                  </a:lnTo>
                  <a:lnTo>
                    <a:pt x="5480304" y="562355"/>
                  </a:lnTo>
                  <a:lnTo>
                    <a:pt x="6850380" y="723900"/>
                  </a:lnTo>
                  <a:lnTo>
                    <a:pt x="8220456" y="0"/>
                  </a:lnTo>
                </a:path>
              </a:pathLst>
            </a:custGeom>
            <a:ln w="502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213609" y="2239518"/>
              <a:ext cx="8220709" cy="1778635"/>
            </a:xfrm>
            <a:custGeom>
              <a:avLst/>
              <a:gdLst/>
              <a:ahLst/>
              <a:cxnLst/>
              <a:rect l="l" t="t" r="r" b="b"/>
              <a:pathLst>
                <a:path w="8220709" h="1778635">
                  <a:moveTo>
                    <a:pt x="0" y="1778508"/>
                  </a:moveTo>
                  <a:lnTo>
                    <a:pt x="1370076" y="1424940"/>
                  </a:lnTo>
                  <a:lnTo>
                    <a:pt x="2740152" y="1086612"/>
                  </a:lnTo>
                  <a:lnTo>
                    <a:pt x="4110228" y="923544"/>
                  </a:lnTo>
                  <a:lnTo>
                    <a:pt x="5480304" y="326136"/>
                  </a:lnTo>
                  <a:lnTo>
                    <a:pt x="6850380" y="227076"/>
                  </a:lnTo>
                  <a:lnTo>
                    <a:pt x="8220456" y="0"/>
                  </a:lnTo>
                </a:path>
              </a:pathLst>
            </a:custGeom>
            <a:ln w="35051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213609" y="1625345"/>
              <a:ext cx="8220709" cy="707390"/>
            </a:xfrm>
            <a:custGeom>
              <a:avLst/>
              <a:gdLst/>
              <a:ahLst/>
              <a:cxnLst/>
              <a:rect l="l" t="t" r="r" b="b"/>
              <a:pathLst>
                <a:path w="8220709" h="707389">
                  <a:moveTo>
                    <a:pt x="0" y="707136"/>
                  </a:moveTo>
                  <a:lnTo>
                    <a:pt x="1370076" y="452627"/>
                  </a:lnTo>
                  <a:lnTo>
                    <a:pt x="2740152" y="420624"/>
                  </a:lnTo>
                  <a:lnTo>
                    <a:pt x="4110228" y="201167"/>
                  </a:lnTo>
                  <a:lnTo>
                    <a:pt x="5480304" y="0"/>
                  </a:lnTo>
                  <a:lnTo>
                    <a:pt x="6850380" y="167639"/>
                  </a:lnTo>
                  <a:lnTo>
                    <a:pt x="8220456" y="361188"/>
                  </a:lnTo>
                </a:path>
              </a:pathLst>
            </a:custGeom>
            <a:ln w="3505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69892" y="5099654"/>
              <a:ext cx="110520" cy="1105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25382" y="4341718"/>
              <a:ext cx="110520" cy="11052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14372" y="3284219"/>
              <a:ext cx="8219440" cy="1493520"/>
            </a:xfrm>
            <a:custGeom>
              <a:avLst/>
              <a:gdLst/>
              <a:ahLst/>
              <a:cxnLst/>
              <a:rect l="l" t="t" r="r" b="b"/>
              <a:pathLst>
                <a:path w="8219440" h="1493520">
                  <a:moveTo>
                    <a:pt x="0" y="1493519"/>
                  </a:moveTo>
                  <a:lnTo>
                    <a:pt x="1370076" y="1374647"/>
                  </a:lnTo>
                  <a:lnTo>
                    <a:pt x="2738628" y="1338071"/>
                  </a:lnTo>
                  <a:lnTo>
                    <a:pt x="4108704" y="1170431"/>
                  </a:lnTo>
                  <a:lnTo>
                    <a:pt x="5478780" y="800099"/>
                  </a:lnTo>
                  <a:lnTo>
                    <a:pt x="6848856" y="310895"/>
                  </a:lnTo>
                  <a:lnTo>
                    <a:pt x="8218932" y="0"/>
                  </a:lnTo>
                </a:path>
              </a:pathLst>
            </a:custGeom>
            <a:ln w="57912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213609" y="3946397"/>
              <a:ext cx="8220709" cy="1252855"/>
            </a:xfrm>
            <a:custGeom>
              <a:avLst/>
              <a:gdLst/>
              <a:ahLst/>
              <a:cxnLst/>
              <a:rect l="l" t="t" r="r" b="b"/>
              <a:pathLst>
                <a:path w="8220709" h="1252854">
                  <a:moveTo>
                    <a:pt x="0" y="1170432"/>
                  </a:moveTo>
                  <a:lnTo>
                    <a:pt x="1370076" y="1054608"/>
                  </a:lnTo>
                  <a:lnTo>
                    <a:pt x="2740152" y="1124712"/>
                  </a:lnTo>
                  <a:lnTo>
                    <a:pt x="4110228" y="1252727"/>
                  </a:lnTo>
                  <a:lnTo>
                    <a:pt x="5480304" y="153924"/>
                  </a:lnTo>
                  <a:lnTo>
                    <a:pt x="6850380" y="283463"/>
                  </a:lnTo>
                  <a:lnTo>
                    <a:pt x="8220456" y="0"/>
                  </a:lnTo>
                </a:path>
              </a:pathLst>
            </a:custGeom>
            <a:ln w="35052">
              <a:solidFill>
                <a:srgbClr val="245E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213609" y="2094738"/>
              <a:ext cx="8220709" cy="1899285"/>
            </a:xfrm>
            <a:custGeom>
              <a:avLst/>
              <a:gdLst/>
              <a:ahLst/>
              <a:cxnLst/>
              <a:rect l="l" t="t" r="r" b="b"/>
              <a:pathLst>
                <a:path w="8220709" h="1899285">
                  <a:moveTo>
                    <a:pt x="0" y="1898904"/>
                  </a:moveTo>
                  <a:lnTo>
                    <a:pt x="1370076" y="1415796"/>
                  </a:lnTo>
                  <a:lnTo>
                    <a:pt x="2740152" y="1638300"/>
                  </a:lnTo>
                  <a:lnTo>
                    <a:pt x="4110228" y="1866900"/>
                  </a:lnTo>
                  <a:lnTo>
                    <a:pt x="5480304" y="1074420"/>
                  </a:lnTo>
                  <a:lnTo>
                    <a:pt x="6850380" y="656844"/>
                  </a:lnTo>
                  <a:lnTo>
                    <a:pt x="8220456" y="0"/>
                  </a:lnTo>
                </a:path>
              </a:pathLst>
            </a:custGeom>
            <a:ln w="35052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28572" y="1050036"/>
              <a:ext cx="9591040" cy="0"/>
            </a:xfrm>
            <a:custGeom>
              <a:avLst/>
              <a:gdLst/>
              <a:ahLst/>
              <a:cxnLst/>
              <a:rect l="l" t="t" r="r" b="b"/>
              <a:pathLst>
                <a:path w="9591040">
                  <a:moveTo>
                    <a:pt x="0" y="0"/>
                  </a:moveTo>
                  <a:lnTo>
                    <a:pt x="2241804" y="0"/>
                  </a:lnTo>
                </a:path>
                <a:path w="9591040">
                  <a:moveTo>
                    <a:pt x="4623816" y="0"/>
                  </a:moveTo>
                  <a:lnTo>
                    <a:pt x="959053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525382" y="5555228"/>
            <a:ext cx="302895" cy="262890"/>
            <a:chOff x="8525382" y="5555228"/>
            <a:chExt cx="302895" cy="262890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68344" y="5658304"/>
              <a:ext cx="159313" cy="1593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25382" y="5555228"/>
              <a:ext cx="106099" cy="11052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043176" y="3096006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13252" y="2567762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83582" y="2636012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53658" y="2281885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1,38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23733" y="1908810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43158" y="113614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1,64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08226" y="3904945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0,88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04917" y="3018790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1,07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74994" y="2855721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45069" y="2258390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1,28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51875" y="1954149"/>
            <a:ext cx="561340" cy="4133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64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76225" marR="0" lvl="0" indent="0" defTabSz="91440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1,31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433304" y="1929383"/>
            <a:ext cx="70485" cy="58419"/>
          </a:xfrm>
          <a:custGeom>
            <a:avLst/>
            <a:gdLst/>
            <a:ahLst/>
            <a:cxnLst/>
            <a:rect l="l" t="t" r="r" b="b"/>
            <a:pathLst>
              <a:path w="70484" h="58419">
                <a:moveTo>
                  <a:pt x="0" y="57912"/>
                </a:moveTo>
                <a:lnTo>
                  <a:pt x="13716" y="0"/>
                </a:lnTo>
                <a:lnTo>
                  <a:pt x="7010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45890" y="212458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04917" y="212788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74994" y="151917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45069" y="131749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1,54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915527" y="1485646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64283" y="4648961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0,67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13252" y="4319777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83582" y="4282185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0,71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53658" y="4115815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0,76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523733" y="3744214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0,86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894191" y="325564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0,99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543158" y="3154807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1,08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808226" y="500430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0,57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434588" y="5083809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804917" y="515391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0,58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545069" y="418261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0,85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915527" y="4311218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0,82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541889" y="3834129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0,90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34588" y="320319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1,02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90338" y="3487039"/>
            <a:ext cx="298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0,96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174994" y="3654628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0,89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545069" y="286245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915527" y="2834132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529061" y="1815846"/>
            <a:ext cx="31051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3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400" marR="0" lvl="0" indent="0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400" marR="0" lvl="0" indent="0" defTabSz="91440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1,37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05001" y="5254497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0,50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05001" y="4533392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05001" y="381254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0,90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05001" y="3091434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05001" y="2369896"/>
            <a:ext cx="2952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05001" y="1649348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05001" y="928242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1,70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046858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16934" y="5452668"/>
            <a:ext cx="335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787265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157340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527797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897873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268204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3693414" y="5815584"/>
            <a:ext cx="243840" cy="109220"/>
            <a:chOff x="3693414" y="5815584"/>
            <a:chExt cx="243840" cy="109220"/>
          </a:xfrm>
        </p:grpSpPr>
        <p:sp>
          <p:nvSpPr>
            <p:cNvPr id="82" name="object 82"/>
            <p:cNvSpPr/>
            <p:nvPr/>
          </p:nvSpPr>
          <p:spPr>
            <a:xfrm>
              <a:off x="3693414" y="58712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502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3" name="object 8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59708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3951478" y="5750153"/>
            <a:ext cx="392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4490465" y="5815584"/>
            <a:ext cx="243840" cy="109220"/>
            <a:chOff x="4490465" y="5815584"/>
            <a:chExt cx="243840" cy="109220"/>
          </a:xfrm>
        </p:grpSpPr>
        <p:sp>
          <p:nvSpPr>
            <p:cNvPr id="86" name="object 86"/>
            <p:cNvSpPr/>
            <p:nvPr/>
          </p:nvSpPr>
          <p:spPr>
            <a:xfrm>
              <a:off x="4490465" y="58712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7" name="object 8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56759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4748021" y="5750153"/>
            <a:ext cx="23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İTÜ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130546" y="5815584"/>
            <a:ext cx="243840" cy="109220"/>
            <a:chOff x="5130546" y="5815584"/>
            <a:chExt cx="243840" cy="109220"/>
          </a:xfrm>
        </p:grpSpPr>
        <p:sp>
          <p:nvSpPr>
            <p:cNvPr id="90" name="object 90"/>
            <p:cNvSpPr/>
            <p:nvPr/>
          </p:nvSpPr>
          <p:spPr>
            <a:xfrm>
              <a:off x="5130546" y="58712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96840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5387721" y="5750153"/>
            <a:ext cx="4070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5939028" y="5815584"/>
            <a:ext cx="243840" cy="109220"/>
            <a:chOff x="5939028" y="5815584"/>
            <a:chExt cx="243840" cy="109220"/>
          </a:xfrm>
        </p:grpSpPr>
        <p:sp>
          <p:nvSpPr>
            <p:cNvPr id="94" name="object 94"/>
            <p:cNvSpPr/>
            <p:nvPr/>
          </p:nvSpPr>
          <p:spPr>
            <a:xfrm>
              <a:off x="5939028" y="587044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57912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5" name="object 9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06084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6197346" y="5750153"/>
            <a:ext cx="46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6805421" y="5821679"/>
            <a:ext cx="243840" cy="97790"/>
            <a:chOff x="6805421" y="5821679"/>
            <a:chExt cx="243840" cy="97790"/>
          </a:xfrm>
        </p:grpSpPr>
        <p:sp>
          <p:nvSpPr>
            <p:cNvPr id="98" name="object 98"/>
            <p:cNvSpPr/>
            <p:nvPr/>
          </p:nvSpPr>
          <p:spPr>
            <a:xfrm>
              <a:off x="6805421" y="5871209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245E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9" name="object 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82383" y="5826251"/>
              <a:ext cx="88392" cy="8839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882383" y="5826251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6"/>
                  </a:moveTo>
                  <a:lnTo>
                    <a:pt x="84915" y="61399"/>
                  </a:lnTo>
                  <a:lnTo>
                    <a:pt x="75438" y="75447"/>
                  </a:lnTo>
                  <a:lnTo>
                    <a:pt x="61388" y="84918"/>
                  </a:lnTo>
                  <a:lnTo>
                    <a:pt x="44196" y="88392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6"/>
                  </a:lnTo>
                  <a:lnTo>
                    <a:pt x="3476" y="26992"/>
                  </a:lnTo>
                  <a:lnTo>
                    <a:pt x="12954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6"/>
                  </a:lnTo>
                  <a:close/>
                </a:path>
              </a:pathLst>
            </a:custGeom>
            <a:ln w="9144">
              <a:solidFill>
                <a:srgbClr val="245E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7063485" y="5750153"/>
            <a:ext cx="521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İstanbul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7732014" y="5821679"/>
            <a:ext cx="243840" cy="97790"/>
            <a:chOff x="7732014" y="5821679"/>
            <a:chExt cx="243840" cy="97790"/>
          </a:xfrm>
        </p:grpSpPr>
        <p:sp>
          <p:nvSpPr>
            <p:cNvPr id="103" name="object 103"/>
            <p:cNvSpPr/>
            <p:nvPr/>
          </p:nvSpPr>
          <p:spPr>
            <a:xfrm>
              <a:off x="7732014" y="5871209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4" name="object 10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08976" y="5826251"/>
              <a:ext cx="88392" cy="88391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7808976" y="5826251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6"/>
                  </a:moveTo>
                  <a:lnTo>
                    <a:pt x="84915" y="61399"/>
                  </a:lnTo>
                  <a:lnTo>
                    <a:pt x="75437" y="75447"/>
                  </a:lnTo>
                  <a:lnTo>
                    <a:pt x="61388" y="84918"/>
                  </a:lnTo>
                  <a:lnTo>
                    <a:pt x="44196" y="88392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6"/>
                  </a:lnTo>
                  <a:lnTo>
                    <a:pt x="3476" y="26992"/>
                  </a:lnTo>
                  <a:lnTo>
                    <a:pt x="12954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6"/>
                  </a:lnTo>
                  <a:close/>
                </a:path>
              </a:pathLst>
            </a:custGeom>
            <a:ln w="9144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7990458" y="5750153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Hacettepe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770376" y="830580"/>
            <a:ext cx="2382520" cy="523240"/>
          </a:xfrm>
          <a:custGeom>
            <a:avLst/>
            <a:gdLst/>
            <a:ahLst/>
            <a:cxnLst/>
            <a:rect l="l" t="t" r="r" b="b"/>
            <a:pathLst>
              <a:path w="2382520" h="523240">
                <a:moveTo>
                  <a:pt x="2382012" y="0"/>
                </a:moveTo>
                <a:lnTo>
                  <a:pt x="0" y="0"/>
                </a:lnTo>
                <a:lnTo>
                  <a:pt x="0" y="522732"/>
                </a:lnTo>
                <a:lnTo>
                  <a:pt x="2382012" y="522732"/>
                </a:lnTo>
                <a:lnTo>
                  <a:pt x="2382012" y="0"/>
                </a:lnTo>
                <a:close/>
              </a:path>
            </a:pathLst>
          </a:custGeom>
          <a:solidFill>
            <a:srgbClr val="3BACC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770376" y="830580"/>
            <a:ext cx="2382520" cy="52324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Projesi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«Pozitif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Rekabet»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4852415" y="879347"/>
            <a:ext cx="6126480" cy="2801620"/>
            <a:chOff x="4852415" y="879347"/>
            <a:chExt cx="6126480" cy="2801620"/>
          </a:xfrm>
        </p:grpSpPr>
        <p:pic>
          <p:nvPicPr>
            <p:cNvPr id="110" name="object 11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52415" y="1319783"/>
              <a:ext cx="216408" cy="522731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219181" y="2919221"/>
              <a:ext cx="745490" cy="746760"/>
            </a:xfrm>
            <a:custGeom>
              <a:avLst/>
              <a:gdLst/>
              <a:ahLst/>
              <a:cxnLst/>
              <a:rect l="l" t="t" r="r" b="b"/>
              <a:pathLst>
                <a:path w="745490" h="746760">
                  <a:moveTo>
                    <a:pt x="0" y="373379"/>
                  </a:moveTo>
                  <a:lnTo>
                    <a:pt x="2904" y="326536"/>
                  </a:lnTo>
                  <a:lnTo>
                    <a:pt x="11383" y="281432"/>
                  </a:lnTo>
                  <a:lnTo>
                    <a:pt x="25087" y="238415"/>
                  </a:lnTo>
                  <a:lnTo>
                    <a:pt x="43668" y="197836"/>
                  </a:lnTo>
                  <a:lnTo>
                    <a:pt x="66774" y="160044"/>
                  </a:lnTo>
                  <a:lnTo>
                    <a:pt x="94057" y="125389"/>
                  </a:lnTo>
                  <a:lnTo>
                    <a:pt x="125168" y="94220"/>
                  </a:lnTo>
                  <a:lnTo>
                    <a:pt x="159755" y="66887"/>
                  </a:lnTo>
                  <a:lnTo>
                    <a:pt x="197471" y="43740"/>
                  </a:lnTo>
                  <a:lnTo>
                    <a:pt x="237964" y="25128"/>
                  </a:lnTo>
                  <a:lnTo>
                    <a:pt x="280886" y="11401"/>
                  </a:lnTo>
                  <a:lnTo>
                    <a:pt x="325887" y="2908"/>
                  </a:lnTo>
                  <a:lnTo>
                    <a:pt x="372618" y="0"/>
                  </a:lnTo>
                  <a:lnTo>
                    <a:pt x="419348" y="2908"/>
                  </a:lnTo>
                  <a:lnTo>
                    <a:pt x="464349" y="11401"/>
                  </a:lnTo>
                  <a:lnTo>
                    <a:pt x="507271" y="25128"/>
                  </a:lnTo>
                  <a:lnTo>
                    <a:pt x="547764" y="43740"/>
                  </a:lnTo>
                  <a:lnTo>
                    <a:pt x="585480" y="66887"/>
                  </a:lnTo>
                  <a:lnTo>
                    <a:pt x="620067" y="94220"/>
                  </a:lnTo>
                  <a:lnTo>
                    <a:pt x="651178" y="125389"/>
                  </a:lnTo>
                  <a:lnTo>
                    <a:pt x="678461" y="160044"/>
                  </a:lnTo>
                  <a:lnTo>
                    <a:pt x="701567" y="197836"/>
                  </a:lnTo>
                  <a:lnTo>
                    <a:pt x="720148" y="238415"/>
                  </a:lnTo>
                  <a:lnTo>
                    <a:pt x="733852" y="281432"/>
                  </a:lnTo>
                  <a:lnTo>
                    <a:pt x="742331" y="326536"/>
                  </a:lnTo>
                  <a:lnTo>
                    <a:pt x="745236" y="373379"/>
                  </a:lnTo>
                  <a:lnTo>
                    <a:pt x="742331" y="420223"/>
                  </a:lnTo>
                  <a:lnTo>
                    <a:pt x="733852" y="465327"/>
                  </a:lnTo>
                  <a:lnTo>
                    <a:pt x="720148" y="508344"/>
                  </a:lnTo>
                  <a:lnTo>
                    <a:pt x="701567" y="548923"/>
                  </a:lnTo>
                  <a:lnTo>
                    <a:pt x="678461" y="586715"/>
                  </a:lnTo>
                  <a:lnTo>
                    <a:pt x="651178" y="621370"/>
                  </a:lnTo>
                  <a:lnTo>
                    <a:pt x="620067" y="652539"/>
                  </a:lnTo>
                  <a:lnTo>
                    <a:pt x="585480" y="679872"/>
                  </a:lnTo>
                  <a:lnTo>
                    <a:pt x="547764" y="703019"/>
                  </a:lnTo>
                  <a:lnTo>
                    <a:pt x="507271" y="721631"/>
                  </a:lnTo>
                  <a:lnTo>
                    <a:pt x="464349" y="735358"/>
                  </a:lnTo>
                  <a:lnTo>
                    <a:pt x="419348" y="743851"/>
                  </a:lnTo>
                  <a:lnTo>
                    <a:pt x="372618" y="746759"/>
                  </a:lnTo>
                  <a:lnTo>
                    <a:pt x="325887" y="743851"/>
                  </a:lnTo>
                  <a:lnTo>
                    <a:pt x="280886" y="735358"/>
                  </a:lnTo>
                  <a:lnTo>
                    <a:pt x="237964" y="721631"/>
                  </a:lnTo>
                  <a:lnTo>
                    <a:pt x="197471" y="703019"/>
                  </a:lnTo>
                  <a:lnTo>
                    <a:pt x="159755" y="679872"/>
                  </a:lnTo>
                  <a:lnTo>
                    <a:pt x="125168" y="652539"/>
                  </a:lnTo>
                  <a:lnTo>
                    <a:pt x="94057" y="621370"/>
                  </a:lnTo>
                  <a:lnTo>
                    <a:pt x="66774" y="586715"/>
                  </a:lnTo>
                  <a:lnTo>
                    <a:pt x="43668" y="548923"/>
                  </a:lnTo>
                  <a:lnTo>
                    <a:pt x="25087" y="508344"/>
                  </a:lnTo>
                  <a:lnTo>
                    <a:pt x="11383" y="465327"/>
                  </a:lnTo>
                  <a:lnTo>
                    <a:pt x="2904" y="420223"/>
                  </a:lnTo>
                  <a:lnTo>
                    <a:pt x="0" y="373379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219181" y="893825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90" h="745489">
                  <a:moveTo>
                    <a:pt x="0" y="372618"/>
                  </a:moveTo>
                  <a:lnTo>
                    <a:pt x="2904" y="325887"/>
                  </a:lnTo>
                  <a:lnTo>
                    <a:pt x="11383" y="280886"/>
                  </a:lnTo>
                  <a:lnTo>
                    <a:pt x="25087" y="237964"/>
                  </a:lnTo>
                  <a:lnTo>
                    <a:pt x="43668" y="197471"/>
                  </a:lnTo>
                  <a:lnTo>
                    <a:pt x="66774" y="159755"/>
                  </a:lnTo>
                  <a:lnTo>
                    <a:pt x="94057" y="125168"/>
                  </a:lnTo>
                  <a:lnTo>
                    <a:pt x="125168" y="94057"/>
                  </a:lnTo>
                  <a:lnTo>
                    <a:pt x="159755" y="66774"/>
                  </a:lnTo>
                  <a:lnTo>
                    <a:pt x="197471" y="43668"/>
                  </a:lnTo>
                  <a:lnTo>
                    <a:pt x="237964" y="25087"/>
                  </a:lnTo>
                  <a:lnTo>
                    <a:pt x="280886" y="11383"/>
                  </a:lnTo>
                  <a:lnTo>
                    <a:pt x="325887" y="2904"/>
                  </a:lnTo>
                  <a:lnTo>
                    <a:pt x="372618" y="0"/>
                  </a:lnTo>
                  <a:lnTo>
                    <a:pt x="419348" y="2904"/>
                  </a:lnTo>
                  <a:lnTo>
                    <a:pt x="464349" y="11383"/>
                  </a:lnTo>
                  <a:lnTo>
                    <a:pt x="507271" y="25087"/>
                  </a:lnTo>
                  <a:lnTo>
                    <a:pt x="547764" y="43668"/>
                  </a:lnTo>
                  <a:lnTo>
                    <a:pt x="585480" y="66774"/>
                  </a:lnTo>
                  <a:lnTo>
                    <a:pt x="620067" y="94057"/>
                  </a:lnTo>
                  <a:lnTo>
                    <a:pt x="651178" y="125168"/>
                  </a:lnTo>
                  <a:lnTo>
                    <a:pt x="678461" y="159755"/>
                  </a:lnTo>
                  <a:lnTo>
                    <a:pt x="701567" y="197471"/>
                  </a:lnTo>
                  <a:lnTo>
                    <a:pt x="720148" y="237964"/>
                  </a:lnTo>
                  <a:lnTo>
                    <a:pt x="733852" y="280886"/>
                  </a:lnTo>
                  <a:lnTo>
                    <a:pt x="742331" y="325887"/>
                  </a:lnTo>
                  <a:lnTo>
                    <a:pt x="745236" y="372618"/>
                  </a:lnTo>
                  <a:lnTo>
                    <a:pt x="742331" y="419348"/>
                  </a:lnTo>
                  <a:lnTo>
                    <a:pt x="733852" y="464349"/>
                  </a:lnTo>
                  <a:lnTo>
                    <a:pt x="720148" y="507271"/>
                  </a:lnTo>
                  <a:lnTo>
                    <a:pt x="701567" y="547764"/>
                  </a:lnTo>
                  <a:lnTo>
                    <a:pt x="678461" y="585480"/>
                  </a:lnTo>
                  <a:lnTo>
                    <a:pt x="651178" y="620067"/>
                  </a:lnTo>
                  <a:lnTo>
                    <a:pt x="620067" y="651178"/>
                  </a:lnTo>
                  <a:lnTo>
                    <a:pt x="585480" y="678461"/>
                  </a:lnTo>
                  <a:lnTo>
                    <a:pt x="547764" y="701567"/>
                  </a:lnTo>
                  <a:lnTo>
                    <a:pt x="507271" y="720148"/>
                  </a:lnTo>
                  <a:lnTo>
                    <a:pt x="464349" y="733852"/>
                  </a:lnTo>
                  <a:lnTo>
                    <a:pt x="419348" y="742331"/>
                  </a:lnTo>
                  <a:lnTo>
                    <a:pt x="372618" y="745236"/>
                  </a:lnTo>
                  <a:lnTo>
                    <a:pt x="325887" y="742331"/>
                  </a:lnTo>
                  <a:lnTo>
                    <a:pt x="280886" y="733852"/>
                  </a:lnTo>
                  <a:lnTo>
                    <a:pt x="237964" y="720148"/>
                  </a:lnTo>
                  <a:lnTo>
                    <a:pt x="197471" y="701567"/>
                  </a:lnTo>
                  <a:lnTo>
                    <a:pt x="159755" y="678461"/>
                  </a:lnTo>
                  <a:lnTo>
                    <a:pt x="125168" y="651178"/>
                  </a:lnTo>
                  <a:lnTo>
                    <a:pt x="94057" y="620067"/>
                  </a:lnTo>
                  <a:lnTo>
                    <a:pt x="66774" y="585480"/>
                  </a:lnTo>
                  <a:lnTo>
                    <a:pt x="43668" y="547764"/>
                  </a:lnTo>
                  <a:lnTo>
                    <a:pt x="25087" y="507271"/>
                  </a:lnTo>
                  <a:lnTo>
                    <a:pt x="11383" y="464349"/>
                  </a:lnTo>
                  <a:lnTo>
                    <a:pt x="2904" y="419348"/>
                  </a:lnTo>
                  <a:lnTo>
                    <a:pt x="0" y="372618"/>
                  </a:lnTo>
                  <a:close/>
                </a:path>
              </a:pathLst>
            </a:custGeom>
            <a:ln w="28956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11040871" y="1099565"/>
            <a:ext cx="583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42829" y="6430771"/>
            <a:ext cx="95135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16 Kasım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6249" y="6392124"/>
            <a:ext cx="565990" cy="2733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84919" y="6359673"/>
            <a:ext cx="344424" cy="330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6251" y="6468770"/>
            <a:ext cx="1095311" cy="10276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61869" y="6430771"/>
            <a:ext cx="4283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ile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yılı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öğrenci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sayıları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31950" y="1066800"/>
            <a:ext cx="9227185" cy="4049395"/>
            <a:chOff x="1631950" y="1066800"/>
            <a:chExt cx="9227185" cy="4049395"/>
          </a:xfrm>
        </p:grpSpPr>
        <p:sp>
          <p:nvSpPr>
            <p:cNvPr id="8" name="object 8"/>
            <p:cNvSpPr/>
            <p:nvPr/>
          </p:nvSpPr>
          <p:spPr>
            <a:xfrm>
              <a:off x="1638300" y="1677923"/>
              <a:ext cx="9214485" cy="3048000"/>
            </a:xfrm>
            <a:custGeom>
              <a:avLst/>
              <a:gdLst/>
              <a:ahLst/>
              <a:cxnLst/>
              <a:rect l="l" t="t" r="r" b="b"/>
              <a:pathLst>
                <a:path w="9214485" h="3048000">
                  <a:moveTo>
                    <a:pt x="0" y="3048000"/>
                  </a:moveTo>
                  <a:lnTo>
                    <a:pt x="9214104" y="3048000"/>
                  </a:lnTo>
                </a:path>
                <a:path w="9214485" h="3048000">
                  <a:moveTo>
                    <a:pt x="0" y="2667000"/>
                  </a:moveTo>
                  <a:lnTo>
                    <a:pt x="9214104" y="2667000"/>
                  </a:lnTo>
                </a:path>
                <a:path w="9214485" h="3048000">
                  <a:moveTo>
                    <a:pt x="0" y="2286000"/>
                  </a:moveTo>
                  <a:lnTo>
                    <a:pt x="9214104" y="2286000"/>
                  </a:lnTo>
                </a:path>
                <a:path w="9214485" h="3048000">
                  <a:moveTo>
                    <a:pt x="0" y="1905000"/>
                  </a:moveTo>
                  <a:lnTo>
                    <a:pt x="9214104" y="1905000"/>
                  </a:lnTo>
                </a:path>
                <a:path w="9214485" h="3048000">
                  <a:moveTo>
                    <a:pt x="0" y="1524000"/>
                  </a:moveTo>
                  <a:lnTo>
                    <a:pt x="9214104" y="1524000"/>
                  </a:lnTo>
                </a:path>
                <a:path w="9214485" h="3048000">
                  <a:moveTo>
                    <a:pt x="0" y="1143000"/>
                  </a:moveTo>
                  <a:lnTo>
                    <a:pt x="9214104" y="1143000"/>
                  </a:lnTo>
                </a:path>
                <a:path w="9214485" h="3048000">
                  <a:moveTo>
                    <a:pt x="0" y="762000"/>
                  </a:moveTo>
                  <a:lnTo>
                    <a:pt x="9214104" y="762000"/>
                  </a:lnTo>
                </a:path>
                <a:path w="9214485" h="3048000">
                  <a:moveTo>
                    <a:pt x="0" y="381000"/>
                  </a:moveTo>
                  <a:lnTo>
                    <a:pt x="9214104" y="381000"/>
                  </a:lnTo>
                </a:path>
                <a:path w="9214485" h="3048000">
                  <a:moveTo>
                    <a:pt x="0" y="0"/>
                  </a:moveTo>
                  <a:lnTo>
                    <a:pt x="921410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38300" y="1296924"/>
              <a:ext cx="4719955" cy="0"/>
            </a:xfrm>
            <a:custGeom>
              <a:avLst/>
              <a:gdLst/>
              <a:ahLst/>
              <a:cxnLst/>
              <a:rect l="l" t="t" r="r" b="b"/>
              <a:pathLst>
                <a:path w="4719955">
                  <a:moveTo>
                    <a:pt x="0" y="0"/>
                  </a:moveTo>
                  <a:lnTo>
                    <a:pt x="471982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4688" y="1066800"/>
              <a:ext cx="281889" cy="40492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5500" y="1315211"/>
              <a:ext cx="281889" cy="38008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96311" y="1505712"/>
              <a:ext cx="281889" cy="36103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97124" y="2115311"/>
              <a:ext cx="281889" cy="30007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7935" y="2153411"/>
              <a:ext cx="281889" cy="29626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98748" y="2267711"/>
              <a:ext cx="280390" cy="28483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8035" y="2343911"/>
              <a:ext cx="281889" cy="27721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98848" y="2743200"/>
              <a:ext cx="281889" cy="23728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99659" y="2953511"/>
              <a:ext cx="281889" cy="21625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00471" y="3105911"/>
              <a:ext cx="281889" cy="20101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01284" y="3162300"/>
              <a:ext cx="281889" cy="19537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2096" y="3410711"/>
              <a:ext cx="281889" cy="1705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8335" y="3406139"/>
              <a:ext cx="291033" cy="17099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02196" y="3525011"/>
              <a:ext cx="281889" cy="15910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03008" y="3543300"/>
              <a:ext cx="281889" cy="15727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03820" y="3543300"/>
              <a:ext cx="281889" cy="15727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04632" y="3657600"/>
              <a:ext cx="281889" cy="14584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05443" y="3657600"/>
              <a:ext cx="281889" cy="14584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6256" y="3771900"/>
              <a:ext cx="281889" cy="13441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07068" y="3867911"/>
              <a:ext cx="281889" cy="12481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06356" y="3924287"/>
              <a:ext cx="281889" cy="11917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07168" y="3924287"/>
              <a:ext cx="281889" cy="11917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07980" y="3962387"/>
              <a:ext cx="281889" cy="11536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54123" y="1106423"/>
              <a:ext cx="167639" cy="40005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54936" y="1354836"/>
              <a:ext cx="167639" cy="37520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55747" y="1545336"/>
              <a:ext cx="167639" cy="35615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57372" y="2193036"/>
              <a:ext cx="167639" cy="29138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56560" y="2154936"/>
              <a:ext cx="167639" cy="29519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58183" y="2307336"/>
              <a:ext cx="166115" cy="279958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57472" y="2383536"/>
              <a:ext cx="167639" cy="27233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558283" y="2782823"/>
              <a:ext cx="167639" cy="23241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959096" y="2993135"/>
              <a:ext cx="167639" cy="211378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59908" y="3145535"/>
              <a:ext cx="167639" cy="19613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60720" y="3201923"/>
              <a:ext cx="167639" cy="19050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61532" y="3450335"/>
              <a:ext cx="167639" cy="165658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562344" y="3450335"/>
              <a:ext cx="167640" cy="1656714"/>
            </a:xfrm>
            <a:custGeom>
              <a:avLst/>
              <a:gdLst/>
              <a:ahLst/>
              <a:cxnLst/>
              <a:rect l="l" t="t" r="r" b="b"/>
              <a:pathLst>
                <a:path w="167640" h="1656714">
                  <a:moveTo>
                    <a:pt x="167640" y="0"/>
                  </a:moveTo>
                  <a:lnTo>
                    <a:pt x="0" y="0"/>
                  </a:lnTo>
                  <a:lnTo>
                    <a:pt x="0" y="1656588"/>
                  </a:lnTo>
                  <a:lnTo>
                    <a:pt x="167640" y="1656588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6562344" y="3450335"/>
              <a:ext cx="167640" cy="1656714"/>
            </a:xfrm>
            <a:custGeom>
              <a:avLst/>
              <a:gdLst/>
              <a:ahLst/>
              <a:cxnLst/>
              <a:rect l="l" t="t" r="r" b="b"/>
              <a:pathLst>
                <a:path w="167640" h="1656714">
                  <a:moveTo>
                    <a:pt x="0" y="1656588"/>
                  </a:moveTo>
                  <a:lnTo>
                    <a:pt x="167640" y="1656588"/>
                  </a:lnTo>
                  <a:lnTo>
                    <a:pt x="167640" y="0"/>
                  </a:lnTo>
                  <a:lnTo>
                    <a:pt x="0" y="0"/>
                  </a:lnTo>
                  <a:lnTo>
                    <a:pt x="0" y="1656588"/>
                  </a:lnTo>
                  <a:close/>
                </a:path>
              </a:pathLst>
            </a:custGeom>
            <a:ln w="9144">
              <a:solidFill>
                <a:srgbClr val="50B4C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362444" y="3582923"/>
              <a:ext cx="167640" cy="15240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961632" y="3564635"/>
              <a:ext cx="167640" cy="154228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64068" y="3697223"/>
              <a:ext cx="167640" cy="14097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63255" y="3582923"/>
              <a:ext cx="167640" cy="152400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64880" y="3697223"/>
              <a:ext cx="167640" cy="140970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965692" y="3811523"/>
              <a:ext cx="167640" cy="12954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366504" y="3907535"/>
              <a:ext cx="167640" cy="119938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765792" y="3963923"/>
              <a:ext cx="167640" cy="11430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166604" y="3963923"/>
              <a:ext cx="167640" cy="11430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67416" y="4002023"/>
              <a:ext cx="167640" cy="110490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638300" y="5106923"/>
              <a:ext cx="9214485" cy="0"/>
            </a:xfrm>
            <a:custGeom>
              <a:avLst/>
              <a:gdLst/>
              <a:ahLst/>
              <a:cxnLst/>
              <a:rect l="l" t="t" r="r" b="b"/>
              <a:pathLst>
                <a:path w="9214485">
                  <a:moveTo>
                    <a:pt x="0" y="0"/>
                  </a:moveTo>
                  <a:lnTo>
                    <a:pt x="9214104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6932676" y="1296924"/>
              <a:ext cx="3467100" cy="0"/>
            </a:xfrm>
            <a:custGeom>
              <a:avLst/>
              <a:gdLst/>
              <a:ahLst/>
              <a:cxnLst/>
              <a:rect l="l" t="t" r="r" b="b"/>
              <a:pathLst>
                <a:path w="3467100">
                  <a:moveTo>
                    <a:pt x="0" y="0"/>
                  </a:moveTo>
                  <a:lnTo>
                    <a:pt x="346710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61744" y="1239012"/>
              <a:ext cx="8962644" cy="368046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838706" y="1296161"/>
              <a:ext cx="8813800" cy="3533140"/>
            </a:xfrm>
            <a:custGeom>
              <a:avLst/>
              <a:gdLst/>
              <a:ahLst/>
              <a:cxnLst/>
              <a:rect l="l" t="t" r="r" b="b"/>
              <a:pathLst>
                <a:path w="8813800" h="3533140">
                  <a:moveTo>
                    <a:pt x="0" y="3343655"/>
                  </a:moveTo>
                  <a:lnTo>
                    <a:pt x="400812" y="3532631"/>
                  </a:lnTo>
                  <a:lnTo>
                    <a:pt x="800100" y="3485388"/>
                  </a:lnTo>
                  <a:lnTo>
                    <a:pt x="1200912" y="3378707"/>
                  </a:lnTo>
                  <a:lnTo>
                    <a:pt x="1601723" y="3186684"/>
                  </a:lnTo>
                  <a:lnTo>
                    <a:pt x="2002535" y="2973324"/>
                  </a:lnTo>
                  <a:lnTo>
                    <a:pt x="2403347" y="2200655"/>
                  </a:lnTo>
                  <a:lnTo>
                    <a:pt x="2804160" y="1840991"/>
                  </a:lnTo>
                  <a:lnTo>
                    <a:pt x="3204972" y="1048512"/>
                  </a:lnTo>
                  <a:lnTo>
                    <a:pt x="3604259" y="1915667"/>
                  </a:lnTo>
                  <a:lnTo>
                    <a:pt x="4005072" y="2068067"/>
                  </a:lnTo>
                  <a:lnTo>
                    <a:pt x="4405883" y="1228343"/>
                  </a:lnTo>
                  <a:lnTo>
                    <a:pt x="4806696" y="230124"/>
                  </a:lnTo>
                  <a:lnTo>
                    <a:pt x="5207508" y="1664208"/>
                  </a:lnTo>
                  <a:lnTo>
                    <a:pt x="5608320" y="1077467"/>
                  </a:lnTo>
                  <a:lnTo>
                    <a:pt x="6009132" y="1639824"/>
                  </a:lnTo>
                  <a:lnTo>
                    <a:pt x="6408420" y="580643"/>
                  </a:lnTo>
                  <a:lnTo>
                    <a:pt x="6809232" y="783336"/>
                  </a:lnTo>
                  <a:lnTo>
                    <a:pt x="7210044" y="2133600"/>
                  </a:lnTo>
                  <a:lnTo>
                    <a:pt x="7610856" y="515112"/>
                  </a:lnTo>
                  <a:lnTo>
                    <a:pt x="8011668" y="0"/>
                  </a:lnTo>
                  <a:lnTo>
                    <a:pt x="8412480" y="397763"/>
                  </a:lnTo>
                  <a:lnTo>
                    <a:pt x="8813292" y="298703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object 61"/>
          <p:cNvSpPr/>
          <p:nvPr/>
        </p:nvSpPr>
        <p:spPr>
          <a:xfrm>
            <a:off x="1638300" y="915924"/>
            <a:ext cx="9214485" cy="0"/>
          </a:xfrm>
          <a:custGeom>
            <a:avLst/>
            <a:gdLst/>
            <a:ahLst/>
            <a:cxnLst/>
            <a:rect l="l" t="t" r="r" b="b"/>
            <a:pathLst>
              <a:path w="9214485">
                <a:moveTo>
                  <a:pt x="0" y="0"/>
                </a:moveTo>
                <a:lnTo>
                  <a:pt x="92141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67001" y="81089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67814" y="105867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1,97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468372" y="124917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1,87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843783" y="1858772"/>
            <a:ext cx="793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1,55</a:t>
            </a:r>
            <a:r>
              <a:rPr kumimoji="0" sz="1400" b="1" i="0" u="none" strike="noStrike" kern="0" cap="none" spc="3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1190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1,53</a:t>
            </a:r>
            <a:endParaRPr kumimoji="0" sz="2100" b="0" i="0" u="none" strike="noStrike" kern="0" cap="none" spc="0" normalizeH="0" baseline="-1190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644772" y="2011172"/>
            <a:ext cx="793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1,47</a:t>
            </a:r>
            <a:r>
              <a:rPr kumimoji="0" sz="1400" b="1" i="0" u="none" strike="noStrike" kern="0" cap="none" spc="3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23809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1,43</a:t>
            </a:r>
            <a:endParaRPr kumimoji="0" sz="2100" b="0" i="0" u="none" strike="noStrike" kern="0" cap="none" spc="0" normalizeH="0" baseline="-23809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471542" y="2487549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872354" y="2697226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247385" y="2849626"/>
            <a:ext cx="793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1,03</a:t>
            </a:r>
            <a:r>
              <a:rPr kumimoji="0" sz="1400" b="1" i="0" u="none" strike="noStrike" kern="0" cap="none" spc="3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17857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2100" b="0" i="0" u="none" strike="noStrike" kern="0" cap="none" spc="0" normalizeH="0" baseline="-17857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850126" y="3287648"/>
            <a:ext cx="11944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5952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0,81</a:t>
            </a:r>
            <a:r>
              <a:rPr kumimoji="0" sz="2100" b="1" i="0" u="none" strike="noStrike" kern="0" cap="none" spc="487" normalizeH="0" baseline="5952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r>
              <a:rPr kumimoji="0" sz="1400" b="1" i="0" u="none" strike="noStrike" kern="0" cap="none" spc="3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52181" y="3401644"/>
            <a:ext cx="1193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r>
              <a:rPr kumimoji="0" sz="1400" b="1" i="0" u="none" strike="noStrike" kern="0" cap="none" spc="3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r>
              <a:rPr kumimoji="0" sz="1400" b="1" i="0" u="none" strike="noStrike" kern="0" cap="none" spc="3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3571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0,68</a:t>
            </a:r>
            <a:endParaRPr kumimoji="0" sz="2100" b="0" i="0" u="none" strike="noStrike" kern="0" cap="none" spc="0" normalizeH="0" baseline="-3571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253981" y="3669029"/>
            <a:ext cx="15951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17857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0,63</a:t>
            </a:r>
            <a:r>
              <a:rPr kumimoji="0" sz="2100" b="1" i="0" u="none" strike="noStrike" kern="0" cap="none" spc="487" normalizeH="0" baseline="17857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r>
              <a:rPr kumimoji="0" sz="1400" b="1" i="0" u="none" strike="noStrike" kern="0" cap="none" spc="3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r>
              <a:rPr kumimoji="0" sz="1400" b="1" i="0" u="none" strike="noStrike" kern="0" cap="none" spc="3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1190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0,58</a:t>
            </a:r>
            <a:endParaRPr kumimoji="0" sz="2100" b="0" i="0" u="none" strike="noStrike" kern="0" cap="none" spc="0" normalizeH="0" baseline="-1190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626107" y="3131629"/>
            <a:ext cx="3187065" cy="1426845"/>
            <a:chOff x="1626107" y="3131629"/>
            <a:chExt cx="3187065" cy="1426845"/>
          </a:xfrm>
        </p:grpSpPr>
        <p:sp>
          <p:nvSpPr>
            <p:cNvPr id="74" name="object 74"/>
            <p:cNvSpPr/>
            <p:nvPr/>
          </p:nvSpPr>
          <p:spPr>
            <a:xfrm>
              <a:off x="4642103" y="3136392"/>
              <a:ext cx="166370" cy="83820"/>
            </a:xfrm>
            <a:custGeom>
              <a:avLst/>
              <a:gdLst/>
              <a:ahLst/>
              <a:cxnLst/>
              <a:rect l="l" t="t" r="r" b="b"/>
              <a:pathLst>
                <a:path w="166370" h="83819">
                  <a:moveTo>
                    <a:pt x="0" y="0"/>
                  </a:moveTo>
                  <a:lnTo>
                    <a:pt x="166116" y="83820"/>
                  </a:lnTo>
                </a:path>
              </a:pathLst>
            </a:custGeom>
            <a:ln w="9143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626107" y="4334256"/>
              <a:ext cx="425450" cy="224154"/>
            </a:xfrm>
            <a:custGeom>
              <a:avLst/>
              <a:gdLst/>
              <a:ahLst/>
              <a:cxnLst/>
              <a:rect l="l" t="t" r="r" b="b"/>
              <a:pathLst>
                <a:path w="425450" h="224154">
                  <a:moveTo>
                    <a:pt x="425195" y="0"/>
                  </a:moveTo>
                  <a:lnTo>
                    <a:pt x="0" y="0"/>
                  </a:lnTo>
                  <a:lnTo>
                    <a:pt x="0" y="224028"/>
                  </a:lnTo>
                  <a:lnTo>
                    <a:pt x="425195" y="224028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FBE7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1648714" y="4332808"/>
            <a:ext cx="3778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8.909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25396" y="4474463"/>
            <a:ext cx="828040" cy="271780"/>
          </a:xfrm>
          <a:custGeom>
            <a:avLst/>
            <a:gdLst/>
            <a:ahLst/>
            <a:cxnLst/>
            <a:rect l="l" t="t" r="r" b="b"/>
            <a:pathLst>
              <a:path w="828039" h="271779">
                <a:moveTo>
                  <a:pt x="827532" y="0"/>
                </a:moveTo>
                <a:lnTo>
                  <a:pt x="400812" y="0"/>
                </a:lnTo>
                <a:lnTo>
                  <a:pt x="400812" y="47256"/>
                </a:lnTo>
                <a:lnTo>
                  <a:pt x="0" y="47256"/>
                </a:lnTo>
                <a:lnTo>
                  <a:pt x="0" y="271272"/>
                </a:lnTo>
                <a:lnTo>
                  <a:pt x="426707" y="271272"/>
                </a:lnTo>
                <a:lnTo>
                  <a:pt x="426707" y="224028"/>
                </a:lnTo>
                <a:lnTo>
                  <a:pt x="827532" y="224028"/>
                </a:lnTo>
                <a:lnTo>
                  <a:pt x="827532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024126" y="4474286"/>
            <a:ext cx="8293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-16203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5.314</a:t>
            </a:r>
            <a:r>
              <a:rPr kumimoji="0" sz="1800" b="1" i="0" u="none" strike="noStrike" kern="0" cap="none" spc="165" normalizeH="0" baseline="-16203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6.211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827020" y="4367784"/>
            <a:ext cx="425450" cy="224154"/>
          </a:xfrm>
          <a:custGeom>
            <a:avLst/>
            <a:gdLst/>
            <a:ahLst/>
            <a:cxnLst/>
            <a:rect l="l" t="t" r="r" b="b"/>
            <a:pathLst>
              <a:path w="425450" h="224154">
                <a:moveTo>
                  <a:pt x="425195" y="0"/>
                </a:moveTo>
                <a:lnTo>
                  <a:pt x="0" y="0"/>
                </a:lnTo>
                <a:lnTo>
                  <a:pt x="0" y="224027"/>
                </a:lnTo>
                <a:lnTo>
                  <a:pt x="425195" y="224027"/>
                </a:lnTo>
                <a:lnTo>
                  <a:pt x="425195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0895" y="4367276"/>
            <a:ext cx="377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8.261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189732" y="4177284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19" y="0"/>
                </a:moveTo>
                <a:lnTo>
                  <a:pt x="0" y="0"/>
                </a:lnTo>
                <a:lnTo>
                  <a:pt x="0" y="224027"/>
                </a:lnTo>
                <a:lnTo>
                  <a:pt x="502919" y="224027"/>
                </a:lnTo>
                <a:lnTo>
                  <a:pt x="502919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213354" y="4176141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11.906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589020" y="3963923"/>
            <a:ext cx="504825" cy="224154"/>
          </a:xfrm>
          <a:custGeom>
            <a:avLst/>
            <a:gdLst/>
            <a:ahLst/>
            <a:cxnLst/>
            <a:rect l="l" t="t" r="r" b="b"/>
            <a:pathLst>
              <a:path w="504825" h="224154">
                <a:moveTo>
                  <a:pt x="504444" y="0"/>
                </a:moveTo>
                <a:lnTo>
                  <a:pt x="0" y="0"/>
                </a:lnTo>
                <a:lnTo>
                  <a:pt x="0" y="224027"/>
                </a:lnTo>
                <a:lnTo>
                  <a:pt x="504444" y="224027"/>
                </a:lnTo>
                <a:lnTo>
                  <a:pt x="504444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613784" y="3962780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15.979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556759" y="3220211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580382" y="3218510"/>
            <a:ext cx="4552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37.608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791455" y="2037588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2065" rIns="0" bIns="0" rtlCol="0">
            <a:spAutoFit/>
          </a:bodyPr>
          <a:lstStyle/>
          <a:p>
            <a:pPr marL="3683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52.740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593079" y="3447288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20" y="0"/>
                </a:moveTo>
                <a:lnTo>
                  <a:pt x="0" y="0"/>
                </a:lnTo>
                <a:lnTo>
                  <a:pt x="0" y="224028"/>
                </a:lnTo>
                <a:lnTo>
                  <a:pt x="502920" y="224028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617209" y="3447033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33.255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58611" y="2412492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2065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49.293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358128" y="1188719"/>
            <a:ext cx="574675" cy="254635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0160" rIns="0" bIns="0" rtlCol="0">
            <a:spAutoFit/>
          </a:bodyPr>
          <a:lstStyle/>
          <a:p>
            <a:pPr marL="3937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68.355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793992" y="3043427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074155" y="3042284"/>
            <a:ext cx="120078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7555" marR="0" lvl="0" indent="0" defTabSz="914400" eaLnBrk="1" fontAlgn="auto" latinLnBrk="0" hangingPunct="1">
              <a:lnSpc>
                <a:spcPts val="11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40.977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r>
              <a:rPr kumimoji="0" sz="1400" b="1" i="0" u="none" strike="noStrike" kern="0" cap="none" spc="3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194804" y="2068067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1430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52.168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595616" y="3019044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5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620381" y="3018282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41.441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996428" y="1569719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5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996428" y="1682495"/>
            <a:ext cx="502920" cy="92710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0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ts val="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61.675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397240" y="1774698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8890" rIns="0" bIns="0" rtlCol="0">
            <a:spAutoFit/>
          </a:bodyPr>
          <a:lstStyle/>
          <a:p>
            <a:pPr marL="36830" marR="0" lvl="0" indent="0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57.808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131807" y="3317747"/>
            <a:ext cx="502920" cy="226060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2700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32.004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532619" y="1699260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5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9532619" y="1699005"/>
            <a:ext cx="502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62.903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9598152" y="990600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143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72.736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0035540" y="1774698"/>
            <a:ext cx="466725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4605" rIns="0" bIns="0" rtlCol="0">
            <a:spAutoFit/>
          </a:bodyPr>
          <a:lstStyle/>
          <a:p>
            <a:pPr marL="1270" marR="0" lvl="0" indent="0" defTabSz="91440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65.141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0399776" y="1296924"/>
            <a:ext cx="502920" cy="216535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3175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67.037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982070" y="498627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982070" y="4462398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982070" y="3938396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20000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982070" y="3414521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30000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982070" y="2890520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40000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982070" y="2366517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50000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982070" y="1842642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60000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982070" y="1318640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70000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0982070" y="794765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80000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213205" y="4986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213205" y="4605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213205" y="4224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213205" y="3842715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213205" y="3462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213205" y="3081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213205" y="2700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13205" y="2319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213205" y="1938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213205" y="1556461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213205" y="117576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213205" y="79476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2,20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1672970" y="5251577"/>
            <a:ext cx="591185" cy="337820"/>
            <a:chOff x="1672970" y="5251577"/>
            <a:chExt cx="591185" cy="337820"/>
          </a:xfrm>
        </p:grpSpPr>
        <p:pic>
          <p:nvPicPr>
            <p:cNvPr id="128" name="object 12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72970" y="5251577"/>
              <a:ext cx="199771" cy="17399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14778" y="5252694"/>
              <a:ext cx="349376" cy="336550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434844" y="5233670"/>
            <a:ext cx="231394" cy="216027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858120" y="5229733"/>
            <a:ext cx="196102" cy="213360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143250" y="5249036"/>
            <a:ext cx="325627" cy="308609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3575684" y="5237479"/>
            <a:ext cx="288925" cy="288290"/>
          </a:xfrm>
          <a:custGeom>
            <a:avLst/>
            <a:gdLst/>
            <a:ahLst/>
            <a:cxnLst/>
            <a:rect l="l" t="t" r="r" b="b"/>
            <a:pathLst>
              <a:path w="288925" h="288289">
                <a:moveTo>
                  <a:pt x="40893" y="199390"/>
                </a:moveTo>
                <a:lnTo>
                  <a:pt x="32130" y="199390"/>
                </a:lnTo>
                <a:lnTo>
                  <a:pt x="29082" y="200660"/>
                </a:lnTo>
                <a:lnTo>
                  <a:pt x="25907" y="201930"/>
                </a:lnTo>
                <a:lnTo>
                  <a:pt x="22860" y="204470"/>
                </a:lnTo>
                <a:lnTo>
                  <a:pt x="19430" y="207010"/>
                </a:lnTo>
                <a:lnTo>
                  <a:pt x="762" y="226060"/>
                </a:lnTo>
                <a:lnTo>
                  <a:pt x="253" y="226060"/>
                </a:lnTo>
                <a:lnTo>
                  <a:pt x="0" y="228600"/>
                </a:lnTo>
                <a:lnTo>
                  <a:pt x="507" y="229870"/>
                </a:lnTo>
                <a:lnTo>
                  <a:pt x="58927" y="288290"/>
                </a:lnTo>
                <a:lnTo>
                  <a:pt x="63373" y="288290"/>
                </a:lnTo>
                <a:lnTo>
                  <a:pt x="76561" y="275590"/>
                </a:lnTo>
                <a:lnTo>
                  <a:pt x="62484" y="275590"/>
                </a:lnTo>
                <a:lnTo>
                  <a:pt x="40386" y="254000"/>
                </a:lnTo>
                <a:lnTo>
                  <a:pt x="47815" y="246380"/>
                </a:lnTo>
                <a:lnTo>
                  <a:pt x="33654" y="246380"/>
                </a:lnTo>
                <a:lnTo>
                  <a:pt x="13462" y="226060"/>
                </a:lnTo>
                <a:lnTo>
                  <a:pt x="21970" y="218440"/>
                </a:lnTo>
                <a:lnTo>
                  <a:pt x="24384" y="215900"/>
                </a:lnTo>
                <a:lnTo>
                  <a:pt x="26542" y="213360"/>
                </a:lnTo>
                <a:lnTo>
                  <a:pt x="30352" y="212090"/>
                </a:lnTo>
                <a:lnTo>
                  <a:pt x="32130" y="210820"/>
                </a:lnTo>
                <a:lnTo>
                  <a:pt x="54906" y="210820"/>
                </a:lnTo>
                <a:lnTo>
                  <a:pt x="54228" y="209550"/>
                </a:lnTo>
                <a:lnTo>
                  <a:pt x="52959" y="208280"/>
                </a:lnTo>
                <a:lnTo>
                  <a:pt x="51562" y="205740"/>
                </a:lnTo>
                <a:lnTo>
                  <a:pt x="49022" y="204470"/>
                </a:lnTo>
                <a:lnTo>
                  <a:pt x="46354" y="201930"/>
                </a:lnTo>
                <a:lnTo>
                  <a:pt x="43687" y="200660"/>
                </a:lnTo>
                <a:lnTo>
                  <a:pt x="40893" y="199390"/>
                </a:lnTo>
                <a:close/>
              </a:path>
              <a:path w="288925" h="288289">
                <a:moveTo>
                  <a:pt x="87884" y="234950"/>
                </a:moveTo>
                <a:lnTo>
                  <a:pt x="66166" y="234950"/>
                </a:lnTo>
                <a:lnTo>
                  <a:pt x="68199" y="236220"/>
                </a:lnTo>
                <a:lnTo>
                  <a:pt x="70230" y="236220"/>
                </a:lnTo>
                <a:lnTo>
                  <a:pt x="72262" y="237490"/>
                </a:lnTo>
                <a:lnTo>
                  <a:pt x="76073" y="240030"/>
                </a:lnTo>
                <a:lnTo>
                  <a:pt x="77850" y="242570"/>
                </a:lnTo>
                <a:lnTo>
                  <a:pt x="78993" y="243840"/>
                </a:lnTo>
                <a:lnTo>
                  <a:pt x="79755" y="246380"/>
                </a:lnTo>
                <a:lnTo>
                  <a:pt x="80517" y="247650"/>
                </a:lnTo>
                <a:lnTo>
                  <a:pt x="80772" y="250190"/>
                </a:lnTo>
                <a:lnTo>
                  <a:pt x="80517" y="251460"/>
                </a:lnTo>
                <a:lnTo>
                  <a:pt x="80390" y="254000"/>
                </a:lnTo>
                <a:lnTo>
                  <a:pt x="79755" y="255270"/>
                </a:lnTo>
                <a:lnTo>
                  <a:pt x="78739" y="257810"/>
                </a:lnTo>
                <a:lnTo>
                  <a:pt x="77850" y="259080"/>
                </a:lnTo>
                <a:lnTo>
                  <a:pt x="76453" y="261620"/>
                </a:lnTo>
                <a:lnTo>
                  <a:pt x="62484" y="275590"/>
                </a:lnTo>
                <a:lnTo>
                  <a:pt x="76561" y="275590"/>
                </a:lnTo>
                <a:lnTo>
                  <a:pt x="80517" y="271780"/>
                </a:lnTo>
                <a:lnTo>
                  <a:pt x="82803" y="269240"/>
                </a:lnTo>
                <a:lnTo>
                  <a:pt x="84709" y="266700"/>
                </a:lnTo>
                <a:lnTo>
                  <a:pt x="87756" y="261620"/>
                </a:lnTo>
                <a:lnTo>
                  <a:pt x="88900" y="260350"/>
                </a:lnTo>
                <a:lnTo>
                  <a:pt x="89788" y="257810"/>
                </a:lnTo>
                <a:lnTo>
                  <a:pt x="90804" y="255270"/>
                </a:lnTo>
                <a:lnTo>
                  <a:pt x="91312" y="252730"/>
                </a:lnTo>
                <a:lnTo>
                  <a:pt x="91693" y="250190"/>
                </a:lnTo>
                <a:lnTo>
                  <a:pt x="91948" y="248920"/>
                </a:lnTo>
                <a:lnTo>
                  <a:pt x="91820" y="246380"/>
                </a:lnTo>
                <a:lnTo>
                  <a:pt x="91059" y="241300"/>
                </a:lnTo>
                <a:lnTo>
                  <a:pt x="90169" y="240030"/>
                </a:lnTo>
                <a:lnTo>
                  <a:pt x="87884" y="234950"/>
                </a:lnTo>
                <a:close/>
              </a:path>
              <a:path w="288925" h="288289">
                <a:moveTo>
                  <a:pt x="54906" y="210820"/>
                </a:moveTo>
                <a:lnTo>
                  <a:pt x="35687" y="210820"/>
                </a:lnTo>
                <a:lnTo>
                  <a:pt x="37337" y="212090"/>
                </a:lnTo>
                <a:lnTo>
                  <a:pt x="38988" y="212090"/>
                </a:lnTo>
                <a:lnTo>
                  <a:pt x="42290" y="214630"/>
                </a:lnTo>
                <a:lnTo>
                  <a:pt x="48640" y="227330"/>
                </a:lnTo>
                <a:lnTo>
                  <a:pt x="48260" y="229870"/>
                </a:lnTo>
                <a:lnTo>
                  <a:pt x="46736" y="233680"/>
                </a:lnTo>
                <a:lnTo>
                  <a:pt x="45338" y="234950"/>
                </a:lnTo>
                <a:lnTo>
                  <a:pt x="43179" y="237490"/>
                </a:lnTo>
                <a:lnTo>
                  <a:pt x="33654" y="246380"/>
                </a:lnTo>
                <a:lnTo>
                  <a:pt x="47815" y="246380"/>
                </a:lnTo>
                <a:lnTo>
                  <a:pt x="50291" y="243840"/>
                </a:lnTo>
                <a:lnTo>
                  <a:pt x="52959" y="241300"/>
                </a:lnTo>
                <a:lnTo>
                  <a:pt x="55372" y="238760"/>
                </a:lnTo>
                <a:lnTo>
                  <a:pt x="57530" y="237490"/>
                </a:lnTo>
                <a:lnTo>
                  <a:pt x="59816" y="236220"/>
                </a:lnTo>
                <a:lnTo>
                  <a:pt x="61975" y="236220"/>
                </a:lnTo>
                <a:lnTo>
                  <a:pt x="64007" y="234950"/>
                </a:lnTo>
                <a:lnTo>
                  <a:pt x="87884" y="234950"/>
                </a:lnTo>
                <a:lnTo>
                  <a:pt x="86360" y="233680"/>
                </a:lnTo>
                <a:lnTo>
                  <a:pt x="84327" y="231140"/>
                </a:lnTo>
                <a:lnTo>
                  <a:pt x="82168" y="228600"/>
                </a:lnTo>
                <a:lnTo>
                  <a:pt x="56514" y="228600"/>
                </a:lnTo>
                <a:lnTo>
                  <a:pt x="57276" y="226060"/>
                </a:lnTo>
                <a:lnTo>
                  <a:pt x="57785" y="224790"/>
                </a:lnTo>
                <a:lnTo>
                  <a:pt x="57912" y="222250"/>
                </a:lnTo>
                <a:lnTo>
                  <a:pt x="57912" y="218440"/>
                </a:lnTo>
                <a:lnTo>
                  <a:pt x="57403" y="217170"/>
                </a:lnTo>
                <a:lnTo>
                  <a:pt x="57023" y="214630"/>
                </a:lnTo>
                <a:lnTo>
                  <a:pt x="56261" y="213360"/>
                </a:lnTo>
                <a:lnTo>
                  <a:pt x="54906" y="210820"/>
                </a:lnTo>
                <a:close/>
              </a:path>
              <a:path w="288925" h="288289">
                <a:moveTo>
                  <a:pt x="75056" y="224790"/>
                </a:moveTo>
                <a:lnTo>
                  <a:pt x="63118" y="224790"/>
                </a:lnTo>
                <a:lnTo>
                  <a:pt x="60705" y="226060"/>
                </a:lnTo>
                <a:lnTo>
                  <a:pt x="58547" y="227330"/>
                </a:lnTo>
                <a:lnTo>
                  <a:pt x="56514" y="228600"/>
                </a:lnTo>
                <a:lnTo>
                  <a:pt x="82168" y="228600"/>
                </a:lnTo>
                <a:lnTo>
                  <a:pt x="79882" y="227330"/>
                </a:lnTo>
                <a:lnTo>
                  <a:pt x="75056" y="224790"/>
                </a:lnTo>
                <a:close/>
              </a:path>
              <a:path w="288925" h="288289">
                <a:moveTo>
                  <a:pt x="100329" y="134620"/>
                </a:moveTo>
                <a:lnTo>
                  <a:pt x="68325" y="157480"/>
                </a:lnTo>
                <a:lnTo>
                  <a:pt x="63373" y="172720"/>
                </a:lnTo>
                <a:lnTo>
                  <a:pt x="64262" y="184150"/>
                </a:lnTo>
                <a:lnTo>
                  <a:pt x="90677" y="218440"/>
                </a:lnTo>
                <a:lnTo>
                  <a:pt x="95757" y="220980"/>
                </a:lnTo>
                <a:lnTo>
                  <a:pt x="100837" y="224790"/>
                </a:lnTo>
                <a:lnTo>
                  <a:pt x="105790" y="226060"/>
                </a:lnTo>
                <a:lnTo>
                  <a:pt x="110743" y="226060"/>
                </a:lnTo>
                <a:lnTo>
                  <a:pt x="115569" y="227330"/>
                </a:lnTo>
                <a:lnTo>
                  <a:pt x="120523" y="226060"/>
                </a:lnTo>
                <a:lnTo>
                  <a:pt x="130175" y="222250"/>
                </a:lnTo>
                <a:lnTo>
                  <a:pt x="135000" y="218440"/>
                </a:lnTo>
                <a:lnTo>
                  <a:pt x="138525" y="214630"/>
                </a:lnTo>
                <a:lnTo>
                  <a:pt x="114553" y="214630"/>
                </a:lnTo>
                <a:lnTo>
                  <a:pt x="107061" y="213360"/>
                </a:lnTo>
                <a:lnTo>
                  <a:pt x="103377" y="212090"/>
                </a:lnTo>
                <a:lnTo>
                  <a:pt x="96012" y="207010"/>
                </a:lnTo>
                <a:lnTo>
                  <a:pt x="92328" y="203200"/>
                </a:lnTo>
                <a:lnTo>
                  <a:pt x="85343" y="196850"/>
                </a:lnTo>
                <a:lnTo>
                  <a:pt x="82423" y="193040"/>
                </a:lnTo>
                <a:lnTo>
                  <a:pt x="80137" y="189230"/>
                </a:lnTo>
                <a:lnTo>
                  <a:pt x="77724" y="185420"/>
                </a:lnTo>
                <a:lnTo>
                  <a:pt x="76200" y="181610"/>
                </a:lnTo>
                <a:lnTo>
                  <a:pt x="74675" y="173990"/>
                </a:lnTo>
                <a:lnTo>
                  <a:pt x="74929" y="170180"/>
                </a:lnTo>
                <a:lnTo>
                  <a:pt x="76073" y="166370"/>
                </a:lnTo>
                <a:lnTo>
                  <a:pt x="77088" y="162560"/>
                </a:lnTo>
                <a:lnTo>
                  <a:pt x="79501" y="158750"/>
                </a:lnTo>
                <a:lnTo>
                  <a:pt x="83057" y="154940"/>
                </a:lnTo>
                <a:lnTo>
                  <a:pt x="86740" y="152400"/>
                </a:lnTo>
                <a:lnTo>
                  <a:pt x="90297" y="149860"/>
                </a:lnTo>
                <a:lnTo>
                  <a:pt x="94106" y="148590"/>
                </a:lnTo>
                <a:lnTo>
                  <a:pt x="97789" y="147320"/>
                </a:lnTo>
                <a:lnTo>
                  <a:pt x="130301" y="147320"/>
                </a:lnTo>
                <a:lnTo>
                  <a:pt x="125222" y="143510"/>
                </a:lnTo>
                <a:lnTo>
                  <a:pt x="120141" y="140970"/>
                </a:lnTo>
                <a:lnTo>
                  <a:pt x="115188" y="137160"/>
                </a:lnTo>
                <a:lnTo>
                  <a:pt x="110109" y="135890"/>
                </a:lnTo>
                <a:lnTo>
                  <a:pt x="100329" y="134620"/>
                </a:lnTo>
                <a:close/>
              </a:path>
              <a:path w="288925" h="288289">
                <a:moveTo>
                  <a:pt x="130301" y="147320"/>
                </a:moveTo>
                <a:lnTo>
                  <a:pt x="101473" y="147320"/>
                </a:lnTo>
                <a:lnTo>
                  <a:pt x="108838" y="148590"/>
                </a:lnTo>
                <a:lnTo>
                  <a:pt x="112522" y="149860"/>
                </a:lnTo>
                <a:lnTo>
                  <a:pt x="139700" y="179070"/>
                </a:lnTo>
                <a:lnTo>
                  <a:pt x="141224" y="190500"/>
                </a:lnTo>
                <a:lnTo>
                  <a:pt x="140080" y="194310"/>
                </a:lnTo>
                <a:lnTo>
                  <a:pt x="138937" y="199390"/>
                </a:lnTo>
                <a:lnTo>
                  <a:pt x="118237" y="214630"/>
                </a:lnTo>
                <a:lnTo>
                  <a:pt x="138525" y="214630"/>
                </a:lnTo>
                <a:lnTo>
                  <a:pt x="139700" y="213360"/>
                </a:lnTo>
                <a:lnTo>
                  <a:pt x="144399" y="209550"/>
                </a:lnTo>
                <a:lnTo>
                  <a:pt x="147827" y="204470"/>
                </a:lnTo>
                <a:lnTo>
                  <a:pt x="149860" y="199390"/>
                </a:lnTo>
                <a:lnTo>
                  <a:pt x="152018" y="194310"/>
                </a:lnTo>
                <a:lnTo>
                  <a:pt x="152780" y="189230"/>
                </a:lnTo>
                <a:lnTo>
                  <a:pt x="151764" y="177800"/>
                </a:lnTo>
                <a:lnTo>
                  <a:pt x="150113" y="172720"/>
                </a:lnTo>
                <a:lnTo>
                  <a:pt x="147192" y="167640"/>
                </a:lnTo>
                <a:lnTo>
                  <a:pt x="144399" y="162560"/>
                </a:lnTo>
                <a:lnTo>
                  <a:pt x="140335" y="157480"/>
                </a:lnTo>
                <a:lnTo>
                  <a:pt x="135381" y="152400"/>
                </a:lnTo>
                <a:lnTo>
                  <a:pt x="130301" y="147320"/>
                </a:lnTo>
                <a:close/>
              </a:path>
              <a:path w="288925" h="288289">
                <a:moveTo>
                  <a:pt x="126618" y="100330"/>
                </a:moveTo>
                <a:lnTo>
                  <a:pt x="125856" y="100330"/>
                </a:lnTo>
                <a:lnTo>
                  <a:pt x="125475" y="101600"/>
                </a:lnTo>
                <a:lnTo>
                  <a:pt x="123825" y="101600"/>
                </a:lnTo>
                <a:lnTo>
                  <a:pt x="123189" y="102870"/>
                </a:lnTo>
                <a:lnTo>
                  <a:pt x="120903" y="104140"/>
                </a:lnTo>
                <a:lnTo>
                  <a:pt x="120268" y="105410"/>
                </a:lnTo>
                <a:lnTo>
                  <a:pt x="119379" y="106680"/>
                </a:lnTo>
                <a:lnTo>
                  <a:pt x="118872" y="107950"/>
                </a:lnTo>
                <a:lnTo>
                  <a:pt x="118617" y="107950"/>
                </a:lnTo>
                <a:lnTo>
                  <a:pt x="118617" y="109220"/>
                </a:lnTo>
                <a:lnTo>
                  <a:pt x="118872" y="109220"/>
                </a:lnTo>
                <a:lnTo>
                  <a:pt x="161925" y="152400"/>
                </a:lnTo>
                <a:lnTo>
                  <a:pt x="169799" y="157480"/>
                </a:lnTo>
                <a:lnTo>
                  <a:pt x="177926" y="160020"/>
                </a:lnTo>
                <a:lnTo>
                  <a:pt x="185800" y="160020"/>
                </a:lnTo>
                <a:lnTo>
                  <a:pt x="204597" y="148590"/>
                </a:lnTo>
                <a:lnTo>
                  <a:pt x="179704" y="148590"/>
                </a:lnTo>
                <a:lnTo>
                  <a:pt x="176784" y="147320"/>
                </a:lnTo>
                <a:lnTo>
                  <a:pt x="173989" y="146050"/>
                </a:lnTo>
                <a:lnTo>
                  <a:pt x="171068" y="144780"/>
                </a:lnTo>
                <a:lnTo>
                  <a:pt x="168148" y="142240"/>
                </a:lnTo>
                <a:lnTo>
                  <a:pt x="127126" y="101600"/>
                </a:lnTo>
                <a:lnTo>
                  <a:pt x="126618" y="100330"/>
                </a:lnTo>
                <a:close/>
              </a:path>
              <a:path w="288925" h="288289">
                <a:moveTo>
                  <a:pt x="166115" y="62230"/>
                </a:moveTo>
                <a:lnTo>
                  <a:pt x="163322" y="62230"/>
                </a:lnTo>
                <a:lnTo>
                  <a:pt x="162813" y="63500"/>
                </a:lnTo>
                <a:lnTo>
                  <a:pt x="161416" y="64770"/>
                </a:lnTo>
                <a:lnTo>
                  <a:pt x="159892" y="66040"/>
                </a:lnTo>
                <a:lnTo>
                  <a:pt x="159257" y="66040"/>
                </a:lnTo>
                <a:lnTo>
                  <a:pt x="158368" y="67310"/>
                </a:lnTo>
                <a:lnTo>
                  <a:pt x="157987" y="68580"/>
                </a:lnTo>
                <a:lnTo>
                  <a:pt x="157606" y="68580"/>
                </a:lnTo>
                <a:lnTo>
                  <a:pt x="157479" y="69850"/>
                </a:lnTo>
                <a:lnTo>
                  <a:pt x="199136" y="111760"/>
                </a:lnTo>
                <a:lnTo>
                  <a:pt x="205104" y="128270"/>
                </a:lnTo>
                <a:lnTo>
                  <a:pt x="204597" y="130810"/>
                </a:lnTo>
                <a:lnTo>
                  <a:pt x="203326" y="133350"/>
                </a:lnTo>
                <a:lnTo>
                  <a:pt x="202184" y="135890"/>
                </a:lnTo>
                <a:lnTo>
                  <a:pt x="200405" y="138430"/>
                </a:lnTo>
                <a:lnTo>
                  <a:pt x="195579" y="143510"/>
                </a:lnTo>
                <a:lnTo>
                  <a:pt x="193166" y="144780"/>
                </a:lnTo>
                <a:lnTo>
                  <a:pt x="185165" y="148590"/>
                </a:lnTo>
                <a:lnTo>
                  <a:pt x="204597" y="148590"/>
                </a:lnTo>
                <a:lnTo>
                  <a:pt x="208279" y="144780"/>
                </a:lnTo>
                <a:lnTo>
                  <a:pt x="211200" y="140970"/>
                </a:lnTo>
                <a:lnTo>
                  <a:pt x="215011" y="133350"/>
                </a:lnTo>
                <a:lnTo>
                  <a:pt x="215900" y="129540"/>
                </a:lnTo>
                <a:lnTo>
                  <a:pt x="215900" y="120650"/>
                </a:lnTo>
                <a:lnTo>
                  <a:pt x="215011" y="116840"/>
                </a:lnTo>
                <a:lnTo>
                  <a:pt x="211200" y="107950"/>
                </a:lnTo>
                <a:lnTo>
                  <a:pt x="208406" y="104140"/>
                </a:lnTo>
                <a:lnTo>
                  <a:pt x="166115" y="62230"/>
                </a:lnTo>
                <a:close/>
              </a:path>
              <a:path w="288925" h="288289">
                <a:moveTo>
                  <a:pt x="200405" y="35560"/>
                </a:moveTo>
                <a:lnTo>
                  <a:pt x="190753" y="35560"/>
                </a:lnTo>
                <a:lnTo>
                  <a:pt x="189991" y="36830"/>
                </a:lnTo>
                <a:lnTo>
                  <a:pt x="189102" y="36830"/>
                </a:lnTo>
                <a:lnTo>
                  <a:pt x="183134" y="43180"/>
                </a:lnTo>
                <a:lnTo>
                  <a:pt x="182625" y="44450"/>
                </a:lnTo>
                <a:lnTo>
                  <a:pt x="182372" y="45720"/>
                </a:lnTo>
                <a:lnTo>
                  <a:pt x="182244" y="46990"/>
                </a:lnTo>
                <a:lnTo>
                  <a:pt x="182752" y="48260"/>
                </a:lnTo>
                <a:lnTo>
                  <a:pt x="241935" y="106680"/>
                </a:lnTo>
                <a:lnTo>
                  <a:pt x="242062" y="107950"/>
                </a:lnTo>
                <a:lnTo>
                  <a:pt x="243839" y="107950"/>
                </a:lnTo>
                <a:lnTo>
                  <a:pt x="244855" y="106680"/>
                </a:lnTo>
                <a:lnTo>
                  <a:pt x="245999" y="106680"/>
                </a:lnTo>
                <a:lnTo>
                  <a:pt x="247523" y="104140"/>
                </a:lnTo>
                <a:lnTo>
                  <a:pt x="248412" y="104140"/>
                </a:lnTo>
                <a:lnTo>
                  <a:pt x="249047" y="102870"/>
                </a:lnTo>
                <a:lnTo>
                  <a:pt x="249936" y="101600"/>
                </a:lnTo>
                <a:lnTo>
                  <a:pt x="250443" y="100330"/>
                </a:lnTo>
                <a:lnTo>
                  <a:pt x="250698" y="100330"/>
                </a:lnTo>
                <a:lnTo>
                  <a:pt x="250570" y="99060"/>
                </a:lnTo>
                <a:lnTo>
                  <a:pt x="212343" y="60960"/>
                </a:lnTo>
                <a:lnTo>
                  <a:pt x="210057" y="58420"/>
                </a:lnTo>
                <a:lnTo>
                  <a:pt x="207644" y="55880"/>
                </a:lnTo>
                <a:lnTo>
                  <a:pt x="205104" y="53340"/>
                </a:lnTo>
                <a:lnTo>
                  <a:pt x="202691" y="52070"/>
                </a:lnTo>
                <a:lnTo>
                  <a:pt x="197865" y="46990"/>
                </a:lnTo>
                <a:lnTo>
                  <a:pt x="235838" y="46990"/>
                </a:lnTo>
                <a:lnTo>
                  <a:pt x="200405" y="35560"/>
                </a:lnTo>
                <a:close/>
              </a:path>
              <a:path w="288925" h="288289">
                <a:moveTo>
                  <a:pt x="279907" y="69850"/>
                </a:moveTo>
                <a:lnTo>
                  <a:pt x="273812" y="69850"/>
                </a:lnTo>
                <a:lnTo>
                  <a:pt x="276605" y="71120"/>
                </a:lnTo>
                <a:lnTo>
                  <a:pt x="277749" y="71120"/>
                </a:lnTo>
                <a:lnTo>
                  <a:pt x="279907" y="69850"/>
                </a:lnTo>
                <a:close/>
              </a:path>
              <a:path w="288925" h="288289">
                <a:moveTo>
                  <a:pt x="235838" y="46990"/>
                </a:moveTo>
                <a:lnTo>
                  <a:pt x="197992" y="46990"/>
                </a:lnTo>
                <a:lnTo>
                  <a:pt x="200787" y="48260"/>
                </a:lnTo>
                <a:lnTo>
                  <a:pt x="206628" y="49530"/>
                </a:lnTo>
                <a:lnTo>
                  <a:pt x="209676" y="50800"/>
                </a:lnTo>
                <a:lnTo>
                  <a:pt x="212598" y="52070"/>
                </a:lnTo>
                <a:lnTo>
                  <a:pt x="215518" y="52070"/>
                </a:lnTo>
                <a:lnTo>
                  <a:pt x="270255" y="68580"/>
                </a:lnTo>
                <a:lnTo>
                  <a:pt x="272161" y="69850"/>
                </a:lnTo>
                <a:lnTo>
                  <a:pt x="282448" y="69850"/>
                </a:lnTo>
                <a:lnTo>
                  <a:pt x="284225" y="67310"/>
                </a:lnTo>
                <a:lnTo>
                  <a:pt x="287019" y="64770"/>
                </a:lnTo>
                <a:lnTo>
                  <a:pt x="287400" y="64770"/>
                </a:lnTo>
                <a:lnTo>
                  <a:pt x="287781" y="63500"/>
                </a:lnTo>
                <a:lnTo>
                  <a:pt x="288416" y="63500"/>
                </a:lnTo>
                <a:lnTo>
                  <a:pt x="288670" y="62230"/>
                </a:lnTo>
                <a:lnTo>
                  <a:pt x="288670" y="60960"/>
                </a:lnTo>
                <a:lnTo>
                  <a:pt x="288163" y="58420"/>
                </a:lnTo>
                <a:lnTo>
                  <a:pt x="270890" y="58420"/>
                </a:lnTo>
                <a:lnTo>
                  <a:pt x="268604" y="57150"/>
                </a:lnTo>
                <a:lnTo>
                  <a:pt x="266445" y="57150"/>
                </a:lnTo>
                <a:lnTo>
                  <a:pt x="259587" y="54610"/>
                </a:lnTo>
                <a:lnTo>
                  <a:pt x="257175" y="53340"/>
                </a:lnTo>
                <a:lnTo>
                  <a:pt x="254888" y="53340"/>
                </a:lnTo>
                <a:lnTo>
                  <a:pt x="247650" y="50800"/>
                </a:lnTo>
                <a:lnTo>
                  <a:pt x="235838" y="46990"/>
                </a:lnTo>
                <a:close/>
              </a:path>
              <a:path w="288925" h="288289">
                <a:moveTo>
                  <a:pt x="228980" y="0"/>
                </a:moveTo>
                <a:lnTo>
                  <a:pt x="226313" y="0"/>
                </a:lnTo>
                <a:lnTo>
                  <a:pt x="225043" y="1270"/>
                </a:lnTo>
                <a:lnTo>
                  <a:pt x="223647" y="2540"/>
                </a:lnTo>
                <a:lnTo>
                  <a:pt x="222757" y="2540"/>
                </a:lnTo>
                <a:lnTo>
                  <a:pt x="222123" y="3810"/>
                </a:lnTo>
                <a:lnTo>
                  <a:pt x="221234" y="5080"/>
                </a:lnTo>
                <a:lnTo>
                  <a:pt x="220852" y="6350"/>
                </a:lnTo>
                <a:lnTo>
                  <a:pt x="220472" y="6350"/>
                </a:lnTo>
                <a:lnTo>
                  <a:pt x="220472" y="7620"/>
                </a:lnTo>
                <a:lnTo>
                  <a:pt x="220725" y="7620"/>
                </a:lnTo>
                <a:lnTo>
                  <a:pt x="260095" y="46990"/>
                </a:lnTo>
                <a:lnTo>
                  <a:pt x="262889" y="49530"/>
                </a:lnTo>
                <a:lnTo>
                  <a:pt x="268350" y="55880"/>
                </a:lnTo>
                <a:lnTo>
                  <a:pt x="271017" y="58420"/>
                </a:lnTo>
                <a:lnTo>
                  <a:pt x="287654" y="58420"/>
                </a:lnTo>
                <a:lnTo>
                  <a:pt x="287019" y="57150"/>
                </a:lnTo>
                <a:lnTo>
                  <a:pt x="228980" y="0"/>
                </a:lnTo>
                <a:close/>
              </a:path>
              <a:path w="288925" h="288289">
                <a:moveTo>
                  <a:pt x="195199" y="34290"/>
                </a:moveTo>
                <a:lnTo>
                  <a:pt x="194182" y="34290"/>
                </a:lnTo>
                <a:lnTo>
                  <a:pt x="192404" y="35560"/>
                </a:lnTo>
                <a:lnTo>
                  <a:pt x="196341" y="35560"/>
                </a:lnTo>
                <a:lnTo>
                  <a:pt x="195199" y="342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3994403" y="5230748"/>
            <a:ext cx="261620" cy="278130"/>
          </a:xfrm>
          <a:custGeom>
            <a:avLst/>
            <a:gdLst/>
            <a:ahLst/>
            <a:cxnLst/>
            <a:rect l="l" t="t" r="r" b="b"/>
            <a:pathLst>
              <a:path w="261620" h="278129">
                <a:moveTo>
                  <a:pt x="36830" y="186689"/>
                </a:moveTo>
                <a:lnTo>
                  <a:pt x="4825" y="209549"/>
                </a:lnTo>
                <a:lnTo>
                  <a:pt x="0" y="224789"/>
                </a:lnTo>
                <a:lnTo>
                  <a:pt x="762" y="236219"/>
                </a:lnTo>
                <a:lnTo>
                  <a:pt x="2412" y="241299"/>
                </a:lnTo>
                <a:lnTo>
                  <a:pt x="5334" y="246379"/>
                </a:lnTo>
                <a:lnTo>
                  <a:pt x="8128" y="251459"/>
                </a:lnTo>
                <a:lnTo>
                  <a:pt x="42418" y="278129"/>
                </a:lnTo>
                <a:lnTo>
                  <a:pt x="57023" y="278129"/>
                </a:lnTo>
                <a:lnTo>
                  <a:pt x="61975" y="275589"/>
                </a:lnTo>
                <a:lnTo>
                  <a:pt x="66801" y="274319"/>
                </a:lnTo>
                <a:lnTo>
                  <a:pt x="71500" y="270509"/>
                </a:lnTo>
                <a:lnTo>
                  <a:pt x="75583" y="266699"/>
                </a:lnTo>
                <a:lnTo>
                  <a:pt x="51054" y="266699"/>
                </a:lnTo>
                <a:lnTo>
                  <a:pt x="47371" y="265429"/>
                </a:lnTo>
                <a:lnTo>
                  <a:pt x="43687" y="265429"/>
                </a:lnTo>
                <a:lnTo>
                  <a:pt x="40005" y="264159"/>
                </a:lnTo>
                <a:lnTo>
                  <a:pt x="36322" y="261619"/>
                </a:lnTo>
                <a:lnTo>
                  <a:pt x="32512" y="259079"/>
                </a:lnTo>
                <a:lnTo>
                  <a:pt x="28829" y="255269"/>
                </a:lnTo>
                <a:lnTo>
                  <a:pt x="21844" y="248919"/>
                </a:lnTo>
                <a:lnTo>
                  <a:pt x="19050" y="245109"/>
                </a:lnTo>
                <a:lnTo>
                  <a:pt x="16637" y="241299"/>
                </a:lnTo>
                <a:lnTo>
                  <a:pt x="14350" y="237489"/>
                </a:lnTo>
                <a:lnTo>
                  <a:pt x="12826" y="233679"/>
                </a:lnTo>
                <a:lnTo>
                  <a:pt x="11303" y="226059"/>
                </a:lnTo>
                <a:lnTo>
                  <a:pt x="11430" y="222249"/>
                </a:lnTo>
                <a:lnTo>
                  <a:pt x="13716" y="214629"/>
                </a:lnTo>
                <a:lnTo>
                  <a:pt x="16001" y="210819"/>
                </a:lnTo>
                <a:lnTo>
                  <a:pt x="19685" y="208279"/>
                </a:lnTo>
                <a:lnTo>
                  <a:pt x="23241" y="204469"/>
                </a:lnTo>
                <a:lnTo>
                  <a:pt x="26924" y="201929"/>
                </a:lnTo>
                <a:lnTo>
                  <a:pt x="34290" y="199389"/>
                </a:lnTo>
                <a:lnTo>
                  <a:pt x="66801" y="199389"/>
                </a:lnTo>
                <a:lnTo>
                  <a:pt x="61722" y="195579"/>
                </a:lnTo>
                <a:lnTo>
                  <a:pt x="56769" y="193039"/>
                </a:lnTo>
                <a:lnTo>
                  <a:pt x="51688" y="189229"/>
                </a:lnTo>
                <a:lnTo>
                  <a:pt x="46736" y="187959"/>
                </a:lnTo>
                <a:lnTo>
                  <a:pt x="36830" y="186689"/>
                </a:lnTo>
                <a:close/>
              </a:path>
              <a:path w="261620" h="278129">
                <a:moveTo>
                  <a:pt x="66801" y="199389"/>
                </a:moveTo>
                <a:lnTo>
                  <a:pt x="37973" y="199389"/>
                </a:lnTo>
                <a:lnTo>
                  <a:pt x="45466" y="200659"/>
                </a:lnTo>
                <a:lnTo>
                  <a:pt x="49149" y="201929"/>
                </a:lnTo>
                <a:lnTo>
                  <a:pt x="72390" y="224789"/>
                </a:lnTo>
                <a:lnTo>
                  <a:pt x="74675" y="227329"/>
                </a:lnTo>
                <a:lnTo>
                  <a:pt x="76326" y="231139"/>
                </a:lnTo>
                <a:lnTo>
                  <a:pt x="77597" y="237489"/>
                </a:lnTo>
                <a:lnTo>
                  <a:pt x="77724" y="242569"/>
                </a:lnTo>
                <a:lnTo>
                  <a:pt x="75437" y="250189"/>
                </a:lnTo>
                <a:lnTo>
                  <a:pt x="73151" y="253999"/>
                </a:lnTo>
                <a:lnTo>
                  <a:pt x="65786" y="261619"/>
                </a:lnTo>
                <a:lnTo>
                  <a:pt x="62103" y="264159"/>
                </a:lnTo>
                <a:lnTo>
                  <a:pt x="54737" y="266699"/>
                </a:lnTo>
                <a:lnTo>
                  <a:pt x="75583" y="266699"/>
                </a:lnTo>
                <a:lnTo>
                  <a:pt x="81025" y="261619"/>
                </a:lnTo>
                <a:lnTo>
                  <a:pt x="84455" y="256539"/>
                </a:lnTo>
                <a:lnTo>
                  <a:pt x="88519" y="246379"/>
                </a:lnTo>
                <a:lnTo>
                  <a:pt x="89281" y="240029"/>
                </a:lnTo>
                <a:lnTo>
                  <a:pt x="88900" y="234949"/>
                </a:lnTo>
                <a:lnTo>
                  <a:pt x="88392" y="229869"/>
                </a:lnTo>
                <a:lnTo>
                  <a:pt x="86741" y="224789"/>
                </a:lnTo>
                <a:lnTo>
                  <a:pt x="80899" y="214629"/>
                </a:lnTo>
                <a:lnTo>
                  <a:pt x="76962" y="209549"/>
                </a:lnTo>
                <a:lnTo>
                  <a:pt x="66801" y="199389"/>
                </a:lnTo>
                <a:close/>
              </a:path>
              <a:path w="261620" h="278129">
                <a:moveTo>
                  <a:pt x="108331" y="128269"/>
                </a:moveTo>
                <a:lnTo>
                  <a:pt x="98044" y="128269"/>
                </a:lnTo>
                <a:lnTo>
                  <a:pt x="92837" y="129539"/>
                </a:lnTo>
                <a:lnTo>
                  <a:pt x="87757" y="132079"/>
                </a:lnTo>
                <a:lnTo>
                  <a:pt x="82550" y="133349"/>
                </a:lnTo>
                <a:lnTo>
                  <a:pt x="56134" y="161289"/>
                </a:lnTo>
                <a:lnTo>
                  <a:pt x="56642" y="162559"/>
                </a:lnTo>
                <a:lnTo>
                  <a:pt x="115062" y="220979"/>
                </a:lnTo>
                <a:lnTo>
                  <a:pt x="119507" y="220979"/>
                </a:lnTo>
                <a:lnTo>
                  <a:pt x="132322" y="208279"/>
                </a:lnTo>
                <a:lnTo>
                  <a:pt x="118618" y="208279"/>
                </a:lnTo>
                <a:lnTo>
                  <a:pt x="69850" y="158749"/>
                </a:lnTo>
                <a:lnTo>
                  <a:pt x="82550" y="146049"/>
                </a:lnTo>
                <a:lnTo>
                  <a:pt x="86741" y="143509"/>
                </a:lnTo>
                <a:lnTo>
                  <a:pt x="94615" y="139699"/>
                </a:lnTo>
                <a:lnTo>
                  <a:pt x="129963" y="139699"/>
                </a:lnTo>
                <a:lnTo>
                  <a:pt x="128397" y="138429"/>
                </a:lnTo>
                <a:lnTo>
                  <a:pt x="123571" y="134619"/>
                </a:lnTo>
                <a:lnTo>
                  <a:pt x="113411" y="129539"/>
                </a:lnTo>
                <a:lnTo>
                  <a:pt x="108331" y="128269"/>
                </a:lnTo>
                <a:close/>
              </a:path>
              <a:path w="261620" h="278129">
                <a:moveTo>
                  <a:pt x="129963" y="139699"/>
                </a:moveTo>
                <a:lnTo>
                  <a:pt x="106425" y="139699"/>
                </a:lnTo>
                <a:lnTo>
                  <a:pt x="110236" y="140969"/>
                </a:lnTo>
                <a:lnTo>
                  <a:pt x="114046" y="143509"/>
                </a:lnTo>
                <a:lnTo>
                  <a:pt x="138303" y="180339"/>
                </a:lnTo>
                <a:lnTo>
                  <a:pt x="137541" y="184149"/>
                </a:lnTo>
                <a:lnTo>
                  <a:pt x="133985" y="191769"/>
                </a:lnTo>
                <a:lnTo>
                  <a:pt x="131191" y="195579"/>
                </a:lnTo>
                <a:lnTo>
                  <a:pt x="118618" y="208279"/>
                </a:lnTo>
                <a:lnTo>
                  <a:pt x="132322" y="208279"/>
                </a:lnTo>
                <a:lnTo>
                  <a:pt x="133604" y="207009"/>
                </a:lnTo>
                <a:lnTo>
                  <a:pt x="138937" y="201929"/>
                </a:lnTo>
                <a:lnTo>
                  <a:pt x="142875" y="195579"/>
                </a:lnTo>
                <a:lnTo>
                  <a:pt x="147955" y="185419"/>
                </a:lnTo>
                <a:lnTo>
                  <a:pt x="149225" y="180339"/>
                </a:lnTo>
                <a:lnTo>
                  <a:pt x="149225" y="170179"/>
                </a:lnTo>
                <a:lnTo>
                  <a:pt x="147955" y="163829"/>
                </a:lnTo>
                <a:lnTo>
                  <a:pt x="142621" y="153669"/>
                </a:lnTo>
                <a:lnTo>
                  <a:pt x="138557" y="148589"/>
                </a:lnTo>
                <a:lnTo>
                  <a:pt x="133096" y="142239"/>
                </a:lnTo>
                <a:lnTo>
                  <a:pt x="129963" y="139699"/>
                </a:lnTo>
                <a:close/>
              </a:path>
              <a:path w="261620" h="278129">
                <a:moveTo>
                  <a:pt x="149606" y="95249"/>
                </a:moveTo>
                <a:lnTo>
                  <a:pt x="133604" y="95249"/>
                </a:lnTo>
                <a:lnTo>
                  <a:pt x="188213" y="149859"/>
                </a:lnTo>
                <a:lnTo>
                  <a:pt x="190881" y="149859"/>
                </a:lnTo>
                <a:lnTo>
                  <a:pt x="191516" y="148589"/>
                </a:lnTo>
                <a:lnTo>
                  <a:pt x="192912" y="147319"/>
                </a:lnTo>
                <a:lnTo>
                  <a:pt x="194437" y="146049"/>
                </a:lnTo>
                <a:lnTo>
                  <a:pt x="195580" y="144779"/>
                </a:lnTo>
                <a:lnTo>
                  <a:pt x="195961" y="144779"/>
                </a:lnTo>
                <a:lnTo>
                  <a:pt x="196342" y="143509"/>
                </a:lnTo>
                <a:lnTo>
                  <a:pt x="196596" y="143509"/>
                </a:lnTo>
                <a:lnTo>
                  <a:pt x="196850" y="142239"/>
                </a:lnTo>
                <a:lnTo>
                  <a:pt x="196596" y="142239"/>
                </a:lnTo>
                <a:lnTo>
                  <a:pt x="149606" y="95249"/>
                </a:lnTo>
                <a:close/>
              </a:path>
              <a:path w="261620" h="278129">
                <a:moveTo>
                  <a:pt x="156083" y="62229"/>
                </a:moveTo>
                <a:lnTo>
                  <a:pt x="152781" y="62229"/>
                </a:lnTo>
                <a:lnTo>
                  <a:pt x="108712" y="106679"/>
                </a:lnTo>
                <a:lnTo>
                  <a:pt x="108331" y="106679"/>
                </a:lnTo>
                <a:lnTo>
                  <a:pt x="108712" y="107949"/>
                </a:lnTo>
                <a:lnTo>
                  <a:pt x="108966" y="109219"/>
                </a:lnTo>
                <a:lnTo>
                  <a:pt x="109347" y="109219"/>
                </a:lnTo>
                <a:lnTo>
                  <a:pt x="109728" y="110489"/>
                </a:lnTo>
                <a:lnTo>
                  <a:pt x="111506" y="111759"/>
                </a:lnTo>
                <a:lnTo>
                  <a:pt x="112141" y="111759"/>
                </a:lnTo>
                <a:lnTo>
                  <a:pt x="113157" y="113029"/>
                </a:lnTo>
                <a:lnTo>
                  <a:pt x="115824" y="113029"/>
                </a:lnTo>
                <a:lnTo>
                  <a:pt x="133604" y="95249"/>
                </a:lnTo>
                <a:lnTo>
                  <a:pt x="149606" y="95249"/>
                </a:lnTo>
                <a:lnTo>
                  <a:pt x="141986" y="87629"/>
                </a:lnTo>
                <a:lnTo>
                  <a:pt x="159893" y="68579"/>
                </a:lnTo>
                <a:lnTo>
                  <a:pt x="160147" y="68579"/>
                </a:lnTo>
                <a:lnTo>
                  <a:pt x="160147" y="67309"/>
                </a:lnTo>
                <a:lnTo>
                  <a:pt x="159893" y="67309"/>
                </a:lnTo>
                <a:lnTo>
                  <a:pt x="159638" y="66039"/>
                </a:lnTo>
                <a:lnTo>
                  <a:pt x="158369" y="64769"/>
                </a:lnTo>
                <a:lnTo>
                  <a:pt x="157734" y="64769"/>
                </a:lnTo>
                <a:lnTo>
                  <a:pt x="156591" y="63500"/>
                </a:lnTo>
                <a:lnTo>
                  <a:pt x="156083" y="62229"/>
                </a:lnTo>
                <a:close/>
              </a:path>
              <a:path w="261620" h="278129">
                <a:moveTo>
                  <a:pt x="172593" y="44450"/>
                </a:moveTo>
                <a:lnTo>
                  <a:pt x="169925" y="44450"/>
                </a:lnTo>
                <a:lnTo>
                  <a:pt x="169291" y="45719"/>
                </a:lnTo>
                <a:lnTo>
                  <a:pt x="167894" y="46989"/>
                </a:lnTo>
                <a:lnTo>
                  <a:pt x="167132" y="46989"/>
                </a:lnTo>
                <a:lnTo>
                  <a:pt x="166370" y="48259"/>
                </a:lnTo>
                <a:lnTo>
                  <a:pt x="165735" y="48259"/>
                </a:lnTo>
                <a:lnTo>
                  <a:pt x="165226" y="49529"/>
                </a:lnTo>
                <a:lnTo>
                  <a:pt x="164846" y="49529"/>
                </a:lnTo>
                <a:lnTo>
                  <a:pt x="164465" y="50800"/>
                </a:lnTo>
                <a:lnTo>
                  <a:pt x="164084" y="50800"/>
                </a:lnTo>
                <a:lnTo>
                  <a:pt x="163957" y="52069"/>
                </a:lnTo>
                <a:lnTo>
                  <a:pt x="164337" y="52069"/>
                </a:lnTo>
                <a:lnTo>
                  <a:pt x="207263" y="95249"/>
                </a:lnTo>
                <a:lnTo>
                  <a:pt x="211200" y="97789"/>
                </a:lnTo>
                <a:lnTo>
                  <a:pt x="215265" y="100329"/>
                </a:lnTo>
                <a:lnTo>
                  <a:pt x="219329" y="101599"/>
                </a:lnTo>
                <a:lnTo>
                  <a:pt x="223266" y="102869"/>
                </a:lnTo>
                <a:lnTo>
                  <a:pt x="231267" y="102869"/>
                </a:lnTo>
                <a:lnTo>
                  <a:pt x="235204" y="101599"/>
                </a:lnTo>
                <a:lnTo>
                  <a:pt x="239013" y="100329"/>
                </a:lnTo>
                <a:lnTo>
                  <a:pt x="242824" y="97789"/>
                </a:lnTo>
                <a:lnTo>
                  <a:pt x="246507" y="95249"/>
                </a:lnTo>
                <a:lnTo>
                  <a:pt x="250126" y="91439"/>
                </a:lnTo>
                <a:lnTo>
                  <a:pt x="225044" y="91439"/>
                </a:lnTo>
                <a:lnTo>
                  <a:pt x="222250" y="90169"/>
                </a:lnTo>
                <a:lnTo>
                  <a:pt x="219329" y="88899"/>
                </a:lnTo>
                <a:lnTo>
                  <a:pt x="216535" y="87629"/>
                </a:lnTo>
                <a:lnTo>
                  <a:pt x="213613" y="85089"/>
                </a:lnTo>
                <a:lnTo>
                  <a:pt x="172593" y="44450"/>
                </a:lnTo>
                <a:close/>
              </a:path>
              <a:path w="261620" h="278129">
                <a:moveTo>
                  <a:pt x="211455" y="5079"/>
                </a:moveTo>
                <a:lnTo>
                  <a:pt x="209296" y="5079"/>
                </a:lnTo>
                <a:lnTo>
                  <a:pt x="208787" y="6350"/>
                </a:lnTo>
                <a:lnTo>
                  <a:pt x="207518" y="6350"/>
                </a:lnTo>
                <a:lnTo>
                  <a:pt x="205359" y="8889"/>
                </a:lnTo>
                <a:lnTo>
                  <a:pt x="204724" y="10159"/>
                </a:lnTo>
                <a:lnTo>
                  <a:pt x="204216" y="10159"/>
                </a:lnTo>
                <a:lnTo>
                  <a:pt x="203708" y="11429"/>
                </a:lnTo>
                <a:lnTo>
                  <a:pt x="203200" y="11429"/>
                </a:lnTo>
                <a:lnTo>
                  <a:pt x="203073" y="13969"/>
                </a:lnTo>
                <a:lnTo>
                  <a:pt x="244601" y="54609"/>
                </a:lnTo>
                <a:lnTo>
                  <a:pt x="246634" y="58419"/>
                </a:lnTo>
                <a:lnTo>
                  <a:pt x="248158" y="60959"/>
                </a:lnTo>
                <a:lnTo>
                  <a:pt x="249555" y="63500"/>
                </a:lnTo>
                <a:lnTo>
                  <a:pt x="250317" y="66039"/>
                </a:lnTo>
                <a:lnTo>
                  <a:pt x="250444" y="71119"/>
                </a:lnTo>
                <a:lnTo>
                  <a:pt x="249936" y="74929"/>
                </a:lnTo>
                <a:lnTo>
                  <a:pt x="247650" y="80009"/>
                </a:lnTo>
                <a:lnTo>
                  <a:pt x="245745" y="82549"/>
                </a:lnTo>
                <a:lnTo>
                  <a:pt x="241046" y="86359"/>
                </a:lnTo>
                <a:lnTo>
                  <a:pt x="238506" y="88899"/>
                </a:lnTo>
                <a:lnTo>
                  <a:pt x="235966" y="90169"/>
                </a:lnTo>
                <a:lnTo>
                  <a:pt x="233299" y="91439"/>
                </a:lnTo>
                <a:lnTo>
                  <a:pt x="250126" y="91439"/>
                </a:lnTo>
                <a:lnTo>
                  <a:pt x="253746" y="87629"/>
                </a:lnTo>
                <a:lnTo>
                  <a:pt x="256540" y="83819"/>
                </a:lnTo>
                <a:lnTo>
                  <a:pt x="260350" y="76199"/>
                </a:lnTo>
                <a:lnTo>
                  <a:pt x="261366" y="72389"/>
                </a:lnTo>
                <a:lnTo>
                  <a:pt x="261366" y="63500"/>
                </a:lnTo>
                <a:lnTo>
                  <a:pt x="250062" y="44450"/>
                </a:lnTo>
                <a:lnTo>
                  <a:pt x="211455" y="5079"/>
                </a:lnTo>
                <a:close/>
              </a:path>
              <a:path w="261620" h="278129">
                <a:moveTo>
                  <a:pt x="166878" y="19050"/>
                </a:moveTo>
                <a:lnTo>
                  <a:pt x="164211" y="19050"/>
                </a:lnTo>
                <a:lnTo>
                  <a:pt x="162687" y="20319"/>
                </a:lnTo>
                <a:lnTo>
                  <a:pt x="160782" y="21589"/>
                </a:lnTo>
                <a:lnTo>
                  <a:pt x="158115" y="25400"/>
                </a:lnTo>
                <a:lnTo>
                  <a:pt x="158115" y="27939"/>
                </a:lnTo>
                <a:lnTo>
                  <a:pt x="159004" y="29209"/>
                </a:lnTo>
                <a:lnTo>
                  <a:pt x="162560" y="33019"/>
                </a:lnTo>
                <a:lnTo>
                  <a:pt x="164211" y="34289"/>
                </a:lnTo>
                <a:lnTo>
                  <a:pt x="166750" y="34289"/>
                </a:lnTo>
                <a:lnTo>
                  <a:pt x="168275" y="33019"/>
                </a:lnTo>
                <a:lnTo>
                  <a:pt x="170180" y="31750"/>
                </a:lnTo>
                <a:lnTo>
                  <a:pt x="172847" y="27939"/>
                </a:lnTo>
                <a:lnTo>
                  <a:pt x="172847" y="25400"/>
                </a:lnTo>
                <a:lnTo>
                  <a:pt x="170180" y="21589"/>
                </a:lnTo>
                <a:lnTo>
                  <a:pt x="168401" y="20319"/>
                </a:lnTo>
                <a:lnTo>
                  <a:pt x="166878" y="19050"/>
                </a:lnTo>
                <a:close/>
              </a:path>
              <a:path w="261620" h="278129">
                <a:moveTo>
                  <a:pt x="188341" y="0"/>
                </a:moveTo>
                <a:lnTo>
                  <a:pt x="182625" y="0"/>
                </a:lnTo>
                <a:lnTo>
                  <a:pt x="180848" y="2539"/>
                </a:lnTo>
                <a:lnTo>
                  <a:pt x="179070" y="3809"/>
                </a:lnTo>
                <a:lnTo>
                  <a:pt x="178181" y="5079"/>
                </a:lnTo>
                <a:lnTo>
                  <a:pt x="178181" y="7619"/>
                </a:lnTo>
                <a:lnTo>
                  <a:pt x="179070" y="10159"/>
                </a:lnTo>
                <a:lnTo>
                  <a:pt x="180848" y="11429"/>
                </a:lnTo>
                <a:lnTo>
                  <a:pt x="182625" y="13969"/>
                </a:lnTo>
                <a:lnTo>
                  <a:pt x="188341" y="13969"/>
                </a:lnTo>
                <a:lnTo>
                  <a:pt x="192024" y="10159"/>
                </a:lnTo>
                <a:lnTo>
                  <a:pt x="192912" y="7619"/>
                </a:lnTo>
                <a:lnTo>
                  <a:pt x="192786" y="5079"/>
                </a:lnTo>
                <a:lnTo>
                  <a:pt x="191897" y="3809"/>
                </a:lnTo>
                <a:lnTo>
                  <a:pt x="190119" y="2539"/>
                </a:lnTo>
                <a:lnTo>
                  <a:pt x="1883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5" name="object 13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470780" y="5229352"/>
            <a:ext cx="596265" cy="46723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256784" y="5229986"/>
            <a:ext cx="1014221" cy="603173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357365" y="5257672"/>
            <a:ext cx="314070" cy="312419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843776" y="5247385"/>
            <a:ext cx="230885" cy="215900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262114" y="5230114"/>
            <a:ext cx="198627" cy="214630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667625" y="5230545"/>
            <a:ext cx="605663" cy="372110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485251" y="5258308"/>
            <a:ext cx="186817" cy="165100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866251" y="5231129"/>
            <a:ext cx="196088" cy="212089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142856" y="5247347"/>
            <a:ext cx="732790" cy="407250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0059161" y="5229859"/>
            <a:ext cx="205105" cy="221995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0347579" y="5233542"/>
            <a:ext cx="342265" cy="320040"/>
          </a:xfrm>
          <a:prstGeom prst="rect">
            <a:avLst/>
          </a:prstGeom>
        </p:spPr>
      </p:pic>
      <p:sp>
        <p:nvSpPr>
          <p:cNvPr id="146" name="object 146"/>
          <p:cNvSpPr txBox="1">
            <a:spLocks noGrp="1"/>
          </p:cNvSpPr>
          <p:nvPr>
            <p:ph type="title"/>
          </p:nvPr>
        </p:nvSpPr>
        <p:spPr>
          <a:xfrm>
            <a:off x="3344671" y="454533"/>
            <a:ext cx="59118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Öğretim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Üyesi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Başına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Yayın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Sayısı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Ortalaması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Toplam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Öğrenci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Sayısı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7" name="object 14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502152" y="5963411"/>
            <a:ext cx="243839" cy="97536"/>
          </a:xfrm>
          <a:prstGeom prst="rect">
            <a:avLst/>
          </a:prstGeom>
        </p:spPr>
      </p:pic>
      <p:sp>
        <p:nvSpPr>
          <p:cNvPr id="148" name="object 148"/>
          <p:cNvSpPr txBox="1"/>
          <p:nvPr/>
        </p:nvSpPr>
        <p:spPr>
          <a:xfrm>
            <a:off x="3758946" y="5873292"/>
            <a:ext cx="3742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Öğretim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Başına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Yayın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Ortalaması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(2017-2021)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7878318" y="5961888"/>
            <a:ext cx="243840" cy="97790"/>
            <a:chOff x="7878318" y="5961888"/>
            <a:chExt cx="243840" cy="97790"/>
          </a:xfrm>
        </p:grpSpPr>
        <p:sp>
          <p:nvSpPr>
            <p:cNvPr id="150" name="object 150"/>
            <p:cNvSpPr/>
            <p:nvPr/>
          </p:nvSpPr>
          <p:spPr>
            <a:xfrm>
              <a:off x="7878318" y="601141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1" name="object 15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955280" y="5966460"/>
              <a:ext cx="88392" cy="88392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7955280" y="596646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5"/>
                  </a:moveTo>
                  <a:lnTo>
                    <a:pt x="84915" y="61399"/>
                  </a:lnTo>
                  <a:lnTo>
                    <a:pt x="75437" y="75447"/>
                  </a:lnTo>
                  <a:lnTo>
                    <a:pt x="61388" y="84918"/>
                  </a:lnTo>
                  <a:lnTo>
                    <a:pt x="44196" y="88391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5"/>
                  </a:lnTo>
                  <a:lnTo>
                    <a:pt x="3476" y="26992"/>
                  </a:lnTo>
                  <a:lnTo>
                    <a:pt x="12954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5"/>
                  </a:lnTo>
                  <a:close/>
                </a:path>
              </a:pathLst>
            </a:custGeom>
            <a:ln w="9143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8136381" y="5873292"/>
            <a:ext cx="10248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Öğrenci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Sayısı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42829" y="6430771"/>
            <a:ext cx="108724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16 Kasım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6249" y="6392124"/>
            <a:ext cx="565990" cy="2733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84919" y="6359673"/>
            <a:ext cx="344424" cy="330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6251" y="6468770"/>
            <a:ext cx="1095311" cy="10276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18005" y="1136903"/>
            <a:ext cx="9714865" cy="3964940"/>
            <a:chOff x="1318005" y="1136903"/>
            <a:chExt cx="9714865" cy="3964940"/>
          </a:xfrm>
        </p:grpSpPr>
        <p:sp>
          <p:nvSpPr>
            <p:cNvPr id="7" name="object 7"/>
            <p:cNvSpPr/>
            <p:nvPr/>
          </p:nvSpPr>
          <p:spPr>
            <a:xfrm>
              <a:off x="1324355" y="1702307"/>
              <a:ext cx="9702165" cy="2806065"/>
            </a:xfrm>
            <a:custGeom>
              <a:avLst/>
              <a:gdLst/>
              <a:ahLst/>
              <a:cxnLst/>
              <a:rect l="l" t="t" r="r" b="b"/>
              <a:pathLst>
                <a:path w="9702165" h="2806065">
                  <a:moveTo>
                    <a:pt x="0" y="2805684"/>
                  </a:moveTo>
                  <a:lnTo>
                    <a:pt x="9701784" y="2805684"/>
                  </a:lnTo>
                </a:path>
                <a:path w="9702165" h="2806065">
                  <a:moveTo>
                    <a:pt x="0" y="2455164"/>
                  </a:moveTo>
                  <a:lnTo>
                    <a:pt x="9701784" y="2455164"/>
                  </a:lnTo>
                </a:path>
                <a:path w="9702165" h="2806065">
                  <a:moveTo>
                    <a:pt x="0" y="2104643"/>
                  </a:moveTo>
                  <a:lnTo>
                    <a:pt x="9701784" y="2104643"/>
                  </a:lnTo>
                </a:path>
                <a:path w="9702165" h="2806065">
                  <a:moveTo>
                    <a:pt x="0" y="1754124"/>
                  </a:moveTo>
                  <a:lnTo>
                    <a:pt x="9701784" y="1754124"/>
                  </a:lnTo>
                </a:path>
                <a:path w="9702165" h="2806065">
                  <a:moveTo>
                    <a:pt x="0" y="1403603"/>
                  </a:moveTo>
                  <a:lnTo>
                    <a:pt x="9701784" y="1403603"/>
                  </a:lnTo>
                </a:path>
                <a:path w="9702165" h="2806065">
                  <a:moveTo>
                    <a:pt x="0" y="1053083"/>
                  </a:moveTo>
                  <a:lnTo>
                    <a:pt x="9701784" y="1053083"/>
                  </a:lnTo>
                </a:path>
                <a:path w="9702165" h="2806065">
                  <a:moveTo>
                    <a:pt x="0" y="701039"/>
                  </a:moveTo>
                  <a:lnTo>
                    <a:pt x="9701784" y="701039"/>
                  </a:lnTo>
                </a:path>
                <a:path w="9702165" h="2806065">
                  <a:moveTo>
                    <a:pt x="0" y="350519"/>
                  </a:moveTo>
                  <a:lnTo>
                    <a:pt x="9701784" y="350519"/>
                  </a:lnTo>
                </a:path>
                <a:path w="9702165" h="2806065">
                  <a:moveTo>
                    <a:pt x="0" y="0"/>
                  </a:moveTo>
                  <a:lnTo>
                    <a:pt x="970178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24355" y="1351787"/>
              <a:ext cx="2966085" cy="0"/>
            </a:xfrm>
            <a:custGeom>
              <a:avLst/>
              <a:gdLst/>
              <a:ahLst/>
              <a:cxnLst/>
              <a:rect l="l" t="t" r="r" b="b"/>
              <a:pathLst>
                <a:path w="2966085">
                  <a:moveTo>
                    <a:pt x="0" y="0"/>
                  </a:moveTo>
                  <a:lnTo>
                    <a:pt x="296570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6839" y="1136903"/>
              <a:ext cx="291033" cy="37307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8987" y="1365503"/>
              <a:ext cx="291033" cy="3502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1136" y="1540763"/>
              <a:ext cx="291033" cy="3326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3283" y="2101595"/>
              <a:ext cx="289534" cy="27660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3907" y="2136647"/>
              <a:ext cx="291033" cy="27310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96055" y="2241803"/>
              <a:ext cx="291033" cy="26258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8204" y="2311907"/>
              <a:ext cx="291033" cy="2555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0351" y="2680715"/>
              <a:ext cx="291033" cy="21869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62500" y="2872739"/>
              <a:ext cx="289534" cy="19949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83123" y="3012947"/>
              <a:ext cx="291033" cy="18547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05271" y="3066287"/>
              <a:ext cx="291033" cy="18013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27420" y="3293363"/>
              <a:ext cx="291033" cy="15742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44996" y="3288791"/>
              <a:ext cx="300177" cy="15788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70191" y="3398519"/>
              <a:ext cx="291033" cy="146913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340" y="3416808"/>
              <a:ext cx="291033" cy="14508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09915" y="3412236"/>
              <a:ext cx="300177" cy="14554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32063" y="3517391"/>
              <a:ext cx="300177" cy="13502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58784" y="3521963"/>
              <a:ext cx="289534" cy="13456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79408" y="3627119"/>
              <a:ext cx="291033" cy="12405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01555" y="3713975"/>
              <a:ext cx="291033" cy="11536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19132" y="3762768"/>
              <a:ext cx="300177" cy="1104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45851" y="3767315"/>
              <a:ext cx="291033" cy="11003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667999" y="3802380"/>
              <a:ext cx="289534" cy="10652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46275" y="1176527"/>
              <a:ext cx="176784" cy="36819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68423" y="1405127"/>
              <a:ext cx="176783" cy="34533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12719" y="2141219"/>
              <a:ext cx="175260" cy="27172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90572" y="1580387"/>
              <a:ext cx="176783" cy="32781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33344" y="2176271"/>
              <a:ext cx="176783" cy="26822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77639" y="2351531"/>
              <a:ext cx="176784" cy="25069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55491" y="2281427"/>
              <a:ext cx="176784" cy="25770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99788" y="2720339"/>
              <a:ext cx="176784" cy="21381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821935" y="2912363"/>
              <a:ext cx="175260" cy="19461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42559" y="3052571"/>
              <a:ext cx="176784" cy="18059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664708" y="3105911"/>
              <a:ext cx="176784" cy="17526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086855" y="3332987"/>
              <a:ext cx="176784" cy="152552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509003" y="3332987"/>
              <a:ext cx="177165" cy="1525905"/>
            </a:xfrm>
            <a:custGeom>
              <a:avLst/>
              <a:gdLst/>
              <a:ahLst/>
              <a:cxnLst/>
              <a:rect l="l" t="t" r="r" b="b"/>
              <a:pathLst>
                <a:path w="177165" h="1525904">
                  <a:moveTo>
                    <a:pt x="176783" y="0"/>
                  </a:moveTo>
                  <a:lnTo>
                    <a:pt x="0" y="0"/>
                  </a:lnTo>
                  <a:lnTo>
                    <a:pt x="0" y="1525524"/>
                  </a:lnTo>
                  <a:lnTo>
                    <a:pt x="176783" y="1525524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6509003" y="3332987"/>
              <a:ext cx="177165" cy="1525905"/>
            </a:xfrm>
            <a:custGeom>
              <a:avLst/>
              <a:gdLst/>
              <a:ahLst/>
              <a:cxnLst/>
              <a:rect l="l" t="t" r="r" b="b"/>
              <a:pathLst>
                <a:path w="177165" h="1525904">
                  <a:moveTo>
                    <a:pt x="0" y="1525524"/>
                  </a:moveTo>
                  <a:lnTo>
                    <a:pt x="176783" y="1525524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525524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29627" y="3438143"/>
              <a:ext cx="176783" cy="14203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51776" y="3456431"/>
              <a:ext cx="176783" cy="140208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773923" y="3456431"/>
              <a:ext cx="177165" cy="1402080"/>
            </a:xfrm>
            <a:custGeom>
              <a:avLst/>
              <a:gdLst/>
              <a:ahLst/>
              <a:cxnLst/>
              <a:rect l="l" t="t" r="r" b="b"/>
              <a:pathLst>
                <a:path w="177165" h="1402079">
                  <a:moveTo>
                    <a:pt x="176783" y="0"/>
                  </a:moveTo>
                  <a:lnTo>
                    <a:pt x="0" y="0"/>
                  </a:lnTo>
                  <a:lnTo>
                    <a:pt x="0" y="1402080"/>
                  </a:lnTo>
                  <a:lnTo>
                    <a:pt x="176783" y="1402080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773923" y="3456431"/>
              <a:ext cx="177165" cy="1402080"/>
            </a:xfrm>
            <a:custGeom>
              <a:avLst/>
              <a:gdLst/>
              <a:ahLst/>
              <a:cxnLst/>
              <a:rect l="l" t="t" r="r" b="b"/>
              <a:pathLst>
                <a:path w="177165" h="1402079">
                  <a:moveTo>
                    <a:pt x="0" y="1402080"/>
                  </a:moveTo>
                  <a:lnTo>
                    <a:pt x="176783" y="1402080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40208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196072" y="3561587"/>
              <a:ext cx="177165" cy="1297305"/>
            </a:xfrm>
            <a:custGeom>
              <a:avLst/>
              <a:gdLst/>
              <a:ahLst/>
              <a:cxnLst/>
              <a:rect l="l" t="t" r="r" b="b"/>
              <a:pathLst>
                <a:path w="177165" h="1297304">
                  <a:moveTo>
                    <a:pt x="176783" y="0"/>
                  </a:moveTo>
                  <a:lnTo>
                    <a:pt x="0" y="0"/>
                  </a:lnTo>
                  <a:lnTo>
                    <a:pt x="0" y="1296924"/>
                  </a:lnTo>
                  <a:lnTo>
                    <a:pt x="176783" y="1296924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196072" y="3561587"/>
              <a:ext cx="177165" cy="1297305"/>
            </a:xfrm>
            <a:custGeom>
              <a:avLst/>
              <a:gdLst/>
              <a:ahLst/>
              <a:cxnLst/>
              <a:rect l="l" t="t" r="r" b="b"/>
              <a:pathLst>
                <a:path w="177165" h="1297304">
                  <a:moveTo>
                    <a:pt x="0" y="1296924"/>
                  </a:moveTo>
                  <a:lnTo>
                    <a:pt x="176783" y="1296924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296924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18220" y="3561587"/>
              <a:ext cx="175259" cy="129692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38844" y="3666743"/>
              <a:ext cx="176783" cy="119176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460991" y="3753611"/>
              <a:ext cx="176783" cy="110490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883139" y="3806952"/>
              <a:ext cx="177165" cy="1051560"/>
            </a:xfrm>
            <a:custGeom>
              <a:avLst/>
              <a:gdLst/>
              <a:ahLst/>
              <a:cxnLst/>
              <a:rect l="l" t="t" r="r" b="b"/>
              <a:pathLst>
                <a:path w="177165" h="1051560">
                  <a:moveTo>
                    <a:pt x="176783" y="0"/>
                  </a:moveTo>
                  <a:lnTo>
                    <a:pt x="0" y="0"/>
                  </a:lnTo>
                  <a:lnTo>
                    <a:pt x="0" y="1051560"/>
                  </a:lnTo>
                  <a:lnTo>
                    <a:pt x="176783" y="1051560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9883139" y="3806952"/>
              <a:ext cx="177165" cy="1051560"/>
            </a:xfrm>
            <a:custGeom>
              <a:avLst/>
              <a:gdLst/>
              <a:ahLst/>
              <a:cxnLst/>
              <a:rect l="l" t="t" r="r" b="b"/>
              <a:pathLst>
                <a:path w="177165" h="1051560">
                  <a:moveTo>
                    <a:pt x="0" y="1051560"/>
                  </a:moveTo>
                  <a:lnTo>
                    <a:pt x="176783" y="1051560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05156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305287" y="3806952"/>
              <a:ext cx="176783" cy="10515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727436" y="3842003"/>
              <a:ext cx="175259" cy="101650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324355" y="4858512"/>
              <a:ext cx="9702165" cy="0"/>
            </a:xfrm>
            <a:custGeom>
              <a:avLst/>
              <a:gdLst/>
              <a:ahLst/>
              <a:cxnLst/>
              <a:rect l="l" t="t" r="r" b="b"/>
              <a:pathLst>
                <a:path w="9702165">
                  <a:moveTo>
                    <a:pt x="0" y="0"/>
                  </a:moveTo>
                  <a:lnTo>
                    <a:pt x="9701784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84776" y="1351787"/>
              <a:ext cx="6341745" cy="0"/>
            </a:xfrm>
            <a:custGeom>
              <a:avLst/>
              <a:gdLst/>
              <a:ahLst/>
              <a:cxnLst/>
              <a:rect l="l" t="t" r="r" b="b"/>
              <a:pathLst>
                <a:path w="6341745">
                  <a:moveTo>
                    <a:pt x="0" y="0"/>
                  </a:moveTo>
                  <a:lnTo>
                    <a:pt x="634136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1" name="object 6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58467" y="1371599"/>
              <a:ext cx="9428988" cy="281025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13109" y="4907182"/>
              <a:ext cx="193121" cy="1945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376535" y="3316224"/>
              <a:ext cx="211086" cy="21259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535429" y="1428749"/>
              <a:ext cx="9279890" cy="2662555"/>
            </a:xfrm>
            <a:custGeom>
              <a:avLst/>
              <a:gdLst/>
              <a:ahLst/>
              <a:cxnLst/>
              <a:rect l="l" t="t" r="r" b="b"/>
              <a:pathLst>
                <a:path w="9279890" h="2662554">
                  <a:moveTo>
                    <a:pt x="0" y="713232"/>
                  </a:moveTo>
                  <a:lnTo>
                    <a:pt x="420624" y="1124712"/>
                  </a:lnTo>
                  <a:lnTo>
                    <a:pt x="842771" y="1106424"/>
                  </a:lnTo>
                  <a:lnTo>
                    <a:pt x="1264920" y="527303"/>
                  </a:lnTo>
                  <a:lnTo>
                    <a:pt x="1687068" y="2246376"/>
                  </a:lnTo>
                  <a:lnTo>
                    <a:pt x="2109216" y="1327403"/>
                  </a:lnTo>
                  <a:lnTo>
                    <a:pt x="2529840" y="0"/>
                  </a:lnTo>
                  <a:lnTo>
                    <a:pt x="2951987" y="112775"/>
                  </a:lnTo>
                  <a:lnTo>
                    <a:pt x="3374135" y="813815"/>
                  </a:lnTo>
                  <a:lnTo>
                    <a:pt x="3796283" y="1095755"/>
                  </a:lnTo>
                  <a:lnTo>
                    <a:pt x="4218432" y="1251203"/>
                  </a:lnTo>
                  <a:lnTo>
                    <a:pt x="4639056" y="2375916"/>
                  </a:lnTo>
                  <a:lnTo>
                    <a:pt x="5061204" y="510539"/>
                  </a:lnTo>
                  <a:lnTo>
                    <a:pt x="5483352" y="2662428"/>
                  </a:lnTo>
                  <a:lnTo>
                    <a:pt x="5905500" y="2063496"/>
                  </a:lnTo>
                  <a:lnTo>
                    <a:pt x="6326124" y="633984"/>
                  </a:lnTo>
                  <a:lnTo>
                    <a:pt x="6748272" y="350520"/>
                  </a:lnTo>
                  <a:lnTo>
                    <a:pt x="7170420" y="1761744"/>
                  </a:lnTo>
                  <a:lnTo>
                    <a:pt x="7592568" y="2150364"/>
                  </a:lnTo>
                  <a:lnTo>
                    <a:pt x="8014716" y="2240280"/>
                  </a:lnTo>
                  <a:lnTo>
                    <a:pt x="8435340" y="1510284"/>
                  </a:lnTo>
                  <a:lnTo>
                    <a:pt x="8857488" y="2286000"/>
                  </a:lnTo>
                  <a:lnTo>
                    <a:pt x="9279636" y="2391156"/>
                  </a:lnTo>
                </a:path>
              </a:pathLst>
            </a:custGeom>
            <a:ln w="35051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02552" y="4936236"/>
              <a:ext cx="98298" cy="9829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501884" y="3354324"/>
              <a:ext cx="98298" cy="98298"/>
            </a:xfrm>
            <a:prstGeom prst="rect">
              <a:avLst/>
            </a:prstGeom>
          </p:spPr>
        </p:pic>
      </p:grpSp>
      <p:sp>
        <p:nvSpPr>
          <p:cNvPr id="67" name="object 67"/>
          <p:cNvSpPr/>
          <p:nvPr/>
        </p:nvSpPr>
        <p:spPr>
          <a:xfrm>
            <a:off x="1324355" y="1001267"/>
            <a:ext cx="9702165" cy="0"/>
          </a:xfrm>
          <a:custGeom>
            <a:avLst/>
            <a:gdLst/>
            <a:ahLst/>
            <a:cxnLst/>
            <a:rect l="l" t="t" r="r" b="b"/>
            <a:pathLst>
              <a:path w="9702165">
                <a:moveTo>
                  <a:pt x="0" y="0"/>
                </a:moveTo>
                <a:lnTo>
                  <a:pt x="9701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845273" y="5464966"/>
            <a:ext cx="193675" cy="194945"/>
            <a:chOff x="2845273" y="5464966"/>
            <a:chExt cx="193675" cy="194945"/>
          </a:xfrm>
        </p:grpSpPr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845273" y="5464966"/>
              <a:ext cx="193121" cy="19450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907792" y="5494020"/>
              <a:ext cx="98298" cy="98297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1386332" y="912952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808226" y="1140916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1,97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29992" y="131686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1,87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804286" y="1913001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4629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1,55</a:t>
            </a:r>
            <a:r>
              <a:rPr kumimoji="0" sz="1800" b="1" i="0" u="none" strike="noStrike" kern="0" cap="none" spc="172" normalizeH="0" baseline="4629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95802" y="201815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917696" y="2088641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339590" y="245681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761357" y="2649728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183251" y="278993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605017" y="2842640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026911" y="307060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449059" y="307060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845554" y="3175761"/>
            <a:ext cx="642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0,81</a:t>
            </a:r>
            <a:r>
              <a:rPr kumimoji="0" sz="1200" b="1" i="0" u="none" strike="noStrike" kern="0" cap="none" spc="-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30" normalizeH="0" baseline="-1157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800" b="0" i="0" u="none" strike="noStrike" kern="0" cap="none" spc="0" normalizeH="0" baseline="-1157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714615" y="3192856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136381" y="329869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558276" y="329869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777096" y="3494278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427591" y="3797300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798557" y="3544061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258425" y="378904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667745" y="357911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0,58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373124" y="1851660"/>
            <a:ext cx="9163050" cy="1867535"/>
            <a:chOff x="1373124" y="1851660"/>
            <a:chExt cx="9163050" cy="1867535"/>
          </a:xfrm>
        </p:grpSpPr>
        <p:sp>
          <p:nvSpPr>
            <p:cNvPr id="93" name="object 93"/>
            <p:cNvSpPr/>
            <p:nvPr/>
          </p:nvSpPr>
          <p:spPr>
            <a:xfrm>
              <a:off x="8706612" y="3107436"/>
              <a:ext cx="1824355" cy="607060"/>
            </a:xfrm>
            <a:custGeom>
              <a:avLst/>
              <a:gdLst/>
              <a:ahLst/>
              <a:cxnLst/>
              <a:rect l="l" t="t" r="r" b="b"/>
              <a:pathLst>
                <a:path w="1824354" h="607060">
                  <a:moveTo>
                    <a:pt x="0" y="82296"/>
                  </a:moveTo>
                  <a:lnTo>
                    <a:pt x="6096" y="0"/>
                  </a:lnTo>
                  <a:lnTo>
                    <a:pt x="62484" y="0"/>
                  </a:lnTo>
                </a:path>
                <a:path w="1824354" h="607060">
                  <a:moveTo>
                    <a:pt x="420624" y="472439"/>
                  </a:moveTo>
                  <a:lnTo>
                    <a:pt x="393192" y="414527"/>
                  </a:lnTo>
                </a:path>
                <a:path w="1824354" h="607060">
                  <a:moveTo>
                    <a:pt x="842772" y="562356"/>
                  </a:moveTo>
                  <a:lnTo>
                    <a:pt x="763524" y="480060"/>
                  </a:lnTo>
                </a:path>
                <a:path w="1824354" h="607060">
                  <a:moveTo>
                    <a:pt x="1687068" y="606551"/>
                  </a:moveTo>
                  <a:lnTo>
                    <a:pt x="1824228" y="499871"/>
                  </a:lnTo>
                </a:path>
              </a:pathLst>
            </a:custGeom>
            <a:ln w="9144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1373124" y="1851660"/>
              <a:ext cx="325120" cy="208915"/>
            </a:xfrm>
            <a:custGeom>
              <a:avLst/>
              <a:gdLst/>
              <a:ahLst/>
              <a:cxnLst/>
              <a:rect l="l" t="t" r="r" b="b"/>
              <a:pathLst>
                <a:path w="325119" h="208914">
                  <a:moveTo>
                    <a:pt x="324612" y="0"/>
                  </a:moveTo>
                  <a:lnTo>
                    <a:pt x="0" y="0"/>
                  </a:lnTo>
                  <a:lnTo>
                    <a:pt x="0" y="208787"/>
                  </a:lnTo>
                  <a:lnTo>
                    <a:pt x="324612" y="208787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FCEDE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1397000" y="1850517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8,45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793748" y="2636520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19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818894" y="2636012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7,17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215895" y="261670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19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240660" y="2616454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7,23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638044" y="166420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19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662554" y="1663954"/>
            <a:ext cx="2768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9,03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060192" y="3758184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084702" y="3757929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3,68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482340" y="2465832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506470" y="2464688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6,54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867911" y="1138427"/>
            <a:ext cx="396240" cy="207645"/>
          </a:xfrm>
          <a:custGeom>
            <a:avLst/>
            <a:gdLst/>
            <a:ahLst/>
            <a:cxnLst/>
            <a:rect l="l" t="t" r="r" b="b"/>
            <a:pathLst>
              <a:path w="396239" h="207644">
                <a:moveTo>
                  <a:pt x="396239" y="0"/>
                </a:moveTo>
                <a:lnTo>
                  <a:pt x="0" y="0"/>
                </a:lnTo>
                <a:lnTo>
                  <a:pt x="0" y="207263"/>
                </a:lnTo>
                <a:lnTo>
                  <a:pt x="396239" y="207263"/>
                </a:lnTo>
                <a:lnTo>
                  <a:pt x="396239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891788" y="1136650"/>
            <a:ext cx="3479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10,67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290059" y="1249680"/>
            <a:ext cx="394970" cy="208915"/>
          </a:xfrm>
          <a:custGeom>
            <a:avLst/>
            <a:gdLst/>
            <a:ahLst/>
            <a:cxnLst/>
            <a:rect l="l" t="t" r="r" b="b"/>
            <a:pathLst>
              <a:path w="394970" h="208915">
                <a:moveTo>
                  <a:pt x="394715" y="0"/>
                </a:moveTo>
                <a:lnTo>
                  <a:pt x="0" y="0"/>
                </a:lnTo>
                <a:lnTo>
                  <a:pt x="0" y="208787"/>
                </a:lnTo>
                <a:lnTo>
                  <a:pt x="394715" y="208787"/>
                </a:lnTo>
                <a:lnTo>
                  <a:pt x="394715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313682" y="1249171"/>
            <a:ext cx="3479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10,32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4922520" y="1979676"/>
            <a:ext cx="391795" cy="254635"/>
          </a:xfrm>
          <a:custGeom>
            <a:avLst/>
            <a:gdLst/>
            <a:ahLst/>
            <a:cxnLst/>
            <a:rect l="l" t="t" r="r" b="b"/>
            <a:pathLst>
              <a:path w="391795" h="254635">
                <a:moveTo>
                  <a:pt x="391667" y="0"/>
                </a:moveTo>
                <a:lnTo>
                  <a:pt x="0" y="0"/>
                </a:lnTo>
                <a:lnTo>
                  <a:pt x="0" y="254508"/>
                </a:lnTo>
                <a:lnTo>
                  <a:pt x="391667" y="254508"/>
                </a:lnTo>
                <a:lnTo>
                  <a:pt x="391667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948809" y="1977008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8,14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318759" y="2286000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343525" y="2284857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7,26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591555" y="238810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615685" y="2387041"/>
            <a:ext cx="2774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6,78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012179" y="3887723"/>
            <a:ext cx="325120" cy="207645"/>
          </a:xfrm>
          <a:custGeom>
            <a:avLst/>
            <a:gdLst/>
            <a:ahLst/>
            <a:cxnLst/>
            <a:rect l="l" t="t" r="r" b="b"/>
            <a:pathLst>
              <a:path w="325120" h="207645">
                <a:moveTo>
                  <a:pt x="324612" y="0"/>
                </a:moveTo>
                <a:lnTo>
                  <a:pt x="0" y="0"/>
                </a:lnTo>
                <a:lnTo>
                  <a:pt x="0" y="207263"/>
                </a:lnTo>
                <a:lnTo>
                  <a:pt x="324612" y="207263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037834" y="3886580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3,28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434328" y="164896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6459728" y="1647825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9,08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856476" y="4172711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881621" y="4172839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2,39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466076" y="3537203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8"/>
                </a:lnTo>
                <a:lnTo>
                  <a:pt x="324611" y="208788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491221" y="3536696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4,25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507223" y="1848611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531989" y="1848357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8,70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121395" y="1487424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147050" y="1487170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9,58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8769095" y="3002279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8794750" y="3001467"/>
            <a:ext cx="2774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5,19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8936735" y="3313176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8962770" y="3312921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3,98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9308592" y="3378708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9333738" y="3377564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3,70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9774935" y="2601467"/>
            <a:ext cx="393700" cy="256540"/>
          </a:xfrm>
          <a:custGeom>
            <a:avLst/>
            <a:gdLst/>
            <a:ahLst/>
            <a:cxnLst/>
            <a:rect l="l" t="t" r="r" b="b"/>
            <a:pathLst>
              <a:path w="393700" h="256539">
                <a:moveTo>
                  <a:pt x="393192" y="0"/>
                </a:moveTo>
                <a:lnTo>
                  <a:pt x="0" y="0"/>
                </a:lnTo>
                <a:lnTo>
                  <a:pt x="0" y="256032"/>
                </a:lnTo>
                <a:lnTo>
                  <a:pt x="393192" y="256032"/>
                </a:lnTo>
                <a:lnTo>
                  <a:pt x="39319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9802748" y="2599385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5,97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367771" y="3398520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8"/>
                </a:lnTo>
                <a:lnTo>
                  <a:pt x="324611" y="208788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0393426" y="3398265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3,56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652759" y="3902964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0678414" y="3902709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3,23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1156060" y="473824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1156060" y="441667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1156060" y="409511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1156060" y="3773551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3,00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1156060" y="3451986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4,00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1156060" y="3130118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5,00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1156060" y="280911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6,00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1156060" y="248754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7,00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1156060" y="2165984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8,00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1156060" y="1844421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9,00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1156060" y="1522857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1156060" y="1201292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1156060" y="879728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98956" y="473824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98956" y="438734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98956" y="4036567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98956" y="3685489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98956" y="3335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98956" y="298437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98956" y="263359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98956" y="2282697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898956" y="193217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898956" y="158140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898956" y="123062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898956" y="87972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1369567" y="4981321"/>
            <a:ext cx="9484360" cy="850900"/>
            <a:chOff x="1369567" y="4981321"/>
            <a:chExt cx="9484360" cy="850900"/>
          </a:xfrm>
        </p:grpSpPr>
        <p:pic>
          <p:nvPicPr>
            <p:cNvPr id="166" name="object 1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69567" y="5003419"/>
              <a:ext cx="199644" cy="173989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32584" y="5004562"/>
              <a:ext cx="349376" cy="33655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73858" y="4985639"/>
              <a:ext cx="231521" cy="216027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18344" y="4981575"/>
              <a:ext cx="196229" cy="21336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24682" y="5000879"/>
              <a:ext cx="325755" cy="308610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3378327" y="4981333"/>
              <a:ext cx="701675" cy="296545"/>
            </a:xfrm>
            <a:custGeom>
              <a:avLst/>
              <a:gdLst/>
              <a:ahLst/>
              <a:cxnLst/>
              <a:rect l="l" t="t" r="r" b="b"/>
              <a:pathLst>
                <a:path w="701675" h="296545">
                  <a:moveTo>
                    <a:pt x="91948" y="254495"/>
                  </a:moveTo>
                  <a:lnTo>
                    <a:pt x="91567" y="251955"/>
                  </a:lnTo>
                  <a:lnTo>
                    <a:pt x="91059" y="249415"/>
                  </a:lnTo>
                  <a:lnTo>
                    <a:pt x="90297" y="248145"/>
                  </a:lnTo>
                  <a:lnTo>
                    <a:pt x="88011" y="243065"/>
                  </a:lnTo>
                  <a:lnTo>
                    <a:pt x="86360" y="241795"/>
                  </a:lnTo>
                  <a:lnTo>
                    <a:pt x="84455" y="239255"/>
                  </a:lnTo>
                  <a:lnTo>
                    <a:pt x="82296" y="236715"/>
                  </a:lnTo>
                  <a:lnTo>
                    <a:pt x="80772" y="235877"/>
                  </a:lnTo>
                  <a:lnTo>
                    <a:pt x="80772" y="258305"/>
                  </a:lnTo>
                  <a:lnTo>
                    <a:pt x="80391" y="262115"/>
                  </a:lnTo>
                  <a:lnTo>
                    <a:pt x="78867" y="265925"/>
                  </a:lnTo>
                  <a:lnTo>
                    <a:pt x="77978" y="267195"/>
                  </a:lnTo>
                  <a:lnTo>
                    <a:pt x="76454" y="269735"/>
                  </a:lnTo>
                  <a:lnTo>
                    <a:pt x="62484" y="283705"/>
                  </a:lnTo>
                  <a:lnTo>
                    <a:pt x="40386" y="260845"/>
                  </a:lnTo>
                  <a:lnTo>
                    <a:pt x="47548" y="254495"/>
                  </a:lnTo>
                  <a:lnTo>
                    <a:pt x="50419" y="251955"/>
                  </a:lnTo>
                  <a:lnTo>
                    <a:pt x="52959" y="249415"/>
                  </a:lnTo>
                  <a:lnTo>
                    <a:pt x="55372" y="246875"/>
                  </a:lnTo>
                  <a:lnTo>
                    <a:pt x="57658" y="245605"/>
                  </a:lnTo>
                  <a:lnTo>
                    <a:pt x="59817" y="244335"/>
                  </a:lnTo>
                  <a:lnTo>
                    <a:pt x="61976" y="244335"/>
                  </a:lnTo>
                  <a:lnTo>
                    <a:pt x="66294" y="243065"/>
                  </a:lnTo>
                  <a:lnTo>
                    <a:pt x="68326" y="244335"/>
                  </a:lnTo>
                  <a:lnTo>
                    <a:pt x="70358" y="244335"/>
                  </a:lnTo>
                  <a:lnTo>
                    <a:pt x="72390" y="245605"/>
                  </a:lnTo>
                  <a:lnTo>
                    <a:pt x="76200" y="248145"/>
                  </a:lnTo>
                  <a:lnTo>
                    <a:pt x="77851" y="250685"/>
                  </a:lnTo>
                  <a:lnTo>
                    <a:pt x="79121" y="251955"/>
                  </a:lnTo>
                  <a:lnTo>
                    <a:pt x="79883" y="254495"/>
                  </a:lnTo>
                  <a:lnTo>
                    <a:pt x="80518" y="255765"/>
                  </a:lnTo>
                  <a:lnTo>
                    <a:pt x="80772" y="258305"/>
                  </a:lnTo>
                  <a:lnTo>
                    <a:pt x="80772" y="235877"/>
                  </a:lnTo>
                  <a:lnTo>
                    <a:pt x="80010" y="235445"/>
                  </a:lnTo>
                  <a:lnTo>
                    <a:pt x="75184" y="232905"/>
                  </a:lnTo>
                  <a:lnTo>
                    <a:pt x="63119" y="232905"/>
                  </a:lnTo>
                  <a:lnTo>
                    <a:pt x="60833" y="234175"/>
                  </a:lnTo>
                  <a:lnTo>
                    <a:pt x="58674" y="234175"/>
                  </a:lnTo>
                  <a:lnTo>
                    <a:pt x="56642" y="236715"/>
                  </a:lnTo>
                  <a:lnTo>
                    <a:pt x="57404" y="234175"/>
                  </a:lnTo>
                  <a:lnTo>
                    <a:pt x="57912" y="232905"/>
                  </a:lnTo>
                  <a:lnTo>
                    <a:pt x="58039" y="230365"/>
                  </a:lnTo>
                  <a:lnTo>
                    <a:pt x="58039" y="226555"/>
                  </a:lnTo>
                  <a:lnTo>
                    <a:pt x="57531" y="224015"/>
                  </a:lnTo>
                  <a:lnTo>
                    <a:pt x="57023" y="222745"/>
                  </a:lnTo>
                  <a:lnTo>
                    <a:pt x="56388" y="221475"/>
                  </a:lnTo>
                  <a:lnTo>
                    <a:pt x="55372" y="218935"/>
                  </a:lnTo>
                  <a:lnTo>
                    <a:pt x="54356" y="217665"/>
                  </a:lnTo>
                  <a:lnTo>
                    <a:pt x="53086" y="216395"/>
                  </a:lnTo>
                  <a:lnTo>
                    <a:pt x="49149" y="212585"/>
                  </a:lnTo>
                  <a:lnTo>
                    <a:pt x="48768" y="212229"/>
                  </a:lnTo>
                  <a:lnTo>
                    <a:pt x="48768" y="235445"/>
                  </a:lnTo>
                  <a:lnTo>
                    <a:pt x="48387" y="237985"/>
                  </a:lnTo>
                  <a:lnTo>
                    <a:pt x="46863" y="240525"/>
                  </a:lnTo>
                  <a:lnTo>
                    <a:pt x="45466" y="243065"/>
                  </a:lnTo>
                  <a:lnTo>
                    <a:pt x="33782" y="254495"/>
                  </a:lnTo>
                  <a:lnTo>
                    <a:pt x="13589" y="234175"/>
                  </a:lnTo>
                  <a:lnTo>
                    <a:pt x="22098" y="225285"/>
                  </a:lnTo>
                  <a:lnTo>
                    <a:pt x="24511" y="224015"/>
                  </a:lnTo>
                  <a:lnTo>
                    <a:pt x="26670" y="221475"/>
                  </a:lnTo>
                  <a:lnTo>
                    <a:pt x="28575" y="220205"/>
                  </a:lnTo>
                  <a:lnTo>
                    <a:pt x="30480" y="220205"/>
                  </a:lnTo>
                  <a:lnTo>
                    <a:pt x="32258" y="218935"/>
                  </a:lnTo>
                  <a:lnTo>
                    <a:pt x="35814" y="218935"/>
                  </a:lnTo>
                  <a:lnTo>
                    <a:pt x="37465" y="220205"/>
                  </a:lnTo>
                  <a:lnTo>
                    <a:pt x="39116" y="220205"/>
                  </a:lnTo>
                  <a:lnTo>
                    <a:pt x="48768" y="235445"/>
                  </a:lnTo>
                  <a:lnTo>
                    <a:pt x="48768" y="212229"/>
                  </a:lnTo>
                  <a:lnTo>
                    <a:pt x="46482" y="210045"/>
                  </a:lnTo>
                  <a:lnTo>
                    <a:pt x="43688" y="208775"/>
                  </a:lnTo>
                  <a:lnTo>
                    <a:pt x="41021" y="207505"/>
                  </a:lnTo>
                  <a:lnTo>
                    <a:pt x="32131" y="207505"/>
                  </a:lnTo>
                  <a:lnTo>
                    <a:pt x="29210" y="208775"/>
                  </a:lnTo>
                  <a:lnTo>
                    <a:pt x="26035" y="210045"/>
                  </a:lnTo>
                  <a:lnTo>
                    <a:pt x="22987" y="212585"/>
                  </a:lnTo>
                  <a:lnTo>
                    <a:pt x="19558" y="215125"/>
                  </a:lnTo>
                  <a:lnTo>
                    <a:pt x="889" y="232905"/>
                  </a:lnTo>
                  <a:lnTo>
                    <a:pt x="381" y="234175"/>
                  </a:lnTo>
                  <a:lnTo>
                    <a:pt x="254" y="235445"/>
                  </a:lnTo>
                  <a:lnTo>
                    <a:pt x="0" y="236715"/>
                  </a:lnTo>
                  <a:lnTo>
                    <a:pt x="635" y="237985"/>
                  </a:lnTo>
                  <a:lnTo>
                    <a:pt x="58928" y="296405"/>
                  </a:lnTo>
                  <a:lnTo>
                    <a:pt x="63500" y="296405"/>
                  </a:lnTo>
                  <a:lnTo>
                    <a:pt x="76454" y="283705"/>
                  </a:lnTo>
                  <a:lnTo>
                    <a:pt x="82931" y="277355"/>
                  </a:lnTo>
                  <a:lnTo>
                    <a:pt x="84836" y="274815"/>
                  </a:lnTo>
                  <a:lnTo>
                    <a:pt x="87884" y="269735"/>
                  </a:lnTo>
                  <a:lnTo>
                    <a:pt x="89027" y="268465"/>
                  </a:lnTo>
                  <a:lnTo>
                    <a:pt x="90805" y="263385"/>
                  </a:lnTo>
                  <a:lnTo>
                    <a:pt x="91440" y="260845"/>
                  </a:lnTo>
                  <a:lnTo>
                    <a:pt x="91948" y="257035"/>
                  </a:lnTo>
                  <a:lnTo>
                    <a:pt x="91948" y="254495"/>
                  </a:lnTo>
                  <a:close/>
                </a:path>
                <a:path w="701675" h="296545">
                  <a:moveTo>
                    <a:pt x="152908" y="196075"/>
                  </a:moveTo>
                  <a:lnTo>
                    <a:pt x="151892" y="185915"/>
                  </a:lnTo>
                  <a:lnTo>
                    <a:pt x="150241" y="180835"/>
                  </a:lnTo>
                  <a:lnTo>
                    <a:pt x="147320" y="175755"/>
                  </a:lnTo>
                  <a:lnTo>
                    <a:pt x="144526" y="170675"/>
                  </a:lnTo>
                  <a:lnTo>
                    <a:pt x="141478" y="166865"/>
                  </a:lnTo>
                  <a:lnTo>
                    <a:pt x="141478" y="194805"/>
                  </a:lnTo>
                  <a:lnTo>
                    <a:pt x="141224" y="198615"/>
                  </a:lnTo>
                  <a:lnTo>
                    <a:pt x="140081" y="202425"/>
                  </a:lnTo>
                  <a:lnTo>
                    <a:pt x="139065" y="206235"/>
                  </a:lnTo>
                  <a:lnTo>
                    <a:pt x="136652" y="210045"/>
                  </a:lnTo>
                  <a:lnTo>
                    <a:pt x="129286" y="217665"/>
                  </a:lnTo>
                  <a:lnTo>
                    <a:pt x="125603" y="220205"/>
                  </a:lnTo>
                  <a:lnTo>
                    <a:pt x="118237" y="222745"/>
                  </a:lnTo>
                  <a:lnTo>
                    <a:pt x="114554" y="222745"/>
                  </a:lnTo>
                  <a:lnTo>
                    <a:pt x="110871" y="221475"/>
                  </a:lnTo>
                  <a:lnTo>
                    <a:pt x="107188" y="221475"/>
                  </a:lnTo>
                  <a:lnTo>
                    <a:pt x="103505" y="220205"/>
                  </a:lnTo>
                  <a:lnTo>
                    <a:pt x="96139" y="215125"/>
                  </a:lnTo>
                  <a:lnTo>
                    <a:pt x="92329" y="211315"/>
                  </a:lnTo>
                  <a:lnTo>
                    <a:pt x="88773" y="207505"/>
                  </a:lnTo>
                  <a:lnTo>
                    <a:pt x="85344" y="204965"/>
                  </a:lnTo>
                  <a:lnTo>
                    <a:pt x="74803" y="182105"/>
                  </a:lnTo>
                  <a:lnTo>
                    <a:pt x="75057" y="178295"/>
                  </a:lnTo>
                  <a:lnTo>
                    <a:pt x="97917" y="155435"/>
                  </a:lnTo>
                  <a:lnTo>
                    <a:pt x="101600" y="155435"/>
                  </a:lnTo>
                  <a:lnTo>
                    <a:pt x="138303" y="183375"/>
                  </a:lnTo>
                  <a:lnTo>
                    <a:pt x="140589" y="190995"/>
                  </a:lnTo>
                  <a:lnTo>
                    <a:pt x="141478" y="194805"/>
                  </a:lnTo>
                  <a:lnTo>
                    <a:pt x="141478" y="166865"/>
                  </a:lnTo>
                  <a:lnTo>
                    <a:pt x="140462" y="165595"/>
                  </a:lnTo>
                  <a:lnTo>
                    <a:pt x="100330" y="142735"/>
                  </a:lnTo>
                  <a:lnTo>
                    <a:pt x="95504" y="144005"/>
                  </a:lnTo>
                  <a:lnTo>
                    <a:pt x="85852" y="147815"/>
                  </a:lnTo>
                  <a:lnTo>
                    <a:pt x="81153" y="151625"/>
                  </a:lnTo>
                  <a:lnTo>
                    <a:pt x="76581" y="156705"/>
                  </a:lnTo>
                  <a:lnTo>
                    <a:pt x="71755" y="160515"/>
                  </a:lnTo>
                  <a:lnTo>
                    <a:pt x="68326" y="165595"/>
                  </a:lnTo>
                  <a:lnTo>
                    <a:pt x="64262" y="175755"/>
                  </a:lnTo>
                  <a:lnTo>
                    <a:pt x="63500" y="180835"/>
                  </a:lnTo>
                  <a:lnTo>
                    <a:pt x="63881" y="185915"/>
                  </a:lnTo>
                  <a:lnTo>
                    <a:pt x="64389" y="190995"/>
                  </a:lnTo>
                  <a:lnTo>
                    <a:pt x="65913" y="197345"/>
                  </a:lnTo>
                  <a:lnTo>
                    <a:pt x="68834" y="202425"/>
                  </a:lnTo>
                  <a:lnTo>
                    <a:pt x="71628" y="207505"/>
                  </a:lnTo>
                  <a:lnTo>
                    <a:pt x="75565" y="212585"/>
                  </a:lnTo>
                  <a:lnTo>
                    <a:pt x="85598" y="222745"/>
                  </a:lnTo>
                  <a:lnTo>
                    <a:pt x="90805" y="226555"/>
                  </a:lnTo>
                  <a:lnTo>
                    <a:pt x="95885" y="229095"/>
                  </a:lnTo>
                  <a:lnTo>
                    <a:pt x="100838" y="231635"/>
                  </a:lnTo>
                  <a:lnTo>
                    <a:pt x="105918" y="234175"/>
                  </a:lnTo>
                  <a:lnTo>
                    <a:pt x="120650" y="234175"/>
                  </a:lnTo>
                  <a:lnTo>
                    <a:pt x="130302" y="230365"/>
                  </a:lnTo>
                  <a:lnTo>
                    <a:pt x="135128" y="226555"/>
                  </a:lnTo>
                  <a:lnTo>
                    <a:pt x="139153" y="222745"/>
                  </a:lnTo>
                  <a:lnTo>
                    <a:pt x="144526" y="217665"/>
                  </a:lnTo>
                  <a:lnTo>
                    <a:pt x="147955" y="212585"/>
                  </a:lnTo>
                  <a:lnTo>
                    <a:pt x="149987" y="207505"/>
                  </a:lnTo>
                  <a:lnTo>
                    <a:pt x="152019" y="201155"/>
                  </a:lnTo>
                  <a:lnTo>
                    <a:pt x="152908" y="196075"/>
                  </a:lnTo>
                  <a:close/>
                </a:path>
                <a:path w="701675" h="296545">
                  <a:moveTo>
                    <a:pt x="216027" y="128765"/>
                  </a:moveTo>
                  <a:lnTo>
                    <a:pt x="215138" y="124955"/>
                  </a:lnTo>
                  <a:lnTo>
                    <a:pt x="213233" y="121145"/>
                  </a:lnTo>
                  <a:lnTo>
                    <a:pt x="211328" y="116065"/>
                  </a:lnTo>
                  <a:lnTo>
                    <a:pt x="208534" y="112255"/>
                  </a:lnTo>
                  <a:lnTo>
                    <a:pt x="166243" y="70345"/>
                  </a:lnTo>
                  <a:lnTo>
                    <a:pt x="163449" y="70345"/>
                  </a:lnTo>
                  <a:lnTo>
                    <a:pt x="162306" y="71615"/>
                  </a:lnTo>
                  <a:lnTo>
                    <a:pt x="161544" y="72885"/>
                  </a:lnTo>
                  <a:lnTo>
                    <a:pt x="160782" y="72885"/>
                  </a:lnTo>
                  <a:lnTo>
                    <a:pt x="160020" y="74155"/>
                  </a:lnTo>
                  <a:lnTo>
                    <a:pt x="159385" y="74155"/>
                  </a:lnTo>
                  <a:lnTo>
                    <a:pt x="158877" y="75425"/>
                  </a:lnTo>
                  <a:lnTo>
                    <a:pt x="158496" y="75425"/>
                  </a:lnTo>
                  <a:lnTo>
                    <a:pt x="158115" y="76695"/>
                  </a:lnTo>
                  <a:lnTo>
                    <a:pt x="157734" y="76695"/>
                  </a:lnTo>
                  <a:lnTo>
                    <a:pt x="157607" y="77965"/>
                  </a:lnTo>
                  <a:lnTo>
                    <a:pt x="157861" y="77965"/>
                  </a:lnTo>
                  <a:lnTo>
                    <a:pt x="199263" y="119875"/>
                  </a:lnTo>
                  <a:lnTo>
                    <a:pt x="201422" y="122415"/>
                  </a:lnTo>
                  <a:lnTo>
                    <a:pt x="204216" y="128765"/>
                  </a:lnTo>
                  <a:lnTo>
                    <a:pt x="204978" y="131305"/>
                  </a:lnTo>
                  <a:lnTo>
                    <a:pt x="205232" y="136385"/>
                  </a:lnTo>
                  <a:lnTo>
                    <a:pt x="204597" y="138925"/>
                  </a:lnTo>
                  <a:lnTo>
                    <a:pt x="185293" y="156705"/>
                  </a:lnTo>
                  <a:lnTo>
                    <a:pt x="179705" y="156705"/>
                  </a:lnTo>
                  <a:lnTo>
                    <a:pt x="176911" y="155435"/>
                  </a:lnTo>
                  <a:lnTo>
                    <a:pt x="173990" y="154165"/>
                  </a:lnTo>
                  <a:lnTo>
                    <a:pt x="171196" y="152895"/>
                  </a:lnTo>
                  <a:lnTo>
                    <a:pt x="168275" y="150355"/>
                  </a:lnTo>
                  <a:lnTo>
                    <a:pt x="127000" y="108445"/>
                  </a:lnTo>
                  <a:lnTo>
                    <a:pt x="126365" y="108445"/>
                  </a:lnTo>
                  <a:lnTo>
                    <a:pt x="125603" y="109715"/>
                  </a:lnTo>
                  <a:lnTo>
                    <a:pt x="124587" y="109715"/>
                  </a:lnTo>
                  <a:lnTo>
                    <a:pt x="123317" y="110985"/>
                  </a:lnTo>
                  <a:lnTo>
                    <a:pt x="121920" y="112255"/>
                  </a:lnTo>
                  <a:lnTo>
                    <a:pt x="121031" y="112255"/>
                  </a:lnTo>
                  <a:lnTo>
                    <a:pt x="120396" y="113525"/>
                  </a:lnTo>
                  <a:lnTo>
                    <a:pt x="120015" y="113525"/>
                  </a:lnTo>
                  <a:lnTo>
                    <a:pt x="119507" y="114795"/>
                  </a:lnTo>
                  <a:lnTo>
                    <a:pt x="119253" y="114795"/>
                  </a:lnTo>
                  <a:lnTo>
                    <a:pt x="118745" y="116065"/>
                  </a:lnTo>
                  <a:lnTo>
                    <a:pt x="118745" y="117335"/>
                  </a:lnTo>
                  <a:lnTo>
                    <a:pt x="118999" y="117335"/>
                  </a:lnTo>
                  <a:lnTo>
                    <a:pt x="161925" y="160515"/>
                  </a:lnTo>
                  <a:lnTo>
                    <a:pt x="165862" y="163055"/>
                  </a:lnTo>
                  <a:lnTo>
                    <a:pt x="169926" y="165595"/>
                  </a:lnTo>
                  <a:lnTo>
                    <a:pt x="173990" y="166865"/>
                  </a:lnTo>
                  <a:lnTo>
                    <a:pt x="177927" y="168135"/>
                  </a:lnTo>
                  <a:lnTo>
                    <a:pt x="185928" y="168135"/>
                  </a:lnTo>
                  <a:lnTo>
                    <a:pt x="189865" y="166865"/>
                  </a:lnTo>
                  <a:lnTo>
                    <a:pt x="193675" y="164325"/>
                  </a:lnTo>
                  <a:lnTo>
                    <a:pt x="197485" y="163055"/>
                  </a:lnTo>
                  <a:lnTo>
                    <a:pt x="201168" y="160515"/>
                  </a:lnTo>
                  <a:lnTo>
                    <a:pt x="204787" y="156705"/>
                  </a:lnTo>
                  <a:lnTo>
                    <a:pt x="208407" y="152895"/>
                  </a:lnTo>
                  <a:lnTo>
                    <a:pt x="211201" y="149085"/>
                  </a:lnTo>
                  <a:lnTo>
                    <a:pt x="215011" y="141465"/>
                  </a:lnTo>
                  <a:lnTo>
                    <a:pt x="216027" y="137655"/>
                  </a:lnTo>
                  <a:lnTo>
                    <a:pt x="216027" y="128765"/>
                  </a:lnTo>
                  <a:close/>
                </a:path>
                <a:path w="701675" h="296545">
                  <a:moveTo>
                    <a:pt x="288798" y="69075"/>
                  </a:moveTo>
                  <a:lnTo>
                    <a:pt x="288671" y="67805"/>
                  </a:lnTo>
                  <a:lnTo>
                    <a:pt x="288417" y="67805"/>
                  </a:lnTo>
                  <a:lnTo>
                    <a:pt x="288290" y="66535"/>
                  </a:lnTo>
                  <a:lnTo>
                    <a:pt x="287782" y="66535"/>
                  </a:lnTo>
                  <a:lnTo>
                    <a:pt x="287147" y="65265"/>
                  </a:lnTo>
                  <a:lnTo>
                    <a:pt x="229108" y="8115"/>
                  </a:lnTo>
                  <a:lnTo>
                    <a:pt x="228473" y="8115"/>
                  </a:lnTo>
                  <a:lnTo>
                    <a:pt x="228219" y="6845"/>
                  </a:lnTo>
                  <a:lnTo>
                    <a:pt x="227838" y="8115"/>
                  </a:lnTo>
                  <a:lnTo>
                    <a:pt x="225806" y="8115"/>
                  </a:lnTo>
                  <a:lnTo>
                    <a:pt x="225171" y="9385"/>
                  </a:lnTo>
                  <a:lnTo>
                    <a:pt x="224409" y="9385"/>
                  </a:lnTo>
                  <a:lnTo>
                    <a:pt x="223647" y="10655"/>
                  </a:lnTo>
                  <a:lnTo>
                    <a:pt x="222250" y="11925"/>
                  </a:lnTo>
                  <a:lnTo>
                    <a:pt x="221742" y="11925"/>
                  </a:lnTo>
                  <a:lnTo>
                    <a:pt x="220726" y="14465"/>
                  </a:lnTo>
                  <a:lnTo>
                    <a:pt x="220599" y="14465"/>
                  </a:lnTo>
                  <a:lnTo>
                    <a:pt x="220472" y="15735"/>
                  </a:lnTo>
                  <a:lnTo>
                    <a:pt x="220980" y="15735"/>
                  </a:lnTo>
                  <a:lnTo>
                    <a:pt x="255016" y="50025"/>
                  </a:lnTo>
                  <a:lnTo>
                    <a:pt x="263017" y="57645"/>
                  </a:lnTo>
                  <a:lnTo>
                    <a:pt x="265811" y="61455"/>
                  </a:lnTo>
                  <a:lnTo>
                    <a:pt x="271018" y="66535"/>
                  </a:lnTo>
                  <a:lnTo>
                    <a:pt x="266446" y="63995"/>
                  </a:lnTo>
                  <a:lnTo>
                    <a:pt x="264287" y="63995"/>
                  </a:lnTo>
                  <a:lnTo>
                    <a:pt x="262001" y="62725"/>
                  </a:lnTo>
                  <a:lnTo>
                    <a:pt x="259715" y="62725"/>
                  </a:lnTo>
                  <a:lnTo>
                    <a:pt x="257302" y="61455"/>
                  </a:lnTo>
                  <a:lnTo>
                    <a:pt x="255016" y="60185"/>
                  </a:lnTo>
                  <a:lnTo>
                    <a:pt x="247777" y="58915"/>
                  </a:lnTo>
                  <a:lnTo>
                    <a:pt x="235927" y="55105"/>
                  </a:lnTo>
                  <a:lnTo>
                    <a:pt x="200406" y="43675"/>
                  </a:lnTo>
                  <a:lnTo>
                    <a:pt x="196469" y="43675"/>
                  </a:lnTo>
                  <a:lnTo>
                    <a:pt x="195326" y="42405"/>
                  </a:lnTo>
                  <a:lnTo>
                    <a:pt x="194310" y="42405"/>
                  </a:lnTo>
                  <a:lnTo>
                    <a:pt x="193421" y="43675"/>
                  </a:lnTo>
                  <a:lnTo>
                    <a:pt x="190881" y="43675"/>
                  </a:lnTo>
                  <a:lnTo>
                    <a:pt x="189992" y="44945"/>
                  </a:lnTo>
                  <a:lnTo>
                    <a:pt x="189103" y="44945"/>
                  </a:lnTo>
                  <a:lnTo>
                    <a:pt x="183261" y="51295"/>
                  </a:lnTo>
                  <a:lnTo>
                    <a:pt x="182753" y="52565"/>
                  </a:lnTo>
                  <a:lnTo>
                    <a:pt x="182499" y="53835"/>
                  </a:lnTo>
                  <a:lnTo>
                    <a:pt x="182372" y="55105"/>
                  </a:lnTo>
                  <a:lnTo>
                    <a:pt x="182880" y="56375"/>
                  </a:lnTo>
                  <a:lnTo>
                    <a:pt x="242189" y="116065"/>
                  </a:lnTo>
                  <a:lnTo>
                    <a:pt x="243967" y="116065"/>
                  </a:lnTo>
                  <a:lnTo>
                    <a:pt x="244348" y="114795"/>
                  </a:lnTo>
                  <a:lnTo>
                    <a:pt x="245491" y="114795"/>
                  </a:lnTo>
                  <a:lnTo>
                    <a:pt x="246888" y="113525"/>
                  </a:lnTo>
                  <a:lnTo>
                    <a:pt x="249174" y="110985"/>
                  </a:lnTo>
                  <a:lnTo>
                    <a:pt x="249555" y="110985"/>
                  </a:lnTo>
                  <a:lnTo>
                    <a:pt x="250063" y="109715"/>
                  </a:lnTo>
                  <a:lnTo>
                    <a:pt x="250317" y="109715"/>
                  </a:lnTo>
                  <a:lnTo>
                    <a:pt x="250571" y="108445"/>
                  </a:lnTo>
                  <a:lnTo>
                    <a:pt x="250825" y="108445"/>
                  </a:lnTo>
                  <a:lnTo>
                    <a:pt x="250698" y="107175"/>
                  </a:lnTo>
                  <a:lnTo>
                    <a:pt x="250571" y="107175"/>
                  </a:lnTo>
                  <a:lnTo>
                    <a:pt x="207645" y="63995"/>
                  </a:lnTo>
                  <a:lnTo>
                    <a:pt x="205232" y="61455"/>
                  </a:lnTo>
                  <a:lnTo>
                    <a:pt x="202819" y="60185"/>
                  </a:lnTo>
                  <a:lnTo>
                    <a:pt x="197993" y="55105"/>
                  </a:lnTo>
                  <a:lnTo>
                    <a:pt x="198120" y="55105"/>
                  </a:lnTo>
                  <a:lnTo>
                    <a:pt x="200787" y="56375"/>
                  </a:lnTo>
                  <a:lnTo>
                    <a:pt x="203708" y="56375"/>
                  </a:lnTo>
                  <a:lnTo>
                    <a:pt x="209804" y="58915"/>
                  </a:lnTo>
                  <a:lnTo>
                    <a:pt x="270383" y="76695"/>
                  </a:lnTo>
                  <a:lnTo>
                    <a:pt x="272288" y="77965"/>
                  </a:lnTo>
                  <a:lnTo>
                    <a:pt x="275336" y="77965"/>
                  </a:lnTo>
                  <a:lnTo>
                    <a:pt x="277876" y="79235"/>
                  </a:lnTo>
                  <a:lnTo>
                    <a:pt x="280035" y="77965"/>
                  </a:lnTo>
                  <a:lnTo>
                    <a:pt x="281813" y="77965"/>
                  </a:lnTo>
                  <a:lnTo>
                    <a:pt x="282575" y="76695"/>
                  </a:lnTo>
                  <a:lnTo>
                    <a:pt x="283464" y="76695"/>
                  </a:lnTo>
                  <a:lnTo>
                    <a:pt x="284353" y="75425"/>
                  </a:lnTo>
                  <a:lnTo>
                    <a:pt x="287020" y="72885"/>
                  </a:lnTo>
                  <a:lnTo>
                    <a:pt x="287528" y="72885"/>
                  </a:lnTo>
                  <a:lnTo>
                    <a:pt x="287909" y="71615"/>
                  </a:lnTo>
                  <a:lnTo>
                    <a:pt x="288163" y="71615"/>
                  </a:lnTo>
                  <a:lnTo>
                    <a:pt x="288544" y="70345"/>
                  </a:lnTo>
                  <a:lnTo>
                    <a:pt x="288671" y="70345"/>
                  </a:lnTo>
                  <a:lnTo>
                    <a:pt x="288798" y="69075"/>
                  </a:lnTo>
                  <a:close/>
                </a:path>
                <a:path w="701675" h="296545">
                  <a:moveTo>
                    <a:pt x="529336" y="241300"/>
                  </a:moveTo>
                  <a:lnTo>
                    <a:pt x="517906" y="211963"/>
                  </a:lnTo>
                  <a:lnTo>
                    <a:pt x="517906" y="240017"/>
                  </a:lnTo>
                  <a:lnTo>
                    <a:pt x="517779" y="243827"/>
                  </a:lnTo>
                  <a:lnTo>
                    <a:pt x="494792" y="267957"/>
                  </a:lnTo>
                  <a:lnTo>
                    <a:pt x="491109" y="267957"/>
                  </a:lnTo>
                  <a:lnTo>
                    <a:pt x="483743" y="266687"/>
                  </a:lnTo>
                  <a:lnTo>
                    <a:pt x="480060" y="265430"/>
                  </a:lnTo>
                  <a:lnTo>
                    <a:pt x="476377" y="262877"/>
                  </a:lnTo>
                  <a:lnTo>
                    <a:pt x="472567" y="260337"/>
                  </a:lnTo>
                  <a:lnTo>
                    <a:pt x="465201" y="252730"/>
                  </a:lnTo>
                  <a:lnTo>
                    <a:pt x="461899" y="250177"/>
                  </a:lnTo>
                  <a:lnTo>
                    <a:pt x="459105" y="246367"/>
                  </a:lnTo>
                  <a:lnTo>
                    <a:pt x="456692" y="242570"/>
                  </a:lnTo>
                  <a:lnTo>
                    <a:pt x="454406" y="238747"/>
                  </a:lnTo>
                  <a:lnTo>
                    <a:pt x="452755" y="234950"/>
                  </a:lnTo>
                  <a:lnTo>
                    <a:pt x="452120" y="231127"/>
                  </a:lnTo>
                  <a:lnTo>
                    <a:pt x="451358" y="227317"/>
                  </a:lnTo>
                  <a:lnTo>
                    <a:pt x="474345" y="200647"/>
                  </a:lnTo>
                  <a:lnTo>
                    <a:pt x="478028" y="200647"/>
                  </a:lnTo>
                  <a:lnTo>
                    <a:pt x="510032" y="222250"/>
                  </a:lnTo>
                  <a:lnTo>
                    <a:pt x="512445" y="226047"/>
                  </a:lnTo>
                  <a:lnTo>
                    <a:pt x="514731" y="228600"/>
                  </a:lnTo>
                  <a:lnTo>
                    <a:pt x="516382" y="232397"/>
                  </a:lnTo>
                  <a:lnTo>
                    <a:pt x="517906" y="240017"/>
                  </a:lnTo>
                  <a:lnTo>
                    <a:pt x="517906" y="211963"/>
                  </a:lnTo>
                  <a:lnTo>
                    <a:pt x="517017" y="210807"/>
                  </a:lnTo>
                  <a:lnTo>
                    <a:pt x="506857" y="200647"/>
                  </a:lnTo>
                  <a:lnTo>
                    <a:pt x="501777" y="196850"/>
                  </a:lnTo>
                  <a:lnTo>
                    <a:pt x="496824" y="194297"/>
                  </a:lnTo>
                  <a:lnTo>
                    <a:pt x="491744" y="190500"/>
                  </a:lnTo>
                  <a:lnTo>
                    <a:pt x="486791" y="189217"/>
                  </a:lnTo>
                  <a:lnTo>
                    <a:pt x="476885" y="187947"/>
                  </a:lnTo>
                  <a:lnTo>
                    <a:pt x="472059" y="189217"/>
                  </a:lnTo>
                  <a:lnTo>
                    <a:pt x="440817" y="220967"/>
                  </a:lnTo>
                  <a:lnTo>
                    <a:pt x="439928" y="226047"/>
                  </a:lnTo>
                  <a:lnTo>
                    <a:pt x="440436" y="231127"/>
                  </a:lnTo>
                  <a:lnTo>
                    <a:pt x="440817" y="237477"/>
                  </a:lnTo>
                  <a:lnTo>
                    <a:pt x="442468" y="242570"/>
                  </a:lnTo>
                  <a:lnTo>
                    <a:pt x="445389" y="247650"/>
                  </a:lnTo>
                  <a:lnTo>
                    <a:pt x="448183" y="252730"/>
                  </a:lnTo>
                  <a:lnTo>
                    <a:pt x="482473" y="279387"/>
                  </a:lnTo>
                  <a:lnTo>
                    <a:pt x="497078" y="279387"/>
                  </a:lnTo>
                  <a:lnTo>
                    <a:pt x="502031" y="276847"/>
                  </a:lnTo>
                  <a:lnTo>
                    <a:pt x="506857" y="275577"/>
                  </a:lnTo>
                  <a:lnTo>
                    <a:pt x="511556" y="271780"/>
                  </a:lnTo>
                  <a:lnTo>
                    <a:pt x="515124" y="267957"/>
                  </a:lnTo>
                  <a:lnTo>
                    <a:pt x="521081" y="261607"/>
                  </a:lnTo>
                  <a:lnTo>
                    <a:pt x="524510" y="257797"/>
                  </a:lnTo>
                  <a:lnTo>
                    <a:pt x="528574" y="247650"/>
                  </a:lnTo>
                  <a:lnTo>
                    <a:pt x="529336" y="241300"/>
                  </a:lnTo>
                  <a:close/>
                </a:path>
                <a:path w="701675" h="296545">
                  <a:moveTo>
                    <a:pt x="589280" y="171450"/>
                  </a:moveTo>
                  <a:lnTo>
                    <a:pt x="588010" y="165100"/>
                  </a:lnTo>
                  <a:lnTo>
                    <a:pt x="582676" y="154927"/>
                  </a:lnTo>
                  <a:lnTo>
                    <a:pt x="578612" y="149847"/>
                  </a:lnTo>
                  <a:lnTo>
                    <a:pt x="578358" y="149555"/>
                  </a:lnTo>
                  <a:lnTo>
                    <a:pt x="578358" y="181597"/>
                  </a:lnTo>
                  <a:lnTo>
                    <a:pt x="577596" y="185407"/>
                  </a:lnTo>
                  <a:lnTo>
                    <a:pt x="574040" y="193027"/>
                  </a:lnTo>
                  <a:lnTo>
                    <a:pt x="571119" y="196850"/>
                  </a:lnTo>
                  <a:lnTo>
                    <a:pt x="567182" y="200647"/>
                  </a:lnTo>
                  <a:lnTo>
                    <a:pt x="558673" y="209550"/>
                  </a:lnTo>
                  <a:lnTo>
                    <a:pt x="509905" y="160007"/>
                  </a:lnTo>
                  <a:lnTo>
                    <a:pt x="518287" y="151117"/>
                  </a:lnTo>
                  <a:lnTo>
                    <a:pt x="522605" y="147307"/>
                  </a:lnTo>
                  <a:lnTo>
                    <a:pt x="526796" y="144767"/>
                  </a:lnTo>
                  <a:lnTo>
                    <a:pt x="534670" y="140957"/>
                  </a:lnTo>
                  <a:lnTo>
                    <a:pt x="546481" y="140957"/>
                  </a:lnTo>
                  <a:lnTo>
                    <a:pt x="550291" y="142227"/>
                  </a:lnTo>
                  <a:lnTo>
                    <a:pt x="553974" y="144767"/>
                  </a:lnTo>
                  <a:lnTo>
                    <a:pt x="557784" y="147307"/>
                  </a:lnTo>
                  <a:lnTo>
                    <a:pt x="561340" y="149847"/>
                  </a:lnTo>
                  <a:lnTo>
                    <a:pt x="564769" y="152400"/>
                  </a:lnTo>
                  <a:lnTo>
                    <a:pt x="568960" y="157467"/>
                  </a:lnTo>
                  <a:lnTo>
                    <a:pt x="572262" y="161277"/>
                  </a:lnTo>
                  <a:lnTo>
                    <a:pt x="576580" y="168897"/>
                  </a:lnTo>
                  <a:lnTo>
                    <a:pt x="577850" y="173977"/>
                  </a:lnTo>
                  <a:lnTo>
                    <a:pt x="578358" y="181597"/>
                  </a:lnTo>
                  <a:lnTo>
                    <a:pt x="578358" y="149555"/>
                  </a:lnTo>
                  <a:lnTo>
                    <a:pt x="548386" y="129527"/>
                  </a:lnTo>
                  <a:lnTo>
                    <a:pt x="538099" y="129527"/>
                  </a:lnTo>
                  <a:lnTo>
                    <a:pt x="527812" y="132067"/>
                  </a:lnTo>
                  <a:lnTo>
                    <a:pt x="522605" y="134607"/>
                  </a:lnTo>
                  <a:lnTo>
                    <a:pt x="517271" y="138417"/>
                  </a:lnTo>
                  <a:lnTo>
                    <a:pt x="511937" y="144767"/>
                  </a:lnTo>
                  <a:lnTo>
                    <a:pt x="496951" y="158750"/>
                  </a:lnTo>
                  <a:lnTo>
                    <a:pt x="496570" y="160007"/>
                  </a:lnTo>
                  <a:lnTo>
                    <a:pt x="496316" y="161277"/>
                  </a:lnTo>
                  <a:lnTo>
                    <a:pt x="496189" y="162547"/>
                  </a:lnTo>
                  <a:lnTo>
                    <a:pt x="496697" y="163817"/>
                  </a:lnTo>
                  <a:lnTo>
                    <a:pt x="555117" y="222250"/>
                  </a:lnTo>
                  <a:lnTo>
                    <a:pt x="559562" y="222250"/>
                  </a:lnTo>
                  <a:lnTo>
                    <a:pt x="588010" y="186677"/>
                  </a:lnTo>
                  <a:lnTo>
                    <a:pt x="589280" y="181597"/>
                  </a:lnTo>
                  <a:lnTo>
                    <a:pt x="589280" y="171450"/>
                  </a:lnTo>
                  <a:close/>
                </a:path>
                <a:path w="701675" h="296545">
                  <a:moveTo>
                    <a:pt x="612902" y="26657"/>
                  </a:moveTo>
                  <a:lnTo>
                    <a:pt x="610235" y="22847"/>
                  </a:lnTo>
                  <a:lnTo>
                    <a:pt x="608457" y="21577"/>
                  </a:lnTo>
                  <a:lnTo>
                    <a:pt x="606806" y="20307"/>
                  </a:lnTo>
                  <a:lnTo>
                    <a:pt x="604266" y="20307"/>
                  </a:lnTo>
                  <a:lnTo>
                    <a:pt x="602742" y="21577"/>
                  </a:lnTo>
                  <a:lnTo>
                    <a:pt x="600837" y="22847"/>
                  </a:lnTo>
                  <a:lnTo>
                    <a:pt x="598170" y="26657"/>
                  </a:lnTo>
                  <a:lnTo>
                    <a:pt x="598170" y="29197"/>
                  </a:lnTo>
                  <a:lnTo>
                    <a:pt x="599059" y="30467"/>
                  </a:lnTo>
                  <a:lnTo>
                    <a:pt x="602615" y="34277"/>
                  </a:lnTo>
                  <a:lnTo>
                    <a:pt x="604266" y="35547"/>
                  </a:lnTo>
                  <a:lnTo>
                    <a:pt x="606806" y="35547"/>
                  </a:lnTo>
                  <a:lnTo>
                    <a:pt x="608330" y="34277"/>
                  </a:lnTo>
                  <a:lnTo>
                    <a:pt x="612013" y="30467"/>
                  </a:lnTo>
                  <a:lnTo>
                    <a:pt x="612902" y="29197"/>
                  </a:lnTo>
                  <a:lnTo>
                    <a:pt x="612902" y="26657"/>
                  </a:lnTo>
                  <a:close/>
                </a:path>
                <a:path w="701675" h="296545">
                  <a:moveTo>
                    <a:pt x="632968" y="7607"/>
                  </a:moveTo>
                  <a:lnTo>
                    <a:pt x="632841" y="6350"/>
                  </a:lnTo>
                  <a:lnTo>
                    <a:pt x="631952" y="5067"/>
                  </a:lnTo>
                  <a:lnTo>
                    <a:pt x="630174" y="3797"/>
                  </a:lnTo>
                  <a:lnTo>
                    <a:pt x="628396" y="1257"/>
                  </a:lnTo>
                  <a:lnTo>
                    <a:pt x="626872" y="0"/>
                  </a:lnTo>
                  <a:lnTo>
                    <a:pt x="624332" y="0"/>
                  </a:lnTo>
                  <a:lnTo>
                    <a:pt x="622681" y="1257"/>
                  </a:lnTo>
                  <a:lnTo>
                    <a:pt x="619125" y="5067"/>
                  </a:lnTo>
                  <a:lnTo>
                    <a:pt x="618236" y="6350"/>
                  </a:lnTo>
                  <a:lnTo>
                    <a:pt x="618236" y="8877"/>
                  </a:lnTo>
                  <a:lnTo>
                    <a:pt x="619125" y="11417"/>
                  </a:lnTo>
                  <a:lnTo>
                    <a:pt x="622681" y="15227"/>
                  </a:lnTo>
                  <a:lnTo>
                    <a:pt x="628396" y="15227"/>
                  </a:lnTo>
                  <a:lnTo>
                    <a:pt x="630174" y="12700"/>
                  </a:lnTo>
                  <a:lnTo>
                    <a:pt x="631952" y="11417"/>
                  </a:lnTo>
                  <a:lnTo>
                    <a:pt x="632968" y="8877"/>
                  </a:lnTo>
                  <a:lnTo>
                    <a:pt x="632968" y="7607"/>
                  </a:lnTo>
                  <a:close/>
                </a:path>
                <a:path w="701675" h="296545">
                  <a:moveTo>
                    <a:pt x="636905" y="143497"/>
                  </a:moveTo>
                  <a:lnTo>
                    <a:pt x="636651" y="143497"/>
                  </a:lnTo>
                  <a:lnTo>
                    <a:pt x="589661" y="96507"/>
                  </a:lnTo>
                  <a:lnTo>
                    <a:pt x="582041" y="88900"/>
                  </a:lnTo>
                  <a:lnTo>
                    <a:pt x="599948" y="69850"/>
                  </a:lnTo>
                  <a:lnTo>
                    <a:pt x="600202" y="69850"/>
                  </a:lnTo>
                  <a:lnTo>
                    <a:pt x="600202" y="68567"/>
                  </a:lnTo>
                  <a:lnTo>
                    <a:pt x="599948" y="68567"/>
                  </a:lnTo>
                  <a:lnTo>
                    <a:pt x="599694" y="67297"/>
                  </a:lnTo>
                  <a:lnTo>
                    <a:pt x="598932" y="67297"/>
                  </a:lnTo>
                  <a:lnTo>
                    <a:pt x="596646" y="64757"/>
                  </a:lnTo>
                  <a:lnTo>
                    <a:pt x="596138" y="63500"/>
                  </a:lnTo>
                  <a:lnTo>
                    <a:pt x="592836" y="63500"/>
                  </a:lnTo>
                  <a:lnTo>
                    <a:pt x="548767" y="107950"/>
                  </a:lnTo>
                  <a:lnTo>
                    <a:pt x="548386" y="107950"/>
                  </a:lnTo>
                  <a:lnTo>
                    <a:pt x="548513" y="109207"/>
                  </a:lnTo>
                  <a:lnTo>
                    <a:pt x="548767" y="109207"/>
                  </a:lnTo>
                  <a:lnTo>
                    <a:pt x="549021" y="110477"/>
                  </a:lnTo>
                  <a:lnTo>
                    <a:pt x="551561" y="113017"/>
                  </a:lnTo>
                  <a:lnTo>
                    <a:pt x="552069" y="113017"/>
                  </a:lnTo>
                  <a:lnTo>
                    <a:pt x="552704" y="114300"/>
                  </a:lnTo>
                  <a:lnTo>
                    <a:pt x="555879" y="114300"/>
                  </a:lnTo>
                  <a:lnTo>
                    <a:pt x="573659" y="96507"/>
                  </a:lnTo>
                  <a:lnTo>
                    <a:pt x="628269" y="151117"/>
                  </a:lnTo>
                  <a:lnTo>
                    <a:pt x="630428" y="151117"/>
                  </a:lnTo>
                  <a:lnTo>
                    <a:pt x="631571" y="149847"/>
                  </a:lnTo>
                  <a:lnTo>
                    <a:pt x="632968" y="149847"/>
                  </a:lnTo>
                  <a:lnTo>
                    <a:pt x="634492" y="147307"/>
                  </a:lnTo>
                  <a:lnTo>
                    <a:pt x="635127" y="147307"/>
                  </a:lnTo>
                  <a:lnTo>
                    <a:pt x="635635" y="146050"/>
                  </a:lnTo>
                  <a:lnTo>
                    <a:pt x="636016" y="146050"/>
                  </a:lnTo>
                  <a:lnTo>
                    <a:pt x="636397" y="144767"/>
                  </a:lnTo>
                  <a:lnTo>
                    <a:pt x="636651" y="144767"/>
                  </a:lnTo>
                  <a:lnTo>
                    <a:pt x="636905" y="143497"/>
                  </a:lnTo>
                  <a:close/>
                </a:path>
                <a:path w="701675" h="296545">
                  <a:moveTo>
                    <a:pt x="701421" y="64757"/>
                  </a:moveTo>
                  <a:lnTo>
                    <a:pt x="690118" y="45707"/>
                  </a:lnTo>
                  <a:lnTo>
                    <a:pt x="651510" y="6350"/>
                  </a:lnTo>
                  <a:lnTo>
                    <a:pt x="649351" y="6350"/>
                  </a:lnTo>
                  <a:lnTo>
                    <a:pt x="648208" y="7607"/>
                  </a:lnTo>
                  <a:lnTo>
                    <a:pt x="647573" y="7607"/>
                  </a:lnTo>
                  <a:lnTo>
                    <a:pt x="646176" y="10147"/>
                  </a:lnTo>
                  <a:lnTo>
                    <a:pt x="645287" y="10147"/>
                  </a:lnTo>
                  <a:lnTo>
                    <a:pt x="644652" y="11417"/>
                  </a:lnTo>
                  <a:lnTo>
                    <a:pt x="644271" y="11417"/>
                  </a:lnTo>
                  <a:lnTo>
                    <a:pt x="643763" y="12700"/>
                  </a:lnTo>
                  <a:lnTo>
                    <a:pt x="643255" y="12700"/>
                  </a:lnTo>
                  <a:lnTo>
                    <a:pt x="643001" y="13957"/>
                  </a:lnTo>
                  <a:lnTo>
                    <a:pt x="643128" y="15227"/>
                  </a:lnTo>
                  <a:lnTo>
                    <a:pt x="643255" y="15227"/>
                  </a:lnTo>
                  <a:lnTo>
                    <a:pt x="684657" y="55867"/>
                  </a:lnTo>
                  <a:lnTo>
                    <a:pt x="686689" y="59677"/>
                  </a:lnTo>
                  <a:lnTo>
                    <a:pt x="688086" y="62217"/>
                  </a:lnTo>
                  <a:lnTo>
                    <a:pt x="689610" y="64757"/>
                  </a:lnTo>
                  <a:lnTo>
                    <a:pt x="690245" y="67297"/>
                  </a:lnTo>
                  <a:lnTo>
                    <a:pt x="681101" y="87617"/>
                  </a:lnTo>
                  <a:lnTo>
                    <a:pt x="678561" y="90157"/>
                  </a:lnTo>
                  <a:lnTo>
                    <a:pt x="676021" y="91427"/>
                  </a:lnTo>
                  <a:lnTo>
                    <a:pt x="673354" y="92697"/>
                  </a:lnTo>
                  <a:lnTo>
                    <a:pt x="665099" y="92697"/>
                  </a:lnTo>
                  <a:lnTo>
                    <a:pt x="662305" y="91427"/>
                  </a:lnTo>
                  <a:lnTo>
                    <a:pt x="659384" y="90157"/>
                  </a:lnTo>
                  <a:lnTo>
                    <a:pt x="656590" y="88900"/>
                  </a:lnTo>
                  <a:lnTo>
                    <a:pt x="653669" y="86347"/>
                  </a:lnTo>
                  <a:lnTo>
                    <a:pt x="612648" y="45707"/>
                  </a:lnTo>
                  <a:lnTo>
                    <a:pt x="609981" y="45707"/>
                  </a:lnTo>
                  <a:lnTo>
                    <a:pt x="608711" y="46977"/>
                  </a:lnTo>
                  <a:lnTo>
                    <a:pt x="607949" y="48247"/>
                  </a:lnTo>
                  <a:lnTo>
                    <a:pt x="607187" y="48247"/>
                  </a:lnTo>
                  <a:lnTo>
                    <a:pt x="606425" y="49517"/>
                  </a:lnTo>
                  <a:lnTo>
                    <a:pt x="605790" y="49517"/>
                  </a:lnTo>
                  <a:lnTo>
                    <a:pt x="605282" y="50800"/>
                  </a:lnTo>
                  <a:lnTo>
                    <a:pt x="604901" y="50800"/>
                  </a:lnTo>
                  <a:lnTo>
                    <a:pt x="604520" y="52057"/>
                  </a:lnTo>
                  <a:lnTo>
                    <a:pt x="604139" y="52057"/>
                  </a:lnTo>
                  <a:lnTo>
                    <a:pt x="604012" y="53327"/>
                  </a:lnTo>
                  <a:lnTo>
                    <a:pt x="604393" y="53327"/>
                  </a:lnTo>
                  <a:lnTo>
                    <a:pt x="604647" y="54597"/>
                  </a:lnTo>
                  <a:lnTo>
                    <a:pt x="647319" y="96507"/>
                  </a:lnTo>
                  <a:lnTo>
                    <a:pt x="651256" y="99047"/>
                  </a:lnTo>
                  <a:lnTo>
                    <a:pt x="655320" y="101600"/>
                  </a:lnTo>
                  <a:lnTo>
                    <a:pt x="659384" y="102857"/>
                  </a:lnTo>
                  <a:lnTo>
                    <a:pt x="663321" y="104127"/>
                  </a:lnTo>
                  <a:lnTo>
                    <a:pt x="671322" y="104127"/>
                  </a:lnTo>
                  <a:lnTo>
                    <a:pt x="675259" y="102857"/>
                  </a:lnTo>
                  <a:lnTo>
                    <a:pt x="679069" y="101600"/>
                  </a:lnTo>
                  <a:lnTo>
                    <a:pt x="682879" y="99047"/>
                  </a:lnTo>
                  <a:lnTo>
                    <a:pt x="686562" y="96507"/>
                  </a:lnTo>
                  <a:lnTo>
                    <a:pt x="689991" y="92697"/>
                  </a:lnTo>
                  <a:lnTo>
                    <a:pt x="693801" y="90157"/>
                  </a:lnTo>
                  <a:lnTo>
                    <a:pt x="696595" y="86347"/>
                  </a:lnTo>
                  <a:lnTo>
                    <a:pt x="700405" y="77457"/>
                  </a:lnTo>
                  <a:lnTo>
                    <a:pt x="701421" y="73647"/>
                  </a:lnTo>
                  <a:lnTo>
                    <a:pt x="701421" y="647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2" name="object 1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315967" y="4981321"/>
              <a:ext cx="1885188" cy="85067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308725" y="5009642"/>
              <a:ext cx="314071" cy="31241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816344" y="5000498"/>
              <a:ext cx="230885" cy="21463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255890" y="4982083"/>
              <a:ext cx="198754" cy="21463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682864" y="4985385"/>
              <a:ext cx="204724" cy="20713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926450" y="4982464"/>
              <a:ext cx="383031" cy="37211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542782" y="5010150"/>
              <a:ext cx="186817" cy="165100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944736" y="4982972"/>
              <a:ext cx="196342" cy="21208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242805" y="4999228"/>
              <a:ext cx="753999" cy="407288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201528" y="4981702"/>
              <a:ext cx="205168" cy="222123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511154" y="4985512"/>
              <a:ext cx="342519" cy="320040"/>
            </a:xfrm>
            <a:prstGeom prst="rect">
              <a:avLst/>
            </a:prstGeom>
          </p:spPr>
        </p:pic>
      </p:grpSp>
      <p:sp>
        <p:nvSpPr>
          <p:cNvPr id="183" name="object 183"/>
          <p:cNvSpPr txBox="1">
            <a:spLocks noGrp="1"/>
          </p:cNvSpPr>
          <p:nvPr>
            <p:ph type="title"/>
          </p:nvPr>
        </p:nvSpPr>
        <p:spPr>
          <a:xfrm>
            <a:off x="1985898" y="517017"/>
            <a:ext cx="8450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Öğretim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Üyesi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Başına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Yayın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Sayısı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Ortalaması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Doktora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Öğrencisinin</a:t>
            </a:r>
            <a:r>
              <a:rPr sz="16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Toplam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Öğrenci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Sayısına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Oranı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4" name="object 18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253740" y="5920740"/>
            <a:ext cx="243839" cy="83819"/>
          </a:xfrm>
          <a:prstGeom prst="rect">
            <a:avLst/>
          </a:prstGeom>
        </p:spPr>
      </p:pic>
      <p:sp>
        <p:nvSpPr>
          <p:cNvPr id="185" name="object 185"/>
          <p:cNvSpPr txBox="1"/>
          <p:nvPr/>
        </p:nvSpPr>
        <p:spPr>
          <a:xfrm>
            <a:off x="3510788" y="5842203"/>
            <a:ext cx="4190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Öğretim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Sayısı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Aralığı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Başına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Yayın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Ortalaması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(2017-2021)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6" name="object 186"/>
          <p:cNvGrpSpPr/>
          <p:nvPr/>
        </p:nvGrpSpPr>
        <p:grpSpPr>
          <a:xfrm>
            <a:off x="7930133" y="5913120"/>
            <a:ext cx="243840" cy="97790"/>
            <a:chOff x="7930133" y="5913120"/>
            <a:chExt cx="243840" cy="97790"/>
          </a:xfrm>
        </p:grpSpPr>
        <p:sp>
          <p:nvSpPr>
            <p:cNvPr id="187" name="object 187"/>
            <p:cNvSpPr/>
            <p:nvPr/>
          </p:nvSpPr>
          <p:spPr>
            <a:xfrm>
              <a:off x="7930133" y="596265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8" name="object 18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007095" y="5917692"/>
              <a:ext cx="88392" cy="88392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8007095" y="591769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6"/>
                  </a:moveTo>
                  <a:lnTo>
                    <a:pt x="84915" y="61399"/>
                  </a:lnTo>
                  <a:lnTo>
                    <a:pt x="75437" y="75447"/>
                  </a:lnTo>
                  <a:lnTo>
                    <a:pt x="61388" y="84918"/>
                  </a:lnTo>
                  <a:lnTo>
                    <a:pt x="44196" y="88392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6"/>
                  </a:lnTo>
                  <a:lnTo>
                    <a:pt x="3476" y="26992"/>
                  </a:lnTo>
                  <a:lnTo>
                    <a:pt x="12953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6"/>
                  </a:lnTo>
                  <a:close/>
                </a:path>
              </a:pathLst>
            </a:custGeom>
            <a:ln w="9144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0" name="object 190"/>
          <p:cNvSpPr txBox="1"/>
          <p:nvPr/>
        </p:nvSpPr>
        <p:spPr>
          <a:xfrm>
            <a:off x="8188197" y="5842203"/>
            <a:ext cx="17487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Doktora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Öğrencisi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Oranı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(%)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2761869" y="6430771"/>
            <a:ext cx="4283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ile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yılı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öğrenci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sayıları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76356" y="6468871"/>
            <a:ext cx="9940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6465" y="370077"/>
            <a:ext cx="3361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Incites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35" dirty="0">
                <a:solidFill>
                  <a:srgbClr val="006FC0"/>
                </a:solidFill>
              </a:rPr>
              <a:t>Yayın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Analizi,</a:t>
            </a:r>
            <a:r>
              <a:rPr sz="2000" spc="-225" dirty="0">
                <a:solidFill>
                  <a:srgbClr val="006FC0"/>
                </a:solidFill>
              </a:rPr>
              <a:t> </a:t>
            </a:r>
            <a:r>
              <a:rPr sz="2000" spc="-105" dirty="0">
                <a:solidFill>
                  <a:srgbClr val="006FC0"/>
                </a:solidFill>
              </a:rPr>
              <a:t>2017-</a:t>
            </a:r>
            <a:r>
              <a:rPr sz="2000" spc="-210" dirty="0">
                <a:solidFill>
                  <a:srgbClr val="006FC0"/>
                </a:solidFill>
              </a:rPr>
              <a:t> </a:t>
            </a:r>
            <a:r>
              <a:rPr sz="2000" spc="-85" dirty="0">
                <a:solidFill>
                  <a:srgbClr val="006FC0"/>
                </a:solidFill>
              </a:rPr>
              <a:t>2021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866" y="6444359"/>
            <a:ext cx="674356" cy="1996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044" y="1496670"/>
            <a:ext cx="4852415" cy="370400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206110" y="2214118"/>
            <a:ext cx="561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%44,82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6110" y="3556253"/>
            <a:ext cx="561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%29,59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6110" y="4078351"/>
            <a:ext cx="561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%24,56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7529" y="3416300"/>
            <a:ext cx="566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9313" y="2109038"/>
            <a:ext cx="46100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91659" y="3926535"/>
            <a:ext cx="5080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Global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0423" y="1394460"/>
            <a:ext cx="4895087" cy="383981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810493" y="3884421"/>
            <a:ext cx="561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%24,56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06810" y="2686557"/>
            <a:ext cx="575945" cy="685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67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%32,98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%29,59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30357" y="2314701"/>
            <a:ext cx="7029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21594" y="3458336"/>
            <a:ext cx="566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81031" y="4209669"/>
            <a:ext cx="508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Global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166491" y="2103120"/>
            <a:ext cx="2712085" cy="768985"/>
            <a:chOff x="3166491" y="2103120"/>
            <a:chExt cx="2712085" cy="768985"/>
          </a:xfrm>
        </p:grpSpPr>
        <p:sp>
          <p:nvSpPr>
            <p:cNvPr id="19" name="object 19"/>
            <p:cNvSpPr/>
            <p:nvPr/>
          </p:nvSpPr>
          <p:spPr>
            <a:xfrm>
              <a:off x="5118354" y="2117598"/>
              <a:ext cx="745490" cy="485140"/>
            </a:xfrm>
            <a:custGeom>
              <a:avLst/>
              <a:gdLst/>
              <a:ahLst/>
              <a:cxnLst/>
              <a:rect l="l" t="t" r="r" b="b"/>
              <a:pathLst>
                <a:path w="745489" h="485139">
                  <a:moveTo>
                    <a:pt x="0" y="242315"/>
                  </a:moveTo>
                  <a:lnTo>
                    <a:pt x="15780" y="172320"/>
                  </a:lnTo>
                  <a:lnTo>
                    <a:pt x="60043" y="110358"/>
                  </a:lnTo>
                  <a:lnTo>
                    <a:pt x="91414" y="83326"/>
                  </a:lnTo>
                  <a:lnTo>
                    <a:pt x="128174" y="59425"/>
                  </a:lnTo>
                  <a:lnTo>
                    <a:pt x="169746" y="39030"/>
                  </a:lnTo>
                  <a:lnTo>
                    <a:pt x="215553" y="22516"/>
                  </a:lnTo>
                  <a:lnTo>
                    <a:pt x="265019" y="10256"/>
                  </a:lnTo>
                  <a:lnTo>
                    <a:pt x="317566" y="2626"/>
                  </a:lnTo>
                  <a:lnTo>
                    <a:pt x="372618" y="0"/>
                  </a:lnTo>
                  <a:lnTo>
                    <a:pt x="427669" y="2626"/>
                  </a:lnTo>
                  <a:lnTo>
                    <a:pt x="480216" y="10256"/>
                  </a:lnTo>
                  <a:lnTo>
                    <a:pt x="529682" y="22516"/>
                  </a:lnTo>
                  <a:lnTo>
                    <a:pt x="575489" y="39030"/>
                  </a:lnTo>
                  <a:lnTo>
                    <a:pt x="617061" y="59425"/>
                  </a:lnTo>
                  <a:lnTo>
                    <a:pt x="653821" y="83326"/>
                  </a:lnTo>
                  <a:lnTo>
                    <a:pt x="685192" y="110358"/>
                  </a:lnTo>
                  <a:lnTo>
                    <a:pt x="710595" y="140148"/>
                  </a:lnTo>
                  <a:lnTo>
                    <a:pt x="741194" y="206501"/>
                  </a:lnTo>
                  <a:lnTo>
                    <a:pt x="745236" y="242315"/>
                  </a:lnTo>
                  <a:lnTo>
                    <a:pt x="741194" y="278130"/>
                  </a:lnTo>
                  <a:lnTo>
                    <a:pt x="710595" y="344483"/>
                  </a:lnTo>
                  <a:lnTo>
                    <a:pt x="685192" y="374273"/>
                  </a:lnTo>
                  <a:lnTo>
                    <a:pt x="653821" y="401305"/>
                  </a:lnTo>
                  <a:lnTo>
                    <a:pt x="617061" y="425206"/>
                  </a:lnTo>
                  <a:lnTo>
                    <a:pt x="575489" y="445601"/>
                  </a:lnTo>
                  <a:lnTo>
                    <a:pt x="529682" y="462115"/>
                  </a:lnTo>
                  <a:lnTo>
                    <a:pt x="480216" y="474375"/>
                  </a:lnTo>
                  <a:lnTo>
                    <a:pt x="427669" y="482005"/>
                  </a:lnTo>
                  <a:lnTo>
                    <a:pt x="372618" y="484631"/>
                  </a:lnTo>
                  <a:lnTo>
                    <a:pt x="317566" y="482005"/>
                  </a:lnTo>
                  <a:lnTo>
                    <a:pt x="265019" y="474375"/>
                  </a:lnTo>
                  <a:lnTo>
                    <a:pt x="215553" y="462115"/>
                  </a:lnTo>
                  <a:lnTo>
                    <a:pt x="169746" y="445601"/>
                  </a:lnTo>
                  <a:lnTo>
                    <a:pt x="128174" y="425206"/>
                  </a:lnTo>
                  <a:lnTo>
                    <a:pt x="91414" y="401305"/>
                  </a:lnTo>
                  <a:lnTo>
                    <a:pt x="60043" y="374273"/>
                  </a:lnTo>
                  <a:lnTo>
                    <a:pt x="34640" y="344483"/>
                  </a:lnTo>
                  <a:lnTo>
                    <a:pt x="4041" y="278130"/>
                  </a:lnTo>
                  <a:lnTo>
                    <a:pt x="0" y="242315"/>
                  </a:lnTo>
                  <a:close/>
                </a:path>
              </a:pathLst>
            </a:custGeom>
            <a:ln w="28956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491" y="2466213"/>
              <a:ext cx="1850135" cy="40538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9009888" y="2511539"/>
            <a:ext cx="2475230" cy="576580"/>
            <a:chOff x="9009888" y="2511539"/>
            <a:chExt cx="2475230" cy="576580"/>
          </a:xfrm>
        </p:grpSpPr>
        <p:sp>
          <p:nvSpPr>
            <p:cNvPr id="22" name="object 22"/>
            <p:cNvSpPr/>
            <p:nvPr/>
          </p:nvSpPr>
          <p:spPr>
            <a:xfrm>
              <a:off x="10723626" y="2588514"/>
              <a:ext cx="746760" cy="485140"/>
            </a:xfrm>
            <a:custGeom>
              <a:avLst/>
              <a:gdLst/>
              <a:ahLst/>
              <a:cxnLst/>
              <a:rect l="l" t="t" r="r" b="b"/>
              <a:pathLst>
                <a:path w="746759" h="485139">
                  <a:moveTo>
                    <a:pt x="0" y="242315"/>
                  </a:moveTo>
                  <a:lnTo>
                    <a:pt x="15805" y="172320"/>
                  </a:lnTo>
                  <a:lnTo>
                    <a:pt x="60144" y="110358"/>
                  </a:lnTo>
                  <a:lnTo>
                    <a:pt x="91571" y="83326"/>
                  </a:lnTo>
                  <a:lnTo>
                    <a:pt x="128400" y="59425"/>
                  </a:lnTo>
                  <a:lnTo>
                    <a:pt x="170054" y="39030"/>
                  </a:lnTo>
                  <a:lnTo>
                    <a:pt x="215956" y="22516"/>
                  </a:lnTo>
                  <a:lnTo>
                    <a:pt x="265529" y="10256"/>
                  </a:lnTo>
                  <a:lnTo>
                    <a:pt x="318196" y="2626"/>
                  </a:lnTo>
                  <a:lnTo>
                    <a:pt x="373379" y="0"/>
                  </a:lnTo>
                  <a:lnTo>
                    <a:pt x="428563" y="2626"/>
                  </a:lnTo>
                  <a:lnTo>
                    <a:pt x="481230" y="10256"/>
                  </a:lnTo>
                  <a:lnTo>
                    <a:pt x="530803" y="22516"/>
                  </a:lnTo>
                  <a:lnTo>
                    <a:pt x="576705" y="39030"/>
                  </a:lnTo>
                  <a:lnTo>
                    <a:pt x="618359" y="59425"/>
                  </a:lnTo>
                  <a:lnTo>
                    <a:pt x="655188" y="83326"/>
                  </a:lnTo>
                  <a:lnTo>
                    <a:pt x="686615" y="110358"/>
                  </a:lnTo>
                  <a:lnTo>
                    <a:pt x="712062" y="140148"/>
                  </a:lnTo>
                  <a:lnTo>
                    <a:pt x="742712" y="206501"/>
                  </a:lnTo>
                  <a:lnTo>
                    <a:pt x="746759" y="242315"/>
                  </a:lnTo>
                  <a:lnTo>
                    <a:pt x="742712" y="278130"/>
                  </a:lnTo>
                  <a:lnTo>
                    <a:pt x="712062" y="344483"/>
                  </a:lnTo>
                  <a:lnTo>
                    <a:pt x="686615" y="374273"/>
                  </a:lnTo>
                  <a:lnTo>
                    <a:pt x="655188" y="401305"/>
                  </a:lnTo>
                  <a:lnTo>
                    <a:pt x="618359" y="425206"/>
                  </a:lnTo>
                  <a:lnTo>
                    <a:pt x="576705" y="445601"/>
                  </a:lnTo>
                  <a:lnTo>
                    <a:pt x="530803" y="462115"/>
                  </a:lnTo>
                  <a:lnTo>
                    <a:pt x="481230" y="474375"/>
                  </a:lnTo>
                  <a:lnTo>
                    <a:pt x="428563" y="482005"/>
                  </a:lnTo>
                  <a:lnTo>
                    <a:pt x="373379" y="484632"/>
                  </a:lnTo>
                  <a:lnTo>
                    <a:pt x="318196" y="482005"/>
                  </a:lnTo>
                  <a:lnTo>
                    <a:pt x="265529" y="474375"/>
                  </a:lnTo>
                  <a:lnTo>
                    <a:pt x="215956" y="462115"/>
                  </a:lnTo>
                  <a:lnTo>
                    <a:pt x="170054" y="445601"/>
                  </a:lnTo>
                  <a:lnTo>
                    <a:pt x="128400" y="425206"/>
                  </a:lnTo>
                  <a:lnTo>
                    <a:pt x="91571" y="401305"/>
                  </a:lnTo>
                  <a:lnTo>
                    <a:pt x="60144" y="374273"/>
                  </a:lnTo>
                  <a:lnTo>
                    <a:pt x="34697" y="344483"/>
                  </a:lnTo>
                  <a:lnTo>
                    <a:pt x="4047" y="278130"/>
                  </a:lnTo>
                  <a:lnTo>
                    <a:pt x="0" y="242315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9888" y="2511539"/>
              <a:ext cx="1422653" cy="4031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67889" y="6444359"/>
            <a:ext cx="102984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6465" y="370077"/>
            <a:ext cx="3361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Incites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35" dirty="0">
                <a:solidFill>
                  <a:srgbClr val="006FC0"/>
                </a:solidFill>
              </a:rPr>
              <a:t>Yayın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Analizi,</a:t>
            </a:r>
            <a:r>
              <a:rPr sz="2000" spc="-225" dirty="0">
                <a:solidFill>
                  <a:srgbClr val="006FC0"/>
                </a:solidFill>
              </a:rPr>
              <a:t> </a:t>
            </a:r>
            <a:r>
              <a:rPr sz="2000" spc="-105" dirty="0">
                <a:solidFill>
                  <a:srgbClr val="006FC0"/>
                </a:solidFill>
              </a:rPr>
              <a:t>2017-</a:t>
            </a:r>
            <a:r>
              <a:rPr sz="2000" spc="-210" dirty="0">
                <a:solidFill>
                  <a:srgbClr val="006FC0"/>
                </a:solidFill>
              </a:rPr>
              <a:t> </a:t>
            </a:r>
            <a:r>
              <a:rPr sz="2000" spc="-85" dirty="0">
                <a:solidFill>
                  <a:srgbClr val="006FC0"/>
                </a:solidFill>
              </a:rPr>
              <a:t>2021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866" y="6444359"/>
            <a:ext cx="674356" cy="1996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44440" y="6160008"/>
            <a:ext cx="2103120" cy="37084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710" marR="0" lvl="0" indent="0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Dünya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ortalaması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1,0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112" y="1572812"/>
            <a:ext cx="5259324" cy="37795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24276" y="3389833"/>
            <a:ext cx="5664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9816" y="2659126"/>
            <a:ext cx="460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4564" y="2913888"/>
            <a:ext cx="586740" cy="37084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0,98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4564" y="2071116"/>
            <a:ext cx="586740" cy="37084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1,10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2052" y="1605622"/>
            <a:ext cx="5087111" cy="363361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012423" y="3590544"/>
            <a:ext cx="586740" cy="37084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 marR="0" lvl="0" indent="0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0,90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12423" y="3060192"/>
            <a:ext cx="586740" cy="368935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0,98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83443" y="3923538"/>
            <a:ext cx="702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61218" y="2979166"/>
            <a:ext cx="566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27095" y="2224913"/>
            <a:ext cx="1765808" cy="6988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13876" y="2766060"/>
            <a:ext cx="1175778" cy="101117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76355" y="6468871"/>
            <a:ext cx="9705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tr-TR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6465" y="370077"/>
            <a:ext cx="3361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Incites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35" dirty="0">
                <a:solidFill>
                  <a:srgbClr val="006FC0"/>
                </a:solidFill>
              </a:rPr>
              <a:t>Yayın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Analizi,</a:t>
            </a:r>
            <a:r>
              <a:rPr sz="2000" spc="-225" dirty="0">
                <a:solidFill>
                  <a:srgbClr val="006FC0"/>
                </a:solidFill>
              </a:rPr>
              <a:t> </a:t>
            </a:r>
            <a:r>
              <a:rPr sz="2000" spc="-105" dirty="0">
                <a:solidFill>
                  <a:srgbClr val="006FC0"/>
                </a:solidFill>
              </a:rPr>
              <a:t>2017-</a:t>
            </a:r>
            <a:r>
              <a:rPr sz="2000" spc="-210" dirty="0">
                <a:solidFill>
                  <a:srgbClr val="006FC0"/>
                </a:solidFill>
              </a:rPr>
              <a:t> </a:t>
            </a:r>
            <a:r>
              <a:rPr sz="2000" spc="-85" dirty="0">
                <a:solidFill>
                  <a:srgbClr val="006FC0"/>
                </a:solidFill>
              </a:rPr>
              <a:t>2021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866" y="6444359"/>
            <a:ext cx="674356" cy="1996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97368" y="5618988"/>
            <a:ext cx="2208530" cy="64643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Ankara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+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Oranı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%55,53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1344" y="5699759"/>
            <a:ext cx="2207260" cy="64643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2384" rIns="0" bIns="0" rtlCol="0">
            <a:spAutoFit/>
          </a:bodyPr>
          <a:lstStyle/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ODTÜ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698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+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Oranı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%75,50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9367" y="1460391"/>
            <a:ext cx="4504944" cy="39543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16092" y="1989836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45A1A1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16092" y="2545842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65574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0410" y="3976827"/>
            <a:ext cx="236854" cy="680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E86C9"/>
                </a:solidFill>
                <a:effectLst/>
                <a:uLnTx/>
                <a:uFillTx/>
                <a:latin typeface="Calibri Light"/>
                <a:cs typeface="Calibri Light"/>
              </a:rPr>
              <a:t>Q3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6817FF"/>
                </a:solidFill>
                <a:effectLst/>
                <a:uLnTx/>
                <a:uFillTx/>
                <a:latin typeface="Calibri Light"/>
                <a:cs typeface="Calibri Light"/>
              </a:rPr>
              <a:t>Q4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1655" y="1370825"/>
            <a:ext cx="4277867" cy="383821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480675" y="1959305"/>
            <a:ext cx="234950" cy="424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56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45A1A1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0" lvl="0" indent="0" defTabSz="91440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65574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0675" y="2545842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6817FF"/>
                </a:solidFill>
                <a:effectLst/>
                <a:uLnTx/>
                <a:uFillTx/>
                <a:latin typeface="Calibri Light"/>
                <a:cs typeface="Calibri Light"/>
              </a:rPr>
              <a:t>Q4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80675" y="3001137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E86C9"/>
                </a:solidFill>
                <a:effectLst/>
                <a:uLnTx/>
                <a:uFillTx/>
                <a:latin typeface="Calibri Light"/>
                <a:cs typeface="Calibri Light"/>
              </a:rPr>
              <a:t>Q3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91521" y="1837182"/>
            <a:ext cx="1292860" cy="1727200"/>
          </a:xfrm>
          <a:custGeom>
            <a:avLst/>
            <a:gdLst/>
            <a:ahLst/>
            <a:cxnLst/>
            <a:rect l="l" t="t" r="r" b="b"/>
            <a:pathLst>
              <a:path w="1292859" h="1727200">
                <a:moveTo>
                  <a:pt x="0" y="863345"/>
                </a:moveTo>
                <a:lnTo>
                  <a:pt x="1271" y="808752"/>
                </a:lnTo>
                <a:lnTo>
                  <a:pt x="5034" y="755060"/>
                </a:lnTo>
                <a:lnTo>
                  <a:pt x="11214" y="702371"/>
                </a:lnTo>
                <a:lnTo>
                  <a:pt x="19735" y="650785"/>
                </a:lnTo>
                <a:lnTo>
                  <a:pt x="30520" y="600405"/>
                </a:lnTo>
                <a:lnTo>
                  <a:pt x="43495" y="551331"/>
                </a:lnTo>
                <a:lnTo>
                  <a:pt x="58583" y="503664"/>
                </a:lnTo>
                <a:lnTo>
                  <a:pt x="75710" y="457506"/>
                </a:lnTo>
                <a:lnTo>
                  <a:pt x="94798" y="412958"/>
                </a:lnTo>
                <a:lnTo>
                  <a:pt x="115774" y="370121"/>
                </a:lnTo>
                <a:lnTo>
                  <a:pt x="138560" y="329096"/>
                </a:lnTo>
                <a:lnTo>
                  <a:pt x="163081" y="289985"/>
                </a:lnTo>
                <a:lnTo>
                  <a:pt x="189261" y="252888"/>
                </a:lnTo>
                <a:lnTo>
                  <a:pt x="217026" y="217907"/>
                </a:lnTo>
                <a:lnTo>
                  <a:pt x="246298" y="185143"/>
                </a:lnTo>
                <a:lnTo>
                  <a:pt x="277003" y="154697"/>
                </a:lnTo>
                <a:lnTo>
                  <a:pt x="309064" y="126671"/>
                </a:lnTo>
                <a:lnTo>
                  <a:pt x="342406" y="101165"/>
                </a:lnTo>
                <a:lnTo>
                  <a:pt x="376954" y="78281"/>
                </a:lnTo>
                <a:lnTo>
                  <a:pt x="412631" y="58119"/>
                </a:lnTo>
                <a:lnTo>
                  <a:pt x="449362" y="40782"/>
                </a:lnTo>
                <a:lnTo>
                  <a:pt x="487071" y="26370"/>
                </a:lnTo>
                <a:lnTo>
                  <a:pt x="525683" y="14985"/>
                </a:lnTo>
                <a:lnTo>
                  <a:pt x="565121" y="6727"/>
                </a:lnTo>
                <a:lnTo>
                  <a:pt x="605311" y="1698"/>
                </a:lnTo>
                <a:lnTo>
                  <a:pt x="646176" y="0"/>
                </a:lnTo>
                <a:lnTo>
                  <a:pt x="687040" y="1698"/>
                </a:lnTo>
                <a:lnTo>
                  <a:pt x="727230" y="6727"/>
                </a:lnTo>
                <a:lnTo>
                  <a:pt x="766668" y="14985"/>
                </a:lnTo>
                <a:lnTo>
                  <a:pt x="805280" y="26370"/>
                </a:lnTo>
                <a:lnTo>
                  <a:pt x="842989" y="40782"/>
                </a:lnTo>
                <a:lnTo>
                  <a:pt x="879720" y="58119"/>
                </a:lnTo>
                <a:lnTo>
                  <a:pt x="915397" y="78281"/>
                </a:lnTo>
                <a:lnTo>
                  <a:pt x="949945" y="101165"/>
                </a:lnTo>
                <a:lnTo>
                  <a:pt x="983287" y="126671"/>
                </a:lnTo>
                <a:lnTo>
                  <a:pt x="1015348" y="154697"/>
                </a:lnTo>
                <a:lnTo>
                  <a:pt x="1046053" y="185143"/>
                </a:lnTo>
                <a:lnTo>
                  <a:pt x="1075325" y="217907"/>
                </a:lnTo>
                <a:lnTo>
                  <a:pt x="1103090" y="252888"/>
                </a:lnTo>
                <a:lnTo>
                  <a:pt x="1129270" y="289985"/>
                </a:lnTo>
                <a:lnTo>
                  <a:pt x="1153791" y="329096"/>
                </a:lnTo>
                <a:lnTo>
                  <a:pt x="1176577" y="370121"/>
                </a:lnTo>
                <a:lnTo>
                  <a:pt x="1197553" y="412958"/>
                </a:lnTo>
                <a:lnTo>
                  <a:pt x="1216641" y="457506"/>
                </a:lnTo>
                <a:lnTo>
                  <a:pt x="1233768" y="503664"/>
                </a:lnTo>
                <a:lnTo>
                  <a:pt x="1248856" y="551331"/>
                </a:lnTo>
                <a:lnTo>
                  <a:pt x="1261831" y="600405"/>
                </a:lnTo>
                <a:lnTo>
                  <a:pt x="1272616" y="650785"/>
                </a:lnTo>
                <a:lnTo>
                  <a:pt x="1281137" y="702371"/>
                </a:lnTo>
                <a:lnTo>
                  <a:pt x="1287317" y="755060"/>
                </a:lnTo>
                <a:lnTo>
                  <a:pt x="1291080" y="808752"/>
                </a:lnTo>
                <a:lnTo>
                  <a:pt x="1292352" y="863345"/>
                </a:lnTo>
                <a:lnTo>
                  <a:pt x="1291080" y="917939"/>
                </a:lnTo>
                <a:lnTo>
                  <a:pt x="1287317" y="971631"/>
                </a:lnTo>
                <a:lnTo>
                  <a:pt x="1281137" y="1024320"/>
                </a:lnTo>
                <a:lnTo>
                  <a:pt x="1272616" y="1075906"/>
                </a:lnTo>
                <a:lnTo>
                  <a:pt x="1261831" y="1126286"/>
                </a:lnTo>
                <a:lnTo>
                  <a:pt x="1248856" y="1175360"/>
                </a:lnTo>
                <a:lnTo>
                  <a:pt x="1233768" y="1223027"/>
                </a:lnTo>
                <a:lnTo>
                  <a:pt x="1216641" y="1269185"/>
                </a:lnTo>
                <a:lnTo>
                  <a:pt x="1197553" y="1313733"/>
                </a:lnTo>
                <a:lnTo>
                  <a:pt x="1176577" y="1356570"/>
                </a:lnTo>
                <a:lnTo>
                  <a:pt x="1153791" y="1397595"/>
                </a:lnTo>
                <a:lnTo>
                  <a:pt x="1129270" y="1436706"/>
                </a:lnTo>
                <a:lnTo>
                  <a:pt x="1103090" y="1473803"/>
                </a:lnTo>
                <a:lnTo>
                  <a:pt x="1075325" y="1508784"/>
                </a:lnTo>
                <a:lnTo>
                  <a:pt x="1046053" y="1541548"/>
                </a:lnTo>
                <a:lnTo>
                  <a:pt x="1015348" y="1571994"/>
                </a:lnTo>
                <a:lnTo>
                  <a:pt x="983287" y="1600020"/>
                </a:lnTo>
                <a:lnTo>
                  <a:pt x="949945" y="1625526"/>
                </a:lnTo>
                <a:lnTo>
                  <a:pt x="915397" y="1648410"/>
                </a:lnTo>
                <a:lnTo>
                  <a:pt x="879720" y="1668572"/>
                </a:lnTo>
                <a:lnTo>
                  <a:pt x="842989" y="1685909"/>
                </a:lnTo>
                <a:lnTo>
                  <a:pt x="805280" y="1700321"/>
                </a:lnTo>
                <a:lnTo>
                  <a:pt x="766668" y="1711706"/>
                </a:lnTo>
                <a:lnTo>
                  <a:pt x="727230" y="1719964"/>
                </a:lnTo>
                <a:lnTo>
                  <a:pt x="687040" y="1724993"/>
                </a:lnTo>
                <a:lnTo>
                  <a:pt x="646176" y="1726691"/>
                </a:lnTo>
                <a:lnTo>
                  <a:pt x="605311" y="1724993"/>
                </a:lnTo>
                <a:lnTo>
                  <a:pt x="565121" y="1719964"/>
                </a:lnTo>
                <a:lnTo>
                  <a:pt x="525683" y="1711706"/>
                </a:lnTo>
                <a:lnTo>
                  <a:pt x="487071" y="1700321"/>
                </a:lnTo>
                <a:lnTo>
                  <a:pt x="449362" y="1685909"/>
                </a:lnTo>
                <a:lnTo>
                  <a:pt x="412631" y="1668572"/>
                </a:lnTo>
                <a:lnTo>
                  <a:pt x="376954" y="1648410"/>
                </a:lnTo>
                <a:lnTo>
                  <a:pt x="342406" y="1625526"/>
                </a:lnTo>
                <a:lnTo>
                  <a:pt x="309064" y="1600020"/>
                </a:lnTo>
                <a:lnTo>
                  <a:pt x="277003" y="1571994"/>
                </a:lnTo>
                <a:lnTo>
                  <a:pt x="246298" y="1541548"/>
                </a:lnTo>
                <a:lnTo>
                  <a:pt x="217026" y="1508784"/>
                </a:lnTo>
                <a:lnTo>
                  <a:pt x="189261" y="1473803"/>
                </a:lnTo>
                <a:lnTo>
                  <a:pt x="163081" y="1436706"/>
                </a:lnTo>
                <a:lnTo>
                  <a:pt x="138560" y="1397595"/>
                </a:lnTo>
                <a:lnTo>
                  <a:pt x="115774" y="1356570"/>
                </a:lnTo>
                <a:lnTo>
                  <a:pt x="94798" y="1313733"/>
                </a:lnTo>
                <a:lnTo>
                  <a:pt x="75710" y="1269185"/>
                </a:lnTo>
                <a:lnTo>
                  <a:pt x="58583" y="1223027"/>
                </a:lnTo>
                <a:lnTo>
                  <a:pt x="43495" y="1175360"/>
                </a:lnTo>
                <a:lnTo>
                  <a:pt x="30520" y="1126286"/>
                </a:lnTo>
                <a:lnTo>
                  <a:pt x="19735" y="1075906"/>
                </a:lnTo>
                <a:lnTo>
                  <a:pt x="11214" y="1024320"/>
                </a:lnTo>
                <a:lnTo>
                  <a:pt x="5034" y="971631"/>
                </a:lnTo>
                <a:lnTo>
                  <a:pt x="1271" y="917939"/>
                </a:lnTo>
                <a:lnTo>
                  <a:pt x="0" y="863345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237603" y="5906569"/>
            <a:ext cx="205740" cy="312420"/>
            <a:chOff x="10237603" y="5906569"/>
            <a:chExt cx="205740" cy="31242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7603" y="5906569"/>
              <a:ext cx="205497" cy="3120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8523" y="5922263"/>
              <a:ext cx="108203" cy="2164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3951" y="5917691"/>
              <a:ext cx="117348" cy="225552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4812029" y="1887473"/>
            <a:ext cx="989330" cy="1199515"/>
          </a:xfrm>
          <a:custGeom>
            <a:avLst/>
            <a:gdLst/>
            <a:ahLst/>
            <a:cxnLst/>
            <a:rect l="l" t="t" r="r" b="b"/>
            <a:pathLst>
              <a:path w="989329" h="1199514">
                <a:moveTo>
                  <a:pt x="0" y="599693"/>
                </a:moveTo>
                <a:lnTo>
                  <a:pt x="1814" y="547948"/>
                </a:lnTo>
                <a:lnTo>
                  <a:pt x="7160" y="497424"/>
                </a:lnTo>
                <a:lnTo>
                  <a:pt x="15888" y="448304"/>
                </a:lnTo>
                <a:lnTo>
                  <a:pt x="27851" y="400766"/>
                </a:lnTo>
                <a:lnTo>
                  <a:pt x="42899" y="354991"/>
                </a:lnTo>
                <a:lnTo>
                  <a:pt x="60885" y="311158"/>
                </a:lnTo>
                <a:lnTo>
                  <a:pt x="81660" y="269448"/>
                </a:lnTo>
                <a:lnTo>
                  <a:pt x="105076" y="230041"/>
                </a:lnTo>
                <a:lnTo>
                  <a:pt x="130984" y="193116"/>
                </a:lnTo>
                <a:lnTo>
                  <a:pt x="159237" y="158853"/>
                </a:lnTo>
                <a:lnTo>
                  <a:pt x="189686" y="127433"/>
                </a:lnTo>
                <a:lnTo>
                  <a:pt x="222183" y="99036"/>
                </a:lnTo>
                <a:lnTo>
                  <a:pt x="256579" y="73841"/>
                </a:lnTo>
                <a:lnTo>
                  <a:pt x="292726" y="52028"/>
                </a:lnTo>
                <a:lnTo>
                  <a:pt x="330476" y="33778"/>
                </a:lnTo>
                <a:lnTo>
                  <a:pt x="369681" y="19270"/>
                </a:lnTo>
                <a:lnTo>
                  <a:pt x="410191" y="8684"/>
                </a:lnTo>
                <a:lnTo>
                  <a:pt x="451860" y="2201"/>
                </a:lnTo>
                <a:lnTo>
                  <a:pt x="494538" y="0"/>
                </a:lnTo>
                <a:lnTo>
                  <a:pt x="537215" y="2201"/>
                </a:lnTo>
                <a:lnTo>
                  <a:pt x="578884" y="8684"/>
                </a:lnTo>
                <a:lnTo>
                  <a:pt x="619394" y="19270"/>
                </a:lnTo>
                <a:lnTo>
                  <a:pt x="658599" y="33778"/>
                </a:lnTo>
                <a:lnTo>
                  <a:pt x="696349" y="52028"/>
                </a:lnTo>
                <a:lnTo>
                  <a:pt x="732496" y="73841"/>
                </a:lnTo>
                <a:lnTo>
                  <a:pt x="766892" y="99036"/>
                </a:lnTo>
                <a:lnTo>
                  <a:pt x="799389" y="127433"/>
                </a:lnTo>
                <a:lnTo>
                  <a:pt x="829838" y="158853"/>
                </a:lnTo>
                <a:lnTo>
                  <a:pt x="858091" y="193116"/>
                </a:lnTo>
                <a:lnTo>
                  <a:pt x="883999" y="230041"/>
                </a:lnTo>
                <a:lnTo>
                  <a:pt x="907415" y="269448"/>
                </a:lnTo>
                <a:lnTo>
                  <a:pt x="928190" y="311158"/>
                </a:lnTo>
                <a:lnTo>
                  <a:pt x="946176" y="354991"/>
                </a:lnTo>
                <a:lnTo>
                  <a:pt x="961224" y="400766"/>
                </a:lnTo>
                <a:lnTo>
                  <a:pt x="973187" y="448304"/>
                </a:lnTo>
                <a:lnTo>
                  <a:pt x="981915" y="497424"/>
                </a:lnTo>
                <a:lnTo>
                  <a:pt x="987261" y="547948"/>
                </a:lnTo>
                <a:lnTo>
                  <a:pt x="989076" y="599693"/>
                </a:lnTo>
                <a:lnTo>
                  <a:pt x="987261" y="651439"/>
                </a:lnTo>
                <a:lnTo>
                  <a:pt x="981915" y="701963"/>
                </a:lnTo>
                <a:lnTo>
                  <a:pt x="973187" y="751083"/>
                </a:lnTo>
                <a:lnTo>
                  <a:pt x="961224" y="798621"/>
                </a:lnTo>
                <a:lnTo>
                  <a:pt x="946176" y="844396"/>
                </a:lnTo>
                <a:lnTo>
                  <a:pt x="928190" y="888229"/>
                </a:lnTo>
                <a:lnTo>
                  <a:pt x="907415" y="929939"/>
                </a:lnTo>
                <a:lnTo>
                  <a:pt x="883999" y="969346"/>
                </a:lnTo>
                <a:lnTo>
                  <a:pt x="858091" y="1006271"/>
                </a:lnTo>
                <a:lnTo>
                  <a:pt x="829838" y="1040534"/>
                </a:lnTo>
                <a:lnTo>
                  <a:pt x="799389" y="1071954"/>
                </a:lnTo>
                <a:lnTo>
                  <a:pt x="766892" y="1100351"/>
                </a:lnTo>
                <a:lnTo>
                  <a:pt x="732496" y="1125546"/>
                </a:lnTo>
                <a:lnTo>
                  <a:pt x="696349" y="1147359"/>
                </a:lnTo>
                <a:lnTo>
                  <a:pt x="658599" y="1165609"/>
                </a:lnTo>
                <a:lnTo>
                  <a:pt x="619394" y="1180117"/>
                </a:lnTo>
                <a:lnTo>
                  <a:pt x="578884" y="1190703"/>
                </a:lnTo>
                <a:lnTo>
                  <a:pt x="537215" y="1197186"/>
                </a:lnTo>
                <a:lnTo>
                  <a:pt x="494538" y="1199388"/>
                </a:lnTo>
                <a:lnTo>
                  <a:pt x="451860" y="1197186"/>
                </a:lnTo>
                <a:lnTo>
                  <a:pt x="410191" y="1190703"/>
                </a:lnTo>
                <a:lnTo>
                  <a:pt x="369681" y="1180117"/>
                </a:lnTo>
                <a:lnTo>
                  <a:pt x="330476" y="1165609"/>
                </a:lnTo>
                <a:lnTo>
                  <a:pt x="292726" y="1147359"/>
                </a:lnTo>
                <a:lnTo>
                  <a:pt x="256579" y="1125546"/>
                </a:lnTo>
                <a:lnTo>
                  <a:pt x="222183" y="1100351"/>
                </a:lnTo>
                <a:lnTo>
                  <a:pt x="189686" y="1071954"/>
                </a:lnTo>
                <a:lnTo>
                  <a:pt x="159237" y="1040534"/>
                </a:lnTo>
                <a:lnTo>
                  <a:pt x="130984" y="1006271"/>
                </a:lnTo>
                <a:lnTo>
                  <a:pt x="105076" y="969346"/>
                </a:lnTo>
                <a:lnTo>
                  <a:pt x="81660" y="929939"/>
                </a:lnTo>
                <a:lnTo>
                  <a:pt x="60885" y="888229"/>
                </a:lnTo>
                <a:lnTo>
                  <a:pt x="42899" y="844396"/>
                </a:lnTo>
                <a:lnTo>
                  <a:pt x="27851" y="798621"/>
                </a:lnTo>
                <a:lnTo>
                  <a:pt x="15888" y="751083"/>
                </a:lnTo>
                <a:lnTo>
                  <a:pt x="7160" y="701963"/>
                </a:lnTo>
                <a:lnTo>
                  <a:pt x="1814" y="651439"/>
                </a:lnTo>
                <a:lnTo>
                  <a:pt x="0" y="599693"/>
                </a:lnTo>
                <a:close/>
              </a:path>
            </a:pathLst>
          </a:custGeom>
          <a:ln w="2895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8860" y="6085433"/>
            <a:ext cx="2735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fazla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yapılan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alan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2648" y="6112865"/>
            <a:ext cx="10472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2021)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58644" y="497840"/>
            <a:ext cx="4822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rgbClr val="006FC0"/>
                </a:solidFill>
              </a:rPr>
              <a:t>Incites</a:t>
            </a:r>
            <a:r>
              <a:rPr spc="-215" dirty="0">
                <a:solidFill>
                  <a:srgbClr val="006FC0"/>
                </a:solidFill>
              </a:rPr>
              <a:t> </a:t>
            </a:r>
            <a:r>
              <a:rPr spc="-155" dirty="0">
                <a:solidFill>
                  <a:srgbClr val="006FC0"/>
                </a:solidFill>
              </a:rPr>
              <a:t>Yayın</a:t>
            </a:r>
            <a:r>
              <a:rPr spc="-229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Analizi,</a:t>
            </a:r>
            <a:r>
              <a:rPr spc="-170" dirty="0">
                <a:solidFill>
                  <a:srgbClr val="006FC0"/>
                </a:solidFill>
              </a:rPr>
              <a:t> </a:t>
            </a:r>
            <a:r>
              <a:rPr spc="-145" dirty="0">
                <a:solidFill>
                  <a:srgbClr val="006FC0"/>
                </a:solidFill>
              </a:rPr>
              <a:t>2016-</a:t>
            </a:r>
            <a:r>
              <a:rPr spc="-20" dirty="0">
                <a:solidFill>
                  <a:srgbClr val="006FC0"/>
                </a:solidFill>
              </a:rPr>
              <a:t>202</a:t>
            </a:r>
            <a:r>
              <a:rPr lang="tr-TR" spc="-20" dirty="0">
                <a:solidFill>
                  <a:srgbClr val="006FC0"/>
                </a:solidFill>
              </a:rPr>
              <a:t>2</a:t>
            </a:r>
            <a:endParaRPr spc="-20" dirty="0">
              <a:solidFill>
                <a:srgbClr val="006FC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0242" y="6088062"/>
            <a:ext cx="674356" cy="20040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96475" y="1704467"/>
            <a:ext cx="3688079" cy="3688079"/>
            <a:chOff x="2296475" y="1704467"/>
            <a:chExt cx="3688079" cy="3688079"/>
          </a:xfrm>
        </p:grpSpPr>
        <p:sp>
          <p:nvSpPr>
            <p:cNvPr id="7" name="object 7"/>
            <p:cNvSpPr/>
            <p:nvPr/>
          </p:nvSpPr>
          <p:spPr>
            <a:xfrm>
              <a:off x="4140454" y="1714373"/>
              <a:ext cx="1360805" cy="1834514"/>
            </a:xfrm>
            <a:custGeom>
              <a:avLst/>
              <a:gdLst/>
              <a:ahLst/>
              <a:cxnLst/>
              <a:rect l="l" t="t" r="r" b="b"/>
              <a:pathLst>
                <a:path w="1360804" h="1834514">
                  <a:moveTo>
                    <a:pt x="0" y="0"/>
                  </a:moveTo>
                  <a:lnTo>
                    <a:pt x="0" y="1834006"/>
                  </a:lnTo>
                  <a:lnTo>
                    <a:pt x="1360297" y="603630"/>
                  </a:lnTo>
                  <a:lnTo>
                    <a:pt x="1326193" y="566957"/>
                  </a:lnTo>
                  <a:lnTo>
                    <a:pt x="1291199" y="531324"/>
                  </a:lnTo>
                  <a:lnTo>
                    <a:pt x="1255340" y="496743"/>
                  </a:lnTo>
                  <a:lnTo>
                    <a:pt x="1218641" y="463225"/>
                  </a:lnTo>
                  <a:lnTo>
                    <a:pt x="1181127" y="430781"/>
                  </a:lnTo>
                  <a:lnTo>
                    <a:pt x="1142821" y="399422"/>
                  </a:lnTo>
                  <a:lnTo>
                    <a:pt x="1103748" y="369158"/>
                  </a:lnTo>
                  <a:lnTo>
                    <a:pt x="1063933" y="340001"/>
                  </a:lnTo>
                  <a:lnTo>
                    <a:pt x="1023401" y="311961"/>
                  </a:lnTo>
                  <a:lnTo>
                    <a:pt x="982176" y="285050"/>
                  </a:lnTo>
                  <a:lnTo>
                    <a:pt x="940283" y="259279"/>
                  </a:lnTo>
                  <a:lnTo>
                    <a:pt x="897747" y="234658"/>
                  </a:lnTo>
                  <a:lnTo>
                    <a:pt x="854591" y="211198"/>
                  </a:lnTo>
                  <a:lnTo>
                    <a:pt x="810841" y="188911"/>
                  </a:lnTo>
                  <a:lnTo>
                    <a:pt x="766522" y="167807"/>
                  </a:lnTo>
                  <a:lnTo>
                    <a:pt x="721657" y="147897"/>
                  </a:lnTo>
                  <a:lnTo>
                    <a:pt x="676272" y="129192"/>
                  </a:lnTo>
                  <a:lnTo>
                    <a:pt x="630390" y="111703"/>
                  </a:lnTo>
                  <a:lnTo>
                    <a:pt x="584038" y="95442"/>
                  </a:lnTo>
                  <a:lnTo>
                    <a:pt x="537238" y="80418"/>
                  </a:lnTo>
                  <a:lnTo>
                    <a:pt x="490017" y="66644"/>
                  </a:lnTo>
                  <a:lnTo>
                    <a:pt x="442398" y="54129"/>
                  </a:lnTo>
                  <a:lnTo>
                    <a:pt x="394406" y="42885"/>
                  </a:lnTo>
                  <a:lnTo>
                    <a:pt x="346066" y="32923"/>
                  </a:lnTo>
                  <a:lnTo>
                    <a:pt x="297402" y="24254"/>
                  </a:lnTo>
                  <a:lnTo>
                    <a:pt x="248439" y="16889"/>
                  </a:lnTo>
                  <a:lnTo>
                    <a:pt x="199202" y="10838"/>
                  </a:lnTo>
                  <a:lnTo>
                    <a:pt x="149715" y="6112"/>
                  </a:lnTo>
                  <a:lnTo>
                    <a:pt x="100002" y="2724"/>
                  </a:lnTo>
                  <a:lnTo>
                    <a:pt x="50089" y="6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140454" y="2318004"/>
              <a:ext cx="1793875" cy="1230630"/>
            </a:xfrm>
            <a:custGeom>
              <a:avLst/>
              <a:gdLst/>
              <a:ahLst/>
              <a:cxnLst/>
              <a:rect l="l" t="t" r="r" b="b"/>
              <a:pathLst>
                <a:path w="1793875" h="1230629">
                  <a:moveTo>
                    <a:pt x="1360297" y="0"/>
                  </a:moveTo>
                  <a:lnTo>
                    <a:pt x="0" y="1230376"/>
                  </a:lnTo>
                  <a:lnTo>
                    <a:pt x="1793494" y="846074"/>
                  </a:lnTo>
                  <a:lnTo>
                    <a:pt x="1782147" y="796520"/>
                  </a:lnTo>
                  <a:lnTo>
                    <a:pt x="1769452" y="747379"/>
                  </a:lnTo>
                  <a:lnTo>
                    <a:pt x="1755423" y="698676"/>
                  </a:lnTo>
                  <a:lnTo>
                    <a:pt x="1740072" y="650436"/>
                  </a:lnTo>
                  <a:lnTo>
                    <a:pt x="1723413" y="602686"/>
                  </a:lnTo>
                  <a:lnTo>
                    <a:pt x="1705459" y="555451"/>
                  </a:lnTo>
                  <a:lnTo>
                    <a:pt x="1686224" y="508757"/>
                  </a:lnTo>
                  <a:lnTo>
                    <a:pt x="1665720" y="462629"/>
                  </a:lnTo>
                  <a:lnTo>
                    <a:pt x="1643962" y="417094"/>
                  </a:lnTo>
                  <a:lnTo>
                    <a:pt x="1620962" y="372177"/>
                  </a:lnTo>
                  <a:lnTo>
                    <a:pt x="1596734" y="327904"/>
                  </a:lnTo>
                  <a:lnTo>
                    <a:pt x="1571291" y="284301"/>
                  </a:lnTo>
                  <a:lnTo>
                    <a:pt x="1544647" y="241394"/>
                  </a:lnTo>
                  <a:lnTo>
                    <a:pt x="1516815" y="199208"/>
                  </a:lnTo>
                  <a:lnTo>
                    <a:pt x="1487807" y="157769"/>
                  </a:lnTo>
                  <a:lnTo>
                    <a:pt x="1457638" y="117103"/>
                  </a:lnTo>
                  <a:lnTo>
                    <a:pt x="1426322" y="77235"/>
                  </a:lnTo>
                  <a:lnTo>
                    <a:pt x="1393870" y="38192"/>
                  </a:lnTo>
                  <a:lnTo>
                    <a:pt x="1360297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140454" y="2318004"/>
              <a:ext cx="1793875" cy="1230630"/>
            </a:xfrm>
            <a:custGeom>
              <a:avLst/>
              <a:gdLst/>
              <a:ahLst/>
              <a:cxnLst/>
              <a:rect l="l" t="t" r="r" b="b"/>
              <a:pathLst>
                <a:path w="1793875" h="1230629">
                  <a:moveTo>
                    <a:pt x="1360297" y="0"/>
                  </a:moveTo>
                  <a:lnTo>
                    <a:pt x="1393870" y="38192"/>
                  </a:lnTo>
                  <a:lnTo>
                    <a:pt x="1426322" y="77235"/>
                  </a:lnTo>
                  <a:lnTo>
                    <a:pt x="1457638" y="117103"/>
                  </a:lnTo>
                  <a:lnTo>
                    <a:pt x="1487807" y="157769"/>
                  </a:lnTo>
                  <a:lnTo>
                    <a:pt x="1516815" y="199208"/>
                  </a:lnTo>
                  <a:lnTo>
                    <a:pt x="1544647" y="241394"/>
                  </a:lnTo>
                  <a:lnTo>
                    <a:pt x="1571291" y="284301"/>
                  </a:lnTo>
                  <a:lnTo>
                    <a:pt x="1596734" y="327904"/>
                  </a:lnTo>
                  <a:lnTo>
                    <a:pt x="1620962" y="372177"/>
                  </a:lnTo>
                  <a:lnTo>
                    <a:pt x="1643962" y="417094"/>
                  </a:lnTo>
                  <a:lnTo>
                    <a:pt x="1665720" y="462629"/>
                  </a:lnTo>
                  <a:lnTo>
                    <a:pt x="1686224" y="508757"/>
                  </a:lnTo>
                  <a:lnTo>
                    <a:pt x="1705459" y="555451"/>
                  </a:lnTo>
                  <a:lnTo>
                    <a:pt x="1723413" y="602686"/>
                  </a:lnTo>
                  <a:lnTo>
                    <a:pt x="1740072" y="650436"/>
                  </a:lnTo>
                  <a:lnTo>
                    <a:pt x="1755423" y="698676"/>
                  </a:lnTo>
                  <a:lnTo>
                    <a:pt x="1769452" y="747379"/>
                  </a:lnTo>
                  <a:lnTo>
                    <a:pt x="1782147" y="796520"/>
                  </a:lnTo>
                  <a:lnTo>
                    <a:pt x="1793494" y="846074"/>
                  </a:lnTo>
                  <a:lnTo>
                    <a:pt x="0" y="1230376"/>
                  </a:lnTo>
                  <a:lnTo>
                    <a:pt x="1360297" y="0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140454" y="3164078"/>
              <a:ext cx="1834514" cy="889000"/>
            </a:xfrm>
            <a:custGeom>
              <a:avLst/>
              <a:gdLst/>
              <a:ahLst/>
              <a:cxnLst/>
              <a:rect l="l" t="t" r="r" b="b"/>
              <a:pathLst>
                <a:path w="1834514" h="889000">
                  <a:moveTo>
                    <a:pt x="1793494" y="0"/>
                  </a:moveTo>
                  <a:lnTo>
                    <a:pt x="0" y="384301"/>
                  </a:lnTo>
                  <a:lnTo>
                    <a:pt x="1763395" y="889000"/>
                  </a:lnTo>
                  <a:lnTo>
                    <a:pt x="1776524" y="840619"/>
                  </a:lnTo>
                  <a:lnTo>
                    <a:pt x="1788309" y="791975"/>
                  </a:lnTo>
                  <a:lnTo>
                    <a:pt x="1798750" y="743094"/>
                  </a:lnTo>
                  <a:lnTo>
                    <a:pt x="1807846" y="694002"/>
                  </a:lnTo>
                  <a:lnTo>
                    <a:pt x="1815595" y="644729"/>
                  </a:lnTo>
                  <a:lnTo>
                    <a:pt x="1821998" y="595300"/>
                  </a:lnTo>
                  <a:lnTo>
                    <a:pt x="1827053" y="545744"/>
                  </a:lnTo>
                  <a:lnTo>
                    <a:pt x="1830760" y="496087"/>
                  </a:lnTo>
                  <a:lnTo>
                    <a:pt x="1833118" y="446357"/>
                  </a:lnTo>
                  <a:lnTo>
                    <a:pt x="1834125" y="396581"/>
                  </a:lnTo>
                  <a:lnTo>
                    <a:pt x="1833782" y="346786"/>
                  </a:lnTo>
                  <a:lnTo>
                    <a:pt x="1832087" y="297001"/>
                  </a:lnTo>
                  <a:lnTo>
                    <a:pt x="1829040" y="247251"/>
                  </a:lnTo>
                  <a:lnTo>
                    <a:pt x="1824640" y="197565"/>
                  </a:lnTo>
                  <a:lnTo>
                    <a:pt x="1818886" y="147969"/>
                  </a:lnTo>
                  <a:lnTo>
                    <a:pt x="1811778" y="98492"/>
                  </a:lnTo>
                  <a:lnTo>
                    <a:pt x="1803314" y="49159"/>
                  </a:lnTo>
                  <a:lnTo>
                    <a:pt x="1793494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40454" y="3164078"/>
              <a:ext cx="1834514" cy="889000"/>
            </a:xfrm>
            <a:custGeom>
              <a:avLst/>
              <a:gdLst/>
              <a:ahLst/>
              <a:cxnLst/>
              <a:rect l="l" t="t" r="r" b="b"/>
              <a:pathLst>
                <a:path w="1834514" h="889000">
                  <a:moveTo>
                    <a:pt x="1793494" y="0"/>
                  </a:moveTo>
                  <a:lnTo>
                    <a:pt x="1803314" y="49159"/>
                  </a:lnTo>
                  <a:lnTo>
                    <a:pt x="1811778" y="98492"/>
                  </a:lnTo>
                  <a:lnTo>
                    <a:pt x="1818886" y="147969"/>
                  </a:lnTo>
                  <a:lnTo>
                    <a:pt x="1824640" y="197565"/>
                  </a:lnTo>
                  <a:lnTo>
                    <a:pt x="1829040" y="247251"/>
                  </a:lnTo>
                  <a:lnTo>
                    <a:pt x="1832087" y="297001"/>
                  </a:lnTo>
                  <a:lnTo>
                    <a:pt x="1833782" y="346786"/>
                  </a:lnTo>
                  <a:lnTo>
                    <a:pt x="1834125" y="396581"/>
                  </a:lnTo>
                  <a:lnTo>
                    <a:pt x="1833118" y="446357"/>
                  </a:lnTo>
                  <a:lnTo>
                    <a:pt x="1830760" y="496087"/>
                  </a:lnTo>
                  <a:lnTo>
                    <a:pt x="1827053" y="545744"/>
                  </a:lnTo>
                  <a:lnTo>
                    <a:pt x="1821998" y="595300"/>
                  </a:lnTo>
                  <a:lnTo>
                    <a:pt x="1815595" y="644729"/>
                  </a:lnTo>
                  <a:lnTo>
                    <a:pt x="1807846" y="694002"/>
                  </a:lnTo>
                  <a:lnTo>
                    <a:pt x="1798750" y="743094"/>
                  </a:lnTo>
                  <a:lnTo>
                    <a:pt x="1788309" y="791975"/>
                  </a:lnTo>
                  <a:lnTo>
                    <a:pt x="1776524" y="840619"/>
                  </a:lnTo>
                  <a:lnTo>
                    <a:pt x="1763395" y="889000"/>
                  </a:lnTo>
                  <a:lnTo>
                    <a:pt x="0" y="384301"/>
                  </a:lnTo>
                  <a:lnTo>
                    <a:pt x="1793494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140454" y="3548380"/>
              <a:ext cx="1763395" cy="1256665"/>
            </a:xfrm>
            <a:custGeom>
              <a:avLst/>
              <a:gdLst/>
              <a:ahLst/>
              <a:cxnLst/>
              <a:rect l="l" t="t" r="r" b="b"/>
              <a:pathLst>
                <a:path w="1763395" h="1256664">
                  <a:moveTo>
                    <a:pt x="0" y="0"/>
                  </a:moveTo>
                  <a:lnTo>
                    <a:pt x="1336421" y="1256284"/>
                  </a:lnTo>
                  <a:lnTo>
                    <a:pt x="1371181" y="1218239"/>
                  </a:lnTo>
                  <a:lnTo>
                    <a:pt x="1404812" y="1179293"/>
                  </a:lnTo>
                  <a:lnTo>
                    <a:pt x="1437297" y="1139471"/>
                  </a:lnTo>
                  <a:lnTo>
                    <a:pt x="1468621" y="1098800"/>
                  </a:lnTo>
                  <a:lnTo>
                    <a:pt x="1498770" y="1057306"/>
                  </a:lnTo>
                  <a:lnTo>
                    <a:pt x="1527729" y="1015014"/>
                  </a:lnTo>
                  <a:lnTo>
                    <a:pt x="1555482" y="971952"/>
                  </a:lnTo>
                  <a:lnTo>
                    <a:pt x="1582014" y="928144"/>
                  </a:lnTo>
                  <a:lnTo>
                    <a:pt x="1607311" y="883619"/>
                  </a:lnTo>
                  <a:lnTo>
                    <a:pt x="1631357" y="838401"/>
                  </a:lnTo>
                  <a:lnTo>
                    <a:pt x="1654137" y="792518"/>
                  </a:lnTo>
                  <a:lnTo>
                    <a:pt x="1675636" y="745994"/>
                  </a:lnTo>
                  <a:lnTo>
                    <a:pt x="1695840" y="698857"/>
                  </a:lnTo>
                  <a:lnTo>
                    <a:pt x="1714732" y="651133"/>
                  </a:lnTo>
                  <a:lnTo>
                    <a:pt x="1732299" y="602847"/>
                  </a:lnTo>
                  <a:lnTo>
                    <a:pt x="1748525" y="554027"/>
                  </a:lnTo>
                  <a:lnTo>
                    <a:pt x="1763395" y="504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40454" y="3548380"/>
              <a:ext cx="1763395" cy="1256665"/>
            </a:xfrm>
            <a:custGeom>
              <a:avLst/>
              <a:gdLst/>
              <a:ahLst/>
              <a:cxnLst/>
              <a:rect l="l" t="t" r="r" b="b"/>
              <a:pathLst>
                <a:path w="1763395" h="1256664">
                  <a:moveTo>
                    <a:pt x="1763395" y="504698"/>
                  </a:moveTo>
                  <a:lnTo>
                    <a:pt x="1748525" y="554027"/>
                  </a:lnTo>
                  <a:lnTo>
                    <a:pt x="1732299" y="602847"/>
                  </a:lnTo>
                  <a:lnTo>
                    <a:pt x="1714732" y="651133"/>
                  </a:lnTo>
                  <a:lnTo>
                    <a:pt x="1695840" y="698857"/>
                  </a:lnTo>
                  <a:lnTo>
                    <a:pt x="1675636" y="745994"/>
                  </a:lnTo>
                  <a:lnTo>
                    <a:pt x="1654137" y="792518"/>
                  </a:lnTo>
                  <a:lnTo>
                    <a:pt x="1631357" y="838401"/>
                  </a:lnTo>
                  <a:lnTo>
                    <a:pt x="1607311" y="883619"/>
                  </a:lnTo>
                  <a:lnTo>
                    <a:pt x="1582014" y="928144"/>
                  </a:lnTo>
                  <a:lnTo>
                    <a:pt x="1555482" y="971952"/>
                  </a:lnTo>
                  <a:lnTo>
                    <a:pt x="1527729" y="1015014"/>
                  </a:lnTo>
                  <a:lnTo>
                    <a:pt x="1498770" y="1057306"/>
                  </a:lnTo>
                  <a:lnTo>
                    <a:pt x="1468621" y="1098800"/>
                  </a:lnTo>
                  <a:lnTo>
                    <a:pt x="1437297" y="1139471"/>
                  </a:lnTo>
                  <a:lnTo>
                    <a:pt x="1404812" y="1179293"/>
                  </a:lnTo>
                  <a:lnTo>
                    <a:pt x="1371181" y="1218239"/>
                  </a:lnTo>
                  <a:lnTo>
                    <a:pt x="1336421" y="1256284"/>
                  </a:lnTo>
                  <a:lnTo>
                    <a:pt x="0" y="0"/>
                  </a:lnTo>
                  <a:lnTo>
                    <a:pt x="1763395" y="504698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140454" y="3548380"/>
              <a:ext cx="1336675" cy="1726564"/>
            </a:xfrm>
            <a:custGeom>
              <a:avLst/>
              <a:gdLst/>
              <a:ahLst/>
              <a:cxnLst/>
              <a:rect l="l" t="t" r="r" b="b"/>
              <a:pathLst>
                <a:path w="1336675" h="1726564">
                  <a:moveTo>
                    <a:pt x="0" y="0"/>
                  </a:moveTo>
                  <a:lnTo>
                    <a:pt x="619251" y="1726438"/>
                  </a:lnTo>
                  <a:lnTo>
                    <a:pt x="667128" y="1708525"/>
                  </a:lnTo>
                  <a:lnTo>
                    <a:pt x="714416" y="1689314"/>
                  </a:lnTo>
                  <a:lnTo>
                    <a:pt x="761091" y="1668819"/>
                  </a:lnTo>
                  <a:lnTo>
                    <a:pt x="807128" y="1647057"/>
                  </a:lnTo>
                  <a:lnTo>
                    <a:pt x="852502" y="1624045"/>
                  </a:lnTo>
                  <a:lnTo>
                    <a:pt x="897190" y="1599799"/>
                  </a:lnTo>
                  <a:lnTo>
                    <a:pt x="941167" y="1574334"/>
                  </a:lnTo>
                  <a:lnTo>
                    <a:pt x="984407" y="1547668"/>
                  </a:lnTo>
                  <a:lnTo>
                    <a:pt x="1026888" y="1519817"/>
                  </a:lnTo>
                  <a:lnTo>
                    <a:pt x="1068584" y="1490796"/>
                  </a:lnTo>
                  <a:lnTo>
                    <a:pt x="1109470" y="1460622"/>
                  </a:lnTo>
                  <a:lnTo>
                    <a:pt x="1149523" y="1429312"/>
                  </a:lnTo>
                  <a:lnTo>
                    <a:pt x="1188717" y="1396882"/>
                  </a:lnTo>
                  <a:lnTo>
                    <a:pt x="1227028" y="1363348"/>
                  </a:lnTo>
                  <a:lnTo>
                    <a:pt x="1264432" y="1328726"/>
                  </a:lnTo>
                  <a:lnTo>
                    <a:pt x="1300905" y="1293032"/>
                  </a:lnTo>
                  <a:lnTo>
                    <a:pt x="1336421" y="1256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140454" y="3548380"/>
              <a:ext cx="1336675" cy="1726564"/>
            </a:xfrm>
            <a:custGeom>
              <a:avLst/>
              <a:gdLst/>
              <a:ahLst/>
              <a:cxnLst/>
              <a:rect l="l" t="t" r="r" b="b"/>
              <a:pathLst>
                <a:path w="1336675" h="1726564">
                  <a:moveTo>
                    <a:pt x="1336421" y="1256284"/>
                  </a:moveTo>
                  <a:lnTo>
                    <a:pt x="1300905" y="1293032"/>
                  </a:lnTo>
                  <a:lnTo>
                    <a:pt x="1264432" y="1328726"/>
                  </a:lnTo>
                  <a:lnTo>
                    <a:pt x="1227028" y="1363348"/>
                  </a:lnTo>
                  <a:lnTo>
                    <a:pt x="1188717" y="1396882"/>
                  </a:lnTo>
                  <a:lnTo>
                    <a:pt x="1149523" y="1429312"/>
                  </a:lnTo>
                  <a:lnTo>
                    <a:pt x="1109470" y="1460622"/>
                  </a:lnTo>
                  <a:lnTo>
                    <a:pt x="1068584" y="1490796"/>
                  </a:lnTo>
                  <a:lnTo>
                    <a:pt x="1026888" y="1519817"/>
                  </a:lnTo>
                  <a:lnTo>
                    <a:pt x="984407" y="1547668"/>
                  </a:lnTo>
                  <a:lnTo>
                    <a:pt x="941167" y="1574334"/>
                  </a:lnTo>
                  <a:lnTo>
                    <a:pt x="897190" y="1599799"/>
                  </a:lnTo>
                  <a:lnTo>
                    <a:pt x="852502" y="1624045"/>
                  </a:lnTo>
                  <a:lnTo>
                    <a:pt x="807128" y="1647057"/>
                  </a:lnTo>
                  <a:lnTo>
                    <a:pt x="761091" y="1668819"/>
                  </a:lnTo>
                  <a:lnTo>
                    <a:pt x="714416" y="1689314"/>
                  </a:lnTo>
                  <a:lnTo>
                    <a:pt x="667128" y="1708525"/>
                  </a:lnTo>
                  <a:lnTo>
                    <a:pt x="619251" y="1726438"/>
                  </a:lnTo>
                  <a:lnTo>
                    <a:pt x="0" y="0"/>
                  </a:lnTo>
                  <a:lnTo>
                    <a:pt x="1336421" y="125628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930395" y="3548380"/>
              <a:ext cx="829310" cy="1834514"/>
            </a:xfrm>
            <a:custGeom>
              <a:avLst/>
              <a:gdLst/>
              <a:ahLst/>
              <a:cxnLst/>
              <a:rect l="l" t="t" r="r" b="b"/>
              <a:pathLst>
                <a:path w="829310" h="1834514">
                  <a:moveTo>
                    <a:pt x="210057" y="0"/>
                  </a:moveTo>
                  <a:lnTo>
                    <a:pt x="0" y="1822069"/>
                  </a:lnTo>
                  <a:lnTo>
                    <a:pt x="49472" y="1827108"/>
                  </a:lnTo>
                  <a:lnTo>
                    <a:pt x="98992" y="1830798"/>
                  </a:lnTo>
                  <a:lnTo>
                    <a:pt x="148533" y="1833141"/>
                  </a:lnTo>
                  <a:lnTo>
                    <a:pt x="198067" y="1834142"/>
                  </a:lnTo>
                  <a:lnTo>
                    <a:pt x="247568" y="1833804"/>
                  </a:lnTo>
                  <a:lnTo>
                    <a:pt x="297010" y="1832129"/>
                  </a:lnTo>
                  <a:lnTo>
                    <a:pt x="346366" y="1829121"/>
                  </a:lnTo>
                  <a:lnTo>
                    <a:pt x="395608" y="1824783"/>
                  </a:lnTo>
                  <a:lnTo>
                    <a:pt x="444711" y="1819118"/>
                  </a:lnTo>
                  <a:lnTo>
                    <a:pt x="493648" y="1812131"/>
                  </a:lnTo>
                  <a:lnTo>
                    <a:pt x="542392" y="1803823"/>
                  </a:lnTo>
                  <a:lnTo>
                    <a:pt x="590916" y="1794198"/>
                  </a:lnTo>
                  <a:lnTo>
                    <a:pt x="639194" y="1783260"/>
                  </a:lnTo>
                  <a:lnTo>
                    <a:pt x="687199" y="1771012"/>
                  </a:lnTo>
                  <a:lnTo>
                    <a:pt x="734905" y="1757456"/>
                  </a:lnTo>
                  <a:lnTo>
                    <a:pt x="782284" y="1742597"/>
                  </a:lnTo>
                  <a:lnTo>
                    <a:pt x="829309" y="1726438"/>
                  </a:lnTo>
                  <a:lnTo>
                    <a:pt x="21005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930395" y="3548380"/>
              <a:ext cx="829310" cy="1834514"/>
            </a:xfrm>
            <a:custGeom>
              <a:avLst/>
              <a:gdLst/>
              <a:ahLst/>
              <a:cxnLst/>
              <a:rect l="l" t="t" r="r" b="b"/>
              <a:pathLst>
                <a:path w="829310" h="1834514">
                  <a:moveTo>
                    <a:pt x="829309" y="1726438"/>
                  </a:moveTo>
                  <a:lnTo>
                    <a:pt x="782284" y="1742597"/>
                  </a:lnTo>
                  <a:lnTo>
                    <a:pt x="734905" y="1757456"/>
                  </a:lnTo>
                  <a:lnTo>
                    <a:pt x="687199" y="1771012"/>
                  </a:lnTo>
                  <a:lnTo>
                    <a:pt x="639194" y="1783260"/>
                  </a:lnTo>
                  <a:lnTo>
                    <a:pt x="590916" y="1794198"/>
                  </a:lnTo>
                  <a:lnTo>
                    <a:pt x="542392" y="1803823"/>
                  </a:lnTo>
                  <a:lnTo>
                    <a:pt x="493648" y="1812131"/>
                  </a:lnTo>
                  <a:lnTo>
                    <a:pt x="444711" y="1819118"/>
                  </a:lnTo>
                  <a:lnTo>
                    <a:pt x="395608" y="1824783"/>
                  </a:lnTo>
                  <a:lnTo>
                    <a:pt x="346366" y="1829121"/>
                  </a:lnTo>
                  <a:lnTo>
                    <a:pt x="297010" y="1832129"/>
                  </a:lnTo>
                  <a:lnTo>
                    <a:pt x="247568" y="1833804"/>
                  </a:lnTo>
                  <a:lnTo>
                    <a:pt x="198067" y="1834142"/>
                  </a:lnTo>
                  <a:lnTo>
                    <a:pt x="148533" y="1833141"/>
                  </a:lnTo>
                  <a:lnTo>
                    <a:pt x="98992" y="1830798"/>
                  </a:lnTo>
                  <a:lnTo>
                    <a:pt x="49472" y="1827108"/>
                  </a:lnTo>
                  <a:lnTo>
                    <a:pt x="0" y="1822069"/>
                  </a:lnTo>
                  <a:lnTo>
                    <a:pt x="210057" y="0"/>
                  </a:lnTo>
                  <a:lnTo>
                    <a:pt x="829309" y="172643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158363" y="3548380"/>
              <a:ext cx="982344" cy="1822450"/>
            </a:xfrm>
            <a:custGeom>
              <a:avLst/>
              <a:gdLst/>
              <a:ahLst/>
              <a:cxnLst/>
              <a:rect l="l" t="t" r="r" b="b"/>
              <a:pathLst>
                <a:path w="982345" h="1822450">
                  <a:moveTo>
                    <a:pt x="982090" y="0"/>
                  </a:moveTo>
                  <a:lnTo>
                    <a:pt x="0" y="1549146"/>
                  </a:lnTo>
                  <a:lnTo>
                    <a:pt x="44142" y="1576245"/>
                  </a:lnTo>
                  <a:lnTo>
                    <a:pt x="88966" y="1602055"/>
                  </a:lnTo>
                  <a:lnTo>
                    <a:pt x="134445" y="1626564"/>
                  </a:lnTo>
                  <a:lnTo>
                    <a:pt x="180548" y="1649761"/>
                  </a:lnTo>
                  <a:lnTo>
                    <a:pt x="227247" y="1671637"/>
                  </a:lnTo>
                  <a:lnTo>
                    <a:pt x="274514" y="1692181"/>
                  </a:lnTo>
                  <a:lnTo>
                    <a:pt x="322319" y="1711383"/>
                  </a:lnTo>
                  <a:lnTo>
                    <a:pt x="370633" y="1729232"/>
                  </a:lnTo>
                  <a:lnTo>
                    <a:pt x="419428" y="1745717"/>
                  </a:lnTo>
                  <a:lnTo>
                    <a:pt x="468675" y="1760829"/>
                  </a:lnTo>
                  <a:lnTo>
                    <a:pt x="518346" y="1774556"/>
                  </a:lnTo>
                  <a:lnTo>
                    <a:pt x="568410" y="1786890"/>
                  </a:lnTo>
                  <a:lnTo>
                    <a:pt x="618840" y="1797818"/>
                  </a:lnTo>
                  <a:lnTo>
                    <a:pt x="669606" y="1807331"/>
                  </a:lnTo>
                  <a:lnTo>
                    <a:pt x="720680" y="1815418"/>
                  </a:lnTo>
                  <a:lnTo>
                    <a:pt x="772033" y="1822069"/>
                  </a:lnTo>
                  <a:lnTo>
                    <a:pt x="982090" y="0"/>
                  </a:lnTo>
                  <a:close/>
                </a:path>
              </a:pathLst>
            </a:custGeom>
            <a:solidFill>
              <a:srgbClr val="245E9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158363" y="3548380"/>
              <a:ext cx="982344" cy="1822450"/>
            </a:xfrm>
            <a:custGeom>
              <a:avLst/>
              <a:gdLst/>
              <a:ahLst/>
              <a:cxnLst/>
              <a:rect l="l" t="t" r="r" b="b"/>
              <a:pathLst>
                <a:path w="982345" h="1822450">
                  <a:moveTo>
                    <a:pt x="772033" y="1822069"/>
                  </a:moveTo>
                  <a:lnTo>
                    <a:pt x="720680" y="1815418"/>
                  </a:lnTo>
                  <a:lnTo>
                    <a:pt x="669606" y="1807331"/>
                  </a:lnTo>
                  <a:lnTo>
                    <a:pt x="618840" y="1797818"/>
                  </a:lnTo>
                  <a:lnTo>
                    <a:pt x="568410" y="1786890"/>
                  </a:lnTo>
                  <a:lnTo>
                    <a:pt x="518346" y="1774556"/>
                  </a:lnTo>
                  <a:lnTo>
                    <a:pt x="468675" y="1760829"/>
                  </a:lnTo>
                  <a:lnTo>
                    <a:pt x="419428" y="1745717"/>
                  </a:lnTo>
                  <a:lnTo>
                    <a:pt x="370633" y="1729232"/>
                  </a:lnTo>
                  <a:lnTo>
                    <a:pt x="322319" y="1711383"/>
                  </a:lnTo>
                  <a:lnTo>
                    <a:pt x="274514" y="1692181"/>
                  </a:lnTo>
                  <a:lnTo>
                    <a:pt x="227247" y="1671637"/>
                  </a:lnTo>
                  <a:lnTo>
                    <a:pt x="180548" y="1649761"/>
                  </a:lnTo>
                  <a:lnTo>
                    <a:pt x="134445" y="1626564"/>
                  </a:lnTo>
                  <a:lnTo>
                    <a:pt x="88966" y="1602055"/>
                  </a:lnTo>
                  <a:lnTo>
                    <a:pt x="44142" y="1576245"/>
                  </a:lnTo>
                  <a:lnTo>
                    <a:pt x="0" y="1549146"/>
                  </a:lnTo>
                  <a:lnTo>
                    <a:pt x="982090" y="0"/>
                  </a:lnTo>
                  <a:lnTo>
                    <a:pt x="772033" y="1822069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09850" y="3548380"/>
              <a:ext cx="1530985" cy="1549400"/>
            </a:xfrm>
            <a:custGeom>
              <a:avLst/>
              <a:gdLst/>
              <a:ahLst/>
              <a:cxnLst/>
              <a:rect l="l" t="t" r="r" b="b"/>
              <a:pathLst>
                <a:path w="1530985" h="1549400">
                  <a:moveTo>
                    <a:pt x="1530603" y="0"/>
                  </a:moveTo>
                  <a:lnTo>
                    <a:pt x="0" y="1010666"/>
                  </a:lnTo>
                  <a:lnTo>
                    <a:pt x="29135" y="1053458"/>
                  </a:lnTo>
                  <a:lnTo>
                    <a:pt x="59427" y="1095358"/>
                  </a:lnTo>
                  <a:lnTo>
                    <a:pt x="90853" y="1136345"/>
                  </a:lnTo>
                  <a:lnTo>
                    <a:pt x="123393" y="1176397"/>
                  </a:lnTo>
                  <a:lnTo>
                    <a:pt x="157023" y="1215493"/>
                  </a:lnTo>
                  <a:lnTo>
                    <a:pt x="191723" y="1253611"/>
                  </a:lnTo>
                  <a:lnTo>
                    <a:pt x="227469" y="1290731"/>
                  </a:lnTo>
                  <a:lnTo>
                    <a:pt x="264241" y="1326830"/>
                  </a:lnTo>
                  <a:lnTo>
                    <a:pt x="302017" y="1361887"/>
                  </a:lnTo>
                  <a:lnTo>
                    <a:pt x="340773" y="1395880"/>
                  </a:lnTo>
                  <a:lnTo>
                    <a:pt x="380490" y="1428789"/>
                  </a:lnTo>
                  <a:lnTo>
                    <a:pt x="421144" y="1460591"/>
                  </a:lnTo>
                  <a:lnTo>
                    <a:pt x="462713" y="1491265"/>
                  </a:lnTo>
                  <a:lnTo>
                    <a:pt x="505177" y="1520791"/>
                  </a:lnTo>
                  <a:lnTo>
                    <a:pt x="548513" y="1549146"/>
                  </a:lnTo>
                  <a:lnTo>
                    <a:pt x="1530603" y="0"/>
                  </a:lnTo>
                  <a:close/>
                </a:path>
              </a:pathLst>
            </a:custGeom>
            <a:solidFill>
              <a:srgbClr val="9E470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609850" y="3548380"/>
              <a:ext cx="1530985" cy="1549400"/>
            </a:xfrm>
            <a:custGeom>
              <a:avLst/>
              <a:gdLst/>
              <a:ahLst/>
              <a:cxnLst/>
              <a:rect l="l" t="t" r="r" b="b"/>
              <a:pathLst>
                <a:path w="1530985" h="1549400">
                  <a:moveTo>
                    <a:pt x="548513" y="1549146"/>
                  </a:moveTo>
                  <a:lnTo>
                    <a:pt x="505177" y="1520791"/>
                  </a:lnTo>
                  <a:lnTo>
                    <a:pt x="462713" y="1491265"/>
                  </a:lnTo>
                  <a:lnTo>
                    <a:pt x="421144" y="1460591"/>
                  </a:lnTo>
                  <a:lnTo>
                    <a:pt x="380490" y="1428789"/>
                  </a:lnTo>
                  <a:lnTo>
                    <a:pt x="340773" y="1395880"/>
                  </a:lnTo>
                  <a:lnTo>
                    <a:pt x="302017" y="1361887"/>
                  </a:lnTo>
                  <a:lnTo>
                    <a:pt x="264241" y="1326830"/>
                  </a:lnTo>
                  <a:lnTo>
                    <a:pt x="227469" y="1290731"/>
                  </a:lnTo>
                  <a:lnTo>
                    <a:pt x="191723" y="1253611"/>
                  </a:lnTo>
                  <a:lnTo>
                    <a:pt x="157023" y="1215493"/>
                  </a:lnTo>
                  <a:lnTo>
                    <a:pt x="123393" y="1176397"/>
                  </a:lnTo>
                  <a:lnTo>
                    <a:pt x="90853" y="1136345"/>
                  </a:lnTo>
                  <a:lnTo>
                    <a:pt x="59427" y="1095358"/>
                  </a:lnTo>
                  <a:lnTo>
                    <a:pt x="29135" y="1053458"/>
                  </a:lnTo>
                  <a:lnTo>
                    <a:pt x="0" y="1010666"/>
                  </a:lnTo>
                  <a:lnTo>
                    <a:pt x="1530603" y="0"/>
                  </a:lnTo>
                  <a:lnTo>
                    <a:pt x="548513" y="154914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41371" y="3548380"/>
              <a:ext cx="1799589" cy="1010919"/>
            </a:xfrm>
            <a:custGeom>
              <a:avLst/>
              <a:gdLst/>
              <a:ahLst/>
              <a:cxnLst/>
              <a:rect l="l" t="t" r="r" b="b"/>
              <a:pathLst>
                <a:path w="1799589" h="1010920">
                  <a:moveTo>
                    <a:pt x="1799081" y="0"/>
                  </a:moveTo>
                  <a:lnTo>
                    <a:pt x="0" y="356870"/>
                  </a:lnTo>
                  <a:lnTo>
                    <a:pt x="10617" y="406685"/>
                  </a:lnTo>
                  <a:lnTo>
                    <a:pt x="22596" y="456127"/>
                  </a:lnTo>
                  <a:lnTo>
                    <a:pt x="35925" y="505170"/>
                  </a:lnTo>
                  <a:lnTo>
                    <a:pt x="50593" y="553788"/>
                  </a:lnTo>
                  <a:lnTo>
                    <a:pt x="66589" y="601952"/>
                  </a:lnTo>
                  <a:lnTo>
                    <a:pt x="83902" y="649637"/>
                  </a:lnTo>
                  <a:lnTo>
                    <a:pt x="102520" y="696817"/>
                  </a:lnTo>
                  <a:lnTo>
                    <a:pt x="122433" y="743463"/>
                  </a:lnTo>
                  <a:lnTo>
                    <a:pt x="143630" y="789551"/>
                  </a:lnTo>
                  <a:lnTo>
                    <a:pt x="166099" y="835052"/>
                  </a:lnTo>
                  <a:lnTo>
                    <a:pt x="189830" y="879941"/>
                  </a:lnTo>
                  <a:lnTo>
                    <a:pt x="214810" y="924191"/>
                  </a:lnTo>
                  <a:lnTo>
                    <a:pt x="241030" y="967774"/>
                  </a:lnTo>
                  <a:lnTo>
                    <a:pt x="268477" y="1010666"/>
                  </a:lnTo>
                  <a:lnTo>
                    <a:pt x="1799081" y="0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341371" y="3548380"/>
              <a:ext cx="1799589" cy="1010919"/>
            </a:xfrm>
            <a:custGeom>
              <a:avLst/>
              <a:gdLst/>
              <a:ahLst/>
              <a:cxnLst/>
              <a:rect l="l" t="t" r="r" b="b"/>
              <a:pathLst>
                <a:path w="1799589" h="1010920">
                  <a:moveTo>
                    <a:pt x="268477" y="1010666"/>
                  </a:moveTo>
                  <a:lnTo>
                    <a:pt x="241030" y="967774"/>
                  </a:lnTo>
                  <a:lnTo>
                    <a:pt x="214810" y="924191"/>
                  </a:lnTo>
                  <a:lnTo>
                    <a:pt x="189830" y="879941"/>
                  </a:lnTo>
                  <a:lnTo>
                    <a:pt x="166099" y="835052"/>
                  </a:lnTo>
                  <a:lnTo>
                    <a:pt x="143630" y="789551"/>
                  </a:lnTo>
                  <a:lnTo>
                    <a:pt x="122433" y="743463"/>
                  </a:lnTo>
                  <a:lnTo>
                    <a:pt x="102520" y="696817"/>
                  </a:lnTo>
                  <a:lnTo>
                    <a:pt x="83902" y="649637"/>
                  </a:lnTo>
                  <a:lnTo>
                    <a:pt x="66589" y="601952"/>
                  </a:lnTo>
                  <a:lnTo>
                    <a:pt x="50593" y="553788"/>
                  </a:lnTo>
                  <a:lnTo>
                    <a:pt x="35925" y="505170"/>
                  </a:lnTo>
                  <a:lnTo>
                    <a:pt x="22596" y="456127"/>
                  </a:lnTo>
                  <a:lnTo>
                    <a:pt x="10617" y="406685"/>
                  </a:lnTo>
                  <a:lnTo>
                    <a:pt x="0" y="356870"/>
                  </a:lnTo>
                  <a:lnTo>
                    <a:pt x="1799081" y="0"/>
                  </a:lnTo>
                  <a:lnTo>
                    <a:pt x="268477" y="101066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306381" y="3246882"/>
              <a:ext cx="1834514" cy="658495"/>
            </a:xfrm>
            <a:custGeom>
              <a:avLst/>
              <a:gdLst/>
              <a:ahLst/>
              <a:cxnLst/>
              <a:rect l="l" t="t" r="r" b="b"/>
              <a:pathLst>
                <a:path w="1834514" h="658495">
                  <a:moveTo>
                    <a:pt x="24957" y="0"/>
                  </a:moveTo>
                  <a:lnTo>
                    <a:pt x="17279" y="50458"/>
                  </a:lnTo>
                  <a:lnTo>
                    <a:pt x="11007" y="101054"/>
                  </a:lnTo>
                  <a:lnTo>
                    <a:pt x="6143" y="151759"/>
                  </a:lnTo>
                  <a:lnTo>
                    <a:pt x="2687" y="202543"/>
                  </a:lnTo>
                  <a:lnTo>
                    <a:pt x="639" y="253378"/>
                  </a:lnTo>
                  <a:lnTo>
                    <a:pt x="0" y="304233"/>
                  </a:lnTo>
                  <a:lnTo>
                    <a:pt x="769" y="355081"/>
                  </a:lnTo>
                  <a:lnTo>
                    <a:pt x="2947" y="405891"/>
                  </a:lnTo>
                  <a:lnTo>
                    <a:pt x="6535" y="456636"/>
                  </a:lnTo>
                  <a:lnTo>
                    <a:pt x="11533" y="507284"/>
                  </a:lnTo>
                  <a:lnTo>
                    <a:pt x="17942" y="557809"/>
                  </a:lnTo>
                  <a:lnTo>
                    <a:pt x="25760" y="608180"/>
                  </a:lnTo>
                  <a:lnTo>
                    <a:pt x="34990" y="658367"/>
                  </a:lnTo>
                  <a:lnTo>
                    <a:pt x="1834072" y="301497"/>
                  </a:lnTo>
                  <a:lnTo>
                    <a:pt x="24957" y="0"/>
                  </a:lnTo>
                  <a:close/>
                </a:path>
              </a:pathLst>
            </a:custGeom>
            <a:solidFill>
              <a:srgbClr val="9973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306381" y="3246882"/>
              <a:ext cx="1834514" cy="658495"/>
            </a:xfrm>
            <a:custGeom>
              <a:avLst/>
              <a:gdLst/>
              <a:ahLst/>
              <a:cxnLst/>
              <a:rect l="l" t="t" r="r" b="b"/>
              <a:pathLst>
                <a:path w="1834514" h="658495">
                  <a:moveTo>
                    <a:pt x="34990" y="658367"/>
                  </a:moveTo>
                  <a:lnTo>
                    <a:pt x="25760" y="608180"/>
                  </a:lnTo>
                  <a:lnTo>
                    <a:pt x="17942" y="557809"/>
                  </a:lnTo>
                  <a:lnTo>
                    <a:pt x="11533" y="507284"/>
                  </a:lnTo>
                  <a:lnTo>
                    <a:pt x="6535" y="456636"/>
                  </a:lnTo>
                  <a:lnTo>
                    <a:pt x="2947" y="405891"/>
                  </a:lnTo>
                  <a:lnTo>
                    <a:pt x="769" y="355081"/>
                  </a:lnTo>
                  <a:lnTo>
                    <a:pt x="0" y="304233"/>
                  </a:lnTo>
                  <a:lnTo>
                    <a:pt x="639" y="253378"/>
                  </a:lnTo>
                  <a:lnTo>
                    <a:pt x="2687" y="202543"/>
                  </a:lnTo>
                  <a:lnTo>
                    <a:pt x="6143" y="151759"/>
                  </a:lnTo>
                  <a:lnTo>
                    <a:pt x="11007" y="101054"/>
                  </a:lnTo>
                  <a:lnTo>
                    <a:pt x="17279" y="50458"/>
                  </a:lnTo>
                  <a:lnTo>
                    <a:pt x="24957" y="0"/>
                  </a:lnTo>
                  <a:lnTo>
                    <a:pt x="1834072" y="301497"/>
                  </a:lnTo>
                  <a:lnTo>
                    <a:pt x="34990" y="658367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331338" y="2692781"/>
              <a:ext cx="1809114" cy="855980"/>
            </a:xfrm>
            <a:custGeom>
              <a:avLst/>
              <a:gdLst/>
              <a:ahLst/>
              <a:cxnLst/>
              <a:rect l="l" t="t" r="r" b="b"/>
              <a:pathLst>
                <a:path w="1809114" h="855979">
                  <a:moveTo>
                    <a:pt x="186817" y="0"/>
                  </a:moveTo>
                  <a:lnTo>
                    <a:pt x="164548" y="43649"/>
                  </a:lnTo>
                  <a:lnTo>
                    <a:pt x="143468" y="87840"/>
                  </a:lnTo>
                  <a:lnTo>
                    <a:pt x="123586" y="132548"/>
                  </a:lnTo>
                  <a:lnTo>
                    <a:pt x="104911" y="177748"/>
                  </a:lnTo>
                  <a:lnTo>
                    <a:pt x="87451" y="223415"/>
                  </a:lnTo>
                  <a:lnTo>
                    <a:pt x="71215" y="269525"/>
                  </a:lnTo>
                  <a:lnTo>
                    <a:pt x="56212" y="316053"/>
                  </a:lnTo>
                  <a:lnTo>
                    <a:pt x="42450" y="362975"/>
                  </a:lnTo>
                  <a:lnTo>
                    <a:pt x="29940" y="410265"/>
                  </a:lnTo>
                  <a:lnTo>
                    <a:pt x="18688" y="457899"/>
                  </a:lnTo>
                  <a:lnTo>
                    <a:pt x="8705" y="505853"/>
                  </a:lnTo>
                  <a:lnTo>
                    <a:pt x="0" y="554101"/>
                  </a:lnTo>
                  <a:lnTo>
                    <a:pt x="1809114" y="855599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25447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331338" y="2692781"/>
              <a:ext cx="1809114" cy="855980"/>
            </a:xfrm>
            <a:custGeom>
              <a:avLst/>
              <a:gdLst/>
              <a:ahLst/>
              <a:cxnLst/>
              <a:rect l="l" t="t" r="r" b="b"/>
              <a:pathLst>
                <a:path w="1809114" h="855979">
                  <a:moveTo>
                    <a:pt x="0" y="554101"/>
                  </a:moveTo>
                  <a:lnTo>
                    <a:pt x="8705" y="505853"/>
                  </a:lnTo>
                  <a:lnTo>
                    <a:pt x="18688" y="457899"/>
                  </a:lnTo>
                  <a:lnTo>
                    <a:pt x="29940" y="410265"/>
                  </a:lnTo>
                  <a:lnTo>
                    <a:pt x="42450" y="362975"/>
                  </a:lnTo>
                  <a:lnTo>
                    <a:pt x="56212" y="316053"/>
                  </a:lnTo>
                  <a:lnTo>
                    <a:pt x="71215" y="269525"/>
                  </a:lnTo>
                  <a:lnTo>
                    <a:pt x="87451" y="223415"/>
                  </a:lnTo>
                  <a:lnTo>
                    <a:pt x="104911" y="177748"/>
                  </a:lnTo>
                  <a:lnTo>
                    <a:pt x="123586" y="132548"/>
                  </a:lnTo>
                  <a:lnTo>
                    <a:pt x="143468" y="87840"/>
                  </a:lnTo>
                  <a:lnTo>
                    <a:pt x="164548" y="43649"/>
                  </a:lnTo>
                  <a:lnTo>
                    <a:pt x="186817" y="0"/>
                  </a:lnTo>
                  <a:lnTo>
                    <a:pt x="1809114" y="855599"/>
                  </a:lnTo>
                  <a:lnTo>
                    <a:pt x="0" y="5541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518156" y="2237105"/>
              <a:ext cx="1622425" cy="1311275"/>
            </a:xfrm>
            <a:custGeom>
              <a:avLst/>
              <a:gdLst/>
              <a:ahLst/>
              <a:cxnLst/>
              <a:rect l="l" t="t" r="r" b="b"/>
              <a:pathLst>
                <a:path w="1622425" h="1311275">
                  <a:moveTo>
                    <a:pt x="339979" y="0"/>
                  </a:moveTo>
                  <a:lnTo>
                    <a:pt x="303352" y="36867"/>
                  </a:lnTo>
                  <a:lnTo>
                    <a:pt x="267814" y="74719"/>
                  </a:lnTo>
                  <a:lnTo>
                    <a:pt x="233384" y="113530"/>
                  </a:lnTo>
                  <a:lnTo>
                    <a:pt x="200079" y="153277"/>
                  </a:lnTo>
                  <a:lnTo>
                    <a:pt x="167918" y="193935"/>
                  </a:lnTo>
                  <a:lnTo>
                    <a:pt x="136920" y="235480"/>
                  </a:lnTo>
                  <a:lnTo>
                    <a:pt x="107101" y="277888"/>
                  </a:lnTo>
                  <a:lnTo>
                    <a:pt x="78482" y="321136"/>
                  </a:lnTo>
                  <a:lnTo>
                    <a:pt x="51079" y="365200"/>
                  </a:lnTo>
                  <a:lnTo>
                    <a:pt x="24913" y="410054"/>
                  </a:lnTo>
                  <a:lnTo>
                    <a:pt x="0" y="455675"/>
                  </a:lnTo>
                  <a:lnTo>
                    <a:pt x="1622297" y="1311275"/>
                  </a:lnTo>
                  <a:lnTo>
                    <a:pt x="339979" y="0"/>
                  </a:lnTo>
                  <a:close/>
                </a:path>
              </a:pathLst>
            </a:custGeom>
            <a:solidFill>
              <a:srgbClr val="4368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518156" y="2237105"/>
              <a:ext cx="1622425" cy="1311275"/>
            </a:xfrm>
            <a:custGeom>
              <a:avLst/>
              <a:gdLst/>
              <a:ahLst/>
              <a:cxnLst/>
              <a:rect l="l" t="t" r="r" b="b"/>
              <a:pathLst>
                <a:path w="1622425" h="1311275">
                  <a:moveTo>
                    <a:pt x="0" y="455675"/>
                  </a:moveTo>
                  <a:lnTo>
                    <a:pt x="24913" y="410054"/>
                  </a:lnTo>
                  <a:lnTo>
                    <a:pt x="51079" y="365200"/>
                  </a:lnTo>
                  <a:lnTo>
                    <a:pt x="78482" y="321136"/>
                  </a:lnTo>
                  <a:lnTo>
                    <a:pt x="107101" y="277888"/>
                  </a:lnTo>
                  <a:lnTo>
                    <a:pt x="136920" y="235480"/>
                  </a:lnTo>
                  <a:lnTo>
                    <a:pt x="167918" y="193935"/>
                  </a:lnTo>
                  <a:lnTo>
                    <a:pt x="200079" y="153277"/>
                  </a:lnTo>
                  <a:lnTo>
                    <a:pt x="233384" y="113530"/>
                  </a:lnTo>
                  <a:lnTo>
                    <a:pt x="267814" y="74719"/>
                  </a:lnTo>
                  <a:lnTo>
                    <a:pt x="303352" y="36867"/>
                  </a:lnTo>
                  <a:lnTo>
                    <a:pt x="339979" y="0"/>
                  </a:lnTo>
                  <a:lnTo>
                    <a:pt x="1622297" y="1311275"/>
                  </a:lnTo>
                  <a:lnTo>
                    <a:pt x="0" y="455675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858134" y="1950212"/>
              <a:ext cx="1282700" cy="1598295"/>
            </a:xfrm>
            <a:custGeom>
              <a:avLst/>
              <a:gdLst/>
              <a:ahLst/>
              <a:cxnLst/>
              <a:rect l="l" t="t" r="r" b="b"/>
              <a:pathLst>
                <a:path w="1282700" h="1598295">
                  <a:moveTo>
                    <a:pt x="382523" y="0"/>
                  </a:moveTo>
                  <a:lnTo>
                    <a:pt x="336446" y="26826"/>
                  </a:lnTo>
                  <a:lnTo>
                    <a:pt x="291196" y="54966"/>
                  </a:lnTo>
                  <a:lnTo>
                    <a:pt x="246803" y="84398"/>
                  </a:lnTo>
                  <a:lnTo>
                    <a:pt x="203294" y="115100"/>
                  </a:lnTo>
                  <a:lnTo>
                    <a:pt x="160697" y="147050"/>
                  </a:lnTo>
                  <a:lnTo>
                    <a:pt x="119041" y="180227"/>
                  </a:lnTo>
                  <a:lnTo>
                    <a:pt x="78354" y="214607"/>
                  </a:lnTo>
                  <a:lnTo>
                    <a:pt x="38664" y="250170"/>
                  </a:lnTo>
                  <a:lnTo>
                    <a:pt x="0" y="286892"/>
                  </a:lnTo>
                  <a:lnTo>
                    <a:pt x="1282318" y="1598167"/>
                  </a:lnTo>
                  <a:lnTo>
                    <a:pt x="382523" y="0"/>
                  </a:lnTo>
                  <a:close/>
                </a:path>
              </a:pathLst>
            </a:custGeom>
            <a:solidFill>
              <a:srgbClr val="7BAED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858134" y="1950212"/>
              <a:ext cx="1282700" cy="1598295"/>
            </a:xfrm>
            <a:custGeom>
              <a:avLst/>
              <a:gdLst/>
              <a:ahLst/>
              <a:cxnLst/>
              <a:rect l="l" t="t" r="r" b="b"/>
              <a:pathLst>
                <a:path w="1282700" h="1598295">
                  <a:moveTo>
                    <a:pt x="0" y="286892"/>
                  </a:moveTo>
                  <a:lnTo>
                    <a:pt x="38664" y="250170"/>
                  </a:lnTo>
                  <a:lnTo>
                    <a:pt x="78354" y="214607"/>
                  </a:lnTo>
                  <a:lnTo>
                    <a:pt x="119041" y="180227"/>
                  </a:lnTo>
                  <a:lnTo>
                    <a:pt x="160697" y="147050"/>
                  </a:lnTo>
                  <a:lnTo>
                    <a:pt x="203294" y="115100"/>
                  </a:lnTo>
                  <a:lnTo>
                    <a:pt x="246803" y="84398"/>
                  </a:lnTo>
                  <a:lnTo>
                    <a:pt x="291196" y="54966"/>
                  </a:lnTo>
                  <a:lnTo>
                    <a:pt x="336446" y="26826"/>
                  </a:lnTo>
                  <a:lnTo>
                    <a:pt x="382523" y="0"/>
                  </a:lnTo>
                  <a:lnTo>
                    <a:pt x="1282318" y="1598167"/>
                  </a:lnTo>
                  <a:lnTo>
                    <a:pt x="0" y="286892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240658" y="1773047"/>
              <a:ext cx="899794" cy="1775460"/>
            </a:xfrm>
            <a:custGeom>
              <a:avLst/>
              <a:gdLst/>
              <a:ahLst/>
              <a:cxnLst/>
              <a:rect l="l" t="t" r="r" b="b"/>
              <a:pathLst>
                <a:path w="899795" h="1775460">
                  <a:moveTo>
                    <a:pt x="439293" y="0"/>
                  </a:moveTo>
                  <a:lnTo>
                    <a:pt x="388371" y="14019"/>
                  </a:lnTo>
                  <a:lnTo>
                    <a:pt x="337904" y="29484"/>
                  </a:lnTo>
                  <a:lnTo>
                    <a:pt x="287923" y="46383"/>
                  </a:lnTo>
                  <a:lnTo>
                    <a:pt x="238459" y="64702"/>
                  </a:lnTo>
                  <a:lnTo>
                    <a:pt x="189544" y="84428"/>
                  </a:lnTo>
                  <a:lnTo>
                    <a:pt x="141209" y="105551"/>
                  </a:lnTo>
                  <a:lnTo>
                    <a:pt x="93486" y="128056"/>
                  </a:lnTo>
                  <a:lnTo>
                    <a:pt x="46406" y="151931"/>
                  </a:lnTo>
                  <a:lnTo>
                    <a:pt x="0" y="177164"/>
                  </a:lnTo>
                  <a:lnTo>
                    <a:pt x="899794" y="1775332"/>
                  </a:lnTo>
                  <a:lnTo>
                    <a:pt x="439293" y="0"/>
                  </a:lnTo>
                  <a:close/>
                </a:path>
              </a:pathLst>
            </a:custGeom>
            <a:solidFill>
              <a:srgbClr val="F0965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240658" y="1773047"/>
              <a:ext cx="899794" cy="1775460"/>
            </a:xfrm>
            <a:custGeom>
              <a:avLst/>
              <a:gdLst/>
              <a:ahLst/>
              <a:cxnLst/>
              <a:rect l="l" t="t" r="r" b="b"/>
              <a:pathLst>
                <a:path w="899795" h="1775460">
                  <a:moveTo>
                    <a:pt x="0" y="177164"/>
                  </a:moveTo>
                  <a:lnTo>
                    <a:pt x="46406" y="151931"/>
                  </a:lnTo>
                  <a:lnTo>
                    <a:pt x="93486" y="128056"/>
                  </a:lnTo>
                  <a:lnTo>
                    <a:pt x="141209" y="105551"/>
                  </a:lnTo>
                  <a:lnTo>
                    <a:pt x="189544" y="84428"/>
                  </a:lnTo>
                  <a:lnTo>
                    <a:pt x="238459" y="64702"/>
                  </a:lnTo>
                  <a:lnTo>
                    <a:pt x="287923" y="46383"/>
                  </a:lnTo>
                  <a:lnTo>
                    <a:pt x="337904" y="29484"/>
                  </a:lnTo>
                  <a:lnTo>
                    <a:pt x="388371" y="14019"/>
                  </a:lnTo>
                  <a:lnTo>
                    <a:pt x="439293" y="0"/>
                  </a:lnTo>
                  <a:lnTo>
                    <a:pt x="899794" y="1775332"/>
                  </a:lnTo>
                  <a:lnTo>
                    <a:pt x="0" y="177164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679952" y="1714373"/>
              <a:ext cx="461009" cy="1834514"/>
            </a:xfrm>
            <a:custGeom>
              <a:avLst/>
              <a:gdLst/>
              <a:ahLst/>
              <a:cxnLst/>
              <a:rect l="l" t="t" r="r" b="b"/>
              <a:pathLst>
                <a:path w="461010" h="1834514">
                  <a:moveTo>
                    <a:pt x="460501" y="0"/>
                  </a:moveTo>
                  <a:lnTo>
                    <a:pt x="408752" y="728"/>
                  </a:lnTo>
                  <a:lnTo>
                    <a:pt x="357073" y="2912"/>
                  </a:lnTo>
                  <a:lnTo>
                    <a:pt x="305496" y="6547"/>
                  </a:lnTo>
                  <a:lnTo>
                    <a:pt x="254054" y="11631"/>
                  </a:lnTo>
                  <a:lnTo>
                    <a:pt x="202779" y="18161"/>
                  </a:lnTo>
                  <a:lnTo>
                    <a:pt x="151703" y="26133"/>
                  </a:lnTo>
                  <a:lnTo>
                    <a:pt x="100860" y="35545"/>
                  </a:lnTo>
                  <a:lnTo>
                    <a:pt x="50281" y="46393"/>
                  </a:lnTo>
                  <a:lnTo>
                    <a:pt x="0" y="58674"/>
                  </a:lnTo>
                  <a:lnTo>
                    <a:pt x="460501" y="1834006"/>
                  </a:lnTo>
                  <a:lnTo>
                    <a:pt x="460501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679952" y="1714373"/>
              <a:ext cx="461009" cy="1834514"/>
            </a:xfrm>
            <a:custGeom>
              <a:avLst/>
              <a:gdLst/>
              <a:ahLst/>
              <a:cxnLst/>
              <a:rect l="l" t="t" r="r" b="b"/>
              <a:pathLst>
                <a:path w="461010" h="1834514">
                  <a:moveTo>
                    <a:pt x="0" y="58674"/>
                  </a:moveTo>
                  <a:lnTo>
                    <a:pt x="50281" y="46393"/>
                  </a:lnTo>
                  <a:lnTo>
                    <a:pt x="100860" y="35545"/>
                  </a:lnTo>
                  <a:lnTo>
                    <a:pt x="151703" y="26133"/>
                  </a:lnTo>
                  <a:lnTo>
                    <a:pt x="202779" y="18161"/>
                  </a:lnTo>
                  <a:lnTo>
                    <a:pt x="254054" y="11631"/>
                  </a:lnTo>
                  <a:lnTo>
                    <a:pt x="305496" y="6547"/>
                  </a:lnTo>
                  <a:lnTo>
                    <a:pt x="357073" y="2912"/>
                  </a:lnTo>
                  <a:lnTo>
                    <a:pt x="408752" y="728"/>
                  </a:lnTo>
                  <a:lnTo>
                    <a:pt x="460501" y="0"/>
                  </a:lnTo>
                  <a:lnTo>
                    <a:pt x="460501" y="1834006"/>
                  </a:lnTo>
                  <a:lnTo>
                    <a:pt x="0" y="5867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32452" y="1922526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655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32805" y="2703702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32830" y="3475482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384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04230" y="42090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373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70830" y="47805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370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65853" y="5066538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51352" y="49710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51150" y="4571238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79675" y="40185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46198" y="3446779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283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41575" y="2913380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689098" y="2456180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244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22473" y="2122677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84550" y="1903602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794252" y="1770126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199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67321" y="164363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63744" y="1198626"/>
            <a:ext cx="3657600" cy="574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Web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Documents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825625" marR="0" lvl="0" indent="0" defTabSz="914400" eaLnBrk="1" fontAlgn="auto" latinLnBrk="0" hangingPunct="1">
              <a:lnSpc>
                <a:spcPct val="100000"/>
              </a:lnSpc>
              <a:spcBef>
                <a:spcPts val="1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PHYSICS;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PARTICLES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FIELDS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67321" y="1913382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877050" y="1747647"/>
            <a:ext cx="1997710" cy="83439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ONCOLOGY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ts val="212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PHARMACOLOGY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PHARMACY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ASTRONOMY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ASTROPHYSICS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767321" y="218312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767321" y="245287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767321" y="272262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77050" y="2556255"/>
            <a:ext cx="1422400" cy="834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47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HEMATOLOGY PEDIATRICS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VETERINARY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67321" y="299085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767321" y="32605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245E9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767321" y="353034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9E470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877050" y="3364738"/>
            <a:ext cx="2516505" cy="21818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SURGERY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47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BIOCHEMISTRY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MOLECULAR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BIOLOGY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FOOD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TECHNOLOGY IMMUNOLOGY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124460" lvl="0" indent="0" defTabSz="914400" eaLnBrk="1" fontAlgn="auto" latinLnBrk="0" hangingPunct="1">
              <a:lnSpc>
                <a:spcPct val="147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ENVIRONMENTAL</a:t>
            </a:r>
            <a:r>
              <a:rPr kumimoji="0" sz="1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SCIENCES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GASTROENTEROLOGY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HEPATOLOGY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UROLOGY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NEPHROLOGY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CLINICAL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NEUROLOGY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767321" y="380009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62626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67321" y="406984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9973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767321" y="433959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25447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767321" y="460781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767321" y="487756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BAED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767321" y="514730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F0965A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767321" y="541705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Araştırma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Aday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Araştırma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Üniversiteleri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Performans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İzleme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Endeksi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04958" y="1197960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1137" y="1224089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2018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549773"/>
              </p:ext>
            </p:extLst>
          </p:nvPr>
        </p:nvGraphicFramePr>
        <p:xfrm>
          <a:off x="6152606" y="1624206"/>
          <a:ext cx="6039393" cy="5233787"/>
        </p:xfrm>
        <a:graphic>
          <a:graphicData uri="http://schemas.openxmlformats.org/drawingml/2006/table">
            <a:tbl>
              <a:tblPr/>
              <a:tblGrid>
                <a:gridCol w="447595">
                  <a:extLst>
                    <a:ext uri="{9D8B030D-6E8A-4147-A177-3AD203B41FA5}">
                      <a16:colId xmlns:a16="http://schemas.microsoft.com/office/drawing/2014/main" val="1886852843"/>
                    </a:ext>
                  </a:extLst>
                </a:gridCol>
                <a:gridCol w="2617362">
                  <a:extLst>
                    <a:ext uri="{9D8B030D-6E8A-4147-A177-3AD203B41FA5}">
                      <a16:colId xmlns:a16="http://schemas.microsoft.com/office/drawing/2014/main" val="2397045548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1038602414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2347240501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3726494480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4224808998"/>
                    </a:ext>
                  </a:extLst>
                </a:gridCol>
              </a:tblGrid>
              <a:tr h="1016597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Üniversite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Kapasite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(%25)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Kalite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İşbirliği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44728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3920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73.52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243495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59.29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10103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81737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2475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7519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6852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38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38.49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30259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24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9347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45039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ÜNİVERSİTESİ-CERRAHPAŞA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7646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6749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818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78441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SELÇUK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4591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18305"/>
              </p:ext>
            </p:extLst>
          </p:nvPr>
        </p:nvGraphicFramePr>
        <p:xfrm>
          <a:off x="65315" y="1624199"/>
          <a:ext cx="5943601" cy="5233793"/>
        </p:xfrm>
        <a:graphic>
          <a:graphicData uri="http://schemas.openxmlformats.org/drawingml/2006/table">
            <a:tbl>
              <a:tblPr/>
              <a:tblGrid>
                <a:gridCol w="600891">
                  <a:extLst>
                    <a:ext uri="{9D8B030D-6E8A-4147-A177-3AD203B41FA5}">
                      <a16:colId xmlns:a16="http://schemas.microsoft.com/office/drawing/2014/main" val="647759357"/>
                    </a:ext>
                  </a:extLst>
                </a:gridCol>
                <a:gridCol w="2559214">
                  <a:extLst>
                    <a:ext uri="{9D8B030D-6E8A-4147-A177-3AD203B41FA5}">
                      <a16:colId xmlns:a16="http://schemas.microsoft.com/office/drawing/2014/main" val="361747141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4231893791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1283692625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1340566269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3312560427"/>
                    </a:ext>
                  </a:extLst>
                </a:gridCol>
              </a:tblGrid>
              <a:tr h="1255745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Üniversite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Kapasite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(%25)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Kalite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İşbirliği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038837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560814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69.54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674480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55.41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429472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53.76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93297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279051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38.39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54130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66793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32.86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49915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32.58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20645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0948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10355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0312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06935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313162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36217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SELÇUK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53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00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8252" y="6112865"/>
            <a:ext cx="104868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2021)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1435" y="497840"/>
            <a:ext cx="4822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rgbClr val="006FC0"/>
                </a:solidFill>
              </a:rPr>
              <a:t>Incites</a:t>
            </a:r>
            <a:r>
              <a:rPr spc="-229" dirty="0">
                <a:solidFill>
                  <a:srgbClr val="006FC0"/>
                </a:solidFill>
              </a:rPr>
              <a:t> </a:t>
            </a:r>
            <a:r>
              <a:rPr spc="-155" dirty="0">
                <a:solidFill>
                  <a:srgbClr val="006FC0"/>
                </a:solidFill>
              </a:rPr>
              <a:t>Yayın</a:t>
            </a:r>
            <a:r>
              <a:rPr spc="-240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Analizi,</a:t>
            </a:r>
            <a:r>
              <a:rPr spc="-185" dirty="0">
                <a:solidFill>
                  <a:srgbClr val="006FC0"/>
                </a:solidFill>
              </a:rPr>
              <a:t> </a:t>
            </a:r>
            <a:r>
              <a:rPr spc="-140" dirty="0">
                <a:solidFill>
                  <a:srgbClr val="006FC0"/>
                </a:solidFill>
              </a:rPr>
              <a:t>2016-</a:t>
            </a:r>
            <a:r>
              <a:rPr spc="-20" dirty="0">
                <a:solidFill>
                  <a:srgbClr val="006FC0"/>
                </a:solidFill>
              </a:rPr>
              <a:t>202</a:t>
            </a:r>
            <a:r>
              <a:rPr lang="tr-TR" spc="-20" dirty="0">
                <a:solidFill>
                  <a:srgbClr val="006FC0"/>
                </a:solidFill>
              </a:rPr>
              <a:t>2</a:t>
            </a:r>
            <a:endParaRPr spc="-20" dirty="0">
              <a:solidFill>
                <a:srgbClr val="006FC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15427" y="2510027"/>
            <a:ext cx="0" cy="3353435"/>
          </a:xfrm>
          <a:custGeom>
            <a:avLst/>
            <a:gdLst/>
            <a:ahLst/>
            <a:cxnLst/>
            <a:rect l="l" t="t" r="r" b="b"/>
            <a:pathLst>
              <a:path h="3353435">
                <a:moveTo>
                  <a:pt x="0" y="0"/>
                </a:moveTo>
                <a:lnTo>
                  <a:pt x="0" y="335325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6173" y="1046352"/>
          <a:ext cx="7634605" cy="4796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Sıra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Konu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Kategorisi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Yayın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N.Kategori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Atıf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Etkisi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GASTROENTEROLOGY</a:t>
                      </a:r>
                      <a:r>
                        <a:rPr sz="12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HEPATOLOGY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4,49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PHYSICS;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NUCLEAR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2,83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PHYSICS;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PARTICLES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FIELDS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655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1,96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HEMATOLOGY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ONCOLOGY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PHYSICS;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MULTIDISCIPLINARY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161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TOXICOLOGY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ASTRONOMY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ASTROPHYSICS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IMMUNOLOGY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ALLERGY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DENTISTRY;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ORAL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SURGERY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MEDICINE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174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MATERIALS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SCIENCE;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MULTIDISCIPLINARY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158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0,93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OPHTHALMOLOGY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0,93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FOOD SCIENCE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4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283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4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OBSTETRICS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GYNECOLOGY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166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GEOSCIENCES;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MULTIDISCIPLINARY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CHEMISTRY;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ANALYTICAL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185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PHARMACOLOGY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PHARMACY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384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EDUCATION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&amp;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EDUCATIONAL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RESEARCH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0,78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CHEMISTRY;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PHYSICAL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153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7069" y="6107874"/>
            <a:ext cx="672946" cy="20040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627364" y="1330198"/>
            <a:ext cx="2946400" cy="4248150"/>
            <a:chOff x="8627364" y="1330198"/>
            <a:chExt cx="2946400" cy="42481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7364" y="1330198"/>
              <a:ext cx="2945975" cy="42479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52154" y="1985009"/>
              <a:ext cx="2717800" cy="3229610"/>
            </a:xfrm>
            <a:custGeom>
              <a:avLst/>
              <a:gdLst/>
              <a:ahLst/>
              <a:cxnLst/>
              <a:rect l="l" t="t" r="r" b="b"/>
              <a:pathLst>
                <a:path w="2717800" h="3229610">
                  <a:moveTo>
                    <a:pt x="0" y="0"/>
                  </a:moveTo>
                  <a:lnTo>
                    <a:pt x="2235200" y="0"/>
                  </a:lnTo>
                </a:path>
                <a:path w="2717800" h="3229610">
                  <a:moveTo>
                    <a:pt x="0" y="876300"/>
                  </a:moveTo>
                  <a:lnTo>
                    <a:pt x="901700" y="876300"/>
                  </a:lnTo>
                </a:path>
                <a:path w="2717800" h="3229610">
                  <a:moveTo>
                    <a:pt x="0" y="1156715"/>
                  </a:moveTo>
                  <a:lnTo>
                    <a:pt x="1574800" y="1156715"/>
                  </a:lnTo>
                </a:path>
                <a:path w="2717800" h="3229610">
                  <a:moveTo>
                    <a:pt x="0" y="1470660"/>
                  </a:moveTo>
                  <a:lnTo>
                    <a:pt x="901700" y="1470660"/>
                  </a:lnTo>
                </a:path>
                <a:path w="2717800" h="3229610">
                  <a:moveTo>
                    <a:pt x="0" y="1769364"/>
                  </a:moveTo>
                  <a:lnTo>
                    <a:pt x="2717800" y="1769364"/>
                  </a:lnTo>
                </a:path>
                <a:path w="2717800" h="3229610">
                  <a:moveTo>
                    <a:pt x="0" y="2359152"/>
                  </a:moveTo>
                  <a:lnTo>
                    <a:pt x="901700" y="2359152"/>
                  </a:lnTo>
                </a:path>
                <a:path w="2717800" h="3229610">
                  <a:moveTo>
                    <a:pt x="0" y="2651760"/>
                  </a:moveTo>
                  <a:lnTo>
                    <a:pt x="1879600" y="2651760"/>
                  </a:lnTo>
                </a:path>
                <a:path w="2717800" h="3229610">
                  <a:moveTo>
                    <a:pt x="0" y="3229356"/>
                  </a:moveTo>
                  <a:lnTo>
                    <a:pt x="1822450" y="3229356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488173" y="1383791"/>
            <a:ext cx="1275080" cy="4028440"/>
            <a:chOff x="7488173" y="1383791"/>
            <a:chExt cx="1275080" cy="4028440"/>
          </a:xfrm>
        </p:grpSpPr>
        <p:sp>
          <p:nvSpPr>
            <p:cNvPr id="11" name="object 11"/>
            <p:cNvSpPr/>
            <p:nvPr/>
          </p:nvSpPr>
          <p:spPr>
            <a:xfrm>
              <a:off x="7488174" y="1383791"/>
              <a:ext cx="1275080" cy="3563620"/>
            </a:xfrm>
            <a:custGeom>
              <a:avLst/>
              <a:gdLst/>
              <a:ahLst/>
              <a:cxnLst/>
              <a:rect l="l" t="t" r="r" b="b"/>
              <a:pathLst>
                <a:path w="1275079" h="3563620">
                  <a:moveTo>
                    <a:pt x="1274699" y="3551936"/>
                  </a:moveTo>
                  <a:lnTo>
                    <a:pt x="433654" y="812469"/>
                  </a:lnTo>
                  <a:lnTo>
                    <a:pt x="1203960" y="335534"/>
                  </a:lnTo>
                  <a:lnTo>
                    <a:pt x="1183894" y="303022"/>
                  </a:lnTo>
                  <a:lnTo>
                    <a:pt x="422084" y="774788"/>
                  </a:lnTo>
                  <a:lnTo>
                    <a:pt x="311835" y="415696"/>
                  </a:lnTo>
                  <a:lnTo>
                    <a:pt x="1201801" y="35052"/>
                  </a:lnTo>
                  <a:lnTo>
                    <a:pt x="1186815" y="0"/>
                  </a:lnTo>
                  <a:lnTo>
                    <a:pt x="300583" y="379056"/>
                  </a:lnTo>
                  <a:lnTo>
                    <a:pt x="222364" y="124231"/>
                  </a:lnTo>
                  <a:lnTo>
                    <a:pt x="258826" y="113030"/>
                  </a:lnTo>
                  <a:lnTo>
                    <a:pt x="252158" y="106045"/>
                  </a:lnTo>
                  <a:lnTo>
                    <a:pt x="170688" y="20574"/>
                  </a:lnTo>
                  <a:lnTo>
                    <a:pt x="149606" y="146558"/>
                  </a:lnTo>
                  <a:lnTo>
                    <a:pt x="186029" y="135382"/>
                  </a:lnTo>
                  <a:lnTo>
                    <a:pt x="265442" y="394081"/>
                  </a:lnTo>
                  <a:lnTo>
                    <a:pt x="97586" y="465874"/>
                  </a:lnTo>
                  <a:lnTo>
                    <a:pt x="82677" y="430911"/>
                  </a:lnTo>
                  <a:lnTo>
                    <a:pt x="0" y="528320"/>
                  </a:lnTo>
                  <a:lnTo>
                    <a:pt x="127508" y="535940"/>
                  </a:lnTo>
                  <a:lnTo>
                    <a:pt x="115735" y="508381"/>
                  </a:lnTo>
                  <a:lnTo>
                    <a:pt x="112560" y="500926"/>
                  </a:lnTo>
                  <a:lnTo>
                    <a:pt x="276694" y="430733"/>
                  </a:lnTo>
                  <a:lnTo>
                    <a:pt x="388683" y="795477"/>
                  </a:lnTo>
                  <a:lnTo>
                    <a:pt x="149618" y="943521"/>
                  </a:lnTo>
                  <a:lnTo>
                    <a:pt x="129540" y="911098"/>
                  </a:lnTo>
                  <a:lnTo>
                    <a:pt x="62484" y="1019810"/>
                  </a:lnTo>
                  <a:lnTo>
                    <a:pt x="189738" y="1008253"/>
                  </a:lnTo>
                  <a:lnTo>
                    <a:pt x="175882" y="985901"/>
                  </a:lnTo>
                  <a:lnTo>
                    <a:pt x="169684" y="975906"/>
                  </a:lnTo>
                  <a:lnTo>
                    <a:pt x="400240" y="833158"/>
                  </a:lnTo>
                  <a:lnTo>
                    <a:pt x="1238377" y="3563112"/>
                  </a:lnTo>
                  <a:lnTo>
                    <a:pt x="1274699" y="3551936"/>
                  </a:lnTo>
                  <a:close/>
                </a:path>
              </a:pathLst>
            </a:custGeom>
            <a:solidFill>
              <a:srgbClr val="0092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637398" y="1979422"/>
              <a:ext cx="1082675" cy="3432810"/>
            </a:xfrm>
            <a:custGeom>
              <a:avLst/>
              <a:gdLst/>
              <a:ahLst/>
              <a:cxnLst/>
              <a:rect l="l" t="t" r="r" b="b"/>
              <a:pathLst>
                <a:path w="1082675" h="3432810">
                  <a:moveTo>
                    <a:pt x="0" y="3306317"/>
                  </a:moveTo>
                  <a:lnTo>
                    <a:pt x="21462" y="3432302"/>
                  </a:lnTo>
                  <a:lnTo>
                    <a:pt x="102605" y="3346704"/>
                  </a:lnTo>
                  <a:lnTo>
                    <a:pt x="67436" y="3346704"/>
                  </a:lnTo>
                  <a:lnTo>
                    <a:pt x="30987" y="3335528"/>
                  </a:lnTo>
                  <a:lnTo>
                    <a:pt x="36495" y="3317423"/>
                  </a:lnTo>
                  <a:lnTo>
                    <a:pt x="0" y="3306317"/>
                  </a:lnTo>
                  <a:close/>
                </a:path>
                <a:path w="1082675" h="3432810">
                  <a:moveTo>
                    <a:pt x="36495" y="3317423"/>
                  </a:moveTo>
                  <a:lnTo>
                    <a:pt x="30987" y="3335528"/>
                  </a:lnTo>
                  <a:lnTo>
                    <a:pt x="67436" y="3346704"/>
                  </a:lnTo>
                  <a:lnTo>
                    <a:pt x="72968" y="3328522"/>
                  </a:lnTo>
                  <a:lnTo>
                    <a:pt x="36495" y="3317423"/>
                  </a:lnTo>
                  <a:close/>
                </a:path>
                <a:path w="1082675" h="3432810">
                  <a:moveTo>
                    <a:pt x="72968" y="3328522"/>
                  </a:moveTo>
                  <a:lnTo>
                    <a:pt x="67436" y="3346704"/>
                  </a:lnTo>
                  <a:lnTo>
                    <a:pt x="102605" y="3346704"/>
                  </a:lnTo>
                  <a:lnTo>
                    <a:pt x="109347" y="3339591"/>
                  </a:lnTo>
                  <a:lnTo>
                    <a:pt x="72968" y="3328522"/>
                  </a:lnTo>
                  <a:close/>
                </a:path>
                <a:path w="1082675" h="3432810">
                  <a:moveTo>
                    <a:pt x="1045718" y="0"/>
                  </a:moveTo>
                  <a:lnTo>
                    <a:pt x="36495" y="3317423"/>
                  </a:lnTo>
                  <a:lnTo>
                    <a:pt x="72968" y="3328522"/>
                  </a:lnTo>
                  <a:lnTo>
                    <a:pt x="1082167" y="11175"/>
                  </a:lnTo>
                  <a:lnTo>
                    <a:pt x="104571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550658" y="2088895"/>
              <a:ext cx="1144270" cy="1052830"/>
            </a:xfrm>
            <a:custGeom>
              <a:avLst/>
              <a:gdLst/>
              <a:ahLst/>
              <a:cxnLst/>
              <a:rect l="l" t="t" r="r" b="b"/>
              <a:pathLst>
                <a:path w="1144270" h="1052830">
                  <a:moveTo>
                    <a:pt x="1144016" y="198628"/>
                  </a:moveTo>
                  <a:lnTo>
                    <a:pt x="1119378" y="169672"/>
                  </a:lnTo>
                  <a:lnTo>
                    <a:pt x="894867" y="360184"/>
                  </a:lnTo>
                  <a:lnTo>
                    <a:pt x="112864" y="35140"/>
                  </a:lnTo>
                  <a:lnTo>
                    <a:pt x="115925" y="27813"/>
                  </a:lnTo>
                  <a:lnTo>
                    <a:pt x="127508" y="0"/>
                  </a:lnTo>
                  <a:lnTo>
                    <a:pt x="0" y="8890"/>
                  </a:lnTo>
                  <a:lnTo>
                    <a:pt x="83566" y="105537"/>
                  </a:lnTo>
                  <a:lnTo>
                    <a:pt x="98234" y="70307"/>
                  </a:lnTo>
                  <a:lnTo>
                    <a:pt x="862228" y="387870"/>
                  </a:lnTo>
                  <a:lnTo>
                    <a:pt x="183032" y="964196"/>
                  </a:lnTo>
                  <a:lnTo>
                    <a:pt x="158369" y="935101"/>
                  </a:lnTo>
                  <a:lnTo>
                    <a:pt x="108204" y="1052576"/>
                  </a:lnTo>
                  <a:lnTo>
                    <a:pt x="232283" y="1022223"/>
                  </a:lnTo>
                  <a:lnTo>
                    <a:pt x="218160" y="1005586"/>
                  </a:lnTo>
                  <a:lnTo>
                    <a:pt x="207695" y="993254"/>
                  </a:lnTo>
                  <a:lnTo>
                    <a:pt x="901700" y="404279"/>
                  </a:lnTo>
                  <a:lnTo>
                    <a:pt x="1124077" y="496697"/>
                  </a:lnTo>
                  <a:lnTo>
                    <a:pt x="1138682" y="461518"/>
                  </a:lnTo>
                  <a:lnTo>
                    <a:pt x="934326" y="376593"/>
                  </a:lnTo>
                  <a:lnTo>
                    <a:pt x="1144016" y="198628"/>
                  </a:lnTo>
                  <a:close/>
                </a:path>
              </a:pathLst>
            </a:custGeom>
            <a:solidFill>
              <a:srgbClr val="0092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550657" y="4058793"/>
              <a:ext cx="1158875" cy="579755"/>
            </a:xfrm>
            <a:custGeom>
              <a:avLst/>
              <a:gdLst/>
              <a:ahLst/>
              <a:cxnLst/>
              <a:rect l="l" t="t" r="r" b="b"/>
              <a:pathLst>
                <a:path w="1158875" h="579754">
                  <a:moveTo>
                    <a:pt x="77724" y="476503"/>
                  </a:moveTo>
                  <a:lnTo>
                    <a:pt x="0" y="577976"/>
                  </a:lnTo>
                  <a:lnTo>
                    <a:pt x="127762" y="579246"/>
                  </a:lnTo>
                  <a:lnTo>
                    <a:pt x="115144" y="553338"/>
                  </a:lnTo>
                  <a:lnTo>
                    <a:pt x="93980" y="553338"/>
                  </a:lnTo>
                  <a:lnTo>
                    <a:pt x="77216" y="519175"/>
                  </a:lnTo>
                  <a:lnTo>
                    <a:pt x="94420" y="510787"/>
                  </a:lnTo>
                  <a:lnTo>
                    <a:pt x="77724" y="476503"/>
                  </a:lnTo>
                  <a:close/>
                </a:path>
                <a:path w="1158875" h="579754">
                  <a:moveTo>
                    <a:pt x="94420" y="510787"/>
                  </a:moveTo>
                  <a:lnTo>
                    <a:pt x="77216" y="519175"/>
                  </a:lnTo>
                  <a:lnTo>
                    <a:pt x="93980" y="553338"/>
                  </a:lnTo>
                  <a:lnTo>
                    <a:pt x="111083" y="545001"/>
                  </a:lnTo>
                  <a:lnTo>
                    <a:pt x="94420" y="510787"/>
                  </a:lnTo>
                  <a:close/>
                </a:path>
                <a:path w="1158875" h="579754">
                  <a:moveTo>
                    <a:pt x="111083" y="545001"/>
                  </a:moveTo>
                  <a:lnTo>
                    <a:pt x="93980" y="553338"/>
                  </a:lnTo>
                  <a:lnTo>
                    <a:pt x="115144" y="553338"/>
                  </a:lnTo>
                  <a:lnTo>
                    <a:pt x="111083" y="545001"/>
                  </a:lnTo>
                  <a:close/>
                </a:path>
                <a:path w="1158875" h="579754">
                  <a:moveTo>
                    <a:pt x="1142111" y="0"/>
                  </a:moveTo>
                  <a:lnTo>
                    <a:pt x="94420" y="510787"/>
                  </a:lnTo>
                  <a:lnTo>
                    <a:pt x="111083" y="545001"/>
                  </a:lnTo>
                  <a:lnTo>
                    <a:pt x="1158748" y="34289"/>
                  </a:lnTo>
                  <a:lnTo>
                    <a:pt x="114211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055" y="6252977"/>
            <a:ext cx="7667244" cy="52577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130679" y="5785132"/>
            <a:ext cx="3797935" cy="94488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fazla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yapılan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ilk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50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alan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için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21970" marR="5080" lvl="0" indent="633730" defTabSz="91440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Kişi,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Bölüm;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Birim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Düzeyinde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Performans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Değerlendirmesi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Yapılması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Önerilir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EDB962E-A458-4D85-8BD6-21F4AF12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7201" y="-862333"/>
            <a:ext cx="6852065" cy="8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549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13CF23F-457E-467D-9357-89B724106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995" y="-951011"/>
            <a:ext cx="6695276" cy="892274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1CA10F3-D652-4E9E-B598-9C364EF3CC8F}"/>
              </a:ext>
            </a:extLst>
          </p:cNvPr>
          <p:cNvSpPr txBox="1"/>
          <p:nvPr/>
        </p:nvSpPr>
        <p:spPr>
          <a:xfrm>
            <a:off x="8763000" y="1652612"/>
            <a:ext cx="3048000" cy="3838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dirty="0"/>
              <a:t>Şekil 24’te görüldüğü gibi, öğretim üyeleri yoğun olarak yüksek kalite, yüksek hacim</a:t>
            </a:r>
          </a:p>
          <a:p>
            <a:pPr algn="just"/>
            <a:r>
              <a:rPr lang="tr-TR" dirty="0"/>
              <a:t>bölgesi ile düşük kalite, düşük hacim bölgesinde yer almaktadır. Yüksek kalite, yüksek hacim</a:t>
            </a:r>
          </a:p>
          <a:p>
            <a:pPr algn="just"/>
            <a:r>
              <a:rPr lang="tr-TR" dirty="0"/>
              <a:t>bölgesinde 187; yüksek kalite, düşük hacim bölgesinde 96; düşük kalite, yüksek hacim</a:t>
            </a:r>
          </a:p>
          <a:p>
            <a:pPr algn="just"/>
            <a:r>
              <a:rPr lang="tr-TR" dirty="0"/>
              <a:t>bölgesinde 95 ve düşük kalite, düşük hacim bölgesinde 189 öğretim üyesi bulunmaktadır. </a:t>
            </a:r>
          </a:p>
        </p:txBody>
      </p:sp>
    </p:spTree>
    <p:extLst>
      <p:ext uri="{BB962C8B-B14F-4D97-AF65-F5344CB8AC3E}">
        <p14:creationId xmlns:p14="http://schemas.microsoft.com/office/powerpoint/2010/main" val="637442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55337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1"/>
            <a:ext cx="873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AVESİS (2022,YAYIN)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817B6FF1-5741-4B18-BDEA-D1E39275CC08}" type="slidenum">
              <a:rPr lang="tr-TR" smtClean="0"/>
              <a:pPr defTabSz="1219170">
                <a:defRPr/>
              </a:pPr>
              <a:t>63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807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9ECC19E-9B59-4CC6-86FD-4F8BFAD9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384"/>
            <a:ext cx="12192000" cy="44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9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55337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1"/>
            <a:ext cx="873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AVESİS (2022,ATIF)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817B6FF1-5741-4B18-BDEA-D1E39275CC08}" type="slidenum">
              <a:rPr lang="tr-TR" smtClean="0"/>
              <a:pPr defTabSz="1219170">
                <a:defRPr/>
              </a:pPr>
              <a:t>65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3050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D847CC0-A99B-4187-B84A-23ADC488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10972800" cy="64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89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40098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0"/>
            <a:ext cx="873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Akademik Teşvik(ATOSİS) Analizleri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817B6FF1-5741-4B18-BDEA-D1E39275CC08}" type="slidenum">
              <a:rPr lang="tr-TR" smtClean="0"/>
              <a:pPr defTabSz="1219170">
                <a:defRPr/>
              </a:pPr>
              <a:t>67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724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0187E735-451F-4AC1-8697-0A534697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5" y="0"/>
            <a:ext cx="1101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53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40098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0"/>
            <a:ext cx="8737600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Eğitim, Araştırma ve Toplumsal  Katkı Analizleri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817B6FF1-5741-4B18-BDEA-D1E39275CC08}" type="slidenum">
              <a:rPr lang="tr-TR" smtClean="0"/>
              <a:pPr defTabSz="1219170">
                <a:defRPr/>
              </a:pPr>
              <a:t>69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27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Araştırma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Üniversiteleri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Performans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İzleme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Endeksi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04958" y="1197960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</a:t>
            </a:r>
            <a:r>
              <a:rPr lang="tr-TR" sz="2000" b="1" dirty="0"/>
              <a:t>8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81137" y="1224089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</a:t>
            </a:r>
            <a:r>
              <a:rPr lang="tr-TR" sz="2000" b="1" dirty="0"/>
              <a:t>9</a:t>
            </a:r>
            <a:endParaRPr lang="en-US" sz="2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378" y="1634202"/>
          <a:ext cx="6039393" cy="5233787"/>
        </p:xfrm>
        <a:graphic>
          <a:graphicData uri="http://schemas.openxmlformats.org/drawingml/2006/table">
            <a:tbl>
              <a:tblPr/>
              <a:tblGrid>
                <a:gridCol w="447595">
                  <a:extLst>
                    <a:ext uri="{9D8B030D-6E8A-4147-A177-3AD203B41FA5}">
                      <a16:colId xmlns:a16="http://schemas.microsoft.com/office/drawing/2014/main" val="1886852843"/>
                    </a:ext>
                  </a:extLst>
                </a:gridCol>
                <a:gridCol w="2617362">
                  <a:extLst>
                    <a:ext uri="{9D8B030D-6E8A-4147-A177-3AD203B41FA5}">
                      <a16:colId xmlns:a16="http://schemas.microsoft.com/office/drawing/2014/main" val="2397045548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1038602414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2347240501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3726494480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4224808998"/>
                    </a:ext>
                  </a:extLst>
                </a:gridCol>
              </a:tblGrid>
              <a:tr h="1016597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Üniversite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Kapasite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(%25)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Kalite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İşbirliği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44728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3920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73.52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243495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59.29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10103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81737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2475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7519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6852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38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38.49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30259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24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9347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45039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ÜNİVERSİTESİ-CERRAHPAŞA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7646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6749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818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78441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SELÇUK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45915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7" y="1634202"/>
            <a:ext cx="5819947" cy="5207668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>
          <a:xfrm>
            <a:off x="6363478" y="3666931"/>
            <a:ext cx="5738326" cy="2892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AF712B79-92D5-4773-A4BD-2D9DABB23DC2}"/>
              </a:ext>
            </a:extLst>
          </p:cNvPr>
          <p:cNvSpPr/>
          <p:nvPr/>
        </p:nvSpPr>
        <p:spPr>
          <a:xfrm rot="151646" flipV="1">
            <a:off x="3968198" y="1004787"/>
            <a:ext cx="4023541" cy="320882"/>
          </a:xfrm>
          <a:custGeom>
            <a:avLst/>
            <a:gdLst>
              <a:gd name="connsiteX0" fmla="*/ 0 w 1563757"/>
              <a:gd name="connsiteY0" fmla="*/ 0 h 510670"/>
              <a:gd name="connsiteX1" fmla="*/ 808383 w 1563757"/>
              <a:gd name="connsiteY1" fmla="*/ 503583 h 510670"/>
              <a:gd name="connsiteX2" fmla="*/ 1563757 w 1563757"/>
              <a:gd name="connsiteY2" fmla="*/ 304800 h 51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3757" h="510670">
                <a:moveTo>
                  <a:pt x="0" y="0"/>
                </a:moveTo>
                <a:cubicBezTo>
                  <a:pt x="273878" y="226391"/>
                  <a:pt x="547757" y="452783"/>
                  <a:pt x="808383" y="503583"/>
                </a:cubicBezTo>
                <a:cubicBezTo>
                  <a:pt x="1069009" y="554383"/>
                  <a:pt x="1435653" y="315843"/>
                  <a:pt x="1563757" y="304800"/>
                </a:cubicBezTo>
              </a:path>
            </a:pathLst>
          </a:custGeom>
          <a:noFill/>
          <a:ln w="38100" cap="rnd"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5000">
                  <a:srgbClr val="385994"/>
                </a:gs>
              </a:gsLst>
              <a:lin ang="600000" scaled="0"/>
            </a:gradFill>
            <a:prstDash val="dash"/>
            <a:round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600"/>
          </a:p>
        </p:txBody>
      </p:sp>
    </p:spTree>
    <p:extLst>
      <p:ext uri="{BB962C8B-B14F-4D97-AF65-F5344CB8AC3E}">
        <p14:creationId xmlns:p14="http://schemas.microsoft.com/office/powerpoint/2010/main" val="322994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B45D179E-C8DD-4D01-8C6B-83C43594A0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067" y="114300"/>
          <a:ext cx="11717867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3" imgW="10538566" imgH="5958998" progId="Excel.Sheet.12">
                  <p:embed/>
                </p:oleObj>
              </mc:Choice>
              <mc:Fallback>
                <p:oleObj name="Worksheet" r:id="rId3" imgW="10538566" imgH="5958998" progId="Excel.Sheet.12">
                  <p:embed/>
                  <p:pic>
                    <p:nvPicPr>
                      <p:cNvPr id="2" name="Nesne 1">
                        <a:extLst>
                          <a:ext uri="{FF2B5EF4-FFF2-40B4-BE49-F238E27FC236}">
                            <a16:creationId xmlns:a16="http://schemas.microsoft.com/office/drawing/2014/main" id="{B45D179E-C8DD-4D01-8C6B-83C43594A0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067" y="114300"/>
                        <a:ext cx="11717867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156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43065" y="-91440"/>
            <a:ext cx="9595231" cy="102923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2022 YILI PROJELERİ (GENEL TABLO)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F1671CA1-81F9-44BD-9E23-070E14FA8DEB}"/>
              </a:ext>
            </a:extLst>
          </p:cNvPr>
          <p:cNvGraphicFramePr>
            <a:graphicFrameLocks noGrp="1"/>
          </p:cNvGraphicFramePr>
          <p:nvPr/>
        </p:nvGraphicFramePr>
        <p:xfrm>
          <a:off x="1" y="853430"/>
          <a:ext cx="12191999" cy="5764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5868">
                  <a:extLst>
                    <a:ext uri="{9D8B030D-6E8A-4147-A177-3AD203B41FA5}">
                      <a16:colId xmlns:a16="http://schemas.microsoft.com/office/drawing/2014/main" val="3263931084"/>
                    </a:ext>
                  </a:extLst>
                </a:gridCol>
                <a:gridCol w="2935007">
                  <a:extLst>
                    <a:ext uri="{9D8B030D-6E8A-4147-A177-3AD203B41FA5}">
                      <a16:colId xmlns:a16="http://schemas.microsoft.com/office/drawing/2014/main" val="3709506301"/>
                    </a:ext>
                  </a:extLst>
                </a:gridCol>
                <a:gridCol w="3350645">
                  <a:extLst>
                    <a:ext uri="{9D8B030D-6E8A-4147-A177-3AD203B41FA5}">
                      <a16:colId xmlns:a16="http://schemas.microsoft.com/office/drawing/2014/main" val="2392999752"/>
                    </a:ext>
                  </a:extLst>
                </a:gridCol>
                <a:gridCol w="1300479">
                  <a:extLst>
                    <a:ext uri="{9D8B030D-6E8A-4147-A177-3AD203B41FA5}">
                      <a16:colId xmlns:a16="http://schemas.microsoft.com/office/drawing/2014/main" val="1054350852"/>
                    </a:ext>
                  </a:extLst>
                </a:gridCol>
              </a:tblGrid>
              <a:tr h="516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Üniversite (alfabetik)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SBB Tarafından Aktarılan Bütçe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Üniversite Tarafından Kullanılan Bütçe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Proje Sayısı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3966574422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Ankara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₺5.974.397,03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₺7.433.899,20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757681689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Atatürk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₺3.155.681,91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₺3.650.764,80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141587605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Boğaziçi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₺7.918.304,09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₺7.783.888,54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573152388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Bursa Uludağ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₺3.633.029,47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₺3.573.658,06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442686997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Çukurova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₺3.110.343,48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Belirtilmemiş</a:t>
                      </a: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494219924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Dokuz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₺3.242.353,93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₺3.800.574,78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599446807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Ege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₺4.372.959,79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₺4.325.852,57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642373151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Erciyes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₺5.476.946,34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₺5.475.495,30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630685169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Fırat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₺2.609.611,99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₺2.610.000,00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375847657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Gazi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₺3.147.420,45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₺7.266.816,59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4201838995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Gebze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₺4.959.492,65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₺9.068.000,00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58900204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Hacettepe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₺5.458.243,03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₺8.558.791,30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908823553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İstanbul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₺8.582.291,44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₺8.531.999,99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996973768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İstanbul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₺5.635.590,35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₺11.806.763,25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37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799030960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İstanbul Üniversitesi-Cerrahpaşa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₺4.205.402,11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₺4.204.115,62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291439612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İzmir Yüksek Teknoloji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₺6.851.851,49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₺6.560.000,00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055561992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Karadeniz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₺2.276.941,35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₺2.232.947,47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94236418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Marmara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₺3.685.166,55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₺3.649.381,25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3569764855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Orta Doğu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₺9.613.316,12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₺9.613.000,00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664500436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Yıldız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₺6.090.656,44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₺6.090.931,21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852778399"/>
                  </a:ext>
                </a:extLst>
              </a:tr>
              <a:tr h="279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mbria" panose="02040503050406030204" pitchFamily="18" charset="0"/>
                        </a:rPr>
                        <a:t>TOPLAM</a:t>
                      </a:r>
                      <a:endParaRPr lang="tr-TR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mbria" panose="02040503050406030204" pitchFamily="18" charset="0"/>
                        </a:rPr>
                        <a:t>₺100.000.000,00</a:t>
                      </a:r>
                      <a:endParaRPr lang="tr-TR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mbria" panose="02040503050406030204" pitchFamily="18" charset="0"/>
                        </a:rPr>
                        <a:t>₺116.236.879,94</a:t>
                      </a:r>
                      <a:endParaRPr lang="tr-TR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mbria" panose="02040503050406030204" pitchFamily="18" charset="0"/>
                        </a:rPr>
                        <a:t>196</a:t>
                      </a:r>
                      <a:endParaRPr lang="tr-TR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83298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0045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79AA37B0-F161-4B7A-A065-85E8AAC94D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3691" y="1439501"/>
          <a:ext cx="11811699" cy="5024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9899">
                  <a:extLst>
                    <a:ext uri="{9D8B030D-6E8A-4147-A177-3AD203B41FA5}">
                      <a16:colId xmlns:a16="http://schemas.microsoft.com/office/drawing/2014/main" val="4219375156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val="2952530193"/>
                    </a:ext>
                  </a:extLst>
                </a:gridCol>
                <a:gridCol w="1062675">
                  <a:extLst>
                    <a:ext uri="{9D8B030D-6E8A-4147-A177-3AD203B41FA5}">
                      <a16:colId xmlns:a16="http://schemas.microsoft.com/office/drawing/2014/main" val="1820753266"/>
                    </a:ext>
                  </a:extLst>
                </a:gridCol>
                <a:gridCol w="494951">
                  <a:extLst>
                    <a:ext uri="{9D8B030D-6E8A-4147-A177-3AD203B41FA5}">
                      <a16:colId xmlns:a16="http://schemas.microsoft.com/office/drawing/2014/main" val="657345534"/>
                    </a:ext>
                  </a:extLst>
                </a:gridCol>
                <a:gridCol w="746620">
                  <a:extLst>
                    <a:ext uri="{9D8B030D-6E8A-4147-A177-3AD203B41FA5}">
                      <a16:colId xmlns:a16="http://schemas.microsoft.com/office/drawing/2014/main" val="2669701329"/>
                    </a:ext>
                  </a:extLst>
                </a:gridCol>
                <a:gridCol w="1283516">
                  <a:extLst>
                    <a:ext uri="{9D8B030D-6E8A-4147-A177-3AD203B41FA5}">
                      <a16:colId xmlns:a16="http://schemas.microsoft.com/office/drawing/2014/main" val="1382930220"/>
                    </a:ext>
                  </a:extLst>
                </a:gridCol>
                <a:gridCol w="1593908">
                  <a:extLst>
                    <a:ext uri="{9D8B030D-6E8A-4147-A177-3AD203B41FA5}">
                      <a16:colId xmlns:a16="http://schemas.microsoft.com/office/drawing/2014/main" val="1629118665"/>
                    </a:ext>
                  </a:extLst>
                </a:gridCol>
              </a:tblGrid>
              <a:tr h="2589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Projenin Adı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Yürütücüsü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Bölüm/ABD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Proje Süresi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Proje Bütçesi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Sektör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Sektör Alt Alan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711027667"/>
                  </a:ext>
                </a:extLst>
              </a:tr>
              <a:tr h="51327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Beyin Hasarı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Biyobelirteci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Glial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Fibrikler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Asidik Protein (GFAP) Tespitine Yönelik Kütle Duyarlı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İmmünosensör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Geliştirilmesi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Prof.Dr. Sibel A. Özkan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₺749.990,39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Kimya Sağlık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Analitik Kimya Klinik Araştırmalar (İmmünoloji, Sinir Bilimleri ve Beyin, Nadir Hastalıklar, Onkoloji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1603057091"/>
                  </a:ext>
                </a:extLst>
              </a:tr>
              <a:tr h="38613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Arı Ürünlerinde Flumetrin Kalıntısının Tespiti İçin Tek Kullanımlık Sensör Sistemlerinin Geliştirilmesi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Araş.Gör. Sedat SEVİN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Veterinerlik Farmakoloji ve Toksikolojisi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₺712.797,93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Arzı Güvenliği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Gıda Güvenliği Analitik 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689845342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Gıda Alerjen Proteinlerinin Hassas ve Seçici Tayinine Yönelik Aptamer-MIP Temelli Elektrokimyasal Biyosensörlerin Hazırlanması ve Uygulamaları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Doç.Dr. Gözde AYDOĞDU TIĞ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Biyokimya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₺747.228,95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Arzı Güvenliği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Güvenliği 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1404296203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Mavi Genom Mikrobiyota Transkriptom İlişkisinin Sürdürülebilir Su Ürünleri ve Gıda Biyoteknolojisi Kapsamında Araştırılması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Doç.Dr. Emre KESKİN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Su Ürünleri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₺749.715,07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Arzı ve Güvenliği Sağlık 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Biyoteknolojisi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Gıda Güvenliği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Biyotekonloji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215767820"/>
                  </a:ext>
                </a:extLst>
              </a:tr>
              <a:tr h="38613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AQUABİOTİCS: Sağlıklı, Güvenli ve Sürdürülebilir Su Ürünleri Yetiştiriciliği İçin Yeni Bir Alternatif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Doç.Dr. Fadime KIRAN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Moleküler Biyoloji ve Genetik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₺745.515,03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Gıda Arzı Güvenliği  Sağlık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Güvenliği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Biyoteknoloji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788337144"/>
                  </a:ext>
                </a:extLst>
              </a:tr>
              <a:tr h="35125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Mikrobiyota Kaynaklı Biyoaktif Postbiyotiklerin Aşı Adjuvanı Olarak Kullanım Potensiyelerinin Belirlenmesi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Cambria" panose="02040503050406030204" pitchFamily="18" charset="0"/>
                        </a:rPr>
                        <a:t>Prof.Dr. K. Can AKÇALI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Biofizik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18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₺748.041,88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Aşı Sağlık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Aşı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Tekonlojileri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Biyotekonloji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199692075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Pestisitlerin Hassas Tayinine Yönelik Bimetal Katkılı Atık Temelli İvonotermal Karbon Modifiye Sensör Tasarımı ve Voltametrik Uygulamaları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Prof.Dr. Ali Sınağ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32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₺749.720,23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1664555155"/>
                  </a:ext>
                </a:extLst>
              </a:tr>
              <a:tr h="51327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Anestezi İlişkili Gelişen Postoperatif Kognitif Bozukluklarda Karşılaştırmalı Transkriptom Analizi ile Aday Biyobelirteçlerin Araştırılması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Prof.Dr. Güvem Gümüş AKAY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Fizyoloji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₺749.243,36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Sağlık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Klinik Araştırmalar (İmmünoloji, Sinir Bilimleri ve Beyin, Nadir Hastalıklar, Onkoloji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4197987324"/>
                  </a:ext>
                </a:extLst>
              </a:tr>
              <a:tr h="36017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Yeni Nesil Soğutma Sistemlerine Yönelik Koordinasyon Bileşikleri Hazırlanması ve Barokalorik Özelliklerinin İncelenmesi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Prof.Dr. Orhan ATAKOL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₺743.100,87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2985959655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Su Altı Araştırmalarıyla Liman Tepe /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Klazomenal'ın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Denizel Peyzajının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Zmansal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Geilişim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Süreci İçerisinde Değerlendirilmesi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Prof.Dr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. Vasıf ŞAHOĞLU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Protohistorya ve Önasya Arkeolojisi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₺738.545,48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Sosyal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Arkeoloji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456498760"/>
                  </a:ext>
                </a:extLst>
              </a:tr>
            </a:tbl>
          </a:graphicData>
        </a:graphic>
      </p:graphicFrame>
      <p:sp>
        <p:nvSpPr>
          <p:cNvPr id="3" name="Unvan 2">
            <a:extLst>
              <a:ext uri="{FF2B5EF4-FFF2-40B4-BE49-F238E27FC236}">
                <a16:creationId xmlns:a16="http://schemas.microsoft.com/office/drawing/2014/main" id="{12677FC6-F9BD-4002-ABB2-D8C58965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395" y="262550"/>
            <a:ext cx="8929509" cy="1176951"/>
          </a:xfrm>
        </p:spPr>
        <p:txBody>
          <a:bodyPr>
            <a:normAutofit fontScale="90000"/>
          </a:bodyPr>
          <a:lstStyle/>
          <a:p>
            <a:r>
              <a:rPr lang="tr-TR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	     </a:t>
            </a:r>
            <a: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ANKARA ÜNİVERSİTESİ (10 proje)</a:t>
            </a:r>
            <a:b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      Aktarılan Bütçe:	₺5.974.397,03</a:t>
            </a:r>
            <a:br>
              <a:rPr lang="tr-TR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Kullanılan Bütçe:₺7.433.899,20</a:t>
            </a:r>
            <a:br>
              <a:rPr lang="tr-TR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8075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733755" y="2327564"/>
            <a:ext cx="10642602" cy="3140363"/>
          </a:xfrm>
        </p:spPr>
        <p:txBody>
          <a:bodyPr/>
          <a:lstStyle/>
          <a:p>
            <a:pPr marL="0" indent="0" algn="just">
              <a:buNone/>
            </a:pPr>
            <a:r>
              <a:rPr lang="tr-TR" sz="4000" dirty="0">
                <a:latin typeface="Cambria" panose="02040503050406030204" pitchFamily="18" charset="0"/>
              </a:rPr>
              <a:t>2023 yılında Araştırma Üniversiteleri Destek Programı (ADEP) kapsamında Üniversitelere tahsis edilecek olan ödenek, 2022 yılındaki gibi performans bazlı olarak aktarılacaktır.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9B4462-42DA-794B-BBA3-EE3AAA3D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654305"/>
            <a:ext cx="12191999" cy="13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96769" y="0"/>
            <a:ext cx="9917960" cy="1029233"/>
          </a:xfrm>
        </p:spPr>
        <p:txBody>
          <a:bodyPr>
            <a:normAutofit/>
          </a:bodyPr>
          <a:lstStyle/>
          <a:p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ARAŞTIRMA ÜNİVERSİTELERİ DESTEK PROGRAMI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353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179782"/>
            <a:ext cx="12087225" cy="22721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498299"/>
            <a:ext cx="12349761" cy="2254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 rtl="0">
              <a:defRPr lang="tr-TR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 </a:t>
            </a:r>
          </a:p>
          <a:p>
            <a:pPr>
              <a:defRPr/>
            </a:pPr>
            <a:r>
              <a:rPr lang="tr-TR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Neler Yapmalıyız?</a:t>
            </a:r>
          </a:p>
          <a:p>
            <a:pPr lvl="0">
              <a:defRPr/>
            </a:pPr>
            <a:endParaRPr kumimoji="0" lang="tr-TR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tr-TR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0" y="941450"/>
            <a:ext cx="1874981" cy="18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4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FFE4B97-F3C9-48E6-ABEB-69359A93A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7"/>
          <a:stretch/>
        </p:blipFill>
        <p:spPr>
          <a:xfrm>
            <a:off x="922865" y="1584929"/>
            <a:ext cx="4036839" cy="4056908"/>
          </a:xfrm>
          <a:prstGeom prst="rect">
            <a:avLst/>
          </a:prstGeom>
        </p:spPr>
      </p:pic>
      <p:sp>
        <p:nvSpPr>
          <p:cNvPr id="3" name="Unvan 6">
            <a:extLst>
              <a:ext uri="{FF2B5EF4-FFF2-40B4-BE49-F238E27FC236}">
                <a16:creationId xmlns:a16="http://schemas.microsoft.com/office/drawing/2014/main" id="{F2039A7F-9B7B-47B2-BFFF-CBBBD564B5BE}"/>
              </a:ext>
            </a:extLst>
          </p:cNvPr>
          <p:cNvSpPr txBox="1">
            <a:spLocks/>
          </p:cNvSpPr>
          <p:nvPr/>
        </p:nvSpPr>
        <p:spPr>
          <a:xfrm>
            <a:off x="999068" y="742029"/>
            <a:ext cx="9702800" cy="64828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ANKARA ÜNİVERSİTESİ ARAŞTIRMA DEKANLIĞI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D545D1C-B140-4111-927A-096336EF5323}"/>
              </a:ext>
            </a:extLst>
          </p:cNvPr>
          <p:cNvSpPr txBox="1"/>
          <p:nvPr/>
        </p:nvSpPr>
        <p:spPr>
          <a:xfrm>
            <a:off x="3759201" y="1145635"/>
            <a:ext cx="340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3"/>
              </a:rPr>
              <a:t>https://www.ardek.ankara.edu.tr/</a:t>
            </a:r>
            <a:endParaRPr lang="tr-TR" dirty="0"/>
          </a:p>
          <a:p>
            <a:endParaRPr lang="tr-TR" dirty="0"/>
          </a:p>
          <a:p>
            <a:pPr algn="ctr"/>
            <a:r>
              <a:rPr lang="tr-TR" dirty="0"/>
              <a:t>ardek@ankara.edu.tr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5282210-19FD-444C-80F4-ABF6B98D8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01" y="2253481"/>
            <a:ext cx="4865300" cy="149479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080FB67-2183-42BB-80BF-CC3F5D482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41" y="3869133"/>
            <a:ext cx="6096000" cy="24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8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1E405E1-3DB0-468E-AE53-5C04C1A5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68" y="3548445"/>
            <a:ext cx="8003811" cy="271689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BF03638-C26E-4E60-BCDC-C253F73F5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0"/>
            <a:ext cx="7611754" cy="36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3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7AC7094-077E-48F1-BEE1-9D046EC9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55" y="0"/>
            <a:ext cx="11061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78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1B0E45-9591-42C4-87E6-DB06597AC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90" y="0"/>
            <a:ext cx="6538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00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E7D66A4-6FA4-43F9-AA14-55D37B32D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" r="206" b="15487"/>
          <a:stretch/>
        </p:blipFill>
        <p:spPr>
          <a:xfrm>
            <a:off x="1533377" y="712036"/>
            <a:ext cx="9125243" cy="5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26EF418-55E3-4DA4-9E3E-C3EB2AF82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" y="0"/>
            <a:ext cx="4970721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52BE7C7-22B2-4093-8251-2AB98E86B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3485"/>
            <a:ext cx="5821697" cy="6112782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5F8F0098-FD26-4092-A08E-5CE647244975}"/>
              </a:ext>
            </a:extLst>
          </p:cNvPr>
          <p:cNvSpPr txBox="1"/>
          <p:nvPr/>
        </p:nvSpPr>
        <p:spPr>
          <a:xfrm>
            <a:off x="8095082" y="223430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</a:t>
            </a:r>
            <a:r>
              <a:rPr lang="tr-TR" sz="2000" b="1" dirty="0"/>
              <a:t>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57682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3DF78-7548-A846-807E-1B93C993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519" y="-1927998"/>
            <a:ext cx="16322040" cy="9116367"/>
          </a:xfrm>
          <a:prstGeom prst="rect">
            <a:avLst/>
          </a:prstGeom>
        </p:spPr>
      </p:pic>
      <p:sp>
        <p:nvSpPr>
          <p:cNvPr id="8" name="Dikdörtgen 5">
            <a:extLst>
              <a:ext uri="{FF2B5EF4-FFF2-40B4-BE49-F238E27FC236}">
                <a16:creationId xmlns:a16="http://schemas.microsoft.com/office/drawing/2014/main" id="{A43A74CD-1F67-6145-AD73-0184D16FFC3D}"/>
              </a:ext>
            </a:extLst>
          </p:cNvPr>
          <p:cNvSpPr/>
          <p:nvPr/>
        </p:nvSpPr>
        <p:spPr>
          <a:xfrm>
            <a:off x="-210207" y="6353181"/>
            <a:ext cx="12402207" cy="6293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Resim 9" descr="işaret içeren bir resim&#10;&#10;Yüksek güvenilirlikle oluşturulmuş açıklama">
            <a:extLst>
              <a:ext uri="{FF2B5EF4-FFF2-40B4-BE49-F238E27FC236}">
                <a16:creationId xmlns:a16="http://schemas.microsoft.com/office/drawing/2014/main" id="{0D469A8C-7A38-8D4E-8424-81EF376BCE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09371"/>
            <a:ext cx="565802" cy="5658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549DE04-1BD1-C7CF-2CF6-267747FBF1CB}"/>
              </a:ext>
            </a:extLst>
          </p:cNvPr>
          <p:cNvSpPr txBox="1">
            <a:spLocks/>
          </p:cNvSpPr>
          <p:nvPr/>
        </p:nvSpPr>
        <p:spPr>
          <a:xfrm>
            <a:off x="830384" y="572684"/>
            <a:ext cx="10146853" cy="1741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</a:t>
            </a:r>
          </a:p>
          <a:p>
            <a:pPr lvl="0" algn="ctr"/>
            <a:endParaRPr lang="tr-TR" sz="28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PROJELERİ DESTEK OFİSİ</a:t>
            </a:r>
            <a:endParaRPr lang="tr-TR" sz="16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DE8D132-D3CE-7408-037C-2FF3B6CF6359}"/>
              </a:ext>
            </a:extLst>
          </p:cNvPr>
          <p:cNvSpPr txBox="1">
            <a:spLocks/>
          </p:cNvSpPr>
          <p:nvPr/>
        </p:nvSpPr>
        <p:spPr>
          <a:xfrm>
            <a:off x="946802" y="2231284"/>
            <a:ext cx="10601347" cy="19331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0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MOTİVASYON:</a:t>
            </a:r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lvl="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YÖNETİMİ POLİTİKALARININ OLUŞTURULMASI ve</a:t>
            </a:r>
          </a:p>
          <a:p>
            <a:pPr marL="342900" lvl="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KAPASİTESİNİN ARTIRILMASI ve GÜÇLENDİRİLMESİ</a:t>
            </a:r>
          </a:p>
        </p:txBody>
      </p:sp>
    </p:spTree>
    <p:extLst>
      <p:ext uri="{BB962C8B-B14F-4D97-AF65-F5344CB8AC3E}">
        <p14:creationId xmlns:p14="http://schemas.microsoft.com/office/powerpoint/2010/main" val="40557949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3DF78-7548-A846-807E-1B93C993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519" y="-1927998"/>
            <a:ext cx="16322040" cy="9116367"/>
          </a:xfrm>
          <a:prstGeom prst="rect">
            <a:avLst/>
          </a:prstGeom>
        </p:spPr>
      </p:pic>
      <p:sp>
        <p:nvSpPr>
          <p:cNvPr id="8" name="Dikdörtgen 5">
            <a:extLst>
              <a:ext uri="{FF2B5EF4-FFF2-40B4-BE49-F238E27FC236}">
                <a16:creationId xmlns:a16="http://schemas.microsoft.com/office/drawing/2014/main" id="{A43A74CD-1F67-6145-AD73-0184D16FFC3D}"/>
              </a:ext>
            </a:extLst>
          </p:cNvPr>
          <p:cNvSpPr/>
          <p:nvPr/>
        </p:nvSpPr>
        <p:spPr>
          <a:xfrm>
            <a:off x="-210207" y="6353181"/>
            <a:ext cx="12402207" cy="6293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Resim 9" descr="işaret içeren bir resim&#10;&#10;Yüksek güvenilirlikle oluşturulmuş açıklama">
            <a:extLst>
              <a:ext uri="{FF2B5EF4-FFF2-40B4-BE49-F238E27FC236}">
                <a16:creationId xmlns:a16="http://schemas.microsoft.com/office/drawing/2014/main" id="{0D469A8C-7A38-8D4E-8424-81EF376BCE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09371"/>
            <a:ext cx="565802" cy="5658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549DE04-1BD1-C7CF-2CF6-267747FBF1CB}"/>
              </a:ext>
            </a:extLst>
          </p:cNvPr>
          <p:cNvSpPr txBox="1">
            <a:spLocks/>
          </p:cNvSpPr>
          <p:nvPr/>
        </p:nvSpPr>
        <p:spPr>
          <a:xfrm>
            <a:off x="830384" y="282164"/>
            <a:ext cx="10146853" cy="1741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</a:t>
            </a:r>
          </a:p>
          <a:p>
            <a:pPr lvl="0" algn="ctr"/>
            <a:endParaRPr lang="tr-TR" sz="28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PROJELERİ DESTEK OFİSİ</a:t>
            </a:r>
            <a:endParaRPr lang="tr-TR" sz="16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DE8D132-D3CE-7408-037C-2FF3B6CF6359}"/>
              </a:ext>
            </a:extLst>
          </p:cNvPr>
          <p:cNvSpPr txBox="1">
            <a:spLocks/>
          </p:cNvSpPr>
          <p:nvPr/>
        </p:nvSpPr>
        <p:spPr>
          <a:xfrm>
            <a:off x="946802" y="1663628"/>
            <a:ext cx="10601347" cy="19331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0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AVANTAJLAR:</a:t>
            </a:r>
          </a:p>
          <a:p>
            <a:pPr lvl="0"/>
            <a:endParaRPr lang="tr-TR" sz="2000" u="sng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0" dirty="0"/>
              <a:t>Üniversitenin birimi olması</a:t>
            </a:r>
          </a:p>
          <a:p>
            <a:endParaRPr lang="tr-TR" sz="20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/>
              <a:t>TTO ya </a:t>
            </a:r>
            <a:r>
              <a:rPr lang="tr-TR" sz="2000" b="0" dirty="0"/>
              <a:t>proje desteği hizmetinde yardımcı olarak, proje destek ofisinin bu anlamda salt olarak sağlanması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C00000"/>
                </a:solidFill>
              </a:rPr>
              <a:t>«Ankara Üniversitesi Araştırma Projeleri Destek Ofisi» </a:t>
            </a:r>
            <a:r>
              <a:rPr lang="tr-TR" sz="2000" b="0" dirty="0"/>
              <a:t>adının akademisyen ve araştırmacılarda pozitif algı oluşturması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0" dirty="0"/>
              <a:t>Üniversite deneyimi ve bilgisi olan personel varlığı</a:t>
            </a:r>
          </a:p>
          <a:p>
            <a:pPr lvl="0"/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6699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ECBA82-A1BB-45FF-A0EB-8EBB9C28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3"/>
            <a:ext cx="12192000" cy="68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15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31"/>
          <p:cNvSpPr/>
          <p:nvPr/>
        </p:nvSpPr>
        <p:spPr>
          <a:xfrm>
            <a:off x="82295" y="158873"/>
            <a:ext cx="3528967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latin typeface="Calibri Light (Başlıklar)"/>
              </a:rPr>
              <a:t>AVESİS = KAYNAK</a:t>
            </a:r>
          </a:p>
        </p:txBody>
      </p:sp>
      <p:sp>
        <p:nvSpPr>
          <p:cNvPr id="104" name="Freeform 17"/>
          <p:cNvSpPr>
            <a:spLocks noEditPoints="1"/>
          </p:cNvSpPr>
          <p:nvPr/>
        </p:nvSpPr>
        <p:spPr bwMode="auto">
          <a:xfrm>
            <a:off x="8131926" y="5203190"/>
            <a:ext cx="769938" cy="769938"/>
          </a:xfrm>
          <a:custGeom>
            <a:avLst/>
            <a:gdLst>
              <a:gd name="T0" fmla="*/ 123 w 246"/>
              <a:gd name="T1" fmla="*/ 246 h 246"/>
              <a:gd name="T2" fmla="*/ 0 w 246"/>
              <a:gd name="T3" fmla="*/ 123 h 246"/>
              <a:gd name="T4" fmla="*/ 123 w 246"/>
              <a:gd name="T5" fmla="*/ 0 h 246"/>
              <a:gd name="T6" fmla="*/ 246 w 246"/>
              <a:gd name="T7" fmla="*/ 123 h 246"/>
              <a:gd name="T8" fmla="*/ 123 w 246"/>
              <a:gd name="T9" fmla="*/ 246 h 246"/>
              <a:gd name="T10" fmla="*/ 123 w 246"/>
              <a:gd name="T11" fmla="*/ 16 h 246"/>
              <a:gd name="T12" fmla="*/ 16 w 246"/>
              <a:gd name="T13" fmla="*/ 123 h 246"/>
              <a:gd name="T14" fmla="*/ 123 w 246"/>
              <a:gd name="T15" fmla="*/ 230 h 246"/>
              <a:gd name="T16" fmla="*/ 230 w 246"/>
              <a:gd name="T17" fmla="*/ 123 h 246"/>
              <a:gd name="T18" fmla="*/ 123 w 246"/>
              <a:gd name="T19" fmla="*/ 1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6" h="246">
                <a:moveTo>
                  <a:pt x="123" y="246"/>
                </a:moveTo>
                <a:cubicBezTo>
                  <a:pt x="55" y="246"/>
                  <a:pt x="0" y="191"/>
                  <a:pt x="0" y="123"/>
                </a:cubicBezTo>
                <a:cubicBezTo>
                  <a:pt x="0" y="55"/>
                  <a:pt x="55" y="0"/>
                  <a:pt x="123" y="0"/>
                </a:cubicBezTo>
                <a:cubicBezTo>
                  <a:pt x="191" y="0"/>
                  <a:pt x="246" y="55"/>
                  <a:pt x="246" y="123"/>
                </a:cubicBezTo>
                <a:cubicBezTo>
                  <a:pt x="246" y="191"/>
                  <a:pt x="191" y="246"/>
                  <a:pt x="123" y="246"/>
                </a:cubicBezTo>
                <a:close/>
                <a:moveTo>
                  <a:pt x="123" y="16"/>
                </a:moveTo>
                <a:cubicBezTo>
                  <a:pt x="64" y="16"/>
                  <a:pt x="16" y="64"/>
                  <a:pt x="16" y="123"/>
                </a:cubicBezTo>
                <a:cubicBezTo>
                  <a:pt x="16" y="182"/>
                  <a:pt x="64" y="230"/>
                  <a:pt x="123" y="230"/>
                </a:cubicBezTo>
                <a:cubicBezTo>
                  <a:pt x="182" y="230"/>
                  <a:pt x="230" y="182"/>
                  <a:pt x="230" y="123"/>
                </a:cubicBezTo>
                <a:cubicBezTo>
                  <a:pt x="230" y="64"/>
                  <a:pt x="182" y="16"/>
                  <a:pt x="123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5" name="Freeform 18"/>
          <p:cNvSpPr>
            <a:spLocks noEditPoints="1"/>
          </p:cNvSpPr>
          <p:nvPr/>
        </p:nvSpPr>
        <p:spPr bwMode="auto">
          <a:xfrm>
            <a:off x="4476554" y="3692602"/>
            <a:ext cx="742950" cy="744538"/>
          </a:xfrm>
          <a:custGeom>
            <a:avLst/>
            <a:gdLst>
              <a:gd name="T0" fmla="*/ 119 w 238"/>
              <a:gd name="T1" fmla="*/ 238 h 238"/>
              <a:gd name="T2" fmla="*/ 0 w 238"/>
              <a:gd name="T3" fmla="*/ 119 h 238"/>
              <a:gd name="T4" fmla="*/ 119 w 238"/>
              <a:gd name="T5" fmla="*/ 0 h 238"/>
              <a:gd name="T6" fmla="*/ 238 w 238"/>
              <a:gd name="T7" fmla="*/ 119 h 238"/>
              <a:gd name="T8" fmla="*/ 119 w 238"/>
              <a:gd name="T9" fmla="*/ 238 h 238"/>
              <a:gd name="T10" fmla="*/ 119 w 238"/>
              <a:gd name="T11" fmla="*/ 8 h 238"/>
              <a:gd name="T12" fmla="*/ 8 w 238"/>
              <a:gd name="T13" fmla="*/ 119 h 238"/>
              <a:gd name="T14" fmla="*/ 119 w 238"/>
              <a:gd name="T15" fmla="*/ 230 h 238"/>
              <a:gd name="T16" fmla="*/ 230 w 238"/>
              <a:gd name="T17" fmla="*/ 119 h 238"/>
              <a:gd name="T18" fmla="*/ 119 w 238"/>
              <a:gd name="T19" fmla="*/ 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8" h="238">
                <a:moveTo>
                  <a:pt x="119" y="238"/>
                </a:moveTo>
                <a:cubicBezTo>
                  <a:pt x="53" y="238"/>
                  <a:pt x="0" y="185"/>
                  <a:pt x="0" y="119"/>
                </a:cubicBezTo>
                <a:cubicBezTo>
                  <a:pt x="0" y="54"/>
                  <a:pt x="53" y="0"/>
                  <a:pt x="119" y="0"/>
                </a:cubicBezTo>
                <a:cubicBezTo>
                  <a:pt x="185" y="0"/>
                  <a:pt x="238" y="54"/>
                  <a:pt x="238" y="119"/>
                </a:cubicBezTo>
                <a:cubicBezTo>
                  <a:pt x="238" y="185"/>
                  <a:pt x="185" y="238"/>
                  <a:pt x="119" y="238"/>
                </a:cubicBezTo>
                <a:close/>
                <a:moveTo>
                  <a:pt x="119" y="8"/>
                </a:moveTo>
                <a:cubicBezTo>
                  <a:pt x="58" y="8"/>
                  <a:pt x="8" y="58"/>
                  <a:pt x="8" y="119"/>
                </a:cubicBezTo>
                <a:cubicBezTo>
                  <a:pt x="8" y="181"/>
                  <a:pt x="58" y="230"/>
                  <a:pt x="119" y="230"/>
                </a:cubicBezTo>
                <a:cubicBezTo>
                  <a:pt x="180" y="230"/>
                  <a:pt x="230" y="181"/>
                  <a:pt x="230" y="119"/>
                </a:cubicBezTo>
                <a:cubicBezTo>
                  <a:pt x="230" y="58"/>
                  <a:pt x="180" y="8"/>
                  <a:pt x="119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6" name="Freeform 16"/>
          <p:cNvSpPr>
            <a:spLocks noEditPoints="1"/>
          </p:cNvSpPr>
          <p:nvPr/>
        </p:nvSpPr>
        <p:spPr bwMode="auto">
          <a:xfrm>
            <a:off x="2374704" y="5097540"/>
            <a:ext cx="769938" cy="769938"/>
          </a:xfrm>
          <a:custGeom>
            <a:avLst/>
            <a:gdLst>
              <a:gd name="T0" fmla="*/ 123 w 246"/>
              <a:gd name="T1" fmla="*/ 246 h 246"/>
              <a:gd name="T2" fmla="*/ 0 w 246"/>
              <a:gd name="T3" fmla="*/ 123 h 246"/>
              <a:gd name="T4" fmla="*/ 123 w 246"/>
              <a:gd name="T5" fmla="*/ 0 h 246"/>
              <a:gd name="T6" fmla="*/ 246 w 246"/>
              <a:gd name="T7" fmla="*/ 123 h 246"/>
              <a:gd name="T8" fmla="*/ 123 w 246"/>
              <a:gd name="T9" fmla="*/ 246 h 246"/>
              <a:gd name="T10" fmla="*/ 123 w 246"/>
              <a:gd name="T11" fmla="*/ 16 h 246"/>
              <a:gd name="T12" fmla="*/ 16 w 246"/>
              <a:gd name="T13" fmla="*/ 123 h 246"/>
              <a:gd name="T14" fmla="*/ 123 w 246"/>
              <a:gd name="T15" fmla="*/ 230 h 246"/>
              <a:gd name="T16" fmla="*/ 230 w 246"/>
              <a:gd name="T17" fmla="*/ 123 h 246"/>
              <a:gd name="T18" fmla="*/ 123 w 246"/>
              <a:gd name="T19" fmla="*/ 1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6" h="246">
                <a:moveTo>
                  <a:pt x="123" y="246"/>
                </a:moveTo>
                <a:cubicBezTo>
                  <a:pt x="55" y="246"/>
                  <a:pt x="0" y="191"/>
                  <a:pt x="0" y="123"/>
                </a:cubicBezTo>
                <a:cubicBezTo>
                  <a:pt x="0" y="55"/>
                  <a:pt x="55" y="0"/>
                  <a:pt x="123" y="0"/>
                </a:cubicBezTo>
                <a:cubicBezTo>
                  <a:pt x="191" y="0"/>
                  <a:pt x="246" y="55"/>
                  <a:pt x="246" y="123"/>
                </a:cubicBezTo>
                <a:cubicBezTo>
                  <a:pt x="246" y="191"/>
                  <a:pt x="191" y="246"/>
                  <a:pt x="123" y="246"/>
                </a:cubicBezTo>
                <a:close/>
                <a:moveTo>
                  <a:pt x="123" y="16"/>
                </a:moveTo>
                <a:cubicBezTo>
                  <a:pt x="64" y="16"/>
                  <a:pt x="16" y="64"/>
                  <a:pt x="16" y="123"/>
                </a:cubicBezTo>
                <a:cubicBezTo>
                  <a:pt x="16" y="182"/>
                  <a:pt x="64" y="230"/>
                  <a:pt x="123" y="230"/>
                </a:cubicBezTo>
                <a:cubicBezTo>
                  <a:pt x="182" y="230"/>
                  <a:pt x="230" y="182"/>
                  <a:pt x="230" y="123"/>
                </a:cubicBezTo>
                <a:cubicBezTo>
                  <a:pt x="230" y="64"/>
                  <a:pt x="182" y="16"/>
                  <a:pt x="123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7" name="Freeform 19"/>
          <p:cNvSpPr>
            <a:spLocks noEditPoints="1"/>
          </p:cNvSpPr>
          <p:nvPr/>
        </p:nvSpPr>
        <p:spPr bwMode="auto">
          <a:xfrm>
            <a:off x="6214867" y="5449965"/>
            <a:ext cx="742950" cy="746125"/>
          </a:xfrm>
          <a:custGeom>
            <a:avLst/>
            <a:gdLst>
              <a:gd name="T0" fmla="*/ 119 w 238"/>
              <a:gd name="T1" fmla="*/ 238 h 238"/>
              <a:gd name="T2" fmla="*/ 0 w 238"/>
              <a:gd name="T3" fmla="*/ 119 h 238"/>
              <a:gd name="T4" fmla="*/ 119 w 238"/>
              <a:gd name="T5" fmla="*/ 0 h 238"/>
              <a:gd name="T6" fmla="*/ 238 w 238"/>
              <a:gd name="T7" fmla="*/ 119 h 238"/>
              <a:gd name="T8" fmla="*/ 119 w 238"/>
              <a:gd name="T9" fmla="*/ 238 h 238"/>
              <a:gd name="T10" fmla="*/ 119 w 238"/>
              <a:gd name="T11" fmla="*/ 8 h 238"/>
              <a:gd name="T12" fmla="*/ 8 w 238"/>
              <a:gd name="T13" fmla="*/ 119 h 238"/>
              <a:gd name="T14" fmla="*/ 119 w 238"/>
              <a:gd name="T15" fmla="*/ 230 h 238"/>
              <a:gd name="T16" fmla="*/ 230 w 238"/>
              <a:gd name="T17" fmla="*/ 119 h 238"/>
              <a:gd name="T18" fmla="*/ 119 w 238"/>
              <a:gd name="T19" fmla="*/ 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8" h="238">
                <a:moveTo>
                  <a:pt x="119" y="238"/>
                </a:moveTo>
                <a:cubicBezTo>
                  <a:pt x="53" y="238"/>
                  <a:pt x="0" y="185"/>
                  <a:pt x="0" y="119"/>
                </a:cubicBezTo>
                <a:cubicBezTo>
                  <a:pt x="0" y="54"/>
                  <a:pt x="53" y="0"/>
                  <a:pt x="119" y="0"/>
                </a:cubicBezTo>
                <a:cubicBezTo>
                  <a:pt x="185" y="0"/>
                  <a:pt x="238" y="54"/>
                  <a:pt x="238" y="119"/>
                </a:cubicBezTo>
                <a:cubicBezTo>
                  <a:pt x="238" y="185"/>
                  <a:pt x="185" y="238"/>
                  <a:pt x="119" y="238"/>
                </a:cubicBezTo>
                <a:close/>
                <a:moveTo>
                  <a:pt x="119" y="8"/>
                </a:moveTo>
                <a:cubicBezTo>
                  <a:pt x="58" y="8"/>
                  <a:pt x="8" y="58"/>
                  <a:pt x="8" y="119"/>
                </a:cubicBezTo>
                <a:cubicBezTo>
                  <a:pt x="8" y="180"/>
                  <a:pt x="58" y="230"/>
                  <a:pt x="119" y="230"/>
                </a:cubicBezTo>
                <a:cubicBezTo>
                  <a:pt x="180" y="230"/>
                  <a:pt x="230" y="180"/>
                  <a:pt x="230" y="119"/>
                </a:cubicBezTo>
                <a:cubicBezTo>
                  <a:pt x="230" y="58"/>
                  <a:pt x="180" y="8"/>
                  <a:pt x="119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8" name="TextBox 53"/>
          <p:cNvSpPr txBox="1"/>
          <p:nvPr/>
        </p:nvSpPr>
        <p:spPr>
          <a:xfrm>
            <a:off x="1993093" y="3330513"/>
            <a:ext cx="2223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ÜST YÖNETİM</a:t>
            </a:r>
            <a:endParaRPr lang="en-US" sz="1600" b="1" dirty="0">
              <a:solidFill>
                <a:srgbClr val="806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53"/>
          <p:cNvSpPr txBox="1"/>
          <p:nvPr/>
        </p:nvSpPr>
        <p:spPr>
          <a:xfrm>
            <a:off x="7762665" y="4797342"/>
            <a:ext cx="120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ATOSİS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53"/>
          <p:cNvSpPr txBox="1"/>
          <p:nvPr/>
        </p:nvSpPr>
        <p:spPr>
          <a:xfrm>
            <a:off x="3908281" y="1535398"/>
            <a:ext cx="1004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APSİS</a:t>
            </a:r>
            <a:endParaRPr lang="en-US" sz="2000" b="1" kern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Freeform 17"/>
          <p:cNvSpPr>
            <a:spLocks noEditPoints="1"/>
          </p:cNvSpPr>
          <p:nvPr/>
        </p:nvSpPr>
        <p:spPr bwMode="auto">
          <a:xfrm>
            <a:off x="5022366" y="2481205"/>
            <a:ext cx="2105164" cy="2072968"/>
          </a:xfrm>
          <a:custGeom>
            <a:avLst/>
            <a:gdLst>
              <a:gd name="T0" fmla="*/ 1617 w 3401"/>
              <a:gd name="T1" fmla="*/ 970 h 3349"/>
              <a:gd name="T2" fmla="*/ 1460 w 3401"/>
              <a:gd name="T3" fmla="*/ 1007 h 3349"/>
              <a:gd name="T4" fmla="*/ 1318 w 3401"/>
              <a:gd name="T5" fmla="*/ 1076 h 3349"/>
              <a:gd name="T6" fmla="*/ 1196 w 3401"/>
              <a:gd name="T7" fmla="*/ 1173 h 3349"/>
              <a:gd name="T8" fmla="*/ 1098 w 3401"/>
              <a:gd name="T9" fmla="*/ 1296 h 3349"/>
              <a:gd name="T10" fmla="*/ 1028 w 3401"/>
              <a:gd name="T11" fmla="*/ 1437 h 3349"/>
              <a:gd name="T12" fmla="*/ 992 w 3401"/>
              <a:gd name="T13" fmla="*/ 1596 h 3349"/>
              <a:gd name="T14" fmla="*/ 992 w 3401"/>
              <a:gd name="T15" fmla="*/ 1760 h 3349"/>
              <a:gd name="T16" fmla="*/ 1028 w 3401"/>
              <a:gd name="T17" fmla="*/ 1918 h 3349"/>
              <a:gd name="T18" fmla="*/ 1098 w 3401"/>
              <a:gd name="T19" fmla="*/ 2060 h 3349"/>
              <a:gd name="T20" fmla="*/ 1196 w 3401"/>
              <a:gd name="T21" fmla="*/ 2182 h 3349"/>
              <a:gd name="T22" fmla="*/ 1318 w 3401"/>
              <a:gd name="T23" fmla="*/ 2280 h 3349"/>
              <a:gd name="T24" fmla="*/ 1460 w 3401"/>
              <a:gd name="T25" fmla="*/ 2348 h 3349"/>
              <a:gd name="T26" fmla="*/ 1617 w 3401"/>
              <a:gd name="T27" fmla="*/ 2386 h 3349"/>
              <a:gd name="T28" fmla="*/ 1783 w 3401"/>
              <a:gd name="T29" fmla="*/ 2386 h 3349"/>
              <a:gd name="T30" fmla="*/ 1941 w 3401"/>
              <a:gd name="T31" fmla="*/ 2348 h 3349"/>
              <a:gd name="T32" fmla="*/ 2083 w 3401"/>
              <a:gd name="T33" fmla="*/ 2280 h 3349"/>
              <a:gd name="T34" fmla="*/ 2205 w 3401"/>
              <a:gd name="T35" fmla="*/ 2182 h 3349"/>
              <a:gd name="T36" fmla="*/ 2303 w 3401"/>
              <a:gd name="T37" fmla="*/ 2060 h 3349"/>
              <a:gd name="T38" fmla="*/ 2371 w 3401"/>
              <a:gd name="T39" fmla="*/ 1918 h 3349"/>
              <a:gd name="T40" fmla="*/ 2409 w 3401"/>
              <a:gd name="T41" fmla="*/ 1760 h 3349"/>
              <a:gd name="T42" fmla="*/ 2409 w 3401"/>
              <a:gd name="T43" fmla="*/ 1596 h 3349"/>
              <a:gd name="T44" fmla="*/ 2371 w 3401"/>
              <a:gd name="T45" fmla="*/ 1437 h 3349"/>
              <a:gd name="T46" fmla="*/ 2303 w 3401"/>
              <a:gd name="T47" fmla="*/ 1296 h 3349"/>
              <a:gd name="T48" fmla="*/ 2205 w 3401"/>
              <a:gd name="T49" fmla="*/ 1173 h 3349"/>
              <a:gd name="T50" fmla="*/ 2083 w 3401"/>
              <a:gd name="T51" fmla="*/ 1076 h 3349"/>
              <a:gd name="T52" fmla="*/ 1941 w 3401"/>
              <a:gd name="T53" fmla="*/ 1007 h 3349"/>
              <a:gd name="T54" fmla="*/ 1783 w 3401"/>
              <a:gd name="T55" fmla="*/ 970 h 3349"/>
              <a:gd name="T56" fmla="*/ 1421 w 3401"/>
              <a:gd name="T57" fmla="*/ 0 h 3349"/>
              <a:gd name="T58" fmla="*/ 1980 w 3401"/>
              <a:gd name="T59" fmla="*/ 354 h 3349"/>
              <a:gd name="T60" fmla="*/ 2164 w 3401"/>
              <a:gd name="T61" fmla="*/ 406 h 3349"/>
              <a:gd name="T62" fmla="*/ 2337 w 3401"/>
              <a:gd name="T63" fmla="*/ 484 h 3349"/>
              <a:gd name="T64" fmla="*/ 2992 w 3401"/>
              <a:gd name="T65" fmla="*/ 572 h 3349"/>
              <a:gd name="T66" fmla="*/ 2821 w 3401"/>
              <a:gd name="T67" fmla="*/ 921 h 3349"/>
              <a:gd name="T68" fmla="*/ 2917 w 3401"/>
              <a:gd name="T69" fmla="*/ 1085 h 3349"/>
              <a:gd name="T70" fmla="*/ 3303 w 3401"/>
              <a:gd name="T71" fmla="*/ 1112 h 3349"/>
              <a:gd name="T72" fmla="*/ 3052 w 3401"/>
              <a:gd name="T73" fmla="*/ 1723 h 3349"/>
              <a:gd name="T74" fmla="*/ 3033 w 3401"/>
              <a:gd name="T75" fmla="*/ 1915 h 3349"/>
              <a:gd name="T76" fmla="*/ 2987 w 3401"/>
              <a:gd name="T77" fmla="*/ 2097 h 3349"/>
              <a:gd name="T78" fmla="*/ 3013 w 3401"/>
              <a:gd name="T79" fmla="*/ 2757 h 3349"/>
              <a:gd name="T80" fmla="*/ 2640 w 3401"/>
              <a:gd name="T81" fmla="*/ 2650 h 3349"/>
              <a:gd name="T82" fmla="*/ 2495 w 3401"/>
              <a:gd name="T83" fmla="*/ 2772 h 3349"/>
              <a:gd name="T84" fmla="*/ 2536 w 3401"/>
              <a:gd name="T85" fmla="*/ 3158 h 3349"/>
              <a:gd name="T86" fmla="*/ 1890 w 3401"/>
              <a:gd name="T87" fmla="*/ 3018 h 3349"/>
              <a:gd name="T88" fmla="*/ 1700 w 3401"/>
              <a:gd name="T89" fmla="*/ 3031 h 3349"/>
              <a:gd name="T90" fmla="*/ 1509 w 3401"/>
              <a:gd name="T91" fmla="*/ 3018 h 3349"/>
              <a:gd name="T92" fmla="*/ 864 w 3401"/>
              <a:gd name="T93" fmla="*/ 3158 h 3349"/>
              <a:gd name="T94" fmla="*/ 906 w 3401"/>
              <a:gd name="T95" fmla="*/ 2772 h 3349"/>
              <a:gd name="T96" fmla="*/ 759 w 3401"/>
              <a:gd name="T97" fmla="*/ 2650 h 3349"/>
              <a:gd name="T98" fmla="*/ 388 w 3401"/>
              <a:gd name="T99" fmla="*/ 2757 h 3349"/>
              <a:gd name="T100" fmla="*/ 414 w 3401"/>
              <a:gd name="T101" fmla="*/ 2097 h 3349"/>
              <a:gd name="T102" fmla="*/ 368 w 3401"/>
              <a:gd name="T103" fmla="*/ 1915 h 3349"/>
              <a:gd name="T104" fmla="*/ 349 w 3401"/>
              <a:gd name="T105" fmla="*/ 1723 h 3349"/>
              <a:gd name="T106" fmla="*/ 96 w 3401"/>
              <a:gd name="T107" fmla="*/ 1112 h 3349"/>
              <a:gd name="T108" fmla="*/ 484 w 3401"/>
              <a:gd name="T109" fmla="*/ 1085 h 3349"/>
              <a:gd name="T110" fmla="*/ 580 w 3401"/>
              <a:gd name="T111" fmla="*/ 921 h 3349"/>
              <a:gd name="T112" fmla="*/ 409 w 3401"/>
              <a:gd name="T113" fmla="*/ 572 h 3349"/>
              <a:gd name="T114" fmla="*/ 1062 w 3401"/>
              <a:gd name="T115" fmla="*/ 484 h 3349"/>
              <a:gd name="T116" fmla="*/ 1237 w 3401"/>
              <a:gd name="T117" fmla="*/ 406 h 3349"/>
              <a:gd name="T118" fmla="*/ 1421 w 3401"/>
              <a:gd name="T119" fmla="*/ 354 h 3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01" h="3349">
                <a:moveTo>
                  <a:pt x="1700" y="965"/>
                </a:moveTo>
                <a:lnTo>
                  <a:pt x="1617" y="970"/>
                </a:lnTo>
                <a:lnTo>
                  <a:pt x="1537" y="984"/>
                </a:lnTo>
                <a:lnTo>
                  <a:pt x="1460" y="1007"/>
                </a:lnTo>
                <a:lnTo>
                  <a:pt x="1387" y="1038"/>
                </a:lnTo>
                <a:lnTo>
                  <a:pt x="1318" y="1076"/>
                </a:lnTo>
                <a:lnTo>
                  <a:pt x="1255" y="1121"/>
                </a:lnTo>
                <a:lnTo>
                  <a:pt x="1196" y="1173"/>
                </a:lnTo>
                <a:lnTo>
                  <a:pt x="1144" y="1232"/>
                </a:lnTo>
                <a:lnTo>
                  <a:pt x="1098" y="1296"/>
                </a:lnTo>
                <a:lnTo>
                  <a:pt x="1059" y="1364"/>
                </a:lnTo>
                <a:lnTo>
                  <a:pt x="1028" y="1437"/>
                </a:lnTo>
                <a:lnTo>
                  <a:pt x="1005" y="1514"/>
                </a:lnTo>
                <a:lnTo>
                  <a:pt x="992" y="1596"/>
                </a:lnTo>
                <a:lnTo>
                  <a:pt x="988" y="1677"/>
                </a:lnTo>
                <a:lnTo>
                  <a:pt x="992" y="1760"/>
                </a:lnTo>
                <a:lnTo>
                  <a:pt x="1005" y="1842"/>
                </a:lnTo>
                <a:lnTo>
                  <a:pt x="1028" y="1918"/>
                </a:lnTo>
                <a:lnTo>
                  <a:pt x="1059" y="1991"/>
                </a:lnTo>
                <a:lnTo>
                  <a:pt x="1098" y="2060"/>
                </a:lnTo>
                <a:lnTo>
                  <a:pt x="1144" y="2123"/>
                </a:lnTo>
                <a:lnTo>
                  <a:pt x="1196" y="2182"/>
                </a:lnTo>
                <a:lnTo>
                  <a:pt x="1255" y="2234"/>
                </a:lnTo>
                <a:lnTo>
                  <a:pt x="1318" y="2280"/>
                </a:lnTo>
                <a:lnTo>
                  <a:pt x="1387" y="2317"/>
                </a:lnTo>
                <a:lnTo>
                  <a:pt x="1460" y="2348"/>
                </a:lnTo>
                <a:lnTo>
                  <a:pt x="1537" y="2371"/>
                </a:lnTo>
                <a:lnTo>
                  <a:pt x="1617" y="2386"/>
                </a:lnTo>
                <a:lnTo>
                  <a:pt x="1700" y="2391"/>
                </a:lnTo>
                <a:lnTo>
                  <a:pt x="1783" y="2386"/>
                </a:lnTo>
                <a:lnTo>
                  <a:pt x="1864" y="2371"/>
                </a:lnTo>
                <a:lnTo>
                  <a:pt x="1941" y="2348"/>
                </a:lnTo>
                <a:lnTo>
                  <a:pt x="2014" y="2317"/>
                </a:lnTo>
                <a:lnTo>
                  <a:pt x="2083" y="2280"/>
                </a:lnTo>
                <a:lnTo>
                  <a:pt x="2146" y="2234"/>
                </a:lnTo>
                <a:lnTo>
                  <a:pt x="2205" y="2182"/>
                </a:lnTo>
                <a:lnTo>
                  <a:pt x="2257" y="2123"/>
                </a:lnTo>
                <a:lnTo>
                  <a:pt x="2303" y="2060"/>
                </a:lnTo>
                <a:lnTo>
                  <a:pt x="2340" y="1991"/>
                </a:lnTo>
                <a:lnTo>
                  <a:pt x="2371" y="1918"/>
                </a:lnTo>
                <a:lnTo>
                  <a:pt x="2394" y="1842"/>
                </a:lnTo>
                <a:lnTo>
                  <a:pt x="2409" y="1760"/>
                </a:lnTo>
                <a:lnTo>
                  <a:pt x="2413" y="1677"/>
                </a:lnTo>
                <a:lnTo>
                  <a:pt x="2409" y="1596"/>
                </a:lnTo>
                <a:lnTo>
                  <a:pt x="2394" y="1514"/>
                </a:lnTo>
                <a:lnTo>
                  <a:pt x="2371" y="1437"/>
                </a:lnTo>
                <a:lnTo>
                  <a:pt x="2340" y="1364"/>
                </a:lnTo>
                <a:lnTo>
                  <a:pt x="2303" y="1296"/>
                </a:lnTo>
                <a:lnTo>
                  <a:pt x="2257" y="1232"/>
                </a:lnTo>
                <a:lnTo>
                  <a:pt x="2205" y="1173"/>
                </a:lnTo>
                <a:lnTo>
                  <a:pt x="2146" y="1121"/>
                </a:lnTo>
                <a:lnTo>
                  <a:pt x="2083" y="1076"/>
                </a:lnTo>
                <a:lnTo>
                  <a:pt x="2014" y="1038"/>
                </a:lnTo>
                <a:lnTo>
                  <a:pt x="1941" y="1007"/>
                </a:lnTo>
                <a:lnTo>
                  <a:pt x="1864" y="984"/>
                </a:lnTo>
                <a:lnTo>
                  <a:pt x="1783" y="970"/>
                </a:lnTo>
                <a:lnTo>
                  <a:pt x="1700" y="965"/>
                </a:lnTo>
                <a:close/>
                <a:moveTo>
                  <a:pt x="1421" y="0"/>
                </a:moveTo>
                <a:lnTo>
                  <a:pt x="1980" y="0"/>
                </a:lnTo>
                <a:lnTo>
                  <a:pt x="1980" y="354"/>
                </a:lnTo>
                <a:lnTo>
                  <a:pt x="2073" y="377"/>
                </a:lnTo>
                <a:lnTo>
                  <a:pt x="2164" y="406"/>
                </a:lnTo>
                <a:lnTo>
                  <a:pt x="2252" y="442"/>
                </a:lnTo>
                <a:lnTo>
                  <a:pt x="2337" y="484"/>
                </a:lnTo>
                <a:lnTo>
                  <a:pt x="2565" y="214"/>
                </a:lnTo>
                <a:lnTo>
                  <a:pt x="2992" y="572"/>
                </a:lnTo>
                <a:lnTo>
                  <a:pt x="2765" y="843"/>
                </a:lnTo>
                <a:lnTo>
                  <a:pt x="2821" y="921"/>
                </a:lnTo>
                <a:lnTo>
                  <a:pt x="2871" y="1001"/>
                </a:lnTo>
                <a:lnTo>
                  <a:pt x="2917" y="1085"/>
                </a:lnTo>
                <a:lnTo>
                  <a:pt x="2956" y="1173"/>
                </a:lnTo>
                <a:lnTo>
                  <a:pt x="3303" y="1112"/>
                </a:lnTo>
                <a:lnTo>
                  <a:pt x="3401" y="1661"/>
                </a:lnTo>
                <a:lnTo>
                  <a:pt x="3052" y="1723"/>
                </a:lnTo>
                <a:lnTo>
                  <a:pt x="3046" y="1820"/>
                </a:lnTo>
                <a:lnTo>
                  <a:pt x="3033" y="1915"/>
                </a:lnTo>
                <a:lnTo>
                  <a:pt x="3013" y="2008"/>
                </a:lnTo>
                <a:lnTo>
                  <a:pt x="2987" y="2097"/>
                </a:lnTo>
                <a:lnTo>
                  <a:pt x="3292" y="2275"/>
                </a:lnTo>
                <a:lnTo>
                  <a:pt x="3013" y="2757"/>
                </a:lnTo>
                <a:lnTo>
                  <a:pt x="2707" y="2581"/>
                </a:lnTo>
                <a:lnTo>
                  <a:pt x="2640" y="2650"/>
                </a:lnTo>
                <a:lnTo>
                  <a:pt x="2570" y="2713"/>
                </a:lnTo>
                <a:lnTo>
                  <a:pt x="2495" y="2772"/>
                </a:lnTo>
                <a:lnTo>
                  <a:pt x="2415" y="2826"/>
                </a:lnTo>
                <a:lnTo>
                  <a:pt x="2536" y="3158"/>
                </a:lnTo>
                <a:lnTo>
                  <a:pt x="2011" y="3349"/>
                </a:lnTo>
                <a:lnTo>
                  <a:pt x="1890" y="3018"/>
                </a:lnTo>
                <a:lnTo>
                  <a:pt x="1796" y="3028"/>
                </a:lnTo>
                <a:lnTo>
                  <a:pt x="1700" y="3031"/>
                </a:lnTo>
                <a:lnTo>
                  <a:pt x="1604" y="3028"/>
                </a:lnTo>
                <a:lnTo>
                  <a:pt x="1509" y="3018"/>
                </a:lnTo>
                <a:lnTo>
                  <a:pt x="1388" y="3349"/>
                </a:lnTo>
                <a:lnTo>
                  <a:pt x="864" y="3158"/>
                </a:lnTo>
                <a:lnTo>
                  <a:pt x="986" y="2826"/>
                </a:lnTo>
                <a:lnTo>
                  <a:pt x="906" y="2772"/>
                </a:lnTo>
                <a:lnTo>
                  <a:pt x="831" y="2713"/>
                </a:lnTo>
                <a:lnTo>
                  <a:pt x="759" y="2650"/>
                </a:lnTo>
                <a:lnTo>
                  <a:pt x="694" y="2581"/>
                </a:lnTo>
                <a:lnTo>
                  <a:pt x="388" y="2757"/>
                </a:lnTo>
                <a:lnTo>
                  <a:pt x="108" y="2275"/>
                </a:lnTo>
                <a:lnTo>
                  <a:pt x="414" y="2097"/>
                </a:lnTo>
                <a:lnTo>
                  <a:pt x="388" y="2008"/>
                </a:lnTo>
                <a:lnTo>
                  <a:pt x="368" y="1915"/>
                </a:lnTo>
                <a:lnTo>
                  <a:pt x="355" y="1820"/>
                </a:lnTo>
                <a:lnTo>
                  <a:pt x="349" y="1723"/>
                </a:lnTo>
                <a:lnTo>
                  <a:pt x="0" y="1661"/>
                </a:lnTo>
                <a:lnTo>
                  <a:pt x="96" y="1112"/>
                </a:lnTo>
                <a:lnTo>
                  <a:pt x="445" y="1173"/>
                </a:lnTo>
                <a:lnTo>
                  <a:pt x="484" y="1085"/>
                </a:lnTo>
                <a:lnTo>
                  <a:pt x="530" y="1001"/>
                </a:lnTo>
                <a:lnTo>
                  <a:pt x="580" y="921"/>
                </a:lnTo>
                <a:lnTo>
                  <a:pt x="636" y="843"/>
                </a:lnTo>
                <a:lnTo>
                  <a:pt x="409" y="572"/>
                </a:lnTo>
                <a:lnTo>
                  <a:pt x="836" y="214"/>
                </a:lnTo>
                <a:lnTo>
                  <a:pt x="1062" y="484"/>
                </a:lnTo>
                <a:lnTo>
                  <a:pt x="1149" y="442"/>
                </a:lnTo>
                <a:lnTo>
                  <a:pt x="1237" y="406"/>
                </a:lnTo>
                <a:lnTo>
                  <a:pt x="1328" y="377"/>
                </a:lnTo>
                <a:lnTo>
                  <a:pt x="1421" y="354"/>
                </a:lnTo>
                <a:lnTo>
                  <a:pt x="1421" y="0"/>
                </a:lnTo>
                <a:close/>
              </a:path>
            </a:pathLst>
          </a:custGeom>
          <a:solidFill>
            <a:srgbClr val="4F81B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6" name="Freeform 18"/>
          <p:cNvSpPr>
            <a:spLocks noEditPoints="1"/>
          </p:cNvSpPr>
          <p:nvPr/>
        </p:nvSpPr>
        <p:spPr bwMode="auto">
          <a:xfrm>
            <a:off x="6519973" y="4059434"/>
            <a:ext cx="1242692" cy="1199126"/>
          </a:xfrm>
          <a:custGeom>
            <a:avLst/>
            <a:gdLst>
              <a:gd name="T0" fmla="*/ 1136 w 2411"/>
              <a:gd name="T1" fmla="*/ 712 h 2433"/>
              <a:gd name="T2" fmla="*/ 1004 w 2411"/>
              <a:gd name="T3" fmla="*/ 748 h 2433"/>
              <a:gd name="T4" fmla="*/ 892 w 2411"/>
              <a:gd name="T5" fmla="*/ 816 h 2433"/>
              <a:gd name="T6" fmla="*/ 801 w 2411"/>
              <a:gd name="T7" fmla="*/ 909 h 2433"/>
              <a:gd name="T8" fmla="*/ 735 w 2411"/>
              <a:gd name="T9" fmla="*/ 1023 h 2433"/>
              <a:gd name="T10" fmla="*/ 701 w 2411"/>
              <a:gd name="T11" fmla="*/ 1150 h 2433"/>
              <a:gd name="T12" fmla="*/ 701 w 2411"/>
              <a:gd name="T13" fmla="*/ 1287 h 2433"/>
              <a:gd name="T14" fmla="*/ 739 w 2411"/>
              <a:gd name="T15" fmla="*/ 1419 h 2433"/>
              <a:gd name="T16" fmla="*/ 806 w 2411"/>
              <a:gd name="T17" fmla="*/ 1533 h 2433"/>
              <a:gd name="T18" fmla="*/ 900 w 2411"/>
              <a:gd name="T19" fmla="*/ 1624 h 2433"/>
              <a:gd name="T20" fmla="*/ 1012 w 2411"/>
              <a:gd name="T21" fmla="*/ 1688 h 2433"/>
              <a:gd name="T22" fmla="*/ 1141 w 2411"/>
              <a:gd name="T23" fmla="*/ 1722 h 2433"/>
              <a:gd name="T24" fmla="*/ 1278 w 2411"/>
              <a:gd name="T25" fmla="*/ 1722 h 2433"/>
              <a:gd name="T26" fmla="*/ 1408 w 2411"/>
              <a:gd name="T27" fmla="*/ 1685 h 2433"/>
              <a:gd name="T28" fmla="*/ 1523 w 2411"/>
              <a:gd name="T29" fmla="*/ 1618 h 2433"/>
              <a:gd name="T30" fmla="*/ 1614 w 2411"/>
              <a:gd name="T31" fmla="*/ 1525 h 2433"/>
              <a:gd name="T32" fmla="*/ 1679 w 2411"/>
              <a:gd name="T33" fmla="*/ 1411 h 2433"/>
              <a:gd name="T34" fmla="*/ 1713 w 2411"/>
              <a:gd name="T35" fmla="*/ 1284 h 2433"/>
              <a:gd name="T36" fmla="*/ 1713 w 2411"/>
              <a:gd name="T37" fmla="*/ 1147 h 2433"/>
              <a:gd name="T38" fmla="*/ 1676 w 2411"/>
              <a:gd name="T39" fmla="*/ 1015 h 2433"/>
              <a:gd name="T40" fmla="*/ 1607 w 2411"/>
              <a:gd name="T41" fmla="*/ 901 h 2433"/>
              <a:gd name="T42" fmla="*/ 1514 w 2411"/>
              <a:gd name="T43" fmla="*/ 810 h 2433"/>
              <a:gd name="T44" fmla="*/ 1400 w 2411"/>
              <a:gd name="T45" fmla="*/ 745 h 2433"/>
              <a:gd name="T46" fmla="*/ 1273 w 2411"/>
              <a:gd name="T47" fmla="*/ 710 h 2433"/>
              <a:gd name="T48" fmla="*/ 1239 w 2411"/>
              <a:gd name="T49" fmla="*/ 0 h 2433"/>
              <a:gd name="T50" fmla="*/ 1366 w 2411"/>
              <a:gd name="T51" fmla="*/ 261 h 2433"/>
              <a:gd name="T52" fmla="*/ 1540 w 2411"/>
              <a:gd name="T53" fmla="*/ 308 h 2433"/>
              <a:gd name="T54" fmla="*/ 2013 w 2411"/>
              <a:gd name="T55" fmla="*/ 306 h 2433"/>
              <a:gd name="T56" fmla="*/ 1941 w 2411"/>
              <a:gd name="T57" fmla="*/ 586 h 2433"/>
              <a:gd name="T58" fmla="*/ 2047 w 2411"/>
              <a:gd name="T59" fmla="*/ 735 h 2433"/>
              <a:gd name="T60" fmla="*/ 2411 w 2411"/>
              <a:gd name="T61" fmla="*/ 1038 h 2433"/>
              <a:gd name="T62" fmla="*/ 2176 w 2411"/>
              <a:gd name="T63" fmla="*/ 1207 h 2433"/>
              <a:gd name="T64" fmla="*/ 2160 w 2411"/>
              <a:gd name="T65" fmla="*/ 1388 h 2433"/>
              <a:gd name="T66" fmla="*/ 2244 w 2411"/>
              <a:gd name="T67" fmla="*/ 1853 h 2433"/>
              <a:gd name="T68" fmla="*/ 1956 w 2411"/>
              <a:gd name="T69" fmla="*/ 1831 h 2433"/>
              <a:gd name="T70" fmla="*/ 1827 w 2411"/>
              <a:gd name="T71" fmla="*/ 1960 h 2433"/>
              <a:gd name="T72" fmla="*/ 1593 w 2411"/>
              <a:gd name="T73" fmla="*/ 2371 h 2433"/>
              <a:gd name="T74" fmla="*/ 1408 w 2411"/>
              <a:gd name="T75" fmla="*/ 2164 h 2433"/>
              <a:gd name="T76" fmla="*/ 1272 w 2411"/>
              <a:gd name="T77" fmla="*/ 2183 h 2433"/>
              <a:gd name="T78" fmla="*/ 1151 w 2411"/>
              <a:gd name="T79" fmla="*/ 2433 h 2433"/>
              <a:gd name="T80" fmla="*/ 814 w 2411"/>
              <a:gd name="T81" fmla="*/ 2102 h 2433"/>
              <a:gd name="T82" fmla="*/ 656 w 2411"/>
              <a:gd name="T83" fmla="*/ 2012 h 2433"/>
              <a:gd name="T84" fmla="*/ 383 w 2411"/>
              <a:gd name="T85" fmla="*/ 2113 h 2433"/>
              <a:gd name="T86" fmla="*/ 336 w 2411"/>
              <a:gd name="T87" fmla="*/ 1642 h 2433"/>
              <a:gd name="T88" fmla="*/ 273 w 2411"/>
              <a:gd name="T89" fmla="*/ 1473 h 2433"/>
              <a:gd name="T90" fmla="*/ 0 w 2411"/>
              <a:gd name="T91" fmla="*/ 1374 h 2433"/>
              <a:gd name="T92" fmla="*/ 268 w 2411"/>
              <a:gd name="T93" fmla="*/ 982 h 2433"/>
              <a:gd name="T94" fmla="*/ 328 w 2411"/>
              <a:gd name="T95" fmla="*/ 811 h 2433"/>
              <a:gd name="T96" fmla="*/ 181 w 2411"/>
              <a:gd name="T97" fmla="*/ 560 h 2433"/>
              <a:gd name="T98" fmla="*/ 638 w 2411"/>
              <a:gd name="T99" fmla="*/ 433 h 2433"/>
              <a:gd name="T100" fmla="*/ 792 w 2411"/>
              <a:gd name="T101" fmla="*/ 340 h 2433"/>
              <a:gd name="T102" fmla="*/ 843 w 2411"/>
              <a:gd name="T103" fmla="*/ 55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11" h="2433">
                <a:moveTo>
                  <a:pt x="1206" y="707"/>
                </a:moveTo>
                <a:lnTo>
                  <a:pt x="1136" y="712"/>
                </a:lnTo>
                <a:lnTo>
                  <a:pt x="1068" y="725"/>
                </a:lnTo>
                <a:lnTo>
                  <a:pt x="1004" y="748"/>
                </a:lnTo>
                <a:lnTo>
                  <a:pt x="946" y="779"/>
                </a:lnTo>
                <a:lnTo>
                  <a:pt x="892" y="816"/>
                </a:lnTo>
                <a:lnTo>
                  <a:pt x="843" y="860"/>
                </a:lnTo>
                <a:lnTo>
                  <a:pt x="801" y="909"/>
                </a:lnTo>
                <a:lnTo>
                  <a:pt x="763" y="965"/>
                </a:lnTo>
                <a:lnTo>
                  <a:pt x="735" y="1023"/>
                </a:lnTo>
                <a:lnTo>
                  <a:pt x="714" y="1085"/>
                </a:lnTo>
                <a:lnTo>
                  <a:pt x="701" y="1150"/>
                </a:lnTo>
                <a:lnTo>
                  <a:pt x="696" y="1219"/>
                </a:lnTo>
                <a:lnTo>
                  <a:pt x="701" y="1287"/>
                </a:lnTo>
                <a:lnTo>
                  <a:pt x="716" y="1356"/>
                </a:lnTo>
                <a:lnTo>
                  <a:pt x="739" y="1419"/>
                </a:lnTo>
                <a:lnTo>
                  <a:pt x="768" y="1478"/>
                </a:lnTo>
                <a:lnTo>
                  <a:pt x="806" y="1533"/>
                </a:lnTo>
                <a:lnTo>
                  <a:pt x="849" y="1582"/>
                </a:lnTo>
                <a:lnTo>
                  <a:pt x="900" y="1624"/>
                </a:lnTo>
                <a:lnTo>
                  <a:pt x="954" y="1660"/>
                </a:lnTo>
                <a:lnTo>
                  <a:pt x="1012" y="1688"/>
                </a:lnTo>
                <a:lnTo>
                  <a:pt x="1076" y="1709"/>
                </a:lnTo>
                <a:lnTo>
                  <a:pt x="1141" y="1722"/>
                </a:lnTo>
                <a:lnTo>
                  <a:pt x="1208" y="1727"/>
                </a:lnTo>
                <a:lnTo>
                  <a:pt x="1278" y="1722"/>
                </a:lnTo>
                <a:lnTo>
                  <a:pt x="1345" y="1708"/>
                </a:lnTo>
                <a:lnTo>
                  <a:pt x="1408" y="1685"/>
                </a:lnTo>
                <a:lnTo>
                  <a:pt x="1469" y="1655"/>
                </a:lnTo>
                <a:lnTo>
                  <a:pt x="1523" y="1618"/>
                </a:lnTo>
                <a:lnTo>
                  <a:pt x="1571" y="1574"/>
                </a:lnTo>
                <a:lnTo>
                  <a:pt x="1614" y="1525"/>
                </a:lnTo>
                <a:lnTo>
                  <a:pt x="1650" y="1470"/>
                </a:lnTo>
                <a:lnTo>
                  <a:pt x="1679" y="1411"/>
                </a:lnTo>
                <a:lnTo>
                  <a:pt x="1700" y="1349"/>
                </a:lnTo>
                <a:lnTo>
                  <a:pt x="1713" y="1284"/>
                </a:lnTo>
                <a:lnTo>
                  <a:pt x="1718" y="1215"/>
                </a:lnTo>
                <a:lnTo>
                  <a:pt x="1713" y="1147"/>
                </a:lnTo>
                <a:lnTo>
                  <a:pt x="1699" y="1079"/>
                </a:lnTo>
                <a:lnTo>
                  <a:pt x="1676" y="1015"/>
                </a:lnTo>
                <a:lnTo>
                  <a:pt x="1645" y="955"/>
                </a:lnTo>
                <a:lnTo>
                  <a:pt x="1607" y="901"/>
                </a:lnTo>
                <a:lnTo>
                  <a:pt x="1563" y="852"/>
                </a:lnTo>
                <a:lnTo>
                  <a:pt x="1514" y="810"/>
                </a:lnTo>
                <a:lnTo>
                  <a:pt x="1461" y="774"/>
                </a:lnTo>
                <a:lnTo>
                  <a:pt x="1400" y="745"/>
                </a:lnTo>
                <a:lnTo>
                  <a:pt x="1338" y="723"/>
                </a:lnTo>
                <a:lnTo>
                  <a:pt x="1273" y="710"/>
                </a:lnTo>
                <a:lnTo>
                  <a:pt x="1206" y="707"/>
                </a:lnTo>
                <a:close/>
                <a:moveTo>
                  <a:pt x="1239" y="0"/>
                </a:moveTo>
                <a:lnTo>
                  <a:pt x="1275" y="251"/>
                </a:lnTo>
                <a:lnTo>
                  <a:pt x="1366" y="261"/>
                </a:lnTo>
                <a:lnTo>
                  <a:pt x="1454" y="280"/>
                </a:lnTo>
                <a:lnTo>
                  <a:pt x="1540" y="308"/>
                </a:lnTo>
                <a:lnTo>
                  <a:pt x="1676" y="93"/>
                </a:lnTo>
                <a:lnTo>
                  <a:pt x="2013" y="306"/>
                </a:lnTo>
                <a:lnTo>
                  <a:pt x="1879" y="520"/>
                </a:lnTo>
                <a:lnTo>
                  <a:pt x="1941" y="586"/>
                </a:lnTo>
                <a:lnTo>
                  <a:pt x="1998" y="658"/>
                </a:lnTo>
                <a:lnTo>
                  <a:pt x="2047" y="735"/>
                </a:lnTo>
                <a:lnTo>
                  <a:pt x="2288" y="657"/>
                </a:lnTo>
                <a:lnTo>
                  <a:pt x="2411" y="1038"/>
                </a:lnTo>
                <a:lnTo>
                  <a:pt x="2169" y="1114"/>
                </a:lnTo>
                <a:lnTo>
                  <a:pt x="2176" y="1207"/>
                </a:lnTo>
                <a:lnTo>
                  <a:pt x="2173" y="1299"/>
                </a:lnTo>
                <a:lnTo>
                  <a:pt x="2160" y="1388"/>
                </a:lnTo>
                <a:lnTo>
                  <a:pt x="2394" y="1483"/>
                </a:lnTo>
                <a:lnTo>
                  <a:pt x="2244" y="1853"/>
                </a:lnTo>
                <a:lnTo>
                  <a:pt x="2010" y="1758"/>
                </a:lnTo>
                <a:lnTo>
                  <a:pt x="1956" y="1831"/>
                </a:lnTo>
                <a:lnTo>
                  <a:pt x="1894" y="1898"/>
                </a:lnTo>
                <a:lnTo>
                  <a:pt x="1827" y="1960"/>
                </a:lnTo>
                <a:lnTo>
                  <a:pt x="1946" y="2183"/>
                </a:lnTo>
                <a:lnTo>
                  <a:pt x="1593" y="2371"/>
                </a:lnTo>
                <a:lnTo>
                  <a:pt x="1474" y="2148"/>
                </a:lnTo>
                <a:lnTo>
                  <a:pt x="1408" y="2164"/>
                </a:lnTo>
                <a:lnTo>
                  <a:pt x="1340" y="2177"/>
                </a:lnTo>
                <a:lnTo>
                  <a:pt x="1272" y="2183"/>
                </a:lnTo>
                <a:lnTo>
                  <a:pt x="1205" y="2185"/>
                </a:lnTo>
                <a:lnTo>
                  <a:pt x="1151" y="2433"/>
                </a:lnTo>
                <a:lnTo>
                  <a:pt x="760" y="2350"/>
                </a:lnTo>
                <a:lnTo>
                  <a:pt x="814" y="2102"/>
                </a:lnTo>
                <a:lnTo>
                  <a:pt x="732" y="2061"/>
                </a:lnTo>
                <a:lnTo>
                  <a:pt x="656" y="2012"/>
                </a:lnTo>
                <a:lnTo>
                  <a:pt x="582" y="1957"/>
                </a:lnTo>
                <a:lnTo>
                  <a:pt x="383" y="2113"/>
                </a:lnTo>
                <a:lnTo>
                  <a:pt x="137" y="1797"/>
                </a:lnTo>
                <a:lnTo>
                  <a:pt x="336" y="1642"/>
                </a:lnTo>
                <a:lnTo>
                  <a:pt x="300" y="1559"/>
                </a:lnTo>
                <a:lnTo>
                  <a:pt x="273" y="1473"/>
                </a:lnTo>
                <a:lnTo>
                  <a:pt x="253" y="1382"/>
                </a:lnTo>
                <a:lnTo>
                  <a:pt x="0" y="1374"/>
                </a:lnTo>
                <a:lnTo>
                  <a:pt x="14" y="974"/>
                </a:lnTo>
                <a:lnTo>
                  <a:pt x="268" y="982"/>
                </a:lnTo>
                <a:lnTo>
                  <a:pt x="294" y="896"/>
                </a:lnTo>
                <a:lnTo>
                  <a:pt x="328" y="811"/>
                </a:lnTo>
                <a:lnTo>
                  <a:pt x="370" y="730"/>
                </a:lnTo>
                <a:lnTo>
                  <a:pt x="181" y="560"/>
                </a:lnTo>
                <a:lnTo>
                  <a:pt x="450" y="264"/>
                </a:lnTo>
                <a:lnTo>
                  <a:pt x="638" y="433"/>
                </a:lnTo>
                <a:lnTo>
                  <a:pt x="713" y="384"/>
                </a:lnTo>
                <a:lnTo>
                  <a:pt x="792" y="340"/>
                </a:lnTo>
                <a:lnTo>
                  <a:pt x="879" y="306"/>
                </a:lnTo>
                <a:lnTo>
                  <a:pt x="843" y="55"/>
                </a:lnTo>
                <a:lnTo>
                  <a:pt x="123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7" name="Freeform 19"/>
          <p:cNvSpPr>
            <a:spLocks noEditPoints="1"/>
          </p:cNvSpPr>
          <p:nvPr/>
        </p:nvSpPr>
        <p:spPr bwMode="auto">
          <a:xfrm>
            <a:off x="6837116" y="1984610"/>
            <a:ext cx="1663922" cy="1571328"/>
          </a:xfrm>
          <a:custGeom>
            <a:avLst/>
            <a:gdLst>
              <a:gd name="T0" fmla="*/ 869 w 1902"/>
              <a:gd name="T1" fmla="*/ 565 h 1921"/>
              <a:gd name="T2" fmla="*/ 760 w 1902"/>
              <a:gd name="T3" fmla="*/ 606 h 1921"/>
              <a:gd name="T4" fmla="*/ 665 w 1902"/>
              <a:gd name="T5" fmla="*/ 676 h 1921"/>
              <a:gd name="T6" fmla="*/ 597 w 1902"/>
              <a:gd name="T7" fmla="*/ 767 h 1921"/>
              <a:gd name="T8" fmla="*/ 558 w 1902"/>
              <a:gd name="T9" fmla="*/ 872 h 1921"/>
              <a:gd name="T10" fmla="*/ 548 w 1902"/>
              <a:gd name="T11" fmla="*/ 984 h 1921"/>
              <a:gd name="T12" fmla="*/ 571 w 1902"/>
              <a:gd name="T13" fmla="*/ 1097 h 1921"/>
              <a:gd name="T14" fmla="*/ 628 w 1902"/>
              <a:gd name="T15" fmla="*/ 1203 h 1921"/>
              <a:gd name="T16" fmla="*/ 709 w 1902"/>
              <a:gd name="T17" fmla="*/ 1284 h 1921"/>
              <a:gd name="T18" fmla="*/ 809 w 1902"/>
              <a:gd name="T19" fmla="*/ 1338 h 1921"/>
              <a:gd name="T20" fmla="*/ 918 w 1902"/>
              <a:gd name="T21" fmla="*/ 1362 h 1921"/>
              <a:gd name="T22" fmla="*/ 1030 w 1902"/>
              <a:gd name="T23" fmla="*/ 1356 h 1921"/>
              <a:gd name="T24" fmla="*/ 1141 w 1902"/>
              <a:gd name="T25" fmla="*/ 1315 h 1921"/>
              <a:gd name="T26" fmla="*/ 1235 w 1902"/>
              <a:gd name="T27" fmla="*/ 1245 h 1921"/>
              <a:gd name="T28" fmla="*/ 1304 w 1902"/>
              <a:gd name="T29" fmla="*/ 1154 h 1921"/>
              <a:gd name="T30" fmla="*/ 1343 w 1902"/>
              <a:gd name="T31" fmla="*/ 1049 h 1921"/>
              <a:gd name="T32" fmla="*/ 1353 w 1902"/>
              <a:gd name="T33" fmla="*/ 937 h 1921"/>
              <a:gd name="T34" fmla="*/ 1330 w 1902"/>
              <a:gd name="T35" fmla="*/ 824 h 1921"/>
              <a:gd name="T36" fmla="*/ 1273 w 1902"/>
              <a:gd name="T37" fmla="*/ 719 h 1921"/>
              <a:gd name="T38" fmla="*/ 1191 w 1902"/>
              <a:gd name="T39" fmla="*/ 639 h 1921"/>
              <a:gd name="T40" fmla="*/ 1092 w 1902"/>
              <a:gd name="T41" fmla="*/ 583 h 1921"/>
              <a:gd name="T42" fmla="*/ 983 w 1902"/>
              <a:gd name="T43" fmla="*/ 559 h 1921"/>
              <a:gd name="T44" fmla="*/ 988 w 1902"/>
              <a:gd name="T45" fmla="*/ 0 h 1921"/>
              <a:gd name="T46" fmla="*/ 1257 w 1902"/>
              <a:gd name="T47" fmla="*/ 261 h 1921"/>
              <a:gd name="T48" fmla="*/ 1382 w 1902"/>
              <a:gd name="T49" fmla="*/ 329 h 1921"/>
              <a:gd name="T50" fmla="*/ 1596 w 1902"/>
              <a:gd name="T51" fmla="*/ 249 h 1921"/>
              <a:gd name="T52" fmla="*/ 1635 w 1902"/>
              <a:gd name="T53" fmla="*/ 621 h 1921"/>
              <a:gd name="T54" fmla="*/ 1687 w 1902"/>
              <a:gd name="T55" fmla="*/ 756 h 1921"/>
              <a:gd name="T56" fmla="*/ 1902 w 1902"/>
              <a:gd name="T57" fmla="*/ 831 h 1921"/>
              <a:gd name="T58" fmla="*/ 1693 w 1902"/>
              <a:gd name="T59" fmla="*/ 1141 h 1921"/>
              <a:gd name="T60" fmla="*/ 1646 w 1902"/>
              <a:gd name="T61" fmla="*/ 1276 h 1921"/>
              <a:gd name="T62" fmla="*/ 1763 w 1902"/>
              <a:gd name="T63" fmla="*/ 1473 h 1921"/>
              <a:gd name="T64" fmla="*/ 1403 w 1902"/>
              <a:gd name="T65" fmla="*/ 1576 h 1921"/>
              <a:gd name="T66" fmla="*/ 1312 w 1902"/>
              <a:gd name="T67" fmla="*/ 1634 h 1921"/>
              <a:gd name="T68" fmla="*/ 1214 w 1902"/>
              <a:gd name="T69" fmla="*/ 1678 h 1921"/>
              <a:gd name="T70" fmla="*/ 931 w 1902"/>
              <a:gd name="T71" fmla="*/ 1921 h 1921"/>
              <a:gd name="T72" fmla="*/ 830 w 1902"/>
              <a:gd name="T73" fmla="*/ 1716 h 1921"/>
              <a:gd name="T74" fmla="*/ 691 w 1902"/>
              <a:gd name="T75" fmla="*/ 1680 h 1921"/>
              <a:gd name="T76" fmla="*/ 318 w 1902"/>
              <a:gd name="T77" fmla="*/ 1685 h 1921"/>
              <a:gd name="T78" fmla="*/ 373 w 1902"/>
              <a:gd name="T79" fmla="*/ 1463 h 1921"/>
              <a:gd name="T80" fmla="*/ 289 w 1902"/>
              <a:gd name="T81" fmla="*/ 1346 h 1921"/>
              <a:gd name="T82" fmla="*/ 0 w 1902"/>
              <a:gd name="T83" fmla="*/ 1108 h 1921"/>
              <a:gd name="T84" fmla="*/ 186 w 1902"/>
              <a:gd name="T85" fmla="*/ 974 h 1921"/>
              <a:gd name="T86" fmla="*/ 197 w 1902"/>
              <a:gd name="T87" fmla="*/ 831 h 1921"/>
              <a:gd name="T88" fmla="*/ 127 w 1902"/>
              <a:gd name="T89" fmla="*/ 464 h 1921"/>
              <a:gd name="T90" fmla="*/ 355 w 1902"/>
              <a:gd name="T91" fmla="*/ 481 h 1921"/>
              <a:gd name="T92" fmla="*/ 457 w 1902"/>
              <a:gd name="T93" fmla="*/ 376 h 1921"/>
              <a:gd name="T94" fmla="*/ 639 w 1902"/>
              <a:gd name="T95" fmla="*/ 50 h 1921"/>
              <a:gd name="T96" fmla="*/ 805 w 1902"/>
              <a:gd name="T97" fmla="*/ 210 h 1921"/>
              <a:gd name="T98" fmla="*/ 947 w 1902"/>
              <a:gd name="T99" fmla="*/ 196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2" h="1921">
                <a:moveTo>
                  <a:pt x="926" y="559"/>
                </a:moveTo>
                <a:lnTo>
                  <a:pt x="869" y="565"/>
                </a:lnTo>
                <a:lnTo>
                  <a:pt x="813" y="582"/>
                </a:lnTo>
                <a:lnTo>
                  <a:pt x="760" y="606"/>
                </a:lnTo>
                <a:lnTo>
                  <a:pt x="709" y="639"/>
                </a:lnTo>
                <a:lnTo>
                  <a:pt x="665" y="676"/>
                </a:lnTo>
                <a:lnTo>
                  <a:pt x="628" y="719"/>
                </a:lnTo>
                <a:lnTo>
                  <a:pt x="597" y="767"/>
                </a:lnTo>
                <a:lnTo>
                  <a:pt x="574" y="818"/>
                </a:lnTo>
                <a:lnTo>
                  <a:pt x="558" y="872"/>
                </a:lnTo>
                <a:lnTo>
                  <a:pt x="549" y="927"/>
                </a:lnTo>
                <a:lnTo>
                  <a:pt x="548" y="984"/>
                </a:lnTo>
                <a:lnTo>
                  <a:pt x="556" y="1041"/>
                </a:lnTo>
                <a:lnTo>
                  <a:pt x="571" y="1097"/>
                </a:lnTo>
                <a:lnTo>
                  <a:pt x="595" y="1152"/>
                </a:lnTo>
                <a:lnTo>
                  <a:pt x="628" y="1203"/>
                </a:lnTo>
                <a:lnTo>
                  <a:pt x="665" y="1247"/>
                </a:lnTo>
                <a:lnTo>
                  <a:pt x="709" y="1284"/>
                </a:lnTo>
                <a:lnTo>
                  <a:pt x="756" y="1313"/>
                </a:lnTo>
                <a:lnTo>
                  <a:pt x="809" y="1338"/>
                </a:lnTo>
                <a:lnTo>
                  <a:pt x="862" y="1354"/>
                </a:lnTo>
                <a:lnTo>
                  <a:pt x="918" y="1362"/>
                </a:lnTo>
                <a:lnTo>
                  <a:pt x="975" y="1362"/>
                </a:lnTo>
                <a:lnTo>
                  <a:pt x="1030" y="1356"/>
                </a:lnTo>
                <a:lnTo>
                  <a:pt x="1087" y="1339"/>
                </a:lnTo>
                <a:lnTo>
                  <a:pt x="1141" y="1315"/>
                </a:lnTo>
                <a:lnTo>
                  <a:pt x="1191" y="1284"/>
                </a:lnTo>
                <a:lnTo>
                  <a:pt x="1235" y="1245"/>
                </a:lnTo>
                <a:lnTo>
                  <a:pt x="1273" y="1203"/>
                </a:lnTo>
                <a:lnTo>
                  <a:pt x="1304" y="1154"/>
                </a:lnTo>
                <a:lnTo>
                  <a:pt x="1327" y="1103"/>
                </a:lnTo>
                <a:lnTo>
                  <a:pt x="1343" y="1049"/>
                </a:lnTo>
                <a:lnTo>
                  <a:pt x="1351" y="994"/>
                </a:lnTo>
                <a:lnTo>
                  <a:pt x="1353" y="937"/>
                </a:lnTo>
                <a:lnTo>
                  <a:pt x="1345" y="880"/>
                </a:lnTo>
                <a:lnTo>
                  <a:pt x="1330" y="824"/>
                </a:lnTo>
                <a:lnTo>
                  <a:pt x="1306" y="769"/>
                </a:lnTo>
                <a:lnTo>
                  <a:pt x="1273" y="719"/>
                </a:lnTo>
                <a:lnTo>
                  <a:pt x="1235" y="675"/>
                </a:lnTo>
                <a:lnTo>
                  <a:pt x="1191" y="639"/>
                </a:lnTo>
                <a:lnTo>
                  <a:pt x="1144" y="608"/>
                </a:lnTo>
                <a:lnTo>
                  <a:pt x="1092" y="583"/>
                </a:lnTo>
                <a:lnTo>
                  <a:pt x="1038" y="567"/>
                </a:lnTo>
                <a:lnTo>
                  <a:pt x="983" y="559"/>
                </a:lnTo>
                <a:lnTo>
                  <a:pt x="926" y="559"/>
                </a:lnTo>
                <a:close/>
                <a:moveTo>
                  <a:pt x="988" y="0"/>
                </a:moveTo>
                <a:lnTo>
                  <a:pt x="1297" y="65"/>
                </a:lnTo>
                <a:lnTo>
                  <a:pt x="1257" y="261"/>
                </a:lnTo>
                <a:lnTo>
                  <a:pt x="1320" y="292"/>
                </a:lnTo>
                <a:lnTo>
                  <a:pt x="1382" y="329"/>
                </a:lnTo>
                <a:lnTo>
                  <a:pt x="1439" y="373"/>
                </a:lnTo>
                <a:lnTo>
                  <a:pt x="1596" y="249"/>
                </a:lnTo>
                <a:lnTo>
                  <a:pt x="1791" y="497"/>
                </a:lnTo>
                <a:lnTo>
                  <a:pt x="1635" y="621"/>
                </a:lnTo>
                <a:lnTo>
                  <a:pt x="1664" y="688"/>
                </a:lnTo>
                <a:lnTo>
                  <a:pt x="1687" y="756"/>
                </a:lnTo>
                <a:lnTo>
                  <a:pt x="1703" y="824"/>
                </a:lnTo>
                <a:lnTo>
                  <a:pt x="1902" y="831"/>
                </a:lnTo>
                <a:lnTo>
                  <a:pt x="1892" y="1147"/>
                </a:lnTo>
                <a:lnTo>
                  <a:pt x="1693" y="1141"/>
                </a:lnTo>
                <a:lnTo>
                  <a:pt x="1672" y="1209"/>
                </a:lnTo>
                <a:lnTo>
                  <a:pt x="1646" y="1276"/>
                </a:lnTo>
                <a:lnTo>
                  <a:pt x="1614" y="1341"/>
                </a:lnTo>
                <a:lnTo>
                  <a:pt x="1763" y="1473"/>
                </a:lnTo>
                <a:lnTo>
                  <a:pt x="1553" y="1709"/>
                </a:lnTo>
                <a:lnTo>
                  <a:pt x="1403" y="1576"/>
                </a:lnTo>
                <a:lnTo>
                  <a:pt x="1359" y="1607"/>
                </a:lnTo>
                <a:lnTo>
                  <a:pt x="1312" y="1634"/>
                </a:lnTo>
                <a:lnTo>
                  <a:pt x="1263" y="1657"/>
                </a:lnTo>
                <a:lnTo>
                  <a:pt x="1214" y="1678"/>
                </a:lnTo>
                <a:lnTo>
                  <a:pt x="1244" y="1876"/>
                </a:lnTo>
                <a:lnTo>
                  <a:pt x="931" y="1921"/>
                </a:lnTo>
                <a:lnTo>
                  <a:pt x="901" y="1724"/>
                </a:lnTo>
                <a:lnTo>
                  <a:pt x="830" y="1716"/>
                </a:lnTo>
                <a:lnTo>
                  <a:pt x="760" y="1701"/>
                </a:lnTo>
                <a:lnTo>
                  <a:pt x="691" y="1680"/>
                </a:lnTo>
                <a:lnTo>
                  <a:pt x="587" y="1849"/>
                </a:lnTo>
                <a:lnTo>
                  <a:pt x="318" y="1685"/>
                </a:lnTo>
                <a:lnTo>
                  <a:pt x="422" y="1514"/>
                </a:lnTo>
                <a:lnTo>
                  <a:pt x="373" y="1463"/>
                </a:lnTo>
                <a:lnTo>
                  <a:pt x="329" y="1406"/>
                </a:lnTo>
                <a:lnTo>
                  <a:pt x="289" y="1346"/>
                </a:lnTo>
                <a:lnTo>
                  <a:pt x="100" y="1408"/>
                </a:lnTo>
                <a:lnTo>
                  <a:pt x="0" y="1108"/>
                </a:lnTo>
                <a:lnTo>
                  <a:pt x="191" y="1046"/>
                </a:lnTo>
                <a:lnTo>
                  <a:pt x="186" y="974"/>
                </a:lnTo>
                <a:lnTo>
                  <a:pt x="188" y="901"/>
                </a:lnTo>
                <a:lnTo>
                  <a:pt x="197" y="831"/>
                </a:lnTo>
                <a:lnTo>
                  <a:pt x="12" y="756"/>
                </a:lnTo>
                <a:lnTo>
                  <a:pt x="127" y="464"/>
                </a:lnTo>
                <a:lnTo>
                  <a:pt x="313" y="538"/>
                </a:lnTo>
                <a:lnTo>
                  <a:pt x="355" y="481"/>
                </a:lnTo>
                <a:lnTo>
                  <a:pt x="403" y="427"/>
                </a:lnTo>
                <a:lnTo>
                  <a:pt x="457" y="376"/>
                </a:lnTo>
                <a:lnTo>
                  <a:pt x="362" y="200"/>
                </a:lnTo>
                <a:lnTo>
                  <a:pt x="639" y="50"/>
                </a:lnTo>
                <a:lnTo>
                  <a:pt x="734" y="226"/>
                </a:lnTo>
                <a:lnTo>
                  <a:pt x="805" y="210"/>
                </a:lnTo>
                <a:lnTo>
                  <a:pt x="875" y="200"/>
                </a:lnTo>
                <a:lnTo>
                  <a:pt x="947" y="196"/>
                </a:lnTo>
                <a:lnTo>
                  <a:pt x="98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8" name="Freeform 29"/>
          <p:cNvSpPr>
            <a:spLocks noEditPoints="1"/>
          </p:cNvSpPr>
          <p:nvPr/>
        </p:nvSpPr>
        <p:spPr bwMode="auto">
          <a:xfrm>
            <a:off x="3611262" y="3492923"/>
            <a:ext cx="1701520" cy="1699718"/>
          </a:xfrm>
          <a:custGeom>
            <a:avLst/>
            <a:gdLst>
              <a:gd name="T0" fmla="*/ 1684 w 3778"/>
              <a:gd name="T1" fmla="*/ 1504 h 3775"/>
              <a:gd name="T2" fmla="*/ 1503 w 3778"/>
              <a:gd name="T3" fmla="*/ 1683 h 3775"/>
              <a:gd name="T4" fmla="*/ 1456 w 3778"/>
              <a:gd name="T5" fmla="*/ 1943 h 3775"/>
              <a:gd name="T6" fmla="*/ 1563 w 3778"/>
              <a:gd name="T7" fmla="*/ 2177 h 3775"/>
              <a:gd name="T8" fmla="*/ 1781 w 3778"/>
              <a:gd name="T9" fmla="*/ 2311 h 3775"/>
              <a:gd name="T10" fmla="*/ 2046 w 3778"/>
              <a:gd name="T11" fmla="*/ 2294 h 3775"/>
              <a:gd name="T12" fmla="*/ 2247 w 3778"/>
              <a:gd name="T13" fmla="*/ 2137 h 3775"/>
              <a:gd name="T14" fmla="*/ 2325 w 3778"/>
              <a:gd name="T15" fmla="*/ 1888 h 3775"/>
              <a:gd name="T16" fmla="*/ 2247 w 3778"/>
              <a:gd name="T17" fmla="*/ 1639 h 3775"/>
              <a:gd name="T18" fmla="*/ 2046 w 3778"/>
              <a:gd name="T19" fmla="*/ 1482 h 3775"/>
              <a:gd name="T20" fmla="*/ 1959 w 3778"/>
              <a:gd name="T21" fmla="*/ 1166 h 3775"/>
              <a:gd name="T22" fmla="*/ 2274 w 3778"/>
              <a:gd name="T23" fmla="*/ 1273 h 3775"/>
              <a:gd name="T24" fmla="*/ 2504 w 3778"/>
              <a:gd name="T25" fmla="*/ 1502 h 3775"/>
              <a:gd name="T26" fmla="*/ 2611 w 3778"/>
              <a:gd name="T27" fmla="*/ 1817 h 3775"/>
              <a:gd name="T28" fmla="*/ 2564 w 3778"/>
              <a:gd name="T29" fmla="*/ 2155 h 3775"/>
              <a:gd name="T30" fmla="*/ 2379 w 3778"/>
              <a:gd name="T31" fmla="*/ 2424 h 3775"/>
              <a:gd name="T32" fmla="*/ 2092 w 3778"/>
              <a:gd name="T33" fmla="*/ 2585 h 3775"/>
              <a:gd name="T34" fmla="*/ 1751 w 3778"/>
              <a:gd name="T35" fmla="*/ 2600 h 3775"/>
              <a:gd name="T36" fmla="*/ 1449 w 3778"/>
              <a:gd name="T37" fmla="*/ 2466 h 3775"/>
              <a:gd name="T38" fmla="*/ 1240 w 3778"/>
              <a:gd name="T39" fmla="*/ 2215 h 3775"/>
              <a:gd name="T40" fmla="*/ 1162 w 3778"/>
              <a:gd name="T41" fmla="*/ 1888 h 3775"/>
              <a:gd name="T42" fmla="*/ 1240 w 3778"/>
              <a:gd name="T43" fmla="*/ 1560 h 3775"/>
              <a:gd name="T44" fmla="*/ 1449 w 3778"/>
              <a:gd name="T45" fmla="*/ 1311 h 3775"/>
              <a:gd name="T46" fmla="*/ 1751 w 3778"/>
              <a:gd name="T47" fmla="*/ 1175 h 3775"/>
              <a:gd name="T48" fmla="*/ 1709 w 3778"/>
              <a:gd name="T49" fmla="*/ 740 h 3775"/>
              <a:gd name="T50" fmla="*/ 1302 w 3778"/>
              <a:gd name="T51" fmla="*/ 885 h 3775"/>
              <a:gd name="T52" fmla="*/ 981 w 3778"/>
              <a:gd name="T53" fmla="*/ 1161 h 3775"/>
              <a:gd name="T54" fmla="*/ 780 w 3778"/>
              <a:gd name="T55" fmla="*/ 1537 h 3775"/>
              <a:gd name="T56" fmla="*/ 729 w 3778"/>
              <a:gd name="T57" fmla="*/ 1978 h 3775"/>
              <a:gd name="T58" fmla="*/ 844 w 3778"/>
              <a:gd name="T59" fmla="*/ 2399 h 3775"/>
              <a:gd name="T60" fmla="*/ 1097 w 3778"/>
              <a:gd name="T61" fmla="*/ 2738 h 3775"/>
              <a:gd name="T62" fmla="*/ 1456 w 3778"/>
              <a:gd name="T63" fmla="*/ 2966 h 3775"/>
              <a:gd name="T64" fmla="*/ 1889 w 3778"/>
              <a:gd name="T65" fmla="*/ 3050 h 3775"/>
              <a:gd name="T66" fmla="*/ 2321 w 3778"/>
              <a:gd name="T67" fmla="*/ 2966 h 3775"/>
              <a:gd name="T68" fmla="*/ 2680 w 3778"/>
              <a:gd name="T69" fmla="*/ 2738 h 3775"/>
              <a:gd name="T70" fmla="*/ 2932 w 3778"/>
              <a:gd name="T71" fmla="*/ 2399 h 3775"/>
              <a:gd name="T72" fmla="*/ 3047 w 3778"/>
              <a:gd name="T73" fmla="*/ 1978 h 3775"/>
              <a:gd name="T74" fmla="*/ 2997 w 3778"/>
              <a:gd name="T75" fmla="*/ 1537 h 3775"/>
              <a:gd name="T76" fmla="*/ 2795 w 3778"/>
              <a:gd name="T77" fmla="*/ 1161 h 3775"/>
              <a:gd name="T78" fmla="*/ 2476 w 3778"/>
              <a:gd name="T79" fmla="*/ 885 h 3775"/>
              <a:gd name="T80" fmla="*/ 2068 w 3778"/>
              <a:gd name="T81" fmla="*/ 740 h 3775"/>
              <a:gd name="T82" fmla="*/ 2193 w 3778"/>
              <a:gd name="T83" fmla="*/ 450 h 3775"/>
              <a:gd name="T84" fmla="*/ 2500 w 3778"/>
              <a:gd name="T85" fmla="*/ 573 h 3775"/>
              <a:gd name="T86" fmla="*/ 3151 w 3778"/>
              <a:gd name="T87" fmla="*/ 437 h 3775"/>
              <a:gd name="T88" fmla="*/ 3171 w 3778"/>
              <a:gd name="T89" fmla="*/ 1212 h 3775"/>
              <a:gd name="T90" fmla="*/ 3315 w 3778"/>
              <a:gd name="T91" fmla="*/ 1620 h 3775"/>
              <a:gd name="T92" fmla="*/ 3315 w 3778"/>
              <a:gd name="T93" fmla="*/ 2159 h 3775"/>
              <a:gd name="T94" fmla="*/ 3174 w 3778"/>
              <a:gd name="T95" fmla="*/ 2558 h 3775"/>
              <a:gd name="T96" fmla="*/ 3142 w 3778"/>
              <a:gd name="T97" fmla="*/ 3338 h 3775"/>
              <a:gd name="T98" fmla="*/ 2485 w 3778"/>
              <a:gd name="T99" fmla="*/ 3208 h 3775"/>
              <a:gd name="T100" fmla="*/ 2181 w 3778"/>
              <a:gd name="T101" fmla="*/ 3337 h 3775"/>
              <a:gd name="T102" fmla="*/ 1523 w 3778"/>
              <a:gd name="T103" fmla="*/ 3292 h 3775"/>
              <a:gd name="T104" fmla="*/ 1145 w 3778"/>
              <a:gd name="T105" fmla="*/ 3130 h 3775"/>
              <a:gd name="T106" fmla="*/ 650 w 3778"/>
              <a:gd name="T107" fmla="*/ 2708 h 3775"/>
              <a:gd name="T108" fmla="*/ 535 w 3778"/>
              <a:gd name="T109" fmla="*/ 2407 h 3775"/>
              <a:gd name="T110" fmla="*/ 0 w 3778"/>
              <a:gd name="T111" fmla="*/ 2027 h 3775"/>
              <a:gd name="T112" fmla="*/ 508 w 3778"/>
              <a:gd name="T113" fmla="*/ 1439 h 3775"/>
              <a:gd name="T114" fmla="*/ 697 w 3778"/>
              <a:gd name="T115" fmla="*/ 1063 h 3775"/>
              <a:gd name="T116" fmla="*/ 1066 w 3778"/>
              <a:gd name="T117" fmla="*/ 696 h 3775"/>
              <a:gd name="T118" fmla="*/ 1434 w 3778"/>
              <a:gd name="T119" fmla="*/ 509 h 3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78" h="3775">
                <a:moveTo>
                  <a:pt x="1889" y="1452"/>
                </a:moveTo>
                <a:lnTo>
                  <a:pt x="1834" y="1455"/>
                </a:lnTo>
                <a:lnTo>
                  <a:pt x="1781" y="1466"/>
                </a:lnTo>
                <a:lnTo>
                  <a:pt x="1731" y="1482"/>
                </a:lnTo>
                <a:lnTo>
                  <a:pt x="1684" y="1504"/>
                </a:lnTo>
                <a:lnTo>
                  <a:pt x="1639" y="1530"/>
                </a:lnTo>
                <a:lnTo>
                  <a:pt x="1599" y="1562"/>
                </a:lnTo>
                <a:lnTo>
                  <a:pt x="1563" y="1599"/>
                </a:lnTo>
                <a:lnTo>
                  <a:pt x="1531" y="1639"/>
                </a:lnTo>
                <a:lnTo>
                  <a:pt x="1503" y="1683"/>
                </a:lnTo>
                <a:lnTo>
                  <a:pt x="1482" y="1730"/>
                </a:lnTo>
                <a:lnTo>
                  <a:pt x="1466" y="1781"/>
                </a:lnTo>
                <a:lnTo>
                  <a:pt x="1456" y="1834"/>
                </a:lnTo>
                <a:lnTo>
                  <a:pt x="1453" y="1888"/>
                </a:lnTo>
                <a:lnTo>
                  <a:pt x="1456" y="1943"/>
                </a:lnTo>
                <a:lnTo>
                  <a:pt x="1466" y="1996"/>
                </a:lnTo>
                <a:lnTo>
                  <a:pt x="1482" y="2045"/>
                </a:lnTo>
                <a:lnTo>
                  <a:pt x="1503" y="2092"/>
                </a:lnTo>
                <a:lnTo>
                  <a:pt x="1531" y="2137"/>
                </a:lnTo>
                <a:lnTo>
                  <a:pt x="1563" y="2177"/>
                </a:lnTo>
                <a:lnTo>
                  <a:pt x="1599" y="2214"/>
                </a:lnTo>
                <a:lnTo>
                  <a:pt x="1639" y="2245"/>
                </a:lnTo>
                <a:lnTo>
                  <a:pt x="1684" y="2273"/>
                </a:lnTo>
                <a:lnTo>
                  <a:pt x="1731" y="2294"/>
                </a:lnTo>
                <a:lnTo>
                  <a:pt x="1781" y="2311"/>
                </a:lnTo>
                <a:lnTo>
                  <a:pt x="1834" y="2320"/>
                </a:lnTo>
                <a:lnTo>
                  <a:pt x="1889" y="2323"/>
                </a:lnTo>
                <a:lnTo>
                  <a:pt x="1943" y="2320"/>
                </a:lnTo>
                <a:lnTo>
                  <a:pt x="1996" y="2311"/>
                </a:lnTo>
                <a:lnTo>
                  <a:pt x="2046" y="2294"/>
                </a:lnTo>
                <a:lnTo>
                  <a:pt x="2094" y="2273"/>
                </a:lnTo>
                <a:lnTo>
                  <a:pt x="2137" y="2245"/>
                </a:lnTo>
                <a:lnTo>
                  <a:pt x="2178" y="2214"/>
                </a:lnTo>
                <a:lnTo>
                  <a:pt x="2214" y="2177"/>
                </a:lnTo>
                <a:lnTo>
                  <a:pt x="2247" y="2137"/>
                </a:lnTo>
                <a:lnTo>
                  <a:pt x="2273" y="2092"/>
                </a:lnTo>
                <a:lnTo>
                  <a:pt x="2295" y="2045"/>
                </a:lnTo>
                <a:lnTo>
                  <a:pt x="2311" y="1996"/>
                </a:lnTo>
                <a:lnTo>
                  <a:pt x="2321" y="1943"/>
                </a:lnTo>
                <a:lnTo>
                  <a:pt x="2325" y="1888"/>
                </a:lnTo>
                <a:lnTo>
                  <a:pt x="2321" y="1834"/>
                </a:lnTo>
                <a:lnTo>
                  <a:pt x="2311" y="1781"/>
                </a:lnTo>
                <a:lnTo>
                  <a:pt x="2295" y="1730"/>
                </a:lnTo>
                <a:lnTo>
                  <a:pt x="2273" y="1683"/>
                </a:lnTo>
                <a:lnTo>
                  <a:pt x="2247" y="1639"/>
                </a:lnTo>
                <a:lnTo>
                  <a:pt x="2214" y="1599"/>
                </a:lnTo>
                <a:lnTo>
                  <a:pt x="2178" y="1562"/>
                </a:lnTo>
                <a:lnTo>
                  <a:pt x="2137" y="1530"/>
                </a:lnTo>
                <a:lnTo>
                  <a:pt x="2094" y="1504"/>
                </a:lnTo>
                <a:lnTo>
                  <a:pt x="2046" y="1482"/>
                </a:lnTo>
                <a:lnTo>
                  <a:pt x="1996" y="1466"/>
                </a:lnTo>
                <a:lnTo>
                  <a:pt x="1943" y="1455"/>
                </a:lnTo>
                <a:lnTo>
                  <a:pt x="1889" y="1452"/>
                </a:lnTo>
                <a:close/>
                <a:moveTo>
                  <a:pt x="1889" y="1162"/>
                </a:moveTo>
                <a:lnTo>
                  <a:pt x="1959" y="1166"/>
                </a:lnTo>
                <a:lnTo>
                  <a:pt x="2027" y="1175"/>
                </a:lnTo>
                <a:lnTo>
                  <a:pt x="2092" y="1191"/>
                </a:lnTo>
                <a:lnTo>
                  <a:pt x="2156" y="1213"/>
                </a:lnTo>
                <a:lnTo>
                  <a:pt x="2217" y="1240"/>
                </a:lnTo>
                <a:lnTo>
                  <a:pt x="2274" y="1273"/>
                </a:lnTo>
                <a:lnTo>
                  <a:pt x="2328" y="1311"/>
                </a:lnTo>
                <a:lnTo>
                  <a:pt x="2379" y="1352"/>
                </a:lnTo>
                <a:lnTo>
                  <a:pt x="2425" y="1398"/>
                </a:lnTo>
                <a:lnTo>
                  <a:pt x="2467" y="1448"/>
                </a:lnTo>
                <a:lnTo>
                  <a:pt x="2504" y="1502"/>
                </a:lnTo>
                <a:lnTo>
                  <a:pt x="2536" y="1560"/>
                </a:lnTo>
                <a:lnTo>
                  <a:pt x="2564" y="1621"/>
                </a:lnTo>
                <a:lnTo>
                  <a:pt x="2586" y="1684"/>
                </a:lnTo>
                <a:lnTo>
                  <a:pt x="2602" y="1750"/>
                </a:lnTo>
                <a:lnTo>
                  <a:pt x="2611" y="1817"/>
                </a:lnTo>
                <a:lnTo>
                  <a:pt x="2615" y="1888"/>
                </a:lnTo>
                <a:lnTo>
                  <a:pt x="2611" y="1958"/>
                </a:lnTo>
                <a:lnTo>
                  <a:pt x="2602" y="2025"/>
                </a:lnTo>
                <a:lnTo>
                  <a:pt x="2586" y="2092"/>
                </a:lnTo>
                <a:lnTo>
                  <a:pt x="2564" y="2155"/>
                </a:lnTo>
                <a:lnTo>
                  <a:pt x="2536" y="2215"/>
                </a:lnTo>
                <a:lnTo>
                  <a:pt x="2504" y="2273"/>
                </a:lnTo>
                <a:lnTo>
                  <a:pt x="2467" y="2327"/>
                </a:lnTo>
                <a:lnTo>
                  <a:pt x="2425" y="2377"/>
                </a:lnTo>
                <a:lnTo>
                  <a:pt x="2379" y="2424"/>
                </a:lnTo>
                <a:lnTo>
                  <a:pt x="2328" y="2466"/>
                </a:lnTo>
                <a:lnTo>
                  <a:pt x="2274" y="2504"/>
                </a:lnTo>
                <a:lnTo>
                  <a:pt x="2217" y="2536"/>
                </a:lnTo>
                <a:lnTo>
                  <a:pt x="2156" y="2563"/>
                </a:lnTo>
                <a:lnTo>
                  <a:pt x="2092" y="2585"/>
                </a:lnTo>
                <a:lnTo>
                  <a:pt x="2027" y="2600"/>
                </a:lnTo>
                <a:lnTo>
                  <a:pt x="1959" y="2611"/>
                </a:lnTo>
                <a:lnTo>
                  <a:pt x="1889" y="2614"/>
                </a:lnTo>
                <a:lnTo>
                  <a:pt x="1819" y="2611"/>
                </a:lnTo>
                <a:lnTo>
                  <a:pt x="1751" y="2600"/>
                </a:lnTo>
                <a:lnTo>
                  <a:pt x="1684" y="2585"/>
                </a:lnTo>
                <a:lnTo>
                  <a:pt x="1621" y="2563"/>
                </a:lnTo>
                <a:lnTo>
                  <a:pt x="1561" y="2536"/>
                </a:lnTo>
                <a:lnTo>
                  <a:pt x="1503" y="2504"/>
                </a:lnTo>
                <a:lnTo>
                  <a:pt x="1449" y="2466"/>
                </a:lnTo>
                <a:lnTo>
                  <a:pt x="1399" y="2424"/>
                </a:lnTo>
                <a:lnTo>
                  <a:pt x="1353" y="2377"/>
                </a:lnTo>
                <a:lnTo>
                  <a:pt x="1310" y="2327"/>
                </a:lnTo>
                <a:lnTo>
                  <a:pt x="1272" y="2273"/>
                </a:lnTo>
                <a:lnTo>
                  <a:pt x="1240" y="2215"/>
                </a:lnTo>
                <a:lnTo>
                  <a:pt x="1212" y="2155"/>
                </a:lnTo>
                <a:lnTo>
                  <a:pt x="1191" y="2092"/>
                </a:lnTo>
                <a:lnTo>
                  <a:pt x="1176" y="2025"/>
                </a:lnTo>
                <a:lnTo>
                  <a:pt x="1165" y="1958"/>
                </a:lnTo>
                <a:lnTo>
                  <a:pt x="1162" y="1888"/>
                </a:lnTo>
                <a:lnTo>
                  <a:pt x="1165" y="1817"/>
                </a:lnTo>
                <a:lnTo>
                  <a:pt x="1176" y="1750"/>
                </a:lnTo>
                <a:lnTo>
                  <a:pt x="1191" y="1684"/>
                </a:lnTo>
                <a:lnTo>
                  <a:pt x="1212" y="1621"/>
                </a:lnTo>
                <a:lnTo>
                  <a:pt x="1240" y="1560"/>
                </a:lnTo>
                <a:lnTo>
                  <a:pt x="1272" y="1502"/>
                </a:lnTo>
                <a:lnTo>
                  <a:pt x="1310" y="1448"/>
                </a:lnTo>
                <a:lnTo>
                  <a:pt x="1353" y="1398"/>
                </a:lnTo>
                <a:lnTo>
                  <a:pt x="1399" y="1352"/>
                </a:lnTo>
                <a:lnTo>
                  <a:pt x="1449" y="1311"/>
                </a:lnTo>
                <a:lnTo>
                  <a:pt x="1503" y="1273"/>
                </a:lnTo>
                <a:lnTo>
                  <a:pt x="1561" y="1240"/>
                </a:lnTo>
                <a:lnTo>
                  <a:pt x="1621" y="1213"/>
                </a:lnTo>
                <a:lnTo>
                  <a:pt x="1684" y="1191"/>
                </a:lnTo>
                <a:lnTo>
                  <a:pt x="1751" y="1175"/>
                </a:lnTo>
                <a:lnTo>
                  <a:pt x="1819" y="1166"/>
                </a:lnTo>
                <a:lnTo>
                  <a:pt x="1889" y="1162"/>
                </a:lnTo>
                <a:close/>
                <a:moveTo>
                  <a:pt x="1889" y="727"/>
                </a:moveTo>
                <a:lnTo>
                  <a:pt x="1798" y="730"/>
                </a:lnTo>
                <a:lnTo>
                  <a:pt x="1709" y="740"/>
                </a:lnTo>
                <a:lnTo>
                  <a:pt x="1622" y="758"/>
                </a:lnTo>
                <a:lnTo>
                  <a:pt x="1538" y="781"/>
                </a:lnTo>
                <a:lnTo>
                  <a:pt x="1456" y="809"/>
                </a:lnTo>
                <a:lnTo>
                  <a:pt x="1377" y="845"/>
                </a:lnTo>
                <a:lnTo>
                  <a:pt x="1302" y="885"/>
                </a:lnTo>
                <a:lnTo>
                  <a:pt x="1230" y="931"/>
                </a:lnTo>
                <a:lnTo>
                  <a:pt x="1162" y="982"/>
                </a:lnTo>
                <a:lnTo>
                  <a:pt x="1097" y="1037"/>
                </a:lnTo>
                <a:lnTo>
                  <a:pt x="1038" y="1097"/>
                </a:lnTo>
                <a:lnTo>
                  <a:pt x="981" y="1161"/>
                </a:lnTo>
                <a:lnTo>
                  <a:pt x="931" y="1230"/>
                </a:lnTo>
                <a:lnTo>
                  <a:pt x="885" y="1301"/>
                </a:lnTo>
                <a:lnTo>
                  <a:pt x="844" y="1377"/>
                </a:lnTo>
                <a:lnTo>
                  <a:pt x="810" y="1455"/>
                </a:lnTo>
                <a:lnTo>
                  <a:pt x="780" y="1537"/>
                </a:lnTo>
                <a:lnTo>
                  <a:pt x="757" y="1622"/>
                </a:lnTo>
                <a:lnTo>
                  <a:pt x="740" y="1708"/>
                </a:lnTo>
                <a:lnTo>
                  <a:pt x="729" y="1797"/>
                </a:lnTo>
                <a:lnTo>
                  <a:pt x="726" y="1888"/>
                </a:lnTo>
                <a:lnTo>
                  <a:pt x="729" y="1978"/>
                </a:lnTo>
                <a:lnTo>
                  <a:pt x="740" y="2068"/>
                </a:lnTo>
                <a:lnTo>
                  <a:pt x="757" y="2154"/>
                </a:lnTo>
                <a:lnTo>
                  <a:pt x="780" y="2238"/>
                </a:lnTo>
                <a:lnTo>
                  <a:pt x="810" y="2320"/>
                </a:lnTo>
                <a:lnTo>
                  <a:pt x="844" y="2399"/>
                </a:lnTo>
                <a:lnTo>
                  <a:pt x="885" y="2474"/>
                </a:lnTo>
                <a:lnTo>
                  <a:pt x="931" y="2546"/>
                </a:lnTo>
                <a:lnTo>
                  <a:pt x="981" y="2614"/>
                </a:lnTo>
                <a:lnTo>
                  <a:pt x="1038" y="2678"/>
                </a:lnTo>
                <a:lnTo>
                  <a:pt x="1097" y="2738"/>
                </a:lnTo>
                <a:lnTo>
                  <a:pt x="1162" y="2794"/>
                </a:lnTo>
                <a:lnTo>
                  <a:pt x="1230" y="2845"/>
                </a:lnTo>
                <a:lnTo>
                  <a:pt x="1302" y="2891"/>
                </a:lnTo>
                <a:lnTo>
                  <a:pt x="1377" y="2931"/>
                </a:lnTo>
                <a:lnTo>
                  <a:pt x="1456" y="2966"/>
                </a:lnTo>
                <a:lnTo>
                  <a:pt x="1538" y="2996"/>
                </a:lnTo>
                <a:lnTo>
                  <a:pt x="1622" y="3019"/>
                </a:lnTo>
                <a:lnTo>
                  <a:pt x="1709" y="3036"/>
                </a:lnTo>
                <a:lnTo>
                  <a:pt x="1798" y="3046"/>
                </a:lnTo>
                <a:lnTo>
                  <a:pt x="1889" y="3050"/>
                </a:lnTo>
                <a:lnTo>
                  <a:pt x="1980" y="3046"/>
                </a:lnTo>
                <a:lnTo>
                  <a:pt x="2068" y="3036"/>
                </a:lnTo>
                <a:lnTo>
                  <a:pt x="2155" y="3019"/>
                </a:lnTo>
                <a:lnTo>
                  <a:pt x="2240" y="2996"/>
                </a:lnTo>
                <a:lnTo>
                  <a:pt x="2321" y="2966"/>
                </a:lnTo>
                <a:lnTo>
                  <a:pt x="2400" y="2931"/>
                </a:lnTo>
                <a:lnTo>
                  <a:pt x="2476" y="2891"/>
                </a:lnTo>
                <a:lnTo>
                  <a:pt x="2547" y="2845"/>
                </a:lnTo>
                <a:lnTo>
                  <a:pt x="2616" y="2794"/>
                </a:lnTo>
                <a:lnTo>
                  <a:pt x="2680" y="2738"/>
                </a:lnTo>
                <a:lnTo>
                  <a:pt x="2740" y="2678"/>
                </a:lnTo>
                <a:lnTo>
                  <a:pt x="2795" y="2614"/>
                </a:lnTo>
                <a:lnTo>
                  <a:pt x="2846" y="2546"/>
                </a:lnTo>
                <a:lnTo>
                  <a:pt x="2892" y="2474"/>
                </a:lnTo>
                <a:lnTo>
                  <a:pt x="2932" y="2399"/>
                </a:lnTo>
                <a:lnTo>
                  <a:pt x="2968" y="2320"/>
                </a:lnTo>
                <a:lnTo>
                  <a:pt x="2997" y="2238"/>
                </a:lnTo>
                <a:lnTo>
                  <a:pt x="3020" y="2154"/>
                </a:lnTo>
                <a:lnTo>
                  <a:pt x="3037" y="2068"/>
                </a:lnTo>
                <a:lnTo>
                  <a:pt x="3047" y="1978"/>
                </a:lnTo>
                <a:lnTo>
                  <a:pt x="3051" y="1888"/>
                </a:lnTo>
                <a:lnTo>
                  <a:pt x="3047" y="1797"/>
                </a:lnTo>
                <a:lnTo>
                  <a:pt x="3037" y="1708"/>
                </a:lnTo>
                <a:lnTo>
                  <a:pt x="3020" y="1622"/>
                </a:lnTo>
                <a:lnTo>
                  <a:pt x="2997" y="1537"/>
                </a:lnTo>
                <a:lnTo>
                  <a:pt x="2968" y="1455"/>
                </a:lnTo>
                <a:lnTo>
                  <a:pt x="2932" y="1377"/>
                </a:lnTo>
                <a:lnTo>
                  <a:pt x="2892" y="1301"/>
                </a:lnTo>
                <a:lnTo>
                  <a:pt x="2846" y="1230"/>
                </a:lnTo>
                <a:lnTo>
                  <a:pt x="2795" y="1161"/>
                </a:lnTo>
                <a:lnTo>
                  <a:pt x="2740" y="1097"/>
                </a:lnTo>
                <a:lnTo>
                  <a:pt x="2680" y="1037"/>
                </a:lnTo>
                <a:lnTo>
                  <a:pt x="2616" y="982"/>
                </a:lnTo>
                <a:lnTo>
                  <a:pt x="2547" y="931"/>
                </a:lnTo>
                <a:lnTo>
                  <a:pt x="2476" y="885"/>
                </a:lnTo>
                <a:lnTo>
                  <a:pt x="2400" y="845"/>
                </a:lnTo>
                <a:lnTo>
                  <a:pt x="2321" y="809"/>
                </a:lnTo>
                <a:lnTo>
                  <a:pt x="2240" y="781"/>
                </a:lnTo>
                <a:lnTo>
                  <a:pt x="2155" y="758"/>
                </a:lnTo>
                <a:lnTo>
                  <a:pt x="2068" y="740"/>
                </a:lnTo>
                <a:lnTo>
                  <a:pt x="1980" y="730"/>
                </a:lnTo>
                <a:lnTo>
                  <a:pt x="1889" y="727"/>
                </a:lnTo>
                <a:close/>
                <a:moveTo>
                  <a:pt x="1743" y="0"/>
                </a:moveTo>
                <a:lnTo>
                  <a:pt x="2034" y="0"/>
                </a:lnTo>
                <a:lnTo>
                  <a:pt x="2193" y="450"/>
                </a:lnTo>
                <a:lnTo>
                  <a:pt x="2183" y="467"/>
                </a:lnTo>
                <a:lnTo>
                  <a:pt x="2266" y="486"/>
                </a:lnTo>
                <a:lnTo>
                  <a:pt x="2347" y="511"/>
                </a:lnTo>
                <a:lnTo>
                  <a:pt x="2425" y="539"/>
                </a:lnTo>
                <a:lnTo>
                  <a:pt x="2500" y="573"/>
                </a:lnTo>
                <a:lnTo>
                  <a:pt x="2573" y="611"/>
                </a:lnTo>
                <a:lnTo>
                  <a:pt x="2645" y="652"/>
                </a:lnTo>
                <a:lnTo>
                  <a:pt x="2714" y="697"/>
                </a:lnTo>
                <a:lnTo>
                  <a:pt x="2731" y="646"/>
                </a:lnTo>
                <a:lnTo>
                  <a:pt x="3151" y="437"/>
                </a:lnTo>
                <a:lnTo>
                  <a:pt x="3341" y="627"/>
                </a:lnTo>
                <a:lnTo>
                  <a:pt x="3122" y="1053"/>
                </a:lnTo>
                <a:lnTo>
                  <a:pt x="3083" y="1066"/>
                </a:lnTo>
                <a:lnTo>
                  <a:pt x="3129" y="1137"/>
                </a:lnTo>
                <a:lnTo>
                  <a:pt x="3171" y="1212"/>
                </a:lnTo>
                <a:lnTo>
                  <a:pt x="3209" y="1289"/>
                </a:lnTo>
                <a:lnTo>
                  <a:pt x="3244" y="1368"/>
                </a:lnTo>
                <a:lnTo>
                  <a:pt x="3273" y="1450"/>
                </a:lnTo>
                <a:lnTo>
                  <a:pt x="3297" y="1534"/>
                </a:lnTo>
                <a:lnTo>
                  <a:pt x="3315" y="1620"/>
                </a:lnTo>
                <a:lnTo>
                  <a:pt x="3338" y="1608"/>
                </a:lnTo>
                <a:lnTo>
                  <a:pt x="3778" y="1755"/>
                </a:lnTo>
                <a:lnTo>
                  <a:pt x="3778" y="2020"/>
                </a:lnTo>
                <a:lnTo>
                  <a:pt x="3328" y="2166"/>
                </a:lnTo>
                <a:lnTo>
                  <a:pt x="3315" y="2159"/>
                </a:lnTo>
                <a:lnTo>
                  <a:pt x="3296" y="2243"/>
                </a:lnTo>
                <a:lnTo>
                  <a:pt x="3273" y="2324"/>
                </a:lnTo>
                <a:lnTo>
                  <a:pt x="3244" y="2405"/>
                </a:lnTo>
                <a:lnTo>
                  <a:pt x="3211" y="2482"/>
                </a:lnTo>
                <a:lnTo>
                  <a:pt x="3174" y="2558"/>
                </a:lnTo>
                <a:lnTo>
                  <a:pt x="3132" y="2630"/>
                </a:lnTo>
                <a:lnTo>
                  <a:pt x="3087" y="2700"/>
                </a:lnTo>
                <a:lnTo>
                  <a:pt x="3136" y="2715"/>
                </a:lnTo>
                <a:lnTo>
                  <a:pt x="3341" y="3139"/>
                </a:lnTo>
                <a:lnTo>
                  <a:pt x="3142" y="3338"/>
                </a:lnTo>
                <a:lnTo>
                  <a:pt x="2710" y="3125"/>
                </a:lnTo>
                <a:lnTo>
                  <a:pt x="2699" y="3088"/>
                </a:lnTo>
                <a:lnTo>
                  <a:pt x="2630" y="3131"/>
                </a:lnTo>
                <a:lnTo>
                  <a:pt x="2558" y="3171"/>
                </a:lnTo>
                <a:lnTo>
                  <a:pt x="2485" y="3208"/>
                </a:lnTo>
                <a:lnTo>
                  <a:pt x="2409" y="3240"/>
                </a:lnTo>
                <a:lnTo>
                  <a:pt x="2331" y="3269"/>
                </a:lnTo>
                <a:lnTo>
                  <a:pt x="2250" y="3292"/>
                </a:lnTo>
                <a:lnTo>
                  <a:pt x="2167" y="3312"/>
                </a:lnTo>
                <a:lnTo>
                  <a:pt x="2181" y="3337"/>
                </a:lnTo>
                <a:lnTo>
                  <a:pt x="2027" y="3775"/>
                </a:lnTo>
                <a:lnTo>
                  <a:pt x="1750" y="3775"/>
                </a:lnTo>
                <a:lnTo>
                  <a:pt x="1598" y="3325"/>
                </a:lnTo>
                <a:lnTo>
                  <a:pt x="1606" y="3311"/>
                </a:lnTo>
                <a:lnTo>
                  <a:pt x="1523" y="3292"/>
                </a:lnTo>
                <a:lnTo>
                  <a:pt x="1444" y="3268"/>
                </a:lnTo>
                <a:lnTo>
                  <a:pt x="1365" y="3240"/>
                </a:lnTo>
                <a:lnTo>
                  <a:pt x="1290" y="3207"/>
                </a:lnTo>
                <a:lnTo>
                  <a:pt x="1216" y="3170"/>
                </a:lnTo>
                <a:lnTo>
                  <a:pt x="1145" y="3130"/>
                </a:lnTo>
                <a:lnTo>
                  <a:pt x="1076" y="3085"/>
                </a:lnTo>
                <a:lnTo>
                  <a:pt x="1061" y="3135"/>
                </a:lnTo>
                <a:lnTo>
                  <a:pt x="636" y="3338"/>
                </a:lnTo>
                <a:lnTo>
                  <a:pt x="437" y="3139"/>
                </a:lnTo>
                <a:lnTo>
                  <a:pt x="650" y="2708"/>
                </a:lnTo>
                <a:lnTo>
                  <a:pt x="688" y="2697"/>
                </a:lnTo>
                <a:lnTo>
                  <a:pt x="644" y="2629"/>
                </a:lnTo>
                <a:lnTo>
                  <a:pt x="604" y="2557"/>
                </a:lnTo>
                <a:lnTo>
                  <a:pt x="567" y="2483"/>
                </a:lnTo>
                <a:lnTo>
                  <a:pt x="535" y="2407"/>
                </a:lnTo>
                <a:lnTo>
                  <a:pt x="506" y="2329"/>
                </a:lnTo>
                <a:lnTo>
                  <a:pt x="483" y="2248"/>
                </a:lnTo>
                <a:lnTo>
                  <a:pt x="465" y="2167"/>
                </a:lnTo>
                <a:lnTo>
                  <a:pt x="438" y="2179"/>
                </a:lnTo>
                <a:lnTo>
                  <a:pt x="0" y="2027"/>
                </a:lnTo>
                <a:lnTo>
                  <a:pt x="0" y="1750"/>
                </a:lnTo>
                <a:lnTo>
                  <a:pt x="450" y="1597"/>
                </a:lnTo>
                <a:lnTo>
                  <a:pt x="465" y="1606"/>
                </a:lnTo>
                <a:lnTo>
                  <a:pt x="484" y="1522"/>
                </a:lnTo>
                <a:lnTo>
                  <a:pt x="508" y="1439"/>
                </a:lnTo>
                <a:lnTo>
                  <a:pt x="538" y="1360"/>
                </a:lnTo>
                <a:lnTo>
                  <a:pt x="572" y="1282"/>
                </a:lnTo>
                <a:lnTo>
                  <a:pt x="610" y="1207"/>
                </a:lnTo>
                <a:lnTo>
                  <a:pt x="652" y="1133"/>
                </a:lnTo>
                <a:lnTo>
                  <a:pt x="697" y="1063"/>
                </a:lnTo>
                <a:lnTo>
                  <a:pt x="645" y="1047"/>
                </a:lnTo>
                <a:lnTo>
                  <a:pt x="437" y="628"/>
                </a:lnTo>
                <a:lnTo>
                  <a:pt x="627" y="437"/>
                </a:lnTo>
                <a:lnTo>
                  <a:pt x="1054" y="655"/>
                </a:lnTo>
                <a:lnTo>
                  <a:pt x="1066" y="696"/>
                </a:lnTo>
                <a:lnTo>
                  <a:pt x="1135" y="651"/>
                </a:lnTo>
                <a:lnTo>
                  <a:pt x="1207" y="609"/>
                </a:lnTo>
                <a:lnTo>
                  <a:pt x="1280" y="571"/>
                </a:lnTo>
                <a:lnTo>
                  <a:pt x="1356" y="538"/>
                </a:lnTo>
                <a:lnTo>
                  <a:pt x="1434" y="509"/>
                </a:lnTo>
                <a:lnTo>
                  <a:pt x="1515" y="485"/>
                </a:lnTo>
                <a:lnTo>
                  <a:pt x="1597" y="466"/>
                </a:lnTo>
                <a:lnTo>
                  <a:pt x="1583" y="439"/>
                </a:lnTo>
                <a:lnTo>
                  <a:pt x="1743" y="0"/>
                </a:lnTo>
                <a:close/>
              </a:path>
            </a:pathLst>
          </a:custGeom>
          <a:solidFill>
            <a:srgbClr val="8064A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9" name="Freeform 19"/>
          <p:cNvSpPr>
            <a:spLocks noEditPoints="1"/>
          </p:cNvSpPr>
          <p:nvPr/>
        </p:nvSpPr>
        <p:spPr bwMode="auto">
          <a:xfrm>
            <a:off x="3539651" y="4354604"/>
            <a:ext cx="601819" cy="608787"/>
          </a:xfrm>
          <a:custGeom>
            <a:avLst/>
            <a:gdLst>
              <a:gd name="T0" fmla="*/ 869 w 1902"/>
              <a:gd name="T1" fmla="*/ 565 h 1921"/>
              <a:gd name="T2" fmla="*/ 760 w 1902"/>
              <a:gd name="T3" fmla="*/ 606 h 1921"/>
              <a:gd name="T4" fmla="*/ 665 w 1902"/>
              <a:gd name="T5" fmla="*/ 676 h 1921"/>
              <a:gd name="T6" fmla="*/ 597 w 1902"/>
              <a:gd name="T7" fmla="*/ 767 h 1921"/>
              <a:gd name="T8" fmla="*/ 558 w 1902"/>
              <a:gd name="T9" fmla="*/ 872 h 1921"/>
              <a:gd name="T10" fmla="*/ 548 w 1902"/>
              <a:gd name="T11" fmla="*/ 984 h 1921"/>
              <a:gd name="T12" fmla="*/ 571 w 1902"/>
              <a:gd name="T13" fmla="*/ 1097 h 1921"/>
              <a:gd name="T14" fmla="*/ 628 w 1902"/>
              <a:gd name="T15" fmla="*/ 1203 h 1921"/>
              <a:gd name="T16" fmla="*/ 709 w 1902"/>
              <a:gd name="T17" fmla="*/ 1284 h 1921"/>
              <a:gd name="T18" fmla="*/ 809 w 1902"/>
              <a:gd name="T19" fmla="*/ 1338 h 1921"/>
              <a:gd name="T20" fmla="*/ 918 w 1902"/>
              <a:gd name="T21" fmla="*/ 1362 h 1921"/>
              <a:gd name="T22" fmla="*/ 1030 w 1902"/>
              <a:gd name="T23" fmla="*/ 1356 h 1921"/>
              <a:gd name="T24" fmla="*/ 1141 w 1902"/>
              <a:gd name="T25" fmla="*/ 1315 h 1921"/>
              <a:gd name="T26" fmla="*/ 1235 w 1902"/>
              <a:gd name="T27" fmla="*/ 1245 h 1921"/>
              <a:gd name="T28" fmla="*/ 1304 w 1902"/>
              <a:gd name="T29" fmla="*/ 1154 h 1921"/>
              <a:gd name="T30" fmla="*/ 1343 w 1902"/>
              <a:gd name="T31" fmla="*/ 1049 h 1921"/>
              <a:gd name="T32" fmla="*/ 1353 w 1902"/>
              <a:gd name="T33" fmla="*/ 937 h 1921"/>
              <a:gd name="T34" fmla="*/ 1330 w 1902"/>
              <a:gd name="T35" fmla="*/ 824 h 1921"/>
              <a:gd name="T36" fmla="*/ 1273 w 1902"/>
              <a:gd name="T37" fmla="*/ 719 h 1921"/>
              <a:gd name="T38" fmla="*/ 1191 w 1902"/>
              <a:gd name="T39" fmla="*/ 639 h 1921"/>
              <a:gd name="T40" fmla="*/ 1092 w 1902"/>
              <a:gd name="T41" fmla="*/ 583 h 1921"/>
              <a:gd name="T42" fmla="*/ 983 w 1902"/>
              <a:gd name="T43" fmla="*/ 559 h 1921"/>
              <a:gd name="T44" fmla="*/ 988 w 1902"/>
              <a:gd name="T45" fmla="*/ 0 h 1921"/>
              <a:gd name="T46" fmla="*/ 1257 w 1902"/>
              <a:gd name="T47" fmla="*/ 261 h 1921"/>
              <a:gd name="T48" fmla="*/ 1382 w 1902"/>
              <a:gd name="T49" fmla="*/ 329 h 1921"/>
              <a:gd name="T50" fmla="*/ 1596 w 1902"/>
              <a:gd name="T51" fmla="*/ 249 h 1921"/>
              <a:gd name="T52" fmla="*/ 1635 w 1902"/>
              <a:gd name="T53" fmla="*/ 621 h 1921"/>
              <a:gd name="T54" fmla="*/ 1687 w 1902"/>
              <a:gd name="T55" fmla="*/ 756 h 1921"/>
              <a:gd name="T56" fmla="*/ 1902 w 1902"/>
              <a:gd name="T57" fmla="*/ 831 h 1921"/>
              <a:gd name="T58" fmla="*/ 1693 w 1902"/>
              <a:gd name="T59" fmla="*/ 1141 h 1921"/>
              <a:gd name="T60" fmla="*/ 1646 w 1902"/>
              <a:gd name="T61" fmla="*/ 1276 h 1921"/>
              <a:gd name="T62" fmla="*/ 1763 w 1902"/>
              <a:gd name="T63" fmla="*/ 1473 h 1921"/>
              <a:gd name="T64" fmla="*/ 1403 w 1902"/>
              <a:gd name="T65" fmla="*/ 1576 h 1921"/>
              <a:gd name="T66" fmla="*/ 1312 w 1902"/>
              <a:gd name="T67" fmla="*/ 1634 h 1921"/>
              <a:gd name="T68" fmla="*/ 1214 w 1902"/>
              <a:gd name="T69" fmla="*/ 1678 h 1921"/>
              <a:gd name="T70" fmla="*/ 931 w 1902"/>
              <a:gd name="T71" fmla="*/ 1921 h 1921"/>
              <a:gd name="T72" fmla="*/ 830 w 1902"/>
              <a:gd name="T73" fmla="*/ 1716 h 1921"/>
              <a:gd name="T74" fmla="*/ 691 w 1902"/>
              <a:gd name="T75" fmla="*/ 1680 h 1921"/>
              <a:gd name="T76" fmla="*/ 318 w 1902"/>
              <a:gd name="T77" fmla="*/ 1685 h 1921"/>
              <a:gd name="T78" fmla="*/ 373 w 1902"/>
              <a:gd name="T79" fmla="*/ 1463 h 1921"/>
              <a:gd name="T80" fmla="*/ 289 w 1902"/>
              <a:gd name="T81" fmla="*/ 1346 h 1921"/>
              <a:gd name="T82" fmla="*/ 0 w 1902"/>
              <a:gd name="T83" fmla="*/ 1108 h 1921"/>
              <a:gd name="T84" fmla="*/ 186 w 1902"/>
              <a:gd name="T85" fmla="*/ 974 h 1921"/>
              <a:gd name="T86" fmla="*/ 197 w 1902"/>
              <a:gd name="T87" fmla="*/ 831 h 1921"/>
              <a:gd name="T88" fmla="*/ 127 w 1902"/>
              <a:gd name="T89" fmla="*/ 464 h 1921"/>
              <a:gd name="T90" fmla="*/ 355 w 1902"/>
              <a:gd name="T91" fmla="*/ 481 h 1921"/>
              <a:gd name="T92" fmla="*/ 457 w 1902"/>
              <a:gd name="T93" fmla="*/ 376 h 1921"/>
              <a:gd name="T94" fmla="*/ 639 w 1902"/>
              <a:gd name="T95" fmla="*/ 50 h 1921"/>
              <a:gd name="T96" fmla="*/ 805 w 1902"/>
              <a:gd name="T97" fmla="*/ 210 h 1921"/>
              <a:gd name="T98" fmla="*/ 947 w 1902"/>
              <a:gd name="T99" fmla="*/ 196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2" h="1921">
                <a:moveTo>
                  <a:pt x="926" y="559"/>
                </a:moveTo>
                <a:lnTo>
                  <a:pt x="869" y="565"/>
                </a:lnTo>
                <a:lnTo>
                  <a:pt x="813" y="582"/>
                </a:lnTo>
                <a:lnTo>
                  <a:pt x="760" y="606"/>
                </a:lnTo>
                <a:lnTo>
                  <a:pt x="709" y="639"/>
                </a:lnTo>
                <a:lnTo>
                  <a:pt x="665" y="676"/>
                </a:lnTo>
                <a:lnTo>
                  <a:pt x="628" y="719"/>
                </a:lnTo>
                <a:lnTo>
                  <a:pt x="597" y="767"/>
                </a:lnTo>
                <a:lnTo>
                  <a:pt x="574" y="818"/>
                </a:lnTo>
                <a:lnTo>
                  <a:pt x="558" y="872"/>
                </a:lnTo>
                <a:lnTo>
                  <a:pt x="549" y="927"/>
                </a:lnTo>
                <a:lnTo>
                  <a:pt x="548" y="984"/>
                </a:lnTo>
                <a:lnTo>
                  <a:pt x="556" y="1041"/>
                </a:lnTo>
                <a:lnTo>
                  <a:pt x="571" y="1097"/>
                </a:lnTo>
                <a:lnTo>
                  <a:pt x="595" y="1152"/>
                </a:lnTo>
                <a:lnTo>
                  <a:pt x="628" y="1203"/>
                </a:lnTo>
                <a:lnTo>
                  <a:pt x="665" y="1247"/>
                </a:lnTo>
                <a:lnTo>
                  <a:pt x="709" y="1284"/>
                </a:lnTo>
                <a:lnTo>
                  <a:pt x="756" y="1313"/>
                </a:lnTo>
                <a:lnTo>
                  <a:pt x="809" y="1338"/>
                </a:lnTo>
                <a:lnTo>
                  <a:pt x="862" y="1354"/>
                </a:lnTo>
                <a:lnTo>
                  <a:pt x="918" y="1362"/>
                </a:lnTo>
                <a:lnTo>
                  <a:pt x="975" y="1362"/>
                </a:lnTo>
                <a:lnTo>
                  <a:pt x="1030" y="1356"/>
                </a:lnTo>
                <a:lnTo>
                  <a:pt x="1087" y="1339"/>
                </a:lnTo>
                <a:lnTo>
                  <a:pt x="1141" y="1315"/>
                </a:lnTo>
                <a:lnTo>
                  <a:pt x="1191" y="1284"/>
                </a:lnTo>
                <a:lnTo>
                  <a:pt x="1235" y="1245"/>
                </a:lnTo>
                <a:lnTo>
                  <a:pt x="1273" y="1203"/>
                </a:lnTo>
                <a:lnTo>
                  <a:pt x="1304" y="1154"/>
                </a:lnTo>
                <a:lnTo>
                  <a:pt x="1327" y="1103"/>
                </a:lnTo>
                <a:lnTo>
                  <a:pt x="1343" y="1049"/>
                </a:lnTo>
                <a:lnTo>
                  <a:pt x="1351" y="994"/>
                </a:lnTo>
                <a:lnTo>
                  <a:pt x="1353" y="937"/>
                </a:lnTo>
                <a:lnTo>
                  <a:pt x="1345" y="880"/>
                </a:lnTo>
                <a:lnTo>
                  <a:pt x="1330" y="824"/>
                </a:lnTo>
                <a:lnTo>
                  <a:pt x="1306" y="769"/>
                </a:lnTo>
                <a:lnTo>
                  <a:pt x="1273" y="719"/>
                </a:lnTo>
                <a:lnTo>
                  <a:pt x="1235" y="675"/>
                </a:lnTo>
                <a:lnTo>
                  <a:pt x="1191" y="639"/>
                </a:lnTo>
                <a:lnTo>
                  <a:pt x="1144" y="608"/>
                </a:lnTo>
                <a:lnTo>
                  <a:pt x="1092" y="583"/>
                </a:lnTo>
                <a:lnTo>
                  <a:pt x="1038" y="567"/>
                </a:lnTo>
                <a:lnTo>
                  <a:pt x="983" y="559"/>
                </a:lnTo>
                <a:lnTo>
                  <a:pt x="926" y="559"/>
                </a:lnTo>
                <a:close/>
                <a:moveTo>
                  <a:pt x="988" y="0"/>
                </a:moveTo>
                <a:lnTo>
                  <a:pt x="1297" y="65"/>
                </a:lnTo>
                <a:lnTo>
                  <a:pt x="1257" y="261"/>
                </a:lnTo>
                <a:lnTo>
                  <a:pt x="1320" y="292"/>
                </a:lnTo>
                <a:lnTo>
                  <a:pt x="1382" y="329"/>
                </a:lnTo>
                <a:lnTo>
                  <a:pt x="1439" y="373"/>
                </a:lnTo>
                <a:lnTo>
                  <a:pt x="1596" y="249"/>
                </a:lnTo>
                <a:lnTo>
                  <a:pt x="1791" y="497"/>
                </a:lnTo>
                <a:lnTo>
                  <a:pt x="1635" y="621"/>
                </a:lnTo>
                <a:lnTo>
                  <a:pt x="1664" y="688"/>
                </a:lnTo>
                <a:lnTo>
                  <a:pt x="1687" y="756"/>
                </a:lnTo>
                <a:lnTo>
                  <a:pt x="1703" y="824"/>
                </a:lnTo>
                <a:lnTo>
                  <a:pt x="1902" y="831"/>
                </a:lnTo>
                <a:lnTo>
                  <a:pt x="1892" y="1147"/>
                </a:lnTo>
                <a:lnTo>
                  <a:pt x="1693" y="1141"/>
                </a:lnTo>
                <a:lnTo>
                  <a:pt x="1672" y="1209"/>
                </a:lnTo>
                <a:lnTo>
                  <a:pt x="1646" y="1276"/>
                </a:lnTo>
                <a:lnTo>
                  <a:pt x="1614" y="1341"/>
                </a:lnTo>
                <a:lnTo>
                  <a:pt x="1763" y="1473"/>
                </a:lnTo>
                <a:lnTo>
                  <a:pt x="1553" y="1709"/>
                </a:lnTo>
                <a:lnTo>
                  <a:pt x="1403" y="1576"/>
                </a:lnTo>
                <a:lnTo>
                  <a:pt x="1359" y="1607"/>
                </a:lnTo>
                <a:lnTo>
                  <a:pt x="1312" y="1634"/>
                </a:lnTo>
                <a:lnTo>
                  <a:pt x="1263" y="1657"/>
                </a:lnTo>
                <a:lnTo>
                  <a:pt x="1214" y="1678"/>
                </a:lnTo>
                <a:lnTo>
                  <a:pt x="1244" y="1876"/>
                </a:lnTo>
                <a:lnTo>
                  <a:pt x="931" y="1921"/>
                </a:lnTo>
                <a:lnTo>
                  <a:pt x="901" y="1724"/>
                </a:lnTo>
                <a:lnTo>
                  <a:pt x="830" y="1716"/>
                </a:lnTo>
                <a:lnTo>
                  <a:pt x="760" y="1701"/>
                </a:lnTo>
                <a:lnTo>
                  <a:pt x="691" y="1680"/>
                </a:lnTo>
                <a:lnTo>
                  <a:pt x="587" y="1849"/>
                </a:lnTo>
                <a:lnTo>
                  <a:pt x="318" y="1685"/>
                </a:lnTo>
                <a:lnTo>
                  <a:pt x="422" y="1514"/>
                </a:lnTo>
                <a:lnTo>
                  <a:pt x="373" y="1463"/>
                </a:lnTo>
                <a:lnTo>
                  <a:pt x="329" y="1406"/>
                </a:lnTo>
                <a:lnTo>
                  <a:pt x="289" y="1346"/>
                </a:lnTo>
                <a:lnTo>
                  <a:pt x="100" y="1408"/>
                </a:lnTo>
                <a:lnTo>
                  <a:pt x="0" y="1108"/>
                </a:lnTo>
                <a:lnTo>
                  <a:pt x="191" y="1046"/>
                </a:lnTo>
                <a:lnTo>
                  <a:pt x="186" y="974"/>
                </a:lnTo>
                <a:lnTo>
                  <a:pt x="188" y="901"/>
                </a:lnTo>
                <a:lnTo>
                  <a:pt x="197" y="831"/>
                </a:lnTo>
                <a:lnTo>
                  <a:pt x="12" y="756"/>
                </a:lnTo>
                <a:lnTo>
                  <a:pt x="127" y="464"/>
                </a:lnTo>
                <a:lnTo>
                  <a:pt x="313" y="538"/>
                </a:lnTo>
                <a:lnTo>
                  <a:pt x="355" y="481"/>
                </a:lnTo>
                <a:lnTo>
                  <a:pt x="403" y="427"/>
                </a:lnTo>
                <a:lnTo>
                  <a:pt x="457" y="376"/>
                </a:lnTo>
                <a:lnTo>
                  <a:pt x="362" y="200"/>
                </a:lnTo>
                <a:lnTo>
                  <a:pt x="639" y="50"/>
                </a:lnTo>
                <a:lnTo>
                  <a:pt x="734" y="226"/>
                </a:lnTo>
                <a:lnTo>
                  <a:pt x="805" y="210"/>
                </a:lnTo>
                <a:lnTo>
                  <a:pt x="875" y="200"/>
                </a:lnTo>
                <a:lnTo>
                  <a:pt x="947" y="196"/>
                </a:lnTo>
                <a:lnTo>
                  <a:pt x="988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20" name="Group 39"/>
          <p:cNvGrpSpPr/>
          <p:nvPr/>
        </p:nvGrpSpPr>
        <p:grpSpPr>
          <a:xfrm rot="1742241">
            <a:off x="3648335" y="4562050"/>
            <a:ext cx="132313" cy="653839"/>
            <a:chOff x="2585357" y="4267200"/>
            <a:chExt cx="169621" cy="838200"/>
          </a:xfrm>
        </p:grpSpPr>
        <p:sp>
          <p:nvSpPr>
            <p:cNvPr id="121" name="Rounded Rectangle 37"/>
            <p:cNvSpPr/>
            <p:nvPr/>
          </p:nvSpPr>
          <p:spPr>
            <a:xfrm>
              <a:off x="2585357" y="4267200"/>
              <a:ext cx="169621" cy="838200"/>
            </a:xfrm>
            <a:prstGeom prst="roundRect">
              <a:avLst>
                <a:gd name="adj" fmla="val 50000"/>
              </a:avLst>
            </a:prstGeom>
            <a:solidFill>
              <a:srgbClr val="8064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2640430" y="4315522"/>
              <a:ext cx="59474" cy="59474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23" name="Straight Connector 41"/>
          <p:cNvCxnSpPr/>
          <p:nvPr/>
        </p:nvCxnSpPr>
        <p:spPr>
          <a:xfrm flipV="1">
            <a:off x="4309376" y="3103544"/>
            <a:ext cx="1542310" cy="991707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124" name="Straight Connector 42"/>
          <p:cNvCxnSpPr/>
          <p:nvPr/>
        </p:nvCxnSpPr>
        <p:spPr>
          <a:xfrm flipV="1">
            <a:off x="4550264" y="3932574"/>
            <a:ext cx="1761299" cy="697637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125" name="Freeform 24"/>
          <p:cNvSpPr>
            <a:spLocks noEditPoints="1"/>
          </p:cNvSpPr>
          <p:nvPr/>
        </p:nvSpPr>
        <p:spPr bwMode="auto">
          <a:xfrm>
            <a:off x="5473097" y="2915838"/>
            <a:ext cx="1203704" cy="1203701"/>
          </a:xfrm>
          <a:custGeom>
            <a:avLst/>
            <a:gdLst>
              <a:gd name="T0" fmla="*/ 1666 w 4617"/>
              <a:gd name="T1" fmla="*/ 3790 h 4617"/>
              <a:gd name="T2" fmla="*/ 2927 w 4617"/>
              <a:gd name="T3" fmla="*/ 3801 h 4617"/>
              <a:gd name="T4" fmla="*/ 2889 w 4617"/>
              <a:gd name="T5" fmla="*/ 2821 h 4617"/>
              <a:gd name="T6" fmla="*/ 2236 w 4617"/>
              <a:gd name="T7" fmla="*/ 3074 h 4617"/>
              <a:gd name="T8" fmla="*/ 2132 w 4617"/>
              <a:gd name="T9" fmla="*/ 1882 h 4617"/>
              <a:gd name="T10" fmla="*/ 1862 w 4617"/>
              <a:gd name="T11" fmla="*/ 2427 h 4617"/>
              <a:gd name="T12" fmla="*/ 2369 w 4617"/>
              <a:gd name="T13" fmla="*/ 2766 h 4617"/>
              <a:gd name="T14" fmla="*/ 2770 w 4617"/>
              <a:gd name="T15" fmla="*/ 2307 h 4617"/>
              <a:gd name="T16" fmla="*/ 2363 w 4617"/>
              <a:gd name="T17" fmla="*/ 1850 h 4617"/>
              <a:gd name="T18" fmla="*/ 2891 w 4617"/>
              <a:gd name="T19" fmla="*/ 1805 h 4617"/>
              <a:gd name="T20" fmla="*/ 3044 w 4617"/>
              <a:gd name="T21" fmla="*/ 2556 h 4617"/>
              <a:gd name="T22" fmla="*/ 3877 w 4617"/>
              <a:gd name="T23" fmla="*/ 1918 h 4617"/>
              <a:gd name="T24" fmla="*/ 3086 w 4617"/>
              <a:gd name="T25" fmla="*/ 894 h 4617"/>
              <a:gd name="T26" fmla="*/ 1678 w 4617"/>
              <a:gd name="T27" fmla="*/ 821 h 4617"/>
              <a:gd name="T28" fmla="*/ 821 w 4617"/>
              <a:gd name="T29" fmla="*/ 1678 h 4617"/>
              <a:gd name="T30" fmla="*/ 797 w 4617"/>
              <a:gd name="T31" fmla="*/ 2881 h 4617"/>
              <a:gd name="T32" fmla="*/ 1619 w 4617"/>
              <a:gd name="T33" fmla="*/ 1967 h 4617"/>
              <a:gd name="T34" fmla="*/ 2155 w 4617"/>
              <a:gd name="T35" fmla="*/ 1539 h 4617"/>
              <a:gd name="T36" fmla="*/ 2623 w 4617"/>
              <a:gd name="T37" fmla="*/ 411 h 4617"/>
              <a:gd name="T38" fmla="*/ 2952 w 4617"/>
              <a:gd name="T39" fmla="*/ 115 h 4617"/>
              <a:gd name="T40" fmla="*/ 3358 w 4617"/>
              <a:gd name="T41" fmla="*/ 337 h 4617"/>
              <a:gd name="T42" fmla="*/ 3491 w 4617"/>
              <a:gd name="T43" fmla="*/ 414 h 4617"/>
              <a:gd name="T44" fmla="*/ 3887 w 4617"/>
              <a:gd name="T45" fmla="*/ 653 h 4617"/>
              <a:gd name="T46" fmla="*/ 3722 w 4617"/>
              <a:gd name="T47" fmla="*/ 1003 h 4617"/>
              <a:gd name="T48" fmla="*/ 4308 w 4617"/>
              <a:gd name="T49" fmla="*/ 1154 h 4617"/>
              <a:gd name="T50" fmla="*/ 4146 w 4617"/>
              <a:gd name="T51" fmla="*/ 1738 h 4617"/>
              <a:gd name="T52" fmla="*/ 4530 w 4617"/>
              <a:gd name="T53" fmla="*/ 1770 h 4617"/>
              <a:gd name="T54" fmla="*/ 4564 w 4617"/>
              <a:gd name="T55" fmla="*/ 2236 h 4617"/>
              <a:gd name="T56" fmla="*/ 4231 w 4617"/>
              <a:gd name="T57" fmla="*/ 2385 h 4617"/>
              <a:gd name="T58" fmla="*/ 4530 w 4617"/>
              <a:gd name="T59" fmla="*/ 2925 h 4617"/>
              <a:gd name="T60" fmla="*/ 4011 w 4617"/>
              <a:gd name="T61" fmla="*/ 3203 h 4617"/>
              <a:gd name="T62" fmla="*/ 4241 w 4617"/>
              <a:gd name="T63" fmla="*/ 3501 h 4617"/>
              <a:gd name="T64" fmla="*/ 3954 w 4617"/>
              <a:gd name="T65" fmla="*/ 3849 h 4617"/>
              <a:gd name="T66" fmla="*/ 3614 w 4617"/>
              <a:gd name="T67" fmla="*/ 3723 h 4617"/>
              <a:gd name="T68" fmla="*/ 3480 w 4617"/>
              <a:gd name="T69" fmla="*/ 4295 h 4617"/>
              <a:gd name="T70" fmla="*/ 2879 w 4617"/>
              <a:gd name="T71" fmla="*/ 4146 h 4617"/>
              <a:gd name="T72" fmla="*/ 2867 w 4617"/>
              <a:gd name="T73" fmla="*/ 4539 h 4617"/>
              <a:gd name="T74" fmla="*/ 2385 w 4617"/>
              <a:gd name="T75" fmla="*/ 4232 h 4617"/>
              <a:gd name="T76" fmla="*/ 2232 w 4617"/>
              <a:gd name="T77" fmla="*/ 4232 h 4617"/>
              <a:gd name="T78" fmla="*/ 1731 w 4617"/>
              <a:gd name="T79" fmla="*/ 4540 h 4617"/>
              <a:gd name="T80" fmla="*/ 1627 w 4617"/>
              <a:gd name="T81" fmla="*/ 4106 h 4617"/>
              <a:gd name="T82" fmla="*/ 1137 w 4617"/>
              <a:gd name="T83" fmla="*/ 4295 h 4617"/>
              <a:gd name="T84" fmla="*/ 1003 w 4617"/>
              <a:gd name="T85" fmla="*/ 3723 h 4617"/>
              <a:gd name="T86" fmla="*/ 656 w 4617"/>
              <a:gd name="T87" fmla="*/ 3867 h 4617"/>
              <a:gd name="T88" fmla="*/ 396 w 4617"/>
              <a:gd name="T89" fmla="*/ 3499 h 4617"/>
              <a:gd name="T90" fmla="*/ 604 w 4617"/>
              <a:gd name="T91" fmla="*/ 3204 h 4617"/>
              <a:gd name="T92" fmla="*/ 115 w 4617"/>
              <a:gd name="T93" fmla="*/ 2953 h 4617"/>
              <a:gd name="T94" fmla="*/ 409 w 4617"/>
              <a:gd name="T95" fmla="*/ 2616 h 4617"/>
              <a:gd name="T96" fmla="*/ 15 w 4617"/>
              <a:gd name="T97" fmla="*/ 2264 h 4617"/>
              <a:gd name="T98" fmla="*/ 98 w 4617"/>
              <a:gd name="T99" fmla="*/ 1785 h 4617"/>
              <a:gd name="T100" fmla="*/ 471 w 4617"/>
              <a:gd name="T101" fmla="*/ 1736 h 4617"/>
              <a:gd name="T102" fmla="*/ 301 w 4617"/>
              <a:gd name="T103" fmla="*/ 1174 h 4617"/>
              <a:gd name="T104" fmla="*/ 817 w 4617"/>
              <a:gd name="T105" fmla="*/ 1091 h 4617"/>
              <a:gd name="T106" fmla="*/ 711 w 4617"/>
              <a:gd name="T107" fmla="*/ 656 h 4617"/>
              <a:gd name="T108" fmla="*/ 1280 w 4617"/>
              <a:gd name="T109" fmla="*/ 681 h 4617"/>
              <a:gd name="T110" fmla="*/ 1247 w 4617"/>
              <a:gd name="T111" fmla="*/ 320 h 4617"/>
              <a:gd name="T112" fmla="*/ 1657 w 4617"/>
              <a:gd name="T113" fmla="*/ 133 h 4617"/>
              <a:gd name="T114" fmla="*/ 1885 w 4617"/>
              <a:gd name="T115" fmla="*/ 432 h 4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17" h="4617">
                <a:moveTo>
                  <a:pt x="1733" y="2816"/>
                </a:moveTo>
                <a:lnTo>
                  <a:pt x="1726" y="2822"/>
                </a:lnTo>
                <a:lnTo>
                  <a:pt x="1719" y="2826"/>
                </a:lnTo>
                <a:lnTo>
                  <a:pt x="993" y="3246"/>
                </a:lnTo>
                <a:lnTo>
                  <a:pt x="1061" y="3334"/>
                </a:lnTo>
                <a:lnTo>
                  <a:pt x="1133" y="3417"/>
                </a:lnTo>
                <a:lnTo>
                  <a:pt x="1212" y="3494"/>
                </a:lnTo>
                <a:lnTo>
                  <a:pt x="1294" y="3565"/>
                </a:lnTo>
                <a:lnTo>
                  <a:pt x="1381" y="3631"/>
                </a:lnTo>
                <a:lnTo>
                  <a:pt x="1473" y="3691"/>
                </a:lnTo>
                <a:lnTo>
                  <a:pt x="1568" y="3744"/>
                </a:lnTo>
                <a:lnTo>
                  <a:pt x="1666" y="3790"/>
                </a:lnTo>
                <a:lnTo>
                  <a:pt x="1768" y="3831"/>
                </a:lnTo>
                <a:lnTo>
                  <a:pt x="1872" y="3864"/>
                </a:lnTo>
                <a:lnTo>
                  <a:pt x="1980" y="3891"/>
                </a:lnTo>
                <a:lnTo>
                  <a:pt x="2087" y="3909"/>
                </a:lnTo>
                <a:lnTo>
                  <a:pt x="2198" y="3922"/>
                </a:lnTo>
                <a:lnTo>
                  <a:pt x="2310" y="3924"/>
                </a:lnTo>
                <a:lnTo>
                  <a:pt x="2416" y="3922"/>
                </a:lnTo>
                <a:lnTo>
                  <a:pt x="2521" y="3910"/>
                </a:lnTo>
                <a:lnTo>
                  <a:pt x="2625" y="3894"/>
                </a:lnTo>
                <a:lnTo>
                  <a:pt x="2727" y="3870"/>
                </a:lnTo>
                <a:lnTo>
                  <a:pt x="2828" y="3839"/>
                </a:lnTo>
                <a:lnTo>
                  <a:pt x="2927" y="3801"/>
                </a:lnTo>
                <a:lnTo>
                  <a:pt x="3022" y="3758"/>
                </a:lnTo>
                <a:lnTo>
                  <a:pt x="3116" y="3708"/>
                </a:lnTo>
                <a:lnTo>
                  <a:pt x="3203" y="3654"/>
                </a:lnTo>
                <a:lnTo>
                  <a:pt x="3285" y="3596"/>
                </a:lnTo>
                <a:lnTo>
                  <a:pt x="3362" y="3533"/>
                </a:lnTo>
                <a:lnTo>
                  <a:pt x="3435" y="3467"/>
                </a:lnTo>
                <a:lnTo>
                  <a:pt x="3502" y="3396"/>
                </a:lnTo>
                <a:lnTo>
                  <a:pt x="3565" y="3323"/>
                </a:lnTo>
                <a:lnTo>
                  <a:pt x="3624" y="3244"/>
                </a:lnTo>
                <a:lnTo>
                  <a:pt x="2898" y="2826"/>
                </a:lnTo>
                <a:lnTo>
                  <a:pt x="2893" y="2823"/>
                </a:lnTo>
                <a:lnTo>
                  <a:pt x="2889" y="2821"/>
                </a:lnTo>
                <a:lnTo>
                  <a:pt x="2885" y="2818"/>
                </a:lnTo>
                <a:lnTo>
                  <a:pt x="2843" y="2863"/>
                </a:lnTo>
                <a:lnTo>
                  <a:pt x="2797" y="2903"/>
                </a:lnTo>
                <a:lnTo>
                  <a:pt x="2746" y="2941"/>
                </a:lnTo>
                <a:lnTo>
                  <a:pt x="2693" y="2974"/>
                </a:lnTo>
                <a:lnTo>
                  <a:pt x="2633" y="3005"/>
                </a:lnTo>
                <a:lnTo>
                  <a:pt x="2572" y="3032"/>
                </a:lnTo>
                <a:lnTo>
                  <a:pt x="2507" y="3051"/>
                </a:lnTo>
                <a:lnTo>
                  <a:pt x="2443" y="3067"/>
                </a:lnTo>
                <a:lnTo>
                  <a:pt x="2376" y="3075"/>
                </a:lnTo>
                <a:lnTo>
                  <a:pt x="2310" y="3078"/>
                </a:lnTo>
                <a:lnTo>
                  <a:pt x="2236" y="3074"/>
                </a:lnTo>
                <a:lnTo>
                  <a:pt x="2163" y="3064"/>
                </a:lnTo>
                <a:lnTo>
                  <a:pt x="2093" y="3046"/>
                </a:lnTo>
                <a:lnTo>
                  <a:pt x="2024" y="3023"/>
                </a:lnTo>
                <a:lnTo>
                  <a:pt x="1960" y="2993"/>
                </a:lnTo>
                <a:lnTo>
                  <a:pt x="1897" y="2956"/>
                </a:lnTo>
                <a:lnTo>
                  <a:pt x="1838" y="2916"/>
                </a:lnTo>
                <a:lnTo>
                  <a:pt x="1784" y="2868"/>
                </a:lnTo>
                <a:lnTo>
                  <a:pt x="1733" y="2816"/>
                </a:lnTo>
                <a:close/>
                <a:moveTo>
                  <a:pt x="2307" y="1847"/>
                </a:moveTo>
                <a:lnTo>
                  <a:pt x="2248" y="1851"/>
                </a:lnTo>
                <a:lnTo>
                  <a:pt x="2190" y="1862"/>
                </a:lnTo>
                <a:lnTo>
                  <a:pt x="2132" y="1882"/>
                </a:lnTo>
                <a:lnTo>
                  <a:pt x="2078" y="1908"/>
                </a:lnTo>
                <a:lnTo>
                  <a:pt x="2034" y="1938"/>
                </a:lnTo>
                <a:lnTo>
                  <a:pt x="1994" y="1970"/>
                </a:lnTo>
                <a:lnTo>
                  <a:pt x="1959" y="2008"/>
                </a:lnTo>
                <a:lnTo>
                  <a:pt x="1927" y="2048"/>
                </a:lnTo>
                <a:lnTo>
                  <a:pt x="1900" y="2092"/>
                </a:lnTo>
                <a:lnTo>
                  <a:pt x="1879" y="2139"/>
                </a:lnTo>
                <a:lnTo>
                  <a:pt x="1862" y="2190"/>
                </a:lnTo>
                <a:lnTo>
                  <a:pt x="1851" y="2248"/>
                </a:lnTo>
                <a:lnTo>
                  <a:pt x="1847" y="2309"/>
                </a:lnTo>
                <a:lnTo>
                  <a:pt x="1851" y="2369"/>
                </a:lnTo>
                <a:lnTo>
                  <a:pt x="1862" y="2427"/>
                </a:lnTo>
                <a:lnTo>
                  <a:pt x="1882" y="2485"/>
                </a:lnTo>
                <a:lnTo>
                  <a:pt x="1908" y="2539"/>
                </a:lnTo>
                <a:lnTo>
                  <a:pt x="1939" y="2584"/>
                </a:lnTo>
                <a:lnTo>
                  <a:pt x="1974" y="2626"/>
                </a:lnTo>
                <a:lnTo>
                  <a:pt x="2012" y="2662"/>
                </a:lnTo>
                <a:lnTo>
                  <a:pt x="2055" y="2695"/>
                </a:lnTo>
                <a:lnTo>
                  <a:pt x="2101" y="2721"/>
                </a:lnTo>
                <a:lnTo>
                  <a:pt x="2150" y="2742"/>
                </a:lnTo>
                <a:lnTo>
                  <a:pt x="2202" y="2758"/>
                </a:lnTo>
                <a:lnTo>
                  <a:pt x="2254" y="2767"/>
                </a:lnTo>
                <a:lnTo>
                  <a:pt x="2309" y="2770"/>
                </a:lnTo>
                <a:lnTo>
                  <a:pt x="2369" y="2766"/>
                </a:lnTo>
                <a:lnTo>
                  <a:pt x="2427" y="2755"/>
                </a:lnTo>
                <a:lnTo>
                  <a:pt x="2485" y="2735"/>
                </a:lnTo>
                <a:lnTo>
                  <a:pt x="2539" y="2709"/>
                </a:lnTo>
                <a:lnTo>
                  <a:pt x="2583" y="2679"/>
                </a:lnTo>
                <a:lnTo>
                  <a:pt x="2623" y="2647"/>
                </a:lnTo>
                <a:lnTo>
                  <a:pt x="2658" y="2609"/>
                </a:lnTo>
                <a:lnTo>
                  <a:pt x="2690" y="2569"/>
                </a:lnTo>
                <a:lnTo>
                  <a:pt x="2717" y="2525"/>
                </a:lnTo>
                <a:lnTo>
                  <a:pt x="2738" y="2478"/>
                </a:lnTo>
                <a:lnTo>
                  <a:pt x="2755" y="2427"/>
                </a:lnTo>
                <a:lnTo>
                  <a:pt x="2766" y="2369"/>
                </a:lnTo>
                <a:lnTo>
                  <a:pt x="2770" y="2307"/>
                </a:lnTo>
                <a:lnTo>
                  <a:pt x="2766" y="2248"/>
                </a:lnTo>
                <a:lnTo>
                  <a:pt x="2755" y="2190"/>
                </a:lnTo>
                <a:lnTo>
                  <a:pt x="2735" y="2132"/>
                </a:lnTo>
                <a:lnTo>
                  <a:pt x="2709" y="2078"/>
                </a:lnTo>
                <a:lnTo>
                  <a:pt x="2678" y="2033"/>
                </a:lnTo>
                <a:lnTo>
                  <a:pt x="2643" y="1991"/>
                </a:lnTo>
                <a:lnTo>
                  <a:pt x="2605" y="1955"/>
                </a:lnTo>
                <a:lnTo>
                  <a:pt x="2562" y="1922"/>
                </a:lnTo>
                <a:lnTo>
                  <a:pt x="2516" y="1896"/>
                </a:lnTo>
                <a:lnTo>
                  <a:pt x="2467" y="1875"/>
                </a:lnTo>
                <a:lnTo>
                  <a:pt x="2415" y="1859"/>
                </a:lnTo>
                <a:lnTo>
                  <a:pt x="2363" y="1850"/>
                </a:lnTo>
                <a:lnTo>
                  <a:pt x="2307" y="1847"/>
                </a:lnTo>
                <a:close/>
                <a:moveTo>
                  <a:pt x="2462" y="701"/>
                </a:moveTo>
                <a:lnTo>
                  <a:pt x="2462" y="1539"/>
                </a:lnTo>
                <a:lnTo>
                  <a:pt x="2462" y="1547"/>
                </a:lnTo>
                <a:lnTo>
                  <a:pt x="2461" y="1556"/>
                </a:lnTo>
                <a:lnTo>
                  <a:pt x="2531" y="1574"/>
                </a:lnTo>
                <a:lnTo>
                  <a:pt x="2600" y="1598"/>
                </a:lnTo>
                <a:lnTo>
                  <a:pt x="2664" y="1629"/>
                </a:lnTo>
                <a:lnTo>
                  <a:pt x="2727" y="1664"/>
                </a:lnTo>
                <a:lnTo>
                  <a:pt x="2786" y="1705"/>
                </a:lnTo>
                <a:lnTo>
                  <a:pt x="2840" y="1753"/>
                </a:lnTo>
                <a:lnTo>
                  <a:pt x="2891" y="1805"/>
                </a:lnTo>
                <a:lnTo>
                  <a:pt x="2935" y="1862"/>
                </a:lnTo>
                <a:lnTo>
                  <a:pt x="2974" y="1924"/>
                </a:lnTo>
                <a:lnTo>
                  <a:pt x="3009" y="1992"/>
                </a:lnTo>
                <a:lnTo>
                  <a:pt x="3037" y="2062"/>
                </a:lnTo>
                <a:lnTo>
                  <a:pt x="3058" y="2135"/>
                </a:lnTo>
                <a:lnTo>
                  <a:pt x="3072" y="2208"/>
                </a:lnTo>
                <a:lnTo>
                  <a:pt x="3078" y="2283"/>
                </a:lnTo>
                <a:lnTo>
                  <a:pt x="3077" y="2357"/>
                </a:lnTo>
                <a:lnTo>
                  <a:pt x="3068" y="2433"/>
                </a:lnTo>
                <a:lnTo>
                  <a:pt x="3051" y="2507"/>
                </a:lnTo>
                <a:lnTo>
                  <a:pt x="3037" y="2553"/>
                </a:lnTo>
                <a:lnTo>
                  <a:pt x="3044" y="2556"/>
                </a:lnTo>
                <a:lnTo>
                  <a:pt x="3051" y="2560"/>
                </a:lnTo>
                <a:lnTo>
                  <a:pt x="3778" y="2979"/>
                </a:lnTo>
                <a:lnTo>
                  <a:pt x="3818" y="2879"/>
                </a:lnTo>
                <a:lnTo>
                  <a:pt x="3853" y="2777"/>
                </a:lnTo>
                <a:lnTo>
                  <a:pt x="3881" y="2672"/>
                </a:lnTo>
                <a:lnTo>
                  <a:pt x="3902" y="2567"/>
                </a:lnTo>
                <a:lnTo>
                  <a:pt x="3916" y="2460"/>
                </a:lnTo>
                <a:lnTo>
                  <a:pt x="3923" y="2352"/>
                </a:lnTo>
                <a:lnTo>
                  <a:pt x="3923" y="2243"/>
                </a:lnTo>
                <a:lnTo>
                  <a:pt x="3915" y="2135"/>
                </a:lnTo>
                <a:lnTo>
                  <a:pt x="3899" y="2026"/>
                </a:lnTo>
                <a:lnTo>
                  <a:pt x="3877" y="1918"/>
                </a:lnTo>
                <a:lnTo>
                  <a:pt x="3846" y="1812"/>
                </a:lnTo>
                <a:lnTo>
                  <a:pt x="3808" y="1705"/>
                </a:lnTo>
                <a:lnTo>
                  <a:pt x="3762" y="1602"/>
                </a:lnTo>
                <a:lnTo>
                  <a:pt x="3708" y="1501"/>
                </a:lnTo>
                <a:lnTo>
                  <a:pt x="3649" y="1406"/>
                </a:lnTo>
                <a:lnTo>
                  <a:pt x="3583" y="1317"/>
                </a:lnTo>
                <a:lnTo>
                  <a:pt x="3513" y="1231"/>
                </a:lnTo>
                <a:lnTo>
                  <a:pt x="3438" y="1153"/>
                </a:lnTo>
                <a:lnTo>
                  <a:pt x="3356" y="1079"/>
                </a:lnTo>
                <a:lnTo>
                  <a:pt x="3270" y="1012"/>
                </a:lnTo>
                <a:lnTo>
                  <a:pt x="3180" y="950"/>
                </a:lnTo>
                <a:lnTo>
                  <a:pt x="3086" y="894"/>
                </a:lnTo>
                <a:lnTo>
                  <a:pt x="2990" y="845"/>
                </a:lnTo>
                <a:lnTo>
                  <a:pt x="2889" y="802"/>
                </a:lnTo>
                <a:lnTo>
                  <a:pt x="2786" y="765"/>
                </a:lnTo>
                <a:lnTo>
                  <a:pt x="2681" y="737"/>
                </a:lnTo>
                <a:lnTo>
                  <a:pt x="2573" y="715"/>
                </a:lnTo>
                <a:lnTo>
                  <a:pt x="2462" y="701"/>
                </a:lnTo>
                <a:close/>
                <a:moveTo>
                  <a:pt x="2155" y="701"/>
                </a:moveTo>
                <a:lnTo>
                  <a:pt x="2057" y="712"/>
                </a:lnTo>
                <a:lnTo>
                  <a:pt x="1960" y="730"/>
                </a:lnTo>
                <a:lnTo>
                  <a:pt x="1865" y="756"/>
                </a:lnTo>
                <a:lnTo>
                  <a:pt x="1770" y="785"/>
                </a:lnTo>
                <a:lnTo>
                  <a:pt x="1678" y="821"/>
                </a:lnTo>
                <a:lnTo>
                  <a:pt x="1588" y="862"/>
                </a:lnTo>
                <a:lnTo>
                  <a:pt x="1501" y="909"/>
                </a:lnTo>
                <a:lnTo>
                  <a:pt x="1409" y="967"/>
                </a:lnTo>
                <a:lnTo>
                  <a:pt x="1322" y="1028"/>
                </a:lnTo>
                <a:lnTo>
                  <a:pt x="1240" y="1097"/>
                </a:lnTo>
                <a:lnTo>
                  <a:pt x="1163" y="1168"/>
                </a:lnTo>
                <a:lnTo>
                  <a:pt x="1093" y="1244"/>
                </a:lnTo>
                <a:lnTo>
                  <a:pt x="1027" y="1325"/>
                </a:lnTo>
                <a:lnTo>
                  <a:pt x="967" y="1409"/>
                </a:lnTo>
                <a:lnTo>
                  <a:pt x="912" y="1496"/>
                </a:lnTo>
                <a:lnTo>
                  <a:pt x="865" y="1585"/>
                </a:lnTo>
                <a:lnTo>
                  <a:pt x="821" y="1678"/>
                </a:lnTo>
                <a:lnTo>
                  <a:pt x="785" y="1773"/>
                </a:lnTo>
                <a:lnTo>
                  <a:pt x="754" y="1869"/>
                </a:lnTo>
                <a:lnTo>
                  <a:pt x="730" y="1969"/>
                </a:lnTo>
                <a:lnTo>
                  <a:pt x="712" y="2068"/>
                </a:lnTo>
                <a:lnTo>
                  <a:pt x="700" y="2170"/>
                </a:lnTo>
                <a:lnTo>
                  <a:pt x="694" y="2271"/>
                </a:lnTo>
                <a:lnTo>
                  <a:pt x="694" y="2373"/>
                </a:lnTo>
                <a:lnTo>
                  <a:pt x="702" y="2476"/>
                </a:lnTo>
                <a:lnTo>
                  <a:pt x="715" y="2579"/>
                </a:lnTo>
                <a:lnTo>
                  <a:pt x="736" y="2681"/>
                </a:lnTo>
                <a:lnTo>
                  <a:pt x="764" y="2781"/>
                </a:lnTo>
                <a:lnTo>
                  <a:pt x="797" y="2881"/>
                </a:lnTo>
                <a:lnTo>
                  <a:pt x="838" y="2979"/>
                </a:lnTo>
                <a:lnTo>
                  <a:pt x="1566" y="2560"/>
                </a:lnTo>
                <a:lnTo>
                  <a:pt x="1573" y="2556"/>
                </a:lnTo>
                <a:lnTo>
                  <a:pt x="1578" y="2553"/>
                </a:lnTo>
                <a:lnTo>
                  <a:pt x="1559" y="2482"/>
                </a:lnTo>
                <a:lnTo>
                  <a:pt x="1545" y="2408"/>
                </a:lnTo>
                <a:lnTo>
                  <a:pt x="1539" y="2334"/>
                </a:lnTo>
                <a:lnTo>
                  <a:pt x="1540" y="2260"/>
                </a:lnTo>
                <a:lnTo>
                  <a:pt x="1549" y="2184"/>
                </a:lnTo>
                <a:lnTo>
                  <a:pt x="1566" y="2110"/>
                </a:lnTo>
                <a:lnTo>
                  <a:pt x="1589" y="2037"/>
                </a:lnTo>
                <a:lnTo>
                  <a:pt x="1619" y="1967"/>
                </a:lnTo>
                <a:lnTo>
                  <a:pt x="1655" y="1901"/>
                </a:lnTo>
                <a:lnTo>
                  <a:pt x="1698" y="1840"/>
                </a:lnTo>
                <a:lnTo>
                  <a:pt x="1746" y="1782"/>
                </a:lnTo>
                <a:lnTo>
                  <a:pt x="1801" y="1731"/>
                </a:lnTo>
                <a:lnTo>
                  <a:pt x="1859" y="1683"/>
                </a:lnTo>
                <a:lnTo>
                  <a:pt x="1924" y="1643"/>
                </a:lnTo>
                <a:lnTo>
                  <a:pt x="1980" y="1613"/>
                </a:lnTo>
                <a:lnTo>
                  <a:pt x="2037" y="1589"/>
                </a:lnTo>
                <a:lnTo>
                  <a:pt x="2096" y="1571"/>
                </a:lnTo>
                <a:lnTo>
                  <a:pt x="2156" y="1556"/>
                </a:lnTo>
                <a:lnTo>
                  <a:pt x="2155" y="1547"/>
                </a:lnTo>
                <a:lnTo>
                  <a:pt x="2155" y="1539"/>
                </a:lnTo>
                <a:lnTo>
                  <a:pt x="2155" y="701"/>
                </a:lnTo>
                <a:close/>
                <a:moveTo>
                  <a:pt x="2309" y="0"/>
                </a:moveTo>
                <a:lnTo>
                  <a:pt x="2332" y="4"/>
                </a:lnTo>
                <a:lnTo>
                  <a:pt x="2353" y="15"/>
                </a:lnTo>
                <a:lnTo>
                  <a:pt x="2370" y="32"/>
                </a:lnTo>
                <a:lnTo>
                  <a:pt x="2381" y="53"/>
                </a:lnTo>
                <a:lnTo>
                  <a:pt x="2385" y="77"/>
                </a:lnTo>
                <a:lnTo>
                  <a:pt x="2385" y="376"/>
                </a:lnTo>
                <a:lnTo>
                  <a:pt x="2394" y="382"/>
                </a:lnTo>
                <a:lnTo>
                  <a:pt x="2402" y="388"/>
                </a:lnTo>
                <a:lnTo>
                  <a:pt x="2513" y="396"/>
                </a:lnTo>
                <a:lnTo>
                  <a:pt x="2623" y="411"/>
                </a:lnTo>
                <a:lnTo>
                  <a:pt x="2732" y="432"/>
                </a:lnTo>
                <a:lnTo>
                  <a:pt x="2732" y="431"/>
                </a:lnTo>
                <a:lnTo>
                  <a:pt x="2812" y="133"/>
                </a:lnTo>
                <a:lnTo>
                  <a:pt x="2819" y="115"/>
                </a:lnTo>
                <a:lnTo>
                  <a:pt x="2832" y="98"/>
                </a:lnTo>
                <a:lnTo>
                  <a:pt x="2847" y="87"/>
                </a:lnTo>
                <a:lnTo>
                  <a:pt x="2865" y="78"/>
                </a:lnTo>
                <a:lnTo>
                  <a:pt x="2886" y="77"/>
                </a:lnTo>
                <a:lnTo>
                  <a:pt x="2906" y="78"/>
                </a:lnTo>
                <a:lnTo>
                  <a:pt x="2925" y="87"/>
                </a:lnTo>
                <a:lnTo>
                  <a:pt x="2941" y="99"/>
                </a:lnTo>
                <a:lnTo>
                  <a:pt x="2952" y="115"/>
                </a:lnTo>
                <a:lnTo>
                  <a:pt x="2960" y="133"/>
                </a:lnTo>
                <a:lnTo>
                  <a:pt x="2963" y="153"/>
                </a:lnTo>
                <a:lnTo>
                  <a:pt x="2960" y="173"/>
                </a:lnTo>
                <a:lnTo>
                  <a:pt x="2881" y="470"/>
                </a:lnTo>
                <a:lnTo>
                  <a:pt x="2881" y="471"/>
                </a:lnTo>
                <a:lnTo>
                  <a:pt x="2879" y="473"/>
                </a:lnTo>
                <a:lnTo>
                  <a:pt x="2990" y="511"/>
                </a:lnTo>
                <a:lnTo>
                  <a:pt x="3098" y="555"/>
                </a:lnTo>
                <a:lnTo>
                  <a:pt x="3203" y="606"/>
                </a:lnTo>
                <a:lnTo>
                  <a:pt x="3204" y="606"/>
                </a:lnTo>
                <a:lnTo>
                  <a:pt x="3204" y="604"/>
                </a:lnTo>
                <a:lnTo>
                  <a:pt x="3358" y="337"/>
                </a:lnTo>
                <a:lnTo>
                  <a:pt x="3370" y="320"/>
                </a:lnTo>
                <a:lnTo>
                  <a:pt x="3386" y="309"/>
                </a:lnTo>
                <a:lnTo>
                  <a:pt x="3404" y="302"/>
                </a:lnTo>
                <a:lnTo>
                  <a:pt x="3424" y="299"/>
                </a:lnTo>
                <a:lnTo>
                  <a:pt x="3443" y="301"/>
                </a:lnTo>
                <a:lnTo>
                  <a:pt x="3463" y="309"/>
                </a:lnTo>
                <a:lnTo>
                  <a:pt x="3480" y="322"/>
                </a:lnTo>
                <a:lnTo>
                  <a:pt x="3491" y="337"/>
                </a:lnTo>
                <a:lnTo>
                  <a:pt x="3499" y="357"/>
                </a:lnTo>
                <a:lnTo>
                  <a:pt x="3502" y="375"/>
                </a:lnTo>
                <a:lnTo>
                  <a:pt x="3499" y="396"/>
                </a:lnTo>
                <a:lnTo>
                  <a:pt x="3491" y="414"/>
                </a:lnTo>
                <a:lnTo>
                  <a:pt x="3337" y="681"/>
                </a:lnTo>
                <a:lnTo>
                  <a:pt x="3337" y="681"/>
                </a:lnTo>
                <a:lnTo>
                  <a:pt x="3335" y="683"/>
                </a:lnTo>
                <a:lnTo>
                  <a:pt x="3432" y="747"/>
                </a:lnTo>
                <a:lnTo>
                  <a:pt x="3524" y="818"/>
                </a:lnTo>
                <a:lnTo>
                  <a:pt x="3612" y="895"/>
                </a:lnTo>
                <a:lnTo>
                  <a:pt x="3614" y="894"/>
                </a:lnTo>
                <a:lnTo>
                  <a:pt x="3614" y="894"/>
                </a:lnTo>
                <a:lnTo>
                  <a:pt x="3832" y="676"/>
                </a:lnTo>
                <a:lnTo>
                  <a:pt x="3849" y="663"/>
                </a:lnTo>
                <a:lnTo>
                  <a:pt x="3867" y="656"/>
                </a:lnTo>
                <a:lnTo>
                  <a:pt x="3887" y="653"/>
                </a:lnTo>
                <a:lnTo>
                  <a:pt x="3906" y="656"/>
                </a:lnTo>
                <a:lnTo>
                  <a:pt x="3924" y="663"/>
                </a:lnTo>
                <a:lnTo>
                  <a:pt x="3941" y="676"/>
                </a:lnTo>
                <a:lnTo>
                  <a:pt x="3954" y="693"/>
                </a:lnTo>
                <a:lnTo>
                  <a:pt x="3961" y="711"/>
                </a:lnTo>
                <a:lnTo>
                  <a:pt x="3964" y="730"/>
                </a:lnTo>
                <a:lnTo>
                  <a:pt x="3961" y="750"/>
                </a:lnTo>
                <a:lnTo>
                  <a:pt x="3954" y="768"/>
                </a:lnTo>
                <a:lnTo>
                  <a:pt x="3941" y="785"/>
                </a:lnTo>
                <a:lnTo>
                  <a:pt x="3723" y="1003"/>
                </a:lnTo>
                <a:lnTo>
                  <a:pt x="3723" y="1003"/>
                </a:lnTo>
                <a:lnTo>
                  <a:pt x="3722" y="1003"/>
                </a:lnTo>
                <a:lnTo>
                  <a:pt x="3797" y="1091"/>
                </a:lnTo>
                <a:lnTo>
                  <a:pt x="3868" y="1184"/>
                </a:lnTo>
                <a:lnTo>
                  <a:pt x="3934" y="1282"/>
                </a:lnTo>
                <a:lnTo>
                  <a:pt x="3934" y="1280"/>
                </a:lnTo>
                <a:lnTo>
                  <a:pt x="3936" y="1280"/>
                </a:lnTo>
                <a:lnTo>
                  <a:pt x="4203" y="1126"/>
                </a:lnTo>
                <a:lnTo>
                  <a:pt x="4221" y="1118"/>
                </a:lnTo>
                <a:lnTo>
                  <a:pt x="4241" y="1115"/>
                </a:lnTo>
                <a:lnTo>
                  <a:pt x="4260" y="1118"/>
                </a:lnTo>
                <a:lnTo>
                  <a:pt x="4278" y="1126"/>
                </a:lnTo>
                <a:lnTo>
                  <a:pt x="4295" y="1137"/>
                </a:lnTo>
                <a:lnTo>
                  <a:pt x="4308" y="1154"/>
                </a:lnTo>
                <a:lnTo>
                  <a:pt x="4316" y="1174"/>
                </a:lnTo>
                <a:lnTo>
                  <a:pt x="4318" y="1193"/>
                </a:lnTo>
                <a:lnTo>
                  <a:pt x="4315" y="1213"/>
                </a:lnTo>
                <a:lnTo>
                  <a:pt x="4308" y="1231"/>
                </a:lnTo>
                <a:lnTo>
                  <a:pt x="4297" y="1247"/>
                </a:lnTo>
                <a:lnTo>
                  <a:pt x="4280" y="1259"/>
                </a:lnTo>
                <a:lnTo>
                  <a:pt x="4013" y="1413"/>
                </a:lnTo>
                <a:lnTo>
                  <a:pt x="4013" y="1413"/>
                </a:lnTo>
                <a:lnTo>
                  <a:pt x="4011" y="1414"/>
                </a:lnTo>
                <a:lnTo>
                  <a:pt x="4063" y="1519"/>
                </a:lnTo>
                <a:lnTo>
                  <a:pt x="4108" y="1629"/>
                </a:lnTo>
                <a:lnTo>
                  <a:pt x="4146" y="1738"/>
                </a:lnTo>
                <a:lnTo>
                  <a:pt x="4146" y="1736"/>
                </a:lnTo>
                <a:lnTo>
                  <a:pt x="4147" y="1736"/>
                </a:lnTo>
                <a:lnTo>
                  <a:pt x="4444" y="1657"/>
                </a:lnTo>
                <a:lnTo>
                  <a:pt x="4464" y="1654"/>
                </a:lnTo>
                <a:lnTo>
                  <a:pt x="4484" y="1657"/>
                </a:lnTo>
                <a:lnTo>
                  <a:pt x="4502" y="1665"/>
                </a:lnTo>
                <a:lnTo>
                  <a:pt x="4518" y="1676"/>
                </a:lnTo>
                <a:lnTo>
                  <a:pt x="4530" y="1692"/>
                </a:lnTo>
                <a:lnTo>
                  <a:pt x="4539" y="1711"/>
                </a:lnTo>
                <a:lnTo>
                  <a:pt x="4541" y="1732"/>
                </a:lnTo>
                <a:lnTo>
                  <a:pt x="4539" y="1752"/>
                </a:lnTo>
                <a:lnTo>
                  <a:pt x="4530" y="1770"/>
                </a:lnTo>
                <a:lnTo>
                  <a:pt x="4519" y="1785"/>
                </a:lnTo>
                <a:lnTo>
                  <a:pt x="4504" y="1798"/>
                </a:lnTo>
                <a:lnTo>
                  <a:pt x="4484" y="1805"/>
                </a:lnTo>
                <a:lnTo>
                  <a:pt x="4186" y="1885"/>
                </a:lnTo>
                <a:lnTo>
                  <a:pt x="4186" y="1885"/>
                </a:lnTo>
                <a:lnTo>
                  <a:pt x="4208" y="2001"/>
                </a:lnTo>
                <a:lnTo>
                  <a:pt x="4222" y="2115"/>
                </a:lnTo>
                <a:lnTo>
                  <a:pt x="4231" y="2232"/>
                </a:lnTo>
                <a:lnTo>
                  <a:pt x="4231" y="2232"/>
                </a:lnTo>
                <a:lnTo>
                  <a:pt x="4232" y="2232"/>
                </a:lnTo>
                <a:lnTo>
                  <a:pt x="4540" y="2232"/>
                </a:lnTo>
                <a:lnTo>
                  <a:pt x="4564" y="2236"/>
                </a:lnTo>
                <a:lnTo>
                  <a:pt x="4585" y="2247"/>
                </a:lnTo>
                <a:lnTo>
                  <a:pt x="4602" y="2264"/>
                </a:lnTo>
                <a:lnTo>
                  <a:pt x="4613" y="2285"/>
                </a:lnTo>
                <a:lnTo>
                  <a:pt x="4617" y="2309"/>
                </a:lnTo>
                <a:lnTo>
                  <a:pt x="4613" y="2332"/>
                </a:lnTo>
                <a:lnTo>
                  <a:pt x="4602" y="2353"/>
                </a:lnTo>
                <a:lnTo>
                  <a:pt x="4585" y="2370"/>
                </a:lnTo>
                <a:lnTo>
                  <a:pt x="4564" y="2381"/>
                </a:lnTo>
                <a:lnTo>
                  <a:pt x="4540" y="2385"/>
                </a:lnTo>
                <a:lnTo>
                  <a:pt x="4232" y="2385"/>
                </a:lnTo>
                <a:lnTo>
                  <a:pt x="4231" y="2385"/>
                </a:lnTo>
                <a:lnTo>
                  <a:pt x="4231" y="2385"/>
                </a:lnTo>
                <a:lnTo>
                  <a:pt x="4222" y="2502"/>
                </a:lnTo>
                <a:lnTo>
                  <a:pt x="4207" y="2618"/>
                </a:lnTo>
                <a:lnTo>
                  <a:pt x="4185" y="2732"/>
                </a:lnTo>
                <a:lnTo>
                  <a:pt x="4186" y="2732"/>
                </a:lnTo>
                <a:lnTo>
                  <a:pt x="4484" y="2812"/>
                </a:lnTo>
                <a:lnTo>
                  <a:pt x="4504" y="2819"/>
                </a:lnTo>
                <a:lnTo>
                  <a:pt x="4519" y="2832"/>
                </a:lnTo>
                <a:lnTo>
                  <a:pt x="4530" y="2847"/>
                </a:lnTo>
                <a:lnTo>
                  <a:pt x="4539" y="2865"/>
                </a:lnTo>
                <a:lnTo>
                  <a:pt x="4541" y="2885"/>
                </a:lnTo>
                <a:lnTo>
                  <a:pt x="4539" y="2906"/>
                </a:lnTo>
                <a:lnTo>
                  <a:pt x="4530" y="2925"/>
                </a:lnTo>
                <a:lnTo>
                  <a:pt x="4518" y="2941"/>
                </a:lnTo>
                <a:lnTo>
                  <a:pt x="4502" y="2953"/>
                </a:lnTo>
                <a:lnTo>
                  <a:pt x="4484" y="2960"/>
                </a:lnTo>
                <a:lnTo>
                  <a:pt x="4464" y="2963"/>
                </a:lnTo>
                <a:lnTo>
                  <a:pt x="4455" y="2962"/>
                </a:lnTo>
                <a:lnTo>
                  <a:pt x="4444" y="2960"/>
                </a:lnTo>
                <a:lnTo>
                  <a:pt x="4147" y="2881"/>
                </a:lnTo>
                <a:lnTo>
                  <a:pt x="4146" y="2881"/>
                </a:lnTo>
                <a:lnTo>
                  <a:pt x="4146" y="2879"/>
                </a:lnTo>
                <a:lnTo>
                  <a:pt x="4108" y="2990"/>
                </a:lnTo>
                <a:lnTo>
                  <a:pt x="4063" y="3098"/>
                </a:lnTo>
                <a:lnTo>
                  <a:pt x="4011" y="3203"/>
                </a:lnTo>
                <a:lnTo>
                  <a:pt x="4013" y="3204"/>
                </a:lnTo>
                <a:lnTo>
                  <a:pt x="4280" y="3358"/>
                </a:lnTo>
                <a:lnTo>
                  <a:pt x="4297" y="3370"/>
                </a:lnTo>
                <a:lnTo>
                  <a:pt x="4308" y="3386"/>
                </a:lnTo>
                <a:lnTo>
                  <a:pt x="4316" y="3404"/>
                </a:lnTo>
                <a:lnTo>
                  <a:pt x="4318" y="3424"/>
                </a:lnTo>
                <a:lnTo>
                  <a:pt x="4316" y="3443"/>
                </a:lnTo>
                <a:lnTo>
                  <a:pt x="4308" y="3463"/>
                </a:lnTo>
                <a:lnTo>
                  <a:pt x="4295" y="3480"/>
                </a:lnTo>
                <a:lnTo>
                  <a:pt x="4278" y="3491"/>
                </a:lnTo>
                <a:lnTo>
                  <a:pt x="4260" y="3499"/>
                </a:lnTo>
                <a:lnTo>
                  <a:pt x="4241" y="3501"/>
                </a:lnTo>
                <a:lnTo>
                  <a:pt x="4221" y="3499"/>
                </a:lnTo>
                <a:lnTo>
                  <a:pt x="4203" y="3491"/>
                </a:lnTo>
                <a:lnTo>
                  <a:pt x="3936" y="3337"/>
                </a:lnTo>
                <a:lnTo>
                  <a:pt x="3936" y="3337"/>
                </a:lnTo>
                <a:lnTo>
                  <a:pt x="3936" y="3335"/>
                </a:lnTo>
                <a:lnTo>
                  <a:pt x="3870" y="3432"/>
                </a:lnTo>
                <a:lnTo>
                  <a:pt x="3800" y="3526"/>
                </a:lnTo>
                <a:lnTo>
                  <a:pt x="3723" y="3614"/>
                </a:lnTo>
                <a:lnTo>
                  <a:pt x="3723" y="3614"/>
                </a:lnTo>
                <a:lnTo>
                  <a:pt x="3723" y="3614"/>
                </a:lnTo>
                <a:lnTo>
                  <a:pt x="3941" y="3832"/>
                </a:lnTo>
                <a:lnTo>
                  <a:pt x="3954" y="3849"/>
                </a:lnTo>
                <a:lnTo>
                  <a:pt x="3961" y="3867"/>
                </a:lnTo>
                <a:lnTo>
                  <a:pt x="3964" y="3887"/>
                </a:lnTo>
                <a:lnTo>
                  <a:pt x="3961" y="3906"/>
                </a:lnTo>
                <a:lnTo>
                  <a:pt x="3954" y="3924"/>
                </a:lnTo>
                <a:lnTo>
                  <a:pt x="3941" y="3941"/>
                </a:lnTo>
                <a:lnTo>
                  <a:pt x="3924" y="3954"/>
                </a:lnTo>
                <a:lnTo>
                  <a:pt x="3906" y="3961"/>
                </a:lnTo>
                <a:lnTo>
                  <a:pt x="3887" y="3964"/>
                </a:lnTo>
                <a:lnTo>
                  <a:pt x="3867" y="3961"/>
                </a:lnTo>
                <a:lnTo>
                  <a:pt x="3849" y="3954"/>
                </a:lnTo>
                <a:lnTo>
                  <a:pt x="3832" y="3941"/>
                </a:lnTo>
                <a:lnTo>
                  <a:pt x="3614" y="3723"/>
                </a:lnTo>
                <a:lnTo>
                  <a:pt x="3614" y="3722"/>
                </a:lnTo>
                <a:lnTo>
                  <a:pt x="3526" y="3797"/>
                </a:lnTo>
                <a:lnTo>
                  <a:pt x="3433" y="3868"/>
                </a:lnTo>
                <a:lnTo>
                  <a:pt x="3335" y="3934"/>
                </a:lnTo>
                <a:lnTo>
                  <a:pt x="3337" y="3936"/>
                </a:lnTo>
                <a:lnTo>
                  <a:pt x="3337" y="3936"/>
                </a:lnTo>
                <a:lnTo>
                  <a:pt x="3491" y="4203"/>
                </a:lnTo>
                <a:lnTo>
                  <a:pt x="3499" y="4221"/>
                </a:lnTo>
                <a:lnTo>
                  <a:pt x="3502" y="4242"/>
                </a:lnTo>
                <a:lnTo>
                  <a:pt x="3499" y="4260"/>
                </a:lnTo>
                <a:lnTo>
                  <a:pt x="3491" y="4280"/>
                </a:lnTo>
                <a:lnTo>
                  <a:pt x="3480" y="4295"/>
                </a:lnTo>
                <a:lnTo>
                  <a:pt x="3463" y="4308"/>
                </a:lnTo>
                <a:lnTo>
                  <a:pt x="3445" y="4315"/>
                </a:lnTo>
                <a:lnTo>
                  <a:pt x="3425" y="4318"/>
                </a:lnTo>
                <a:lnTo>
                  <a:pt x="3405" y="4315"/>
                </a:lnTo>
                <a:lnTo>
                  <a:pt x="3387" y="4308"/>
                </a:lnTo>
                <a:lnTo>
                  <a:pt x="3370" y="4295"/>
                </a:lnTo>
                <a:lnTo>
                  <a:pt x="3358" y="4280"/>
                </a:lnTo>
                <a:lnTo>
                  <a:pt x="3204" y="4013"/>
                </a:lnTo>
                <a:lnTo>
                  <a:pt x="3203" y="4011"/>
                </a:lnTo>
                <a:lnTo>
                  <a:pt x="3098" y="4063"/>
                </a:lnTo>
                <a:lnTo>
                  <a:pt x="2988" y="4108"/>
                </a:lnTo>
                <a:lnTo>
                  <a:pt x="2879" y="4146"/>
                </a:lnTo>
                <a:lnTo>
                  <a:pt x="2881" y="4146"/>
                </a:lnTo>
                <a:lnTo>
                  <a:pt x="2881" y="4147"/>
                </a:lnTo>
                <a:lnTo>
                  <a:pt x="2960" y="4444"/>
                </a:lnTo>
                <a:lnTo>
                  <a:pt x="2963" y="4464"/>
                </a:lnTo>
                <a:lnTo>
                  <a:pt x="2960" y="4484"/>
                </a:lnTo>
                <a:lnTo>
                  <a:pt x="2953" y="4502"/>
                </a:lnTo>
                <a:lnTo>
                  <a:pt x="2941" y="4518"/>
                </a:lnTo>
                <a:lnTo>
                  <a:pt x="2925" y="4530"/>
                </a:lnTo>
                <a:lnTo>
                  <a:pt x="2906" y="4539"/>
                </a:lnTo>
                <a:lnTo>
                  <a:pt x="2896" y="4540"/>
                </a:lnTo>
                <a:lnTo>
                  <a:pt x="2886" y="4540"/>
                </a:lnTo>
                <a:lnTo>
                  <a:pt x="2867" y="4539"/>
                </a:lnTo>
                <a:lnTo>
                  <a:pt x="2849" y="4530"/>
                </a:lnTo>
                <a:lnTo>
                  <a:pt x="2832" y="4519"/>
                </a:lnTo>
                <a:lnTo>
                  <a:pt x="2821" y="4504"/>
                </a:lnTo>
                <a:lnTo>
                  <a:pt x="2812" y="4484"/>
                </a:lnTo>
                <a:lnTo>
                  <a:pt x="2732" y="4186"/>
                </a:lnTo>
                <a:lnTo>
                  <a:pt x="2732" y="4186"/>
                </a:lnTo>
                <a:lnTo>
                  <a:pt x="2732" y="4185"/>
                </a:lnTo>
                <a:lnTo>
                  <a:pt x="2616" y="4207"/>
                </a:lnTo>
                <a:lnTo>
                  <a:pt x="2502" y="4222"/>
                </a:lnTo>
                <a:lnTo>
                  <a:pt x="2385" y="4229"/>
                </a:lnTo>
                <a:lnTo>
                  <a:pt x="2385" y="4231"/>
                </a:lnTo>
                <a:lnTo>
                  <a:pt x="2385" y="4232"/>
                </a:lnTo>
                <a:lnTo>
                  <a:pt x="2385" y="4540"/>
                </a:lnTo>
                <a:lnTo>
                  <a:pt x="2381" y="4564"/>
                </a:lnTo>
                <a:lnTo>
                  <a:pt x="2370" y="4585"/>
                </a:lnTo>
                <a:lnTo>
                  <a:pt x="2353" y="4602"/>
                </a:lnTo>
                <a:lnTo>
                  <a:pt x="2332" y="4613"/>
                </a:lnTo>
                <a:lnTo>
                  <a:pt x="2309" y="4617"/>
                </a:lnTo>
                <a:lnTo>
                  <a:pt x="2285" y="4613"/>
                </a:lnTo>
                <a:lnTo>
                  <a:pt x="2264" y="4602"/>
                </a:lnTo>
                <a:lnTo>
                  <a:pt x="2247" y="4585"/>
                </a:lnTo>
                <a:lnTo>
                  <a:pt x="2236" y="4564"/>
                </a:lnTo>
                <a:lnTo>
                  <a:pt x="2232" y="4540"/>
                </a:lnTo>
                <a:lnTo>
                  <a:pt x="2232" y="4232"/>
                </a:lnTo>
                <a:lnTo>
                  <a:pt x="2232" y="4229"/>
                </a:lnTo>
                <a:lnTo>
                  <a:pt x="2115" y="4221"/>
                </a:lnTo>
                <a:lnTo>
                  <a:pt x="1999" y="4206"/>
                </a:lnTo>
                <a:lnTo>
                  <a:pt x="1885" y="4185"/>
                </a:lnTo>
                <a:lnTo>
                  <a:pt x="1885" y="4185"/>
                </a:lnTo>
                <a:lnTo>
                  <a:pt x="1885" y="4186"/>
                </a:lnTo>
                <a:lnTo>
                  <a:pt x="1805" y="4484"/>
                </a:lnTo>
                <a:lnTo>
                  <a:pt x="1798" y="4504"/>
                </a:lnTo>
                <a:lnTo>
                  <a:pt x="1785" y="4519"/>
                </a:lnTo>
                <a:lnTo>
                  <a:pt x="1770" y="4530"/>
                </a:lnTo>
                <a:lnTo>
                  <a:pt x="1752" y="4539"/>
                </a:lnTo>
                <a:lnTo>
                  <a:pt x="1731" y="4540"/>
                </a:lnTo>
                <a:lnTo>
                  <a:pt x="1721" y="4540"/>
                </a:lnTo>
                <a:lnTo>
                  <a:pt x="1711" y="4539"/>
                </a:lnTo>
                <a:lnTo>
                  <a:pt x="1692" y="4530"/>
                </a:lnTo>
                <a:lnTo>
                  <a:pt x="1676" y="4518"/>
                </a:lnTo>
                <a:lnTo>
                  <a:pt x="1665" y="4502"/>
                </a:lnTo>
                <a:lnTo>
                  <a:pt x="1657" y="4484"/>
                </a:lnTo>
                <a:lnTo>
                  <a:pt x="1654" y="4464"/>
                </a:lnTo>
                <a:lnTo>
                  <a:pt x="1657" y="4444"/>
                </a:lnTo>
                <a:lnTo>
                  <a:pt x="1736" y="4147"/>
                </a:lnTo>
                <a:lnTo>
                  <a:pt x="1736" y="4146"/>
                </a:lnTo>
                <a:lnTo>
                  <a:pt x="1738" y="4144"/>
                </a:lnTo>
                <a:lnTo>
                  <a:pt x="1627" y="4106"/>
                </a:lnTo>
                <a:lnTo>
                  <a:pt x="1519" y="4062"/>
                </a:lnTo>
                <a:lnTo>
                  <a:pt x="1414" y="4011"/>
                </a:lnTo>
                <a:lnTo>
                  <a:pt x="1414" y="4011"/>
                </a:lnTo>
                <a:lnTo>
                  <a:pt x="1413" y="4013"/>
                </a:lnTo>
                <a:lnTo>
                  <a:pt x="1259" y="4280"/>
                </a:lnTo>
                <a:lnTo>
                  <a:pt x="1247" y="4295"/>
                </a:lnTo>
                <a:lnTo>
                  <a:pt x="1231" y="4308"/>
                </a:lnTo>
                <a:lnTo>
                  <a:pt x="1212" y="4315"/>
                </a:lnTo>
                <a:lnTo>
                  <a:pt x="1192" y="4318"/>
                </a:lnTo>
                <a:lnTo>
                  <a:pt x="1174" y="4315"/>
                </a:lnTo>
                <a:lnTo>
                  <a:pt x="1154" y="4308"/>
                </a:lnTo>
                <a:lnTo>
                  <a:pt x="1137" y="4295"/>
                </a:lnTo>
                <a:lnTo>
                  <a:pt x="1126" y="4280"/>
                </a:lnTo>
                <a:lnTo>
                  <a:pt x="1118" y="4260"/>
                </a:lnTo>
                <a:lnTo>
                  <a:pt x="1116" y="4242"/>
                </a:lnTo>
                <a:lnTo>
                  <a:pt x="1118" y="4221"/>
                </a:lnTo>
                <a:lnTo>
                  <a:pt x="1126" y="4203"/>
                </a:lnTo>
                <a:lnTo>
                  <a:pt x="1280" y="3936"/>
                </a:lnTo>
                <a:lnTo>
                  <a:pt x="1280" y="3936"/>
                </a:lnTo>
                <a:lnTo>
                  <a:pt x="1282" y="3934"/>
                </a:lnTo>
                <a:lnTo>
                  <a:pt x="1185" y="3870"/>
                </a:lnTo>
                <a:lnTo>
                  <a:pt x="1093" y="3799"/>
                </a:lnTo>
                <a:lnTo>
                  <a:pt x="1005" y="3722"/>
                </a:lnTo>
                <a:lnTo>
                  <a:pt x="1003" y="3723"/>
                </a:lnTo>
                <a:lnTo>
                  <a:pt x="1003" y="3723"/>
                </a:lnTo>
                <a:lnTo>
                  <a:pt x="785" y="3941"/>
                </a:lnTo>
                <a:lnTo>
                  <a:pt x="768" y="3954"/>
                </a:lnTo>
                <a:lnTo>
                  <a:pt x="750" y="3961"/>
                </a:lnTo>
                <a:lnTo>
                  <a:pt x="730" y="3964"/>
                </a:lnTo>
                <a:lnTo>
                  <a:pt x="711" y="3961"/>
                </a:lnTo>
                <a:lnTo>
                  <a:pt x="693" y="3954"/>
                </a:lnTo>
                <a:lnTo>
                  <a:pt x="676" y="3941"/>
                </a:lnTo>
                <a:lnTo>
                  <a:pt x="663" y="3924"/>
                </a:lnTo>
                <a:lnTo>
                  <a:pt x="656" y="3906"/>
                </a:lnTo>
                <a:lnTo>
                  <a:pt x="653" y="3887"/>
                </a:lnTo>
                <a:lnTo>
                  <a:pt x="656" y="3867"/>
                </a:lnTo>
                <a:lnTo>
                  <a:pt x="663" y="3849"/>
                </a:lnTo>
                <a:lnTo>
                  <a:pt x="676" y="3832"/>
                </a:lnTo>
                <a:lnTo>
                  <a:pt x="894" y="3614"/>
                </a:lnTo>
                <a:lnTo>
                  <a:pt x="894" y="3614"/>
                </a:lnTo>
                <a:lnTo>
                  <a:pt x="895" y="3614"/>
                </a:lnTo>
                <a:lnTo>
                  <a:pt x="820" y="3526"/>
                </a:lnTo>
                <a:lnTo>
                  <a:pt x="749" y="3433"/>
                </a:lnTo>
                <a:lnTo>
                  <a:pt x="683" y="3335"/>
                </a:lnTo>
                <a:lnTo>
                  <a:pt x="683" y="3337"/>
                </a:lnTo>
                <a:lnTo>
                  <a:pt x="681" y="3337"/>
                </a:lnTo>
                <a:lnTo>
                  <a:pt x="414" y="3491"/>
                </a:lnTo>
                <a:lnTo>
                  <a:pt x="396" y="3499"/>
                </a:lnTo>
                <a:lnTo>
                  <a:pt x="376" y="3501"/>
                </a:lnTo>
                <a:lnTo>
                  <a:pt x="357" y="3499"/>
                </a:lnTo>
                <a:lnTo>
                  <a:pt x="339" y="3491"/>
                </a:lnTo>
                <a:lnTo>
                  <a:pt x="322" y="3480"/>
                </a:lnTo>
                <a:lnTo>
                  <a:pt x="309" y="3463"/>
                </a:lnTo>
                <a:lnTo>
                  <a:pt x="301" y="3443"/>
                </a:lnTo>
                <a:lnTo>
                  <a:pt x="299" y="3424"/>
                </a:lnTo>
                <a:lnTo>
                  <a:pt x="302" y="3404"/>
                </a:lnTo>
                <a:lnTo>
                  <a:pt x="309" y="3386"/>
                </a:lnTo>
                <a:lnTo>
                  <a:pt x="320" y="3370"/>
                </a:lnTo>
                <a:lnTo>
                  <a:pt x="337" y="3358"/>
                </a:lnTo>
                <a:lnTo>
                  <a:pt x="604" y="3204"/>
                </a:lnTo>
                <a:lnTo>
                  <a:pt x="604" y="3204"/>
                </a:lnTo>
                <a:lnTo>
                  <a:pt x="606" y="3203"/>
                </a:lnTo>
                <a:lnTo>
                  <a:pt x="554" y="3098"/>
                </a:lnTo>
                <a:lnTo>
                  <a:pt x="509" y="2988"/>
                </a:lnTo>
                <a:lnTo>
                  <a:pt x="471" y="2879"/>
                </a:lnTo>
                <a:lnTo>
                  <a:pt x="471" y="2881"/>
                </a:lnTo>
                <a:lnTo>
                  <a:pt x="470" y="2881"/>
                </a:lnTo>
                <a:lnTo>
                  <a:pt x="173" y="2960"/>
                </a:lnTo>
                <a:lnTo>
                  <a:pt x="162" y="2962"/>
                </a:lnTo>
                <a:lnTo>
                  <a:pt x="153" y="2963"/>
                </a:lnTo>
                <a:lnTo>
                  <a:pt x="133" y="2960"/>
                </a:lnTo>
                <a:lnTo>
                  <a:pt x="115" y="2953"/>
                </a:lnTo>
                <a:lnTo>
                  <a:pt x="99" y="2941"/>
                </a:lnTo>
                <a:lnTo>
                  <a:pt x="87" y="2925"/>
                </a:lnTo>
                <a:lnTo>
                  <a:pt x="78" y="2906"/>
                </a:lnTo>
                <a:lnTo>
                  <a:pt x="76" y="2885"/>
                </a:lnTo>
                <a:lnTo>
                  <a:pt x="78" y="2865"/>
                </a:lnTo>
                <a:lnTo>
                  <a:pt x="87" y="2847"/>
                </a:lnTo>
                <a:lnTo>
                  <a:pt x="98" y="2832"/>
                </a:lnTo>
                <a:lnTo>
                  <a:pt x="113" y="2819"/>
                </a:lnTo>
                <a:lnTo>
                  <a:pt x="133" y="2812"/>
                </a:lnTo>
                <a:lnTo>
                  <a:pt x="431" y="2732"/>
                </a:lnTo>
                <a:lnTo>
                  <a:pt x="431" y="2732"/>
                </a:lnTo>
                <a:lnTo>
                  <a:pt x="409" y="2616"/>
                </a:lnTo>
                <a:lnTo>
                  <a:pt x="395" y="2502"/>
                </a:lnTo>
                <a:lnTo>
                  <a:pt x="386" y="2385"/>
                </a:lnTo>
                <a:lnTo>
                  <a:pt x="386" y="2385"/>
                </a:lnTo>
                <a:lnTo>
                  <a:pt x="385" y="2385"/>
                </a:lnTo>
                <a:lnTo>
                  <a:pt x="77" y="2385"/>
                </a:lnTo>
                <a:lnTo>
                  <a:pt x="53" y="2381"/>
                </a:lnTo>
                <a:lnTo>
                  <a:pt x="32" y="2370"/>
                </a:lnTo>
                <a:lnTo>
                  <a:pt x="15" y="2353"/>
                </a:lnTo>
                <a:lnTo>
                  <a:pt x="4" y="2332"/>
                </a:lnTo>
                <a:lnTo>
                  <a:pt x="0" y="2309"/>
                </a:lnTo>
                <a:lnTo>
                  <a:pt x="4" y="2285"/>
                </a:lnTo>
                <a:lnTo>
                  <a:pt x="15" y="2264"/>
                </a:lnTo>
                <a:lnTo>
                  <a:pt x="32" y="2247"/>
                </a:lnTo>
                <a:lnTo>
                  <a:pt x="53" y="2236"/>
                </a:lnTo>
                <a:lnTo>
                  <a:pt x="77" y="2232"/>
                </a:lnTo>
                <a:lnTo>
                  <a:pt x="385" y="2232"/>
                </a:lnTo>
                <a:lnTo>
                  <a:pt x="386" y="2232"/>
                </a:lnTo>
                <a:lnTo>
                  <a:pt x="395" y="2115"/>
                </a:lnTo>
                <a:lnTo>
                  <a:pt x="410" y="1999"/>
                </a:lnTo>
                <a:lnTo>
                  <a:pt x="432" y="1885"/>
                </a:lnTo>
                <a:lnTo>
                  <a:pt x="431" y="1885"/>
                </a:lnTo>
                <a:lnTo>
                  <a:pt x="133" y="1805"/>
                </a:lnTo>
                <a:lnTo>
                  <a:pt x="113" y="1798"/>
                </a:lnTo>
                <a:lnTo>
                  <a:pt x="98" y="1785"/>
                </a:lnTo>
                <a:lnTo>
                  <a:pt x="87" y="1770"/>
                </a:lnTo>
                <a:lnTo>
                  <a:pt x="78" y="1752"/>
                </a:lnTo>
                <a:lnTo>
                  <a:pt x="76" y="1732"/>
                </a:lnTo>
                <a:lnTo>
                  <a:pt x="78" y="1711"/>
                </a:lnTo>
                <a:lnTo>
                  <a:pt x="87" y="1692"/>
                </a:lnTo>
                <a:lnTo>
                  <a:pt x="99" y="1676"/>
                </a:lnTo>
                <a:lnTo>
                  <a:pt x="115" y="1665"/>
                </a:lnTo>
                <a:lnTo>
                  <a:pt x="133" y="1657"/>
                </a:lnTo>
                <a:lnTo>
                  <a:pt x="153" y="1654"/>
                </a:lnTo>
                <a:lnTo>
                  <a:pt x="173" y="1657"/>
                </a:lnTo>
                <a:lnTo>
                  <a:pt x="470" y="1736"/>
                </a:lnTo>
                <a:lnTo>
                  <a:pt x="471" y="1736"/>
                </a:lnTo>
                <a:lnTo>
                  <a:pt x="471" y="1738"/>
                </a:lnTo>
                <a:lnTo>
                  <a:pt x="509" y="1627"/>
                </a:lnTo>
                <a:lnTo>
                  <a:pt x="554" y="1519"/>
                </a:lnTo>
                <a:lnTo>
                  <a:pt x="606" y="1414"/>
                </a:lnTo>
                <a:lnTo>
                  <a:pt x="604" y="1413"/>
                </a:lnTo>
                <a:lnTo>
                  <a:pt x="604" y="1413"/>
                </a:lnTo>
                <a:lnTo>
                  <a:pt x="337" y="1259"/>
                </a:lnTo>
                <a:lnTo>
                  <a:pt x="320" y="1247"/>
                </a:lnTo>
                <a:lnTo>
                  <a:pt x="309" y="1231"/>
                </a:lnTo>
                <a:lnTo>
                  <a:pt x="302" y="1213"/>
                </a:lnTo>
                <a:lnTo>
                  <a:pt x="299" y="1193"/>
                </a:lnTo>
                <a:lnTo>
                  <a:pt x="301" y="1174"/>
                </a:lnTo>
                <a:lnTo>
                  <a:pt x="309" y="1154"/>
                </a:lnTo>
                <a:lnTo>
                  <a:pt x="322" y="1137"/>
                </a:lnTo>
                <a:lnTo>
                  <a:pt x="337" y="1126"/>
                </a:lnTo>
                <a:lnTo>
                  <a:pt x="357" y="1118"/>
                </a:lnTo>
                <a:lnTo>
                  <a:pt x="375" y="1115"/>
                </a:lnTo>
                <a:lnTo>
                  <a:pt x="396" y="1118"/>
                </a:lnTo>
                <a:lnTo>
                  <a:pt x="414" y="1126"/>
                </a:lnTo>
                <a:lnTo>
                  <a:pt x="681" y="1280"/>
                </a:lnTo>
                <a:lnTo>
                  <a:pt x="681" y="1280"/>
                </a:lnTo>
                <a:lnTo>
                  <a:pt x="683" y="1282"/>
                </a:lnTo>
                <a:lnTo>
                  <a:pt x="747" y="1185"/>
                </a:lnTo>
                <a:lnTo>
                  <a:pt x="817" y="1091"/>
                </a:lnTo>
                <a:lnTo>
                  <a:pt x="894" y="1003"/>
                </a:lnTo>
                <a:lnTo>
                  <a:pt x="894" y="1003"/>
                </a:lnTo>
                <a:lnTo>
                  <a:pt x="894" y="1003"/>
                </a:lnTo>
                <a:lnTo>
                  <a:pt x="676" y="785"/>
                </a:lnTo>
                <a:lnTo>
                  <a:pt x="663" y="768"/>
                </a:lnTo>
                <a:lnTo>
                  <a:pt x="656" y="750"/>
                </a:lnTo>
                <a:lnTo>
                  <a:pt x="653" y="730"/>
                </a:lnTo>
                <a:lnTo>
                  <a:pt x="656" y="711"/>
                </a:lnTo>
                <a:lnTo>
                  <a:pt x="663" y="693"/>
                </a:lnTo>
                <a:lnTo>
                  <a:pt x="676" y="676"/>
                </a:lnTo>
                <a:lnTo>
                  <a:pt x="693" y="663"/>
                </a:lnTo>
                <a:lnTo>
                  <a:pt x="711" y="656"/>
                </a:lnTo>
                <a:lnTo>
                  <a:pt x="730" y="653"/>
                </a:lnTo>
                <a:lnTo>
                  <a:pt x="750" y="656"/>
                </a:lnTo>
                <a:lnTo>
                  <a:pt x="768" y="663"/>
                </a:lnTo>
                <a:lnTo>
                  <a:pt x="785" y="676"/>
                </a:lnTo>
                <a:lnTo>
                  <a:pt x="1003" y="894"/>
                </a:lnTo>
                <a:lnTo>
                  <a:pt x="1003" y="894"/>
                </a:lnTo>
                <a:lnTo>
                  <a:pt x="1003" y="895"/>
                </a:lnTo>
                <a:lnTo>
                  <a:pt x="1091" y="820"/>
                </a:lnTo>
                <a:lnTo>
                  <a:pt x="1184" y="749"/>
                </a:lnTo>
                <a:lnTo>
                  <a:pt x="1282" y="683"/>
                </a:lnTo>
                <a:lnTo>
                  <a:pt x="1280" y="681"/>
                </a:lnTo>
                <a:lnTo>
                  <a:pt x="1280" y="681"/>
                </a:lnTo>
                <a:lnTo>
                  <a:pt x="1126" y="414"/>
                </a:lnTo>
                <a:lnTo>
                  <a:pt x="1118" y="396"/>
                </a:lnTo>
                <a:lnTo>
                  <a:pt x="1115" y="375"/>
                </a:lnTo>
                <a:lnTo>
                  <a:pt x="1118" y="357"/>
                </a:lnTo>
                <a:lnTo>
                  <a:pt x="1126" y="337"/>
                </a:lnTo>
                <a:lnTo>
                  <a:pt x="1137" y="322"/>
                </a:lnTo>
                <a:lnTo>
                  <a:pt x="1154" y="309"/>
                </a:lnTo>
                <a:lnTo>
                  <a:pt x="1174" y="301"/>
                </a:lnTo>
                <a:lnTo>
                  <a:pt x="1193" y="299"/>
                </a:lnTo>
                <a:lnTo>
                  <a:pt x="1213" y="302"/>
                </a:lnTo>
                <a:lnTo>
                  <a:pt x="1231" y="309"/>
                </a:lnTo>
                <a:lnTo>
                  <a:pt x="1247" y="320"/>
                </a:lnTo>
                <a:lnTo>
                  <a:pt x="1259" y="337"/>
                </a:lnTo>
                <a:lnTo>
                  <a:pt x="1413" y="604"/>
                </a:lnTo>
                <a:lnTo>
                  <a:pt x="1413" y="606"/>
                </a:lnTo>
                <a:lnTo>
                  <a:pt x="1414" y="606"/>
                </a:lnTo>
                <a:lnTo>
                  <a:pt x="1519" y="554"/>
                </a:lnTo>
                <a:lnTo>
                  <a:pt x="1629" y="509"/>
                </a:lnTo>
                <a:lnTo>
                  <a:pt x="1738" y="471"/>
                </a:lnTo>
                <a:lnTo>
                  <a:pt x="1736" y="471"/>
                </a:lnTo>
                <a:lnTo>
                  <a:pt x="1736" y="470"/>
                </a:lnTo>
                <a:lnTo>
                  <a:pt x="1657" y="173"/>
                </a:lnTo>
                <a:lnTo>
                  <a:pt x="1654" y="153"/>
                </a:lnTo>
                <a:lnTo>
                  <a:pt x="1657" y="133"/>
                </a:lnTo>
                <a:lnTo>
                  <a:pt x="1665" y="115"/>
                </a:lnTo>
                <a:lnTo>
                  <a:pt x="1676" y="99"/>
                </a:lnTo>
                <a:lnTo>
                  <a:pt x="1692" y="87"/>
                </a:lnTo>
                <a:lnTo>
                  <a:pt x="1711" y="78"/>
                </a:lnTo>
                <a:lnTo>
                  <a:pt x="1732" y="76"/>
                </a:lnTo>
                <a:lnTo>
                  <a:pt x="1752" y="78"/>
                </a:lnTo>
                <a:lnTo>
                  <a:pt x="1770" y="87"/>
                </a:lnTo>
                <a:lnTo>
                  <a:pt x="1785" y="98"/>
                </a:lnTo>
                <a:lnTo>
                  <a:pt x="1798" y="113"/>
                </a:lnTo>
                <a:lnTo>
                  <a:pt x="1805" y="133"/>
                </a:lnTo>
                <a:lnTo>
                  <a:pt x="1885" y="431"/>
                </a:lnTo>
                <a:lnTo>
                  <a:pt x="1885" y="432"/>
                </a:lnTo>
                <a:lnTo>
                  <a:pt x="1995" y="411"/>
                </a:lnTo>
                <a:lnTo>
                  <a:pt x="2106" y="396"/>
                </a:lnTo>
                <a:lnTo>
                  <a:pt x="2215" y="388"/>
                </a:lnTo>
                <a:lnTo>
                  <a:pt x="2223" y="382"/>
                </a:lnTo>
                <a:lnTo>
                  <a:pt x="2232" y="376"/>
                </a:lnTo>
                <a:lnTo>
                  <a:pt x="2232" y="77"/>
                </a:lnTo>
                <a:lnTo>
                  <a:pt x="2236" y="53"/>
                </a:lnTo>
                <a:lnTo>
                  <a:pt x="2247" y="32"/>
                </a:lnTo>
                <a:lnTo>
                  <a:pt x="2264" y="15"/>
                </a:lnTo>
                <a:lnTo>
                  <a:pt x="2285" y="4"/>
                </a:lnTo>
                <a:lnTo>
                  <a:pt x="2309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6" name="Freeform 18"/>
          <p:cNvSpPr>
            <a:spLocks noEditPoints="1"/>
          </p:cNvSpPr>
          <p:nvPr/>
        </p:nvSpPr>
        <p:spPr bwMode="auto">
          <a:xfrm>
            <a:off x="4046037" y="3922654"/>
            <a:ext cx="831970" cy="840256"/>
          </a:xfrm>
          <a:custGeom>
            <a:avLst/>
            <a:gdLst>
              <a:gd name="T0" fmla="*/ 1136 w 2411"/>
              <a:gd name="T1" fmla="*/ 712 h 2433"/>
              <a:gd name="T2" fmla="*/ 1004 w 2411"/>
              <a:gd name="T3" fmla="*/ 748 h 2433"/>
              <a:gd name="T4" fmla="*/ 892 w 2411"/>
              <a:gd name="T5" fmla="*/ 816 h 2433"/>
              <a:gd name="T6" fmla="*/ 801 w 2411"/>
              <a:gd name="T7" fmla="*/ 909 h 2433"/>
              <a:gd name="T8" fmla="*/ 735 w 2411"/>
              <a:gd name="T9" fmla="*/ 1023 h 2433"/>
              <a:gd name="T10" fmla="*/ 701 w 2411"/>
              <a:gd name="T11" fmla="*/ 1150 h 2433"/>
              <a:gd name="T12" fmla="*/ 701 w 2411"/>
              <a:gd name="T13" fmla="*/ 1287 h 2433"/>
              <a:gd name="T14" fmla="*/ 739 w 2411"/>
              <a:gd name="T15" fmla="*/ 1419 h 2433"/>
              <a:gd name="T16" fmla="*/ 806 w 2411"/>
              <a:gd name="T17" fmla="*/ 1533 h 2433"/>
              <a:gd name="T18" fmla="*/ 900 w 2411"/>
              <a:gd name="T19" fmla="*/ 1624 h 2433"/>
              <a:gd name="T20" fmla="*/ 1012 w 2411"/>
              <a:gd name="T21" fmla="*/ 1688 h 2433"/>
              <a:gd name="T22" fmla="*/ 1141 w 2411"/>
              <a:gd name="T23" fmla="*/ 1722 h 2433"/>
              <a:gd name="T24" fmla="*/ 1278 w 2411"/>
              <a:gd name="T25" fmla="*/ 1722 h 2433"/>
              <a:gd name="T26" fmla="*/ 1408 w 2411"/>
              <a:gd name="T27" fmla="*/ 1685 h 2433"/>
              <a:gd name="T28" fmla="*/ 1523 w 2411"/>
              <a:gd name="T29" fmla="*/ 1618 h 2433"/>
              <a:gd name="T30" fmla="*/ 1614 w 2411"/>
              <a:gd name="T31" fmla="*/ 1525 h 2433"/>
              <a:gd name="T32" fmla="*/ 1679 w 2411"/>
              <a:gd name="T33" fmla="*/ 1411 h 2433"/>
              <a:gd name="T34" fmla="*/ 1713 w 2411"/>
              <a:gd name="T35" fmla="*/ 1284 h 2433"/>
              <a:gd name="T36" fmla="*/ 1713 w 2411"/>
              <a:gd name="T37" fmla="*/ 1147 h 2433"/>
              <a:gd name="T38" fmla="*/ 1676 w 2411"/>
              <a:gd name="T39" fmla="*/ 1015 h 2433"/>
              <a:gd name="T40" fmla="*/ 1607 w 2411"/>
              <a:gd name="T41" fmla="*/ 901 h 2433"/>
              <a:gd name="T42" fmla="*/ 1514 w 2411"/>
              <a:gd name="T43" fmla="*/ 810 h 2433"/>
              <a:gd name="T44" fmla="*/ 1400 w 2411"/>
              <a:gd name="T45" fmla="*/ 745 h 2433"/>
              <a:gd name="T46" fmla="*/ 1273 w 2411"/>
              <a:gd name="T47" fmla="*/ 710 h 2433"/>
              <a:gd name="T48" fmla="*/ 1239 w 2411"/>
              <a:gd name="T49" fmla="*/ 0 h 2433"/>
              <a:gd name="T50" fmla="*/ 1366 w 2411"/>
              <a:gd name="T51" fmla="*/ 261 h 2433"/>
              <a:gd name="T52" fmla="*/ 1540 w 2411"/>
              <a:gd name="T53" fmla="*/ 308 h 2433"/>
              <a:gd name="T54" fmla="*/ 2013 w 2411"/>
              <a:gd name="T55" fmla="*/ 306 h 2433"/>
              <a:gd name="T56" fmla="*/ 1941 w 2411"/>
              <a:gd name="T57" fmla="*/ 586 h 2433"/>
              <a:gd name="T58" fmla="*/ 2047 w 2411"/>
              <a:gd name="T59" fmla="*/ 735 h 2433"/>
              <a:gd name="T60" fmla="*/ 2411 w 2411"/>
              <a:gd name="T61" fmla="*/ 1038 h 2433"/>
              <a:gd name="T62" fmla="*/ 2176 w 2411"/>
              <a:gd name="T63" fmla="*/ 1207 h 2433"/>
              <a:gd name="T64" fmla="*/ 2160 w 2411"/>
              <a:gd name="T65" fmla="*/ 1388 h 2433"/>
              <a:gd name="T66" fmla="*/ 2244 w 2411"/>
              <a:gd name="T67" fmla="*/ 1853 h 2433"/>
              <a:gd name="T68" fmla="*/ 1956 w 2411"/>
              <a:gd name="T69" fmla="*/ 1831 h 2433"/>
              <a:gd name="T70" fmla="*/ 1827 w 2411"/>
              <a:gd name="T71" fmla="*/ 1960 h 2433"/>
              <a:gd name="T72" fmla="*/ 1593 w 2411"/>
              <a:gd name="T73" fmla="*/ 2371 h 2433"/>
              <a:gd name="T74" fmla="*/ 1408 w 2411"/>
              <a:gd name="T75" fmla="*/ 2164 h 2433"/>
              <a:gd name="T76" fmla="*/ 1272 w 2411"/>
              <a:gd name="T77" fmla="*/ 2183 h 2433"/>
              <a:gd name="T78" fmla="*/ 1151 w 2411"/>
              <a:gd name="T79" fmla="*/ 2433 h 2433"/>
              <a:gd name="T80" fmla="*/ 814 w 2411"/>
              <a:gd name="T81" fmla="*/ 2102 h 2433"/>
              <a:gd name="T82" fmla="*/ 656 w 2411"/>
              <a:gd name="T83" fmla="*/ 2012 h 2433"/>
              <a:gd name="T84" fmla="*/ 383 w 2411"/>
              <a:gd name="T85" fmla="*/ 2113 h 2433"/>
              <a:gd name="T86" fmla="*/ 336 w 2411"/>
              <a:gd name="T87" fmla="*/ 1642 h 2433"/>
              <a:gd name="T88" fmla="*/ 273 w 2411"/>
              <a:gd name="T89" fmla="*/ 1473 h 2433"/>
              <a:gd name="T90" fmla="*/ 0 w 2411"/>
              <a:gd name="T91" fmla="*/ 1374 h 2433"/>
              <a:gd name="T92" fmla="*/ 268 w 2411"/>
              <a:gd name="T93" fmla="*/ 982 h 2433"/>
              <a:gd name="T94" fmla="*/ 328 w 2411"/>
              <a:gd name="T95" fmla="*/ 811 h 2433"/>
              <a:gd name="T96" fmla="*/ 181 w 2411"/>
              <a:gd name="T97" fmla="*/ 560 h 2433"/>
              <a:gd name="T98" fmla="*/ 638 w 2411"/>
              <a:gd name="T99" fmla="*/ 433 h 2433"/>
              <a:gd name="T100" fmla="*/ 792 w 2411"/>
              <a:gd name="T101" fmla="*/ 340 h 2433"/>
              <a:gd name="T102" fmla="*/ 843 w 2411"/>
              <a:gd name="T103" fmla="*/ 55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11" h="2433">
                <a:moveTo>
                  <a:pt x="1206" y="707"/>
                </a:moveTo>
                <a:lnTo>
                  <a:pt x="1136" y="712"/>
                </a:lnTo>
                <a:lnTo>
                  <a:pt x="1068" y="725"/>
                </a:lnTo>
                <a:lnTo>
                  <a:pt x="1004" y="748"/>
                </a:lnTo>
                <a:lnTo>
                  <a:pt x="946" y="779"/>
                </a:lnTo>
                <a:lnTo>
                  <a:pt x="892" y="816"/>
                </a:lnTo>
                <a:lnTo>
                  <a:pt x="843" y="860"/>
                </a:lnTo>
                <a:lnTo>
                  <a:pt x="801" y="909"/>
                </a:lnTo>
                <a:lnTo>
                  <a:pt x="763" y="965"/>
                </a:lnTo>
                <a:lnTo>
                  <a:pt x="735" y="1023"/>
                </a:lnTo>
                <a:lnTo>
                  <a:pt x="714" y="1085"/>
                </a:lnTo>
                <a:lnTo>
                  <a:pt x="701" y="1150"/>
                </a:lnTo>
                <a:lnTo>
                  <a:pt x="696" y="1219"/>
                </a:lnTo>
                <a:lnTo>
                  <a:pt x="701" y="1287"/>
                </a:lnTo>
                <a:lnTo>
                  <a:pt x="716" y="1356"/>
                </a:lnTo>
                <a:lnTo>
                  <a:pt x="739" y="1419"/>
                </a:lnTo>
                <a:lnTo>
                  <a:pt x="768" y="1478"/>
                </a:lnTo>
                <a:lnTo>
                  <a:pt x="806" y="1533"/>
                </a:lnTo>
                <a:lnTo>
                  <a:pt x="849" y="1582"/>
                </a:lnTo>
                <a:lnTo>
                  <a:pt x="900" y="1624"/>
                </a:lnTo>
                <a:lnTo>
                  <a:pt x="954" y="1660"/>
                </a:lnTo>
                <a:lnTo>
                  <a:pt x="1012" y="1688"/>
                </a:lnTo>
                <a:lnTo>
                  <a:pt x="1076" y="1709"/>
                </a:lnTo>
                <a:lnTo>
                  <a:pt x="1141" y="1722"/>
                </a:lnTo>
                <a:lnTo>
                  <a:pt x="1208" y="1727"/>
                </a:lnTo>
                <a:lnTo>
                  <a:pt x="1278" y="1722"/>
                </a:lnTo>
                <a:lnTo>
                  <a:pt x="1345" y="1708"/>
                </a:lnTo>
                <a:lnTo>
                  <a:pt x="1408" y="1685"/>
                </a:lnTo>
                <a:lnTo>
                  <a:pt x="1469" y="1655"/>
                </a:lnTo>
                <a:lnTo>
                  <a:pt x="1523" y="1618"/>
                </a:lnTo>
                <a:lnTo>
                  <a:pt x="1571" y="1574"/>
                </a:lnTo>
                <a:lnTo>
                  <a:pt x="1614" y="1525"/>
                </a:lnTo>
                <a:lnTo>
                  <a:pt x="1650" y="1470"/>
                </a:lnTo>
                <a:lnTo>
                  <a:pt x="1679" y="1411"/>
                </a:lnTo>
                <a:lnTo>
                  <a:pt x="1700" y="1349"/>
                </a:lnTo>
                <a:lnTo>
                  <a:pt x="1713" y="1284"/>
                </a:lnTo>
                <a:lnTo>
                  <a:pt x="1718" y="1215"/>
                </a:lnTo>
                <a:lnTo>
                  <a:pt x="1713" y="1147"/>
                </a:lnTo>
                <a:lnTo>
                  <a:pt x="1699" y="1079"/>
                </a:lnTo>
                <a:lnTo>
                  <a:pt x="1676" y="1015"/>
                </a:lnTo>
                <a:lnTo>
                  <a:pt x="1645" y="955"/>
                </a:lnTo>
                <a:lnTo>
                  <a:pt x="1607" y="901"/>
                </a:lnTo>
                <a:lnTo>
                  <a:pt x="1563" y="852"/>
                </a:lnTo>
                <a:lnTo>
                  <a:pt x="1514" y="810"/>
                </a:lnTo>
                <a:lnTo>
                  <a:pt x="1461" y="774"/>
                </a:lnTo>
                <a:lnTo>
                  <a:pt x="1400" y="745"/>
                </a:lnTo>
                <a:lnTo>
                  <a:pt x="1338" y="723"/>
                </a:lnTo>
                <a:lnTo>
                  <a:pt x="1273" y="710"/>
                </a:lnTo>
                <a:lnTo>
                  <a:pt x="1206" y="707"/>
                </a:lnTo>
                <a:close/>
                <a:moveTo>
                  <a:pt x="1239" y="0"/>
                </a:moveTo>
                <a:lnTo>
                  <a:pt x="1275" y="251"/>
                </a:lnTo>
                <a:lnTo>
                  <a:pt x="1366" y="261"/>
                </a:lnTo>
                <a:lnTo>
                  <a:pt x="1454" y="280"/>
                </a:lnTo>
                <a:lnTo>
                  <a:pt x="1540" y="308"/>
                </a:lnTo>
                <a:lnTo>
                  <a:pt x="1676" y="93"/>
                </a:lnTo>
                <a:lnTo>
                  <a:pt x="2013" y="306"/>
                </a:lnTo>
                <a:lnTo>
                  <a:pt x="1879" y="520"/>
                </a:lnTo>
                <a:lnTo>
                  <a:pt x="1941" y="586"/>
                </a:lnTo>
                <a:lnTo>
                  <a:pt x="1998" y="658"/>
                </a:lnTo>
                <a:lnTo>
                  <a:pt x="2047" y="735"/>
                </a:lnTo>
                <a:lnTo>
                  <a:pt x="2288" y="657"/>
                </a:lnTo>
                <a:lnTo>
                  <a:pt x="2411" y="1038"/>
                </a:lnTo>
                <a:lnTo>
                  <a:pt x="2169" y="1114"/>
                </a:lnTo>
                <a:lnTo>
                  <a:pt x="2176" y="1207"/>
                </a:lnTo>
                <a:lnTo>
                  <a:pt x="2173" y="1299"/>
                </a:lnTo>
                <a:lnTo>
                  <a:pt x="2160" y="1388"/>
                </a:lnTo>
                <a:lnTo>
                  <a:pt x="2394" y="1483"/>
                </a:lnTo>
                <a:lnTo>
                  <a:pt x="2244" y="1853"/>
                </a:lnTo>
                <a:lnTo>
                  <a:pt x="2010" y="1758"/>
                </a:lnTo>
                <a:lnTo>
                  <a:pt x="1956" y="1831"/>
                </a:lnTo>
                <a:lnTo>
                  <a:pt x="1894" y="1898"/>
                </a:lnTo>
                <a:lnTo>
                  <a:pt x="1827" y="1960"/>
                </a:lnTo>
                <a:lnTo>
                  <a:pt x="1946" y="2183"/>
                </a:lnTo>
                <a:lnTo>
                  <a:pt x="1593" y="2371"/>
                </a:lnTo>
                <a:lnTo>
                  <a:pt x="1474" y="2148"/>
                </a:lnTo>
                <a:lnTo>
                  <a:pt x="1408" y="2164"/>
                </a:lnTo>
                <a:lnTo>
                  <a:pt x="1340" y="2177"/>
                </a:lnTo>
                <a:lnTo>
                  <a:pt x="1272" y="2183"/>
                </a:lnTo>
                <a:lnTo>
                  <a:pt x="1205" y="2185"/>
                </a:lnTo>
                <a:lnTo>
                  <a:pt x="1151" y="2433"/>
                </a:lnTo>
                <a:lnTo>
                  <a:pt x="760" y="2350"/>
                </a:lnTo>
                <a:lnTo>
                  <a:pt x="814" y="2102"/>
                </a:lnTo>
                <a:lnTo>
                  <a:pt x="732" y="2061"/>
                </a:lnTo>
                <a:lnTo>
                  <a:pt x="656" y="2012"/>
                </a:lnTo>
                <a:lnTo>
                  <a:pt x="582" y="1957"/>
                </a:lnTo>
                <a:lnTo>
                  <a:pt x="383" y="2113"/>
                </a:lnTo>
                <a:lnTo>
                  <a:pt x="137" y="1797"/>
                </a:lnTo>
                <a:lnTo>
                  <a:pt x="336" y="1642"/>
                </a:lnTo>
                <a:lnTo>
                  <a:pt x="300" y="1559"/>
                </a:lnTo>
                <a:lnTo>
                  <a:pt x="273" y="1473"/>
                </a:lnTo>
                <a:lnTo>
                  <a:pt x="253" y="1382"/>
                </a:lnTo>
                <a:lnTo>
                  <a:pt x="0" y="1374"/>
                </a:lnTo>
                <a:lnTo>
                  <a:pt x="14" y="974"/>
                </a:lnTo>
                <a:lnTo>
                  <a:pt x="268" y="982"/>
                </a:lnTo>
                <a:lnTo>
                  <a:pt x="294" y="896"/>
                </a:lnTo>
                <a:lnTo>
                  <a:pt x="328" y="811"/>
                </a:lnTo>
                <a:lnTo>
                  <a:pt x="370" y="730"/>
                </a:lnTo>
                <a:lnTo>
                  <a:pt x="181" y="560"/>
                </a:lnTo>
                <a:lnTo>
                  <a:pt x="450" y="264"/>
                </a:lnTo>
                <a:lnTo>
                  <a:pt x="638" y="433"/>
                </a:lnTo>
                <a:lnTo>
                  <a:pt x="713" y="384"/>
                </a:lnTo>
                <a:lnTo>
                  <a:pt x="792" y="340"/>
                </a:lnTo>
                <a:lnTo>
                  <a:pt x="879" y="306"/>
                </a:lnTo>
                <a:lnTo>
                  <a:pt x="843" y="55"/>
                </a:lnTo>
                <a:lnTo>
                  <a:pt x="1239" y="0"/>
                </a:lnTo>
                <a:close/>
              </a:path>
            </a:pathLst>
          </a:custGeom>
          <a:solidFill>
            <a:srgbClr val="C0504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27" name="Group 52"/>
          <p:cNvGrpSpPr/>
          <p:nvPr/>
        </p:nvGrpSpPr>
        <p:grpSpPr>
          <a:xfrm>
            <a:off x="512831" y="3831125"/>
            <a:ext cx="3170130" cy="3035799"/>
            <a:chOff x="2284413" y="2240266"/>
            <a:chExt cx="4064001" cy="3891792"/>
          </a:xfrm>
        </p:grpSpPr>
        <p:sp>
          <p:nvSpPr>
            <p:cNvPr id="128" name="Freeform 53"/>
            <p:cNvSpPr>
              <a:spLocks/>
            </p:cNvSpPr>
            <p:nvPr/>
          </p:nvSpPr>
          <p:spPr bwMode="auto">
            <a:xfrm>
              <a:off x="5797551" y="3663951"/>
              <a:ext cx="468313" cy="239713"/>
            </a:xfrm>
            <a:custGeom>
              <a:avLst/>
              <a:gdLst>
                <a:gd name="T0" fmla="*/ 438 w 592"/>
                <a:gd name="T1" fmla="*/ 0 h 302"/>
                <a:gd name="T2" fmla="*/ 592 w 592"/>
                <a:gd name="T3" fmla="*/ 110 h 302"/>
                <a:gd name="T4" fmla="*/ 534 w 592"/>
                <a:gd name="T5" fmla="*/ 287 h 302"/>
                <a:gd name="T6" fmla="*/ 511 w 592"/>
                <a:gd name="T7" fmla="*/ 212 h 302"/>
                <a:gd name="T8" fmla="*/ 488 w 592"/>
                <a:gd name="T9" fmla="*/ 152 h 302"/>
                <a:gd name="T10" fmla="*/ 387 w 592"/>
                <a:gd name="T11" fmla="*/ 174 h 302"/>
                <a:gd name="T12" fmla="*/ 458 w 592"/>
                <a:gd name="T13" fmla="*/ 302 h 302"/>
                <a:gd name="T14" fmla="*/ 252 w 592"/>
                <a:gd name="T15" fmla="*/ 245 h 302"/>
                <a:gd name="T16" fmla="*/ 0 w 592"/>
                <a:gd name="T17" fmla="*/ 236 h 302"/>
                <a:gd name="T18" fmla="*/ 140 w 592"/>
                <a:gd name="T19" fmla="*/ 49 h 302"/>
                <a:gd name="T20" fmla="*/ 291 w 592"/>
                <a:gd name="T21" fmla="*/ 49 h 302"/>
                <a:gd name="T22" fmla="*/ 438 w 592"/>
                <a:gd name="T2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2" h="302">
                  <a:moveTo>
                    <a:pt x="438" y="0"/>
                  </a:moveTo>
                  <a:lnTo>
                    <a:pt x="592" y="110"/>
                  </a:lnTo>
                  <a:lnTo>
                    <a:pt x="534" y="287"/>
                  </a:lnTo>
                  <a:lnTo>
                    <a:pt x="511" y="212"/>
                  </a:lnTo>
                  <a:lnTo>
                    <a:pt x="488" y="152"/>
                  </a:lnTo>
                  <a:lnTo>
                    <a:pt x="387" y="174"/>
                  </a:lnTo>
                  <a:lnTo>
                    <a:pt x="458" y="302"/>
                  </a:lnTo>
                  <a:lnTo>
                    <a:pt x="252" y="245"/>
                  </a:lnTo>
                  <a:lnTo>
                    <a:pt x="0" y="236"/>
                  </a:lnTo>
                  <a:lnTo>
                    <a:pt x="140" y="49"/>
                  </a:lnTo>
                  <a:lnTo>
                    <a:pt x="291" y="49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4"/>
            <p:cNvGrpSpPr/>
            <p:nvPr/>
          </p:nvGrpSpPr>
          <p:grpSpPr>
            <a:xfrm>
              <a:off x="2521224" y="5380038"/>
              <a:ext cx="649014" cy="672627"/>
              <a:chOff x="2521224" y="5380038"/>
              <a:chExt cx="649014" cy="672627"/>
            </a:xfrm>
          </p:grpSpPr>
          <p:sp>
            <p:nvSpPr>
              <p:cNvPr id="146" name="Freeform 71"/>
              <p:cNvSpPr>
                <a:spLocks/>
              </p:cNvSpPr>
              <p:nvPr/>
            </p:nvSpPr>
            <p:spPr bwMode="auto">
              <a:xfrm>
                <a:off x="2521224" y="5431952"/>
                <a:ext cx="646113" cy="620713"/>
              </a:xfrm>
              <a:custGeom>
                <a:avLst/>
                <a:gdLst>
                  <a:gd name="T0" fmla="*/ 116 w 813"/>
                  <a:gd name="T1" fmla="*/ 4 h 782"/>
                  <a:gd name="T2" fmla="*/ 122 w 813"/>
                  <a:gd name="T3" fmla="*/ 21 h 782"/>
                  <a:gd name="T4" fmla="*/ 136 w 813"/>
                  <a:gd name="T5" fmla="*/ 68 h 782"/>
                  <a:gd name="T6" fmla="*/ 157 w 813"/>
                  <a:gd name="T7" fmla="*/ 136 h 782"/>
                  <a:gd name="T8" fmla="*/ 183 w 813"/>
                  <a:gd name="T9" fmla="*/ 217 h 782"/>
                  <a:gd name="T10" fmla="*/ 209 w 813"/>
                  <a:gd name="T11" fmla="*/ 301 h 782"/>
                  <a:gd name="T12" fmla="*/ 236 w 813"/>
                  <a:gd name="T13" fmla="*/ 382 h 782"/>
                  <a:gd name="T14" fmla="*/ 267 w 813"/>
                  <a:gd name="T15" fmla="*/ 464 h 782"/>
                  <a:gd name="T16" fmla="*/ 309 w 813"/>
                  <a:gd name="T17" fmla="*/ 545 h 782"/>
                  <a:gd name="T18" fmla="*/ 366 w 813"/>
                  <a:gd name="T19" fmla="*/ 610 h 782"/>
                  <a:gd name="T20" fmla="*/ 444 w 813"/>
                  <a:gd name="T21" fmla="*/ 661 h 782"/>
                  <a:gd name="T22" fmla="*/ 549 w 813"/>
                  <a:gd name="T23" fmla="*/ 701 h 782"/>
                  <a:gd name="T24" fmla="*/ 647 w 813"/>
                  <a:gd name="T25" fmla="*/ 725 h 782"/>
                  <a:gd name="T26" fmla="*/ 722 w 813"/>
                  <a:gd name="T27" fmla="*/ 736 h 782"/>
                  <a:gd name="T28" fmla="*/ 773 w 813"/>
                  <a:gd name="T29" fmla="*/ 737 h 782"/>
                  <a:gd name="T30" fmla="*/ 802 w 813"/>
                  <a:gd name="T31" fmla="*/ 736 h 782"/>
                  <a:gd name="T32" fmla="*/ 812 w 813"/>
                  <a:gd name="T33" fmla="*/ 734 h 782"/>
                  <a:gd name="T34" fmla="*/ 809 w 813"/>
                  <a:gd name="T35" fmla="*/ 762 h 782"/>
                  <a:gd name="T36" fmla="*/ 779 w 813"/>
                  <a:gd name="T37" fmla="*/ 764 h 782"/>
                  <a:gd name="T38" fmla="*/ 734 w 813"/>
                  <a:gd name="T39" fmla="*/ 768 h 782"/>
                  <a:gd name="T40" fmla="*/ 703 w 813"/>
                  <a:gd name="T41" fmla="*/ 773 h 782"/>
                  <a:gd name="T42" fmla="*/ 649 w 813"/>
                  <a:gd name="T43" fmla="*/ 778 h 782"/>
                  <a:gd name="T44" fmla="*/ 577 w 813"/>
                  <a:gd name="T45" fmla="*/ 782 h 782"/>
                  <a:gd name="T46" fmla="*/ 500 w 813"/>
                  <a:gd name="T47" fmla="*/ 781 h 782"/>
                  <a:gd name="T48" fmla="*/ 422 w 813"/>
                  <a:gd name="T49" fmla="*/ 773 h 782"/>
                  <a:gd name="T50" fmla="*/ 352 w 813"/>
                  <a:gd name="T51" fmla="*/ 756 h 782"/>
                  <a:gd name="T52" fmla="*/ 299 w 813"/>
                  <a:gd name="T53" fmla="*/ 725 h 782"/>
                  <a:gd name="T54" fmla="*/ 265 w 813"/>
                  <a:gd name="T55" fmla="*/ 674 h 782"/>
                  <a:gd name="T56" fmla="*/ 234 w 813"/>
                  <a:gd name="T57" fmla="*/ 605 h 782"/>
                  <a:gd name="T58" fmla="*/ 205 w 813"/>
                  <a:gd name="T59" fmla="*/ 531 h 782"/>
                  <a:gd name="T60" fmla="*/ 180 w 813"/>
                  <a:gd name="T61" fmla="*/ 459 h 782"/>
                  <a:gd name="T62" fmla="*/ 161 w 813"/>
                  <a:gd name="T63" fmla="*/ 397 h 782"/>
                  <a:gd name="T64" fmla="*/ 149 w 813"/>
                  <a:gd name="T65" fmla="*/ 354 h 782"/>
                  <a:gd name="T66" fmla="*/ 144 w 813"/>
                  <a:gd name="T67" fmla="*/ 337 h 782"/>
                  <a:gd name="T68" fmla="*/ 0 w 813"/>
                  <a:gd name="T69" fmla="*/ 51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3" h="782">
                    <a:moveTo>
                      <a:pt x="66" y="0"/>
                    </a:moveTo>
                    <a:lnTo>
                      <a:pt x="116" y="4"/>
                    </a:lnTo>
                    <a:lnTo>
                      <a:pt x="118" y="9"/>
                    </a:lnTo>
                    <a:lnTo>
                      <a:pt x="122" y="21"/>
                    </a:lnTo>
                    <a:lnTo>
                      <a:pt x="129" y="42"/>
                    </a:lnTo>
                    <a:lnTo>
                      <a:pt x="136" y="68"/>
                    </a:lnTo>
                    <a:lnTo>
                      <a:pt x="146" y="101"/>
                    </a:lnTo>
                    <a:lnTo>
                      <a:pt x="157" y="136"/>
                    </a:lnTo>
                    <a:lnTo>
                      <a:pt x="169" y="175"/>
                    </a:lnTo>
                    <a:lnTo>
                      <a:pt x="183" y="217"/>
                    </a:lnTo>
                    <a:lnTo>
                      <a:pt x="195" y="259"/>
                    </a:lnTo>
                    <a:lnTo>
                      <a:pt x="209" y="301"/>
                    </a:lnTo>
                    <a:lnTo>
                      <a:pt x="223" y="343"/>
                    </a:lnTo>
                    <a:lnTo>
                      <a:pt x="236" y="382"/>
                    </a:lnTo>
                    <a:lnTo>
                      <a:pt x="248" y="417"/>
                    </a:lnTo>
                    <a:lnTo>
                      <a:pt x="267" y="464"/>
                    </a:lnTo>
                    <a:lnTo>
                      <a:pt x="287" y="507"/>
                    </a:lnTo>
                    <a:lnTo>
                      <a:pt x="309" y="545"/>
                    </a:lnTo>
                    <a:lnTo>
                      <a:pt x="335" y="579"/>
                    </a:lnTo>
                    <a:lnTo>
                      <a:pt x="366" y="610"/>
                    </a:lnTo>
                    <a:lnTo>
                      <a:pt x="402" y="638"/>
                    </a:lnTo>
                    <a:lnTo>
                      <a:pt x="444" y="661"/>
                    </a:lnTo>
                    <a:lnTo>
                      <a:pt x="492" y="683"/>
                    </a:lnTo>
                    <a:lnTo>
                      <a:pt x="549" y="701"/>
                    </a:lnTo>
                    <a:lnTo>
                      <a:pt x="602" y="715"/>
                    </a:lnTo>
                    <a:lnTo>
                      <a:pt x="647" y="725"/>
                    </a:lnTo>
                    <a:lnTo>
                      <a:pt x="688" y="731"/>
                    </a:lnTo>
                    <a:lnTo>
                      <a:pt x="722" y="736"/>
                    </a:lnTo>
                    <a:lnTo>
                      <a:pt x="750" y="737"/>
                    </a:lnTo>
                    <a:lnTo>
                      <a:pt x="773" y="737"/>
                    </a:lnTo>
                    <a:lnTo>
                      <a:pt x="790" y="737"/>
                    </a:lnTo>
                    <a:lnTo>
                      <a:pt x="802" y="736"/>
                    </a:lnTo>
                    <a:lnTo>
                      <a:pt x="809" y="734"/>
                    </a:lnTo>
                    <a:lnTo>
                      <a:pt x="812" y="734"/>
                    </a:lnTo>
                    <a:lnTo>
                      <a:pt x="813" y="760"/>
                    </a:lnTo>
                    <a:lnTo>
                      <a:pt x="809" y="762"/>
                    </a:lnTo>
                    <a:lnTo>
                      <a:pt x="798" y="762"/>
                    </a:lnTo>
                    <a:lnTo>
                      <a:pt x="779" y="764"/>
                    </a:lnTo>
                    <a:lnTo>
                      <a:pt x="757" y="767"/>
                    </a:lnTo>
                    <a:lnTo>
                      <a:pt x="734" y="768"/>
                    </a:lnTo>
                    <a:lnTo>
                      <a:pt x="722" y="771"/>
                    </a:lnTo>
                    <a:lnTo>
                      <a:pt x="703" y="773"/>
                    </a:lnTo>
                    <a:lnTo>
                      <a:pt x="678" y="776"/>
                    </a:lnTo>
                    <a:lnTo>
                      <a:pt x="649" y="778"/>
                    </a:lnTo>
                    <a:lnTo>
                      <a:pt x="615" y="781"/>
                    </a:lnTo>
                    <a:lnTo>
                      <a:pt x="577" y="782"/>
                    </a:lnTo>
                    <a:lnTo>
                      <a:pt x="540" y="782"/>
                    </a:lnTo>
                    <a:lnTo>
                      <a:pt x="500" y="781"/>
                    </a:lnTo>
                    <a:lnTo>
                      <a:pt x="461" y="778"/>
                    </a:lnTo>
                    <a:lnTo>
                      <a:pt x="422" y="773"/>
                    </a:lnTo>
                    <a:lnTo>
                      <a:pt x="386" y="765"/>
                    </a:lnTo>
                    <a:lnTo>
                      <a:pt x="352" y="756"/>
                    </a:lnTo>
                    <a:lnTo>
                      <a:pt x="323" y="742"/>
                    </a:lnTo>
                    <a:lnTo>
                      <a:pt x="299" y="725"/>
                    </a:lnTo>
                    <a:lnTo>
                      <a:pt x="282" y="703"/>
                    </a:lnTo>
                    <a:lnTo>
                      <a:pt x="265" y="674"/>
                    </a:lnTo>
                    <a:lnTo>
                      <a:pt x="250" y="641"/>
                    </a:lnTo>
                    <a:lnTo>
                      <a:pt x="234" y="605"/>
                    </a:lnTo>
                    <a:lnTo>
                      <a:pt x="219" y="569"/>
                    </a:lnTo>
                    <a:lnTo>
                      <a:pt x="205" y="531"/>
                    </a:lnTo>
                    <a:lnTo>
                      <a:pt x="192" y="495"/>
                    </a:lnTo>
                    <a:lnTo>
                      <a:pt x="180" y="459"/>
                    </a:lnTo>
                    <a:lnTo>
                      <a:pt x="169" y="427"/>
                    </a:lnTo>
                    <a:lnTo>
                      <a:pt x="161" y="397"/>
                    </a:lnTo>
                    <a:lnTo>
                      <a:pt x="153" y="372"/>
                    </a:lnTo>
                    <a:lnTo>
                      <a:pt x="149" y="354"/>
                    </a:lnTo>
                    <a:lnTo>
                      <a:pt x="146" y="341"/>
                    </a:lnTo>
                    <a:lnTo>
                      <a:pt x="144" y="337"/>
                    </a:lnTo>
                    <a:lnTo>
                      <a:pt x="116" y="360"/>
                    </a:lnTo>
                    <a:lnTo>
                      <a:pt x="0" y="5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Freeform 72"/>
              <p:cNvSpPr>
                <a:spLocks/>
              </p:cNvSpPr>
              <p:nvPr/>
            </p:nvSpPr>
            <p:spPr bwMode="auto">
              <a:xfrm>
                <a:off x="2563813" y="5380038"/>
                <a:ext cx="606425" cy="652463"/>
              </a:xfrm>
              <a:custGeom>
                <a:avLst/>
                <a:gdLst>
                  <a:gd name="T0" fmla="*/ 201 w 764"/>
                  <a:gd name="T1" fmla="*/ 3 h 821"/>
                  <a:gd name="T2" fmla="*/ 223 w 764"/>
                  <a:gd name="T3" fmla="*/ 21 h 821"/>
                  <a:gd name="T4" fmla="*/ 258 w 764"/>
                  <a:gd name="T5" fmla="*/ 59 h 821"/>
                  <a:gd name="T6" fmla="*/ 303 w 764"/>
                  <a:gd name="T7" fmla="*/ 108 h 821"/>
                  <a:gd name="T8" fmla="*/ 351 w 764"/>
                  <a:gd name="T9" fmla="*/ 169 h 821"/>
                  <a:gd name="T10" fmla="*/ 396 w 764"/>
                  <a:gd name="T11" fmla="*/ 236 h 821"/>
                  <a:gd name="T12" fmla="*/ 434 w 764"/>
                  <a:gd name="T13" fmla="*/ 306 h 821"/>
                  <a:gd name="T14" fmla="*/ 455 w 764"/>
                  <a:gd name="T15" fmla="*/ 377 h 821"/>
                  <a:gd name="T16" fmla="*/ 462 w 764"/>
                  <a:gd name="T17" fmla="*/ 451 h 821"/>
                  <a:gd name="T18" fmla="*/ 477 w 764"/>
                  <a:gd name="T19" fmla="*/ 512 h 821"/>
                  <a:gd name="T20" fmla="*/ 505 w 764"/>
                  <a:gd name="T21" fmla="*/ 552 h 821"/>
                  <a:gd name="T22" fmla="*/ 544 w 764"/>
                  <a:gd name="T23" fmla="*/ 580 h 821"/>
                  <a:gd name="T24" fmla="*/ 594 w 764"/>
                  <a:gd name="T25" fmla="*/ 604 h 821"/>
                  <a:gd name="T26" fmla="*/ 651 w 764"/>
                  <a:gd name="T27" fmla="*/ 629 h 821"/>
                  <a:gd name="T28" fmla="*/ 715 w 764"/>
                  <a:gd name="T29" fmla="*/ 664 h 821"/>
                  <a:gd name="T30" fmla="*/ 752 w 764"/>
                  <a:gd name="T31" fmla="*/ 705 h 821"/>
                  <a:gd name="T32" fmla="*/ 764 w 764"/>
                  <a:gd name="T33" fmla="*/ 743 h 821"/>
                  <a:gd name="T34" fmla="*/ 760 w 764"/>
                  <a:gd name="T35" fmla="*/ 776 h 821"/>
                  <a:gd name="T36" fmla="*/ 750 w 764"/>
                  <a:gd name="T37" fmla="*/ 798 h 821"/>
                  <a:gd name="T38" fmla="*/ 746 w 764"/>
                  <a:gd name="T39" fmla="*/ 807 h 821"/>
                  <a:gd name="T40" fmla="*/ 600 w 764"/>
                  <a:gd name="T41" fmla="*/ 819 h 821"/>
                  <a:gd name="T42" fmla="*/ 483 w 764"/>
                  <a:gd name="T43" fmla="*/ 819 h 821"/>
                  <a:gd name="T44" fmla="*/ 392 w 764"/>
                  <a:gd name="T45" fmla="*/ 809 h 821"/>
                  <a:gd name="T46" fmla="*/ 322 w 764"/>
                  <a:gd name="T47" fmla="*/ 790 h 821"/>
                  <a:gd name="T48" fmla="*/ 272 w 764"/>
                  <a:gd name="T49" fmla="*/ 767 h 821"/>
                  <a:gd name="T50" fmla="*/ 236 w 764"/>
                  <a:gd name="T51" fmla="*/ 740 h 821"/>
                  <a:gd name="T52" fmla="*/ 213 w 764"/>
                  <a:gd name="T53" fmla="*/ 715 h 821"/>
                  <a:gd name="T54" fmla="*/ 198 w 764"/>
                  <a:gd name="T55" fmla="*/ 694 h 821"/>
                  <a:gd name="T56" fmla="*/ 184 w 764"/>
                  <a:gd name="T57" fmla="*/ 663 h 821"/>
                  <a:gd name="T58" fmla="*/ 164 w 764"/>
                  <a:gd name="T59" fmla="*/ 604 h 821"/>
                  <a:gd name="T60" fmla="*/ 137 w 764"/>
                  <a:gd name="T61" fmla="*/ 526 h 821"/>
                  <a:gd name="T62" fmla="*/ 109 w 764"/>
                  <a:gd name="T63" fmla="*/ 436 h 821"/>
                  <a:gd name="T64" fmla="*/ 80 w 764"/>
                  <a:gd name="T65" fmla="*/ 341 h 821"/>
                  <a:gd name="T66" fmla="*/ 53 w 764"/>
                  <a:gd name="T67" fmla="*/ 251 h 821"/>
                  <a:gd name="T68" fmla="*/ 30 w 764"/>
                  <a:gd name="T69" fmla="*/ 172 h 821"/>
                  <a:gd name="T70" fmla="*/ 11 w 764"/>
                  <a:gd name="T71" fmla="*/ 111 h 821"/>
                  <a:gd name="T72" fmla="*/ 2 w 764"/>
                  <a:gd name="T73" fmla="*/ 77 h 821"/>
                  <a:gd name="T74" fmla="*/ 198 w 764"/>
                  <a:gd name="T75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4" h="821">
                    <a:moveTo>
                      <a:pt x="198" y="0"/>
                    </a:moveTo>
                    <a:lnTo>
                      <a:pt x="201" y="3"/>
                    </a:lnTo>
                    <a:lnTo>
                      <a:pt x="209" y="9"/>
                    </a:lnTo>
                    <a:lnTo>
                      <a:pt x="223" y="21"/>
                    </a:lnTo>
                    <a:lnTo>
                      <a:pt x="238" y="38"/>
                    </a:lnTo>
                    <a:lnTo>
                      <a:pt x="258" y="59"/>
                    </a:lnTo>
                    <a:lnTo>
                      <a:pt x="280" y="82"/>
                    </a:lnTo>
                    <a:lnTo>
                      <a:pt x="303" y="108"/>
                    </a:lnTo>
                    <a:lnTo>
                      <a:pt x="327" y="138"/>
                    </a:lnTo>
                    <a:lnTo>
                      <a:pt x="351" y="169"/>
                    </a:lnTo>
                    <a:lnTo>
                      <a:pt x="375" y="201"/>
                    </a:lnTo>
                    <a:lnTo>
                      <a:pt x="396" y="236"/>
                    </a:lnTo>
                    <a:lnTo>
                      <a:pt x="417" y="271"/>
                    </a:lnTo>
                    <a:lnTo>
                      <a:pt x="434" y="306"/>
                    </a:lnTo>
                    <a:lnTo>
                      <a:pt x="446" y="341"/>
                    </a:lnTo>
                    <a:lnTo>
                      <a:pt x="455" y="377"/>
                    </a:lnTo>
                    <a:lnTo>
                      <a:pt x="459" y="410"/>
                    </a:lnTo>
                    <a:lnTo>
                      <a:pt x="462" y="451"/>
                    </a:lnTo>
                    <a:lnTo>
                      <a:pt x="468" y="484"/>
                    </a:lnTo>
                    <a:lnTo>
                      <a:pt x="477" y="512"/>
                    </a:lnTo>
                    <a:lnTo>
                      <a:pt x="490" y="534"/>
                    </a:lnTo>
                    <a:lnTo>
                      <a:pt x="505" y="552"/>
                    </a:lnTo>
                    <a:lnTo>
                      <a:pt x="522" y="568"/>
                    </a:lnTo>
                    <a:lnTo>
                      <a:pt x="544" y="580"/>
                    </a:lnTo>
                    <a:lnTo>
                      <a:pt x="567" y="591"/>
                    </a:lnTo>
                    <a:lnTo>
                      <a:pt x="594" y="604"/>
                    </a:lnTo>
                    <a:lnTo>
                      <a:pt x="622" y="615"/>
                    </a:lnTo>
                    <a:lnTo>
                      <a:pt x="651" y="629"/>
                    </a:lnTo>
                    <a:lnTo>
                      <a:pt x="684" y="644"/>
                    </a:lnTo>
                    <a:lnTo>
                      <a:pt x="715" y="664"/>
                    </a:lnTo>
                    <a:lnTo>
                      <a:pt x="738" y="684"/>
                    </a:lnTo>
                    <a:lnTo>
                      <a:pt x="752" y="705"/>
                    </a:lnTo>
                    <a:lnTo>
                      <a:pt x="761" y="723"/>
                    </a:lnTo>
                    <a:lnTo>
                      <a:pt x="764" y="743"/>
                    </a:lnTo>
                    <a:lnTo>
                      <a:pt x="763" y="760"/>
                    </a:lnTo>
                    <a:lnTo>
                      <a:pt x="760" y="776"/>
                    </a:lnTo>
                    <a:lnTo>
                      <a:pt x="755" y="788"/>
                    </a:lnTo>
                    <a:lnTo>
                      <a:pt x="750" y="798"/>
                    </a:lnTo>
                    <a:lnTo>
                      <a:pt x="747" y="806"/>
                    </a:lnTo>
                    <a:lnTo>
                      <a:pt x="746" y="807"/>
                    </a:lnTo>
                    <a:lnTo>
                      <a:pt x="670" y="815"/>
                    </a:lnTo>
                    <a:lnTo>
                      <a:pt x="600" y="819"/>
                    </a:lnTo>
                    <a:lnTo>
                      <a:pt x="538" y="821"/>
                    </a:lnTo>
                    <a:lnTo>
                      <a:pt x="483" y="819"/>
                    </a:lnTo>
                    <a:lnTo>
                      <a:pt x="434" y="815"/>
                    </a:lnTo>
                    <a:lnTo>
                      <a:pt x="392" y="809"/>
                    </a:lnTo>
                    <a:lnTo>
                      <a:pt x="354" y="801"/>
                    </a:lnTo>
                    <a:lnTo>
                      <a:pt x="322" y="790"/>
                    </a:lnTo>
                    <a:lnTo>
                      <a:pt x="294" y="779"/>
                    </a:lnTo>
                    <a:lnTo>
                      <a:pt x="272" y="767"/>
                    </a:lnTo>
                    <a:lnTo>
                      <a:pt x="252" y="754"/>
                    </a:lnTo>
                    <a:lnTo>
                      <a:pt x="236" y="740"/>
                    </a:lnTo>
                    <a:lnTo>
                      <a:pt x="224" y="728"/>
                    </a:lnTo>
                    <a:lnTo>
                      <a:pt x="213" y="715"/>
                    </a:lnTo>
                    <a:lnTo>
                      <a:pt x="205" y="705"/>
                    </a:lnTo>
                    <a:lnTo>
                      <a:pt x="198" y="694"/>
                    </a:lnTo>
                    <a:lnTo>
                      <a:pt x="191" y="683"/>
                    </a:lnTo>
                    <a:lnTo>
                      <a:pt x="184" y="663"/>
                    </a:lnTo>
                    <a:lnTo>
                      <a:pt x="174" y="636"/>
                    </a:lnTo>
                    <a:lnTo>
                      <a:pt x="164" y="604"/>
                    </a:lnTo>
                    <a:lnTo>
                      <a:pt x="151" y="566"/>
                    </a:lnTo>
                    <a:lnTo>
                      <a:pt x="137" y="526"/>
                    </a:lnTo>
                    <a:lnTo>
                      <a:pt x="123" y="481"/>
                    </a:lnTo>
                    <a:lnTo>
                      <a:pt x="109" y="436"/>
                    </a:lnTo>
                    <a:lnTo>
                      <a:pt x="95" y="388"/>
                    </a:lnTo>
                    <a:lnTo>
                      <a:pt x="80" y="341"/>
                    </a:lnTo>
                    <a:lnTo>
                      <a:pt x="66" y="295"/>
                    </a:lnTo>
                    <a:lnTo>
                      <a:pt x="53" y="251"/>
                    </a:lnTo>
                    <a:lnTo>
                      <a:pt x="41" y="209"/>
                    </a:lnTo>
                    <a:lnTo>
                      <a:pt x="30" y="172"/>
                    </a:lnTo>
                    <a:lnTo>
                      <a:pt x="19" y="139"/>
                    </a:lnTo>
                    <a:lnTo>
                      <a:pt x="11" y="111"/>
                    </a:lnTo>
                    <a:lnTo>
                      <a:pt x="5" y="91"/>
                    </a:lnTo>
                    <a:lnTo>
                      <a:pt x="2" y="77"/>
                    </a:lnTo>
                    <a:lnTo>
                      <a:pt x="0" y="73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0" name="Group 55"/>
            <p:cNvGrpSpPr/>
            <p:nvPr/>
          </p:nvGrpSpPr>
          <p:grpSpPr>
            <a:xfrm>
              <a:off x="4192588" y="5830888"/>
              <a:ext cx="882650" cy="301170"/>
              <a:chOff x="4192588" y="5830888"/>
              <a:chExt cx="882650" cy="301170"/>
            </a:xfrm>
          </p:grpSpPr>
          <p:sp>
            <p:nvSpPr>
              <p:cNvPr id="144" name="Freeform 69"/>
              <p:cNvSpPr>
                <a:spLocks/>
              </p:cNvSpPr>
              <p:nvPr/>
            </p:nvSpPr>
            <p:spPr bwMode="auto">
              <a:xfrm>
                <a:off x="4192588" y="5986008"/>
                <a:ext cx="882650" cy="146050"/>
              </a:xfrm>
              <a:custGeom>
                <a:avLst/>
                <a:gdLst>
                  <a:gd name="T0" fmla="*/ 414 w 1113"/>
                  <a:gd name="T1" fmla="*/ 0 h 183"/>
                  <a:gd name="T2" fmla="*/ 1110 w 1113"/>
                  <a:gd name="T3" fmla="*/ 105 h 183"/>
                  <a:gd name="T4" fmla="*/ 1113 w 1113"/>
                  <a:gd name="T5" fmla="*/ 163 h 183"/>
                  <a:gd name="T6" fmla="*/ 1108 w 1113"/>
                  <a:gd name="T7" fmla="*/ 163 h 183"/>
                  <a:gd name="T8" fmla="*/ 1093 w 1113"/>
                  <a:gd name="T9" fmla="*/ 164 h 183"/>
                  <a:gd name="T10" fmla="*/ 1069 w 1113"/>
                  <a:gd name="T11" fmla="*/ 167 h 183"/>
                  <a:gd name="T12" fmla="*/ 1037 w 1113"/>
                  <a:gd name="T13" fmla="*/ 169 h 183"/>
                  <a:gd name="T14" fmla="*/ 1000 w 1113"/>
                  <a:gd name="T15" fmla="*/ 172 h 183"/>
                  <a:gd name="T16" fmla="*/ 956 w 1113"/>
                  <a:gd name="T17" fmla="*/ 175 h 183"/>
                  <a:gd name="T18" fmla="*/ 910 w 1113"/>
                  <a:gd name="T19" fmla="*/ 178 h 183"/>
                  <a:gd name="T20" fmla="*/ 861 w 1113"/>
                  <a:gd name="T21" fmla="*/ 180 h 183"/>
                  <a:gd name="T22" fmla="*/ 810 w 1113"/>
                  <a:gd name="T23" fmla="*/ 183 h 183"/>
                  <a:gd name="T24" fmla="*/ 760 w 1113"/>
                  <a:gd name="T25" fmla="*/ 183 h 183"/>
                  <a:gd name="T26" fmla="*/ 711 w 1113"/>
                  <a:gd name="T27" fmla="*/ 183 h 183"/>
                  <a:gd name="T28" fmla="*/ 663 w 1113"/>
                  <a:gd name="T29" fmla="*/ 183 h 183"/>
                  <a:gd name="T30" fmla="*/ 619 w 1113"/>
                  <a:gd name="T31" fmla="*/ 180 h 183"/>
                  <a:gd name="T32" fmla="*/ 580 w 1113"/>
                  <a:gd name="T33" fmla="*/ 177 h 183"/>
                  <a:gd name="T34" fmla="*/ 548 w 1113"/>
                  <a:gd name="T35" fmla="*/ 171 h 183"/>
                  <a:gd name="T36" fmla="*/ 523 w 1113"/>
                  <a:gd name="T37" fmla="*/ 163 h 183"/>
                  <a:gd name="T38" fmla="*/ 486 w 1113"/>
                  <a:gd name="T39" fmla="*/ 147 h 183"/>
                  <a:gd name="T40" fmla="*/ 451 w 1113"/>
                  <a:gd name="T41" fmla="*/ 130 h 183"/>
                  <a:gd name="T42" fmla="*/ 419 w 1113"/>
                  <a:gd name="T43" fmla="*/ 115 h 183"/>
                  <a:gd name="T44" fmla="*/ 391 w 1113"/>
                  <a:gd name="T45" fmla="*/ 98 h 183"/>
                  <a:gd name="T46" fmla="*/ 366 w 1113"/>
                  <a:gd name="T47" fmla="*/ 84 h 183"/>
                  <a:gd name="T48" fmla="*/ 346 w 1113"/>
                  <a:gd name="T49" fmla="*/ 71 h 183"/>
                  <a:gd name="T50" fmla="*/ 330 w 1113"/>
                  <a:gd name="T51" fmla="*/ 62 h 183"/>
                  <a:gd name="T52" fmla="*/ 321 w 1113"/>
                  <a:gd name="T53" fmla="*/ 56 h 183"/>
                  <a:gd name="T54" fmla="*/ 318 w 1113"/>
                  <a:gd name="T55" fmla="*/ 54 h 183"/>
                  <a:gd name="T56" fmla="*/ 318 w 1113"/>
                  <a:gd name="T57" fmla="*/ 163 h 183"/>
                  <a:gd name="T58" fmla="*/ 0 w 1113"/>
                  <a:gd name="T59" fmla="*/ 163 h 183"/>
                  <a:gd name="T60" fmla="*/ 3 w 1113"/>
                  <a:gd name="T61" fmla="*/ 54 h 183"/>
                  <a:gd name="T62" fmla="*/ 414 w 1113"/>
                  <a:gd name="T63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3" h="183">
                    <a:moveTo>
                      <a:pt x="414" y="0"/>
                    </a:moveTo>
                    <a:lnTo>
                      <a:pt x="1110" y="105"/>
                    </a:lnTo>
                    <a:lnTo>
                      <a:pt x="1113" y="163"/>
                    </a:lnTo>
                    <a:lnTo>
                      <a:pt x="1108" y="163"/>
                    </a:lnTo>
                    <a:lnTo>
                      <a:pt x="1093" y="164"/>
                    </a:lnTo>
                    <a:lnTo>
                      <a:pt x="1069" y="167"/>
                    </a:lnTo>
                    <a:lnTo>
                      <a:pt x="1037" y="169"/>
                    </a:lnTo>
                    <a:lnTo>
                      <a:pt x="1000" y="172"/>
                    </a:lnTo>
                    <a:lnTo>
                      <a:pt x="956" y="175"/>
                    </a:lnTo>
                    <a:lnTo>
                      <a:pt x="910" y="178"/>
                    </a:lnTo>
                    <a:lnTo>
                      <a:pt x="861" y="180"/>
                    </a:lnTo>
                    <a:lnTo>
                      <a:pt x="810" y="183"/>
                    </a:lnTo>
                    <a:lnTo>
                      <a:pt x="760" y="183"/>
                    </a:lnTo>
                    <a:lnTo>
                      <a:pt x="711" y="183"/>
                    </a:lnTo>
                    <a:lnTo>
                      <a:pt x="663" y="183"/>
                    </a:lnTo>
                    <a:lnTo>
                      <a:pt x="619" y="180"/>
                    </a:lnTo>
                    <a:lnTo>
                      <a:pt x="580" y="177"/>
                    </a:lnTo>
                    <a:lnTo>
                      <a:pt x="548" y="171"/>
                    </a:lnTo>
                    <a:lnTo>
                      <a:pt x="523" y="163"/>
                    </a:lnTo>
                    <a:lnTo>
                      <a:pt x="486" y="147"/>
                    </a:lnTo>
                    <a:lnTo>
                      <a:pt x="451" y="130"/>
                    </a:lnTo>
                    <a:lnTo>
                      <a:pt x="419" y="115"/>
                    </a:lnTo>
                    <a:lnTo>
                      <a:pt x="391" y="98"/>
                    </a:lnTo>
                    <a:lnTo>
                      <a:pt x="366" y="84"/>
                    </a:lnTo>
                    <a:lnTo>
                      <a:pt x="346" y="71"/>
                    </a:lnTo>
                    <a:lnTo>
                      <a:pt x="330" y="62"/>
                    </a:lnTo>
                    <a:lnTo>
                      <a:pt x="321" y="56"/>
                    </a:lnTo>
                    <a:lnTo>
                      <a:pt x="318" y="54"/>
                    </a:lnTo>
                    <a:lnTo>
                      <a:pt x="318" y="163"/>
                    </a:lnTo>
                    <a:lnTo>
                      <a:pt x="0" y="163"/>
                    </a:lnTo>
                    <a:lnTo>
                      <a:pt x="3" y="54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70"/>
              <p:cNvSpPr>
                <a:spLocks/>
              </p:cNvSpPr>
              <p:nvPr/>
            </p:nvSpPr>
            <p:spPr bwMode="auto">
              <a:xfrm>
                <a:off x="4192588" y="5830888"/>
                <a:ext cx="882650" cy="271463"/>
              </a:xfrm>
              <a:custGeom>
                <a:avLst/>
                <a:gdLst>
                  <a:gd name="T0" fmla="*/ 523 w 1113"/>
                  <a:gd name="T1" fmla="*/ 0 h 344"/>
                  <a:gd name="T2" fmla="*/ 579 w 1113"/>
                  <a:gd name="T3" fmla="*/ 7 h 344"/>
                  <a:gd name="T4" fmla="*/ 611 w 1113"/>
                  <a:gd name="T5" fmla="*/ 24 h 344"/>
                  <a:gd name="T6" fmla="*/ 652 w 1113"/>
                  <a:gd name="T7" fmla="*/ 55 h 344"/>
                  <a:gd name="T8" fmla="*/ 722 w 1113"/>
                  <a:gd name="T9" fmla="*/ 83 h 344"/>
                  <a:gd name="T10" fmla="*/ 809 w 1113"/>
                  <a:gd name="T11" fmla="*/ 111 h 344"/>
                  <a:gd name="T12" fmla="*/ 902 w 1113"/>
                  <a:gd name="T13" fmla="*/ 137 h 344"/>
                  <a:gd name="T14" fmla="*/ 987 w 1113"/>
                  <a:gd name="T15" fmla="*/ 162 h 344"/>
                  <a:gd name="T16" fmla="*/ 1054 w 1113"/>
                  <a:gd name="T17" fmla="*/ 184 h 344"/>
                  <a:gd name="T18" fmla="*/ 1090 w 1113"/>
                  <a:gd name="T19" fmla="*/ 205 h 344"/>
                  <a:gd name="T20" fmla="*/ 1108 w 1113"/>
                  <a:gd name="T21" fmla="*/ 246 h 344"/>
                  <a:gd name="T22" fmla="*/ 1113 w 1113"/>
                  <a:gd name="T23" fmla="*/ 289 h 344"/>
                  <a:gd name="T24" fmla="*/ 1110 w 1113"/>
                  <a:gd name="T25" fmla="*/ 323 h 344"/>
                  <a:gd name="T26" fmla="*/ 1108 w 1113"/>
                  <a:gd name="T27" fmla="*/ 337 h 344"/>
                  <a:gd name="T28" fmla="*/ 1088 w 1113"/>
                  <a:gd name="T29" fmla="*/ 337 h 344"/>
                  <a:gd name="T30" fmla="*/ 1032 w 1113"/>
                  <a:gd name="T31" fmla="*/ 339 h 344"/>
                  <a:gd name="T32" fmla="*/ 953 w 1113"/>
                  <a:gd name="T33" fmla="*/ 340 h 344"/>
                  <a:gd name="T34" fmla="*/ 858 w 1113"/>
                  <a:gd name="T35" fmla="*/ 342 h 344"/>
                  <a:gd name="T36" fmla="*/ 757 w 1113"/>
                  <a:gd name="T37" fmla="*/ 344 h 344"/>
                  <a:gd name="T38" fmla="*/ 661 w 1113"/>
                  <a:gd name="T39" fmla="*/ 344 h 344"/>
                  <a:gd name="T40" fmla="*/ 577 w 1113"/>
                  <a:gd name="T41" fmla="*/ 342 h 344"/>
                  <a:gd name="T42" fmla="*/ 518 w 1113"/>
                  <a:gd name="T43" fmla="*/ 337 h 344"/>
                  <a:gd name="T44" fmla="*/ 425 w 1113"/>
                  <a:gd name="T45" fmla="*/ 323 h 344"/>
                  <a:gd name="T46" fmla="*/ 358 w 1113"/>
                  <a:gd name="T47" fmla="*/ 312 h 344"/>
                  <a:gd name="T48" fmla="*/ 323 w 1113"/>
                  <a:gd name="T49" fmla="*/ 306 h 344"/>
                  <a:gd name="T50" fmla="*/ 318 w 1113"/>
                  <a:gd name="T51" fmla="*/ 337 h 344"/>
                  <a:gd name="T52" fmla="*/ 17 w 1113"/>
                  <a:gd name="T53" fmla="*/ 66 h 344"/>
                  <a:gd name="T54" fmla="*/ 34 w 1113"/>
                  <a:gd name="T55" fmla="*/ 63 h 344"/>
                  <a:gd name="T56" fmla="*/ 80 w 1113"/>
                  <a:gd name="T57" fmla="*/ 53 h 344"/>
                  <a:gd name="T58" fmla="*/ 147 w 1113"/>
                  <a:gd name="T59" fmla="*/ 41 h 344"/>
                  <a:gd name="T60" fmla="*/ 228 w 1113"/>
                  <a:gd name="T61" fmla="*/ 28 h 344"/>
                  <a:gd name="T62" fmla="*/ 316 w 1113"/>
                  <a:gd name="T63" fmla="*/ 14 h 344"/>
                  <a:gd name="T64" fmla="*/ 406 w 1113"/>
                  <a:gd name="T65" fmla="*/ 5 h 344"/>
                  <a:gd name="T66" fmla="*/ 487 w 1113"/>
                  <a:gd name="T6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3" h="344">
                    <a:moveTo>
                      <a:pt x="487" y="0"/>
                    </a:moveTo>
                    <a:lnTo>
                      <a:pt x="523" y="0"/>
                    </a:lnTo>
                    <a:lnTo>
                      <a:pt x="554" y="2"/>
                    </a:lnTo>
                    <a:lnTo>
                      <a:pt x="579" y="7"/>
                    </a:lnTo>
                    <a:lnTo>
                      <a:pt x="599" y="14"/>
                    </a:lnTo>
                    <a:lnTo>
                      <a:pt x="611" y="24"/>
                    </a:lnTo>
                    <a:lnTo>
                      <a:pt x="627" y="39"/>
                    </a:lnTo>
                    <a:lnTo>
                      <a:pt x="652" y="55"/>
                    </a:lnTo>
                    <a:lnTo>
                      <a:pt x="684" y="69"/>
                    </a:lnTo>
                    <a:lnTo>
                      <a:pt x="722" y="83"/>
                    </a:lnTo>
                    <a:lnTo>
                      <a:pt x="764" y="97"/>
                    </a:lnTo>
                    <a:lnTo>
                      <a:pt x="809" y="111"/>
                    </a:lnTo>
                    <a:lnTo>
                      <a:pt x="855" y="125"/>
                    </a:lnTo>
                    <a:lnTo>
                      <a:pt x="902" y="137"/>
                    </a:lnTo>
                    <a:lnTo>
                      <a:pt x="945" y="149"/>
                    </a:lnTo>
                    <a:lnTo>
                      <a:pt x="987" y="162"/>
                    </a:lnTo>
                    <a:lnTo>
                      <a:pt x="1023" y="173"/>
                    </a:lnTo>
                    <a:lnTo>
                      <a:pt x="1054" y="184"/>
                    </a:lnTo>
                    <a:lnTo>
                      <a:pt x="1076" y="194"/>
                    </a:lnTo>
                    <a:lnTo>
                      <a:pt x="1090" y="205"/>
                    </a:lnTo>
                    <a:lnTo>
                      <a:pt x="1102" y="224"/>
                    </a:lnTo>
                    <a:lnTo>
                      <a:pt x="1108" y="246"/>
                    </a:lnTo>
                    <a:lnTo>
                      <a:pt x="1113" y="267"/>
                    </a:lnTo>
                    <a:lnTo>
                      <a:pt x="1113" y="289"/>
                    </a:lnTo>
                    <a:lnTo>
                      <a:pt x="1113" y="308"/>
                    </a:lnTo>
                    <a:lnTo>
                      <a:pt x="1110" y="323"/>
                    </a:lnTo>
                    <a:lnTo>
                      <a:pt x="1108" y="333"/>
                    </a:lnTo>
                    <a:lnTo>
                      <a:pt x="1108" y="337"/>
                    </a:lnTo>
                    <a:lnTo>
                      <a:pt x="1102" y="337"/>
                    </a:lnTo>
                    <a:lnTo>
                      <a:pt x="1088" y="337"/>
                    </a:lnTo>
                    <a:lnTo>
                      <a:pt x="1063" y="339"/>
                    </a:lnTo>
                    <a:lnTo>
                      <a:pt x="1032" y="339"/>
                    </a:lnTo>
                    <a:lnTo>
                      <a:pt x="995" y="340"/>
                    </a:lnTo>
                    <a:lnTo>
                      <a:pt x="953" y="340"/>
                    </a:lnTo>
                    <a:lnTo>
                      <a:pt x="906" y="342"/>
                    </a:lnTo>
                    <a:lnTo>
                      <a:pt x="858" y="342"/>
                    </a:lnTo>
                    <a:lnTo>
                      <a:pt x="809" y="344"/>
                    </a:lnTo>
                    <a:lnTo>
                      <a:pt x="757" y="344"/>
                    </a:lnTo>
                    <a:lnTo>
                      <a:pt x="709" y="344"/>
                    </a:lnTo>
                    <a:lnTo>
                      <a:pt x="661" y="344"/>
                    </a:lnTo>
                    <a:lnTo>
                      <a:pt x="618" y="342"/>
                    </a:lnTo>
                    <a:lnTo>
                      <a:pt x="577" y="342"/>
                    </a:lnTo>
                    <a:lnTo>
                      <a:pt x="545" y="339"/>
                    </a:lnTo>
                    <a:lnTo>
                      <a:pt x="518" y="337"/>
                    </a:lnTo>
                    <a:lnTo>
                      <a:pt x="469" y="330"/>
                    </a:lnTo>
                    <a:lnTo>
                      <a:pt x="425" y="323"/>
                    </a:lnTo>
                    <a:lnTo>
                      <a:pt x="388" y="319"/>
                    </a:lnTo>
                    <a:lnTo>
                      <a:pt x="358" y="312"/>
                    </a:lnTo>
                    <a:lnTo>
                      <a:pt x="337" y="309"/>
                    </a:lnTo>
                    <a:lnTo>
                      <a:pt x="323" y="306"/>
                    </a:lnTo>
                    <a:lnTo>
                      <a:pt x="318" y="306"/>
                    </a:lnTo>
                    <a:lnTo>
                      <a:pt x="318" y="337"/>
                    </a:lnTo>
                    <a:lnTo>
                      <a:pt x="0" y="322"/>
                    </a:lnTo>
                    <a:lnTo>
                      <a:pt x="17" y="66"/>
                    </a:lnTo>
                    <a:lnTo>
                      <a:pt x="21" y="66"/>
                    </a:lnTo>
                    <a:lnTo>
                      <a:pt x="34" y="63"/>
                    </a:lnTo>
                    <a:lnTo>
                      <a:pt x="54" y="59"/>
                    </a:lnTo>
                    <a:lnTo>
                      <a:pt x="80" y="53"/>
                    </a:lnTo>
                    <a:lnTo>
                      <a:pt x="111" y="49"/>
                    </a:lnTo>
                    <a:lnTo>
                      <a:pt x="147" y="41"/>
                    </a:lnTo>
                    <a:lnTo>
                      <a:pt x="186" y="35"/>
                    </a:lnTo>
                    <a:lnTo>
                      <a:pt x="228" y="28"/>
                    </a:lnTo>
                    <a:lnTo>
                      <a:pt x="273" y="21"/>
                    </a:lnTo>
                    <a:lnTo>
                      <a:pt x="316" y="14"/>
                    </a:lnTo>
                    <a:lnTo>
                      <a:pt x="361" y="10"/>
                    </a:lnTo>
                    <a:lnTo>
                      <a:pt x="406" y="5"/>
                    </a:lnTo>
                    <a:lnTo>
                      <a:pt x="448" y="2"/>
                    </a:lnTo>
                    <a:lnTo>
                      <a:pt x="487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1" name="Freeform 56"/>
            <p:cNvSpPr>
              <a:spLocks/>
            </p:cNvSpPr>
            <p:nvPr/>
          </p:nvSpPr>
          <p:spPr bwMode="auto">
            <a:xfrm>
              <a:off x="2693988" y="4121151"/>
              <a:ext cx="1608138" cy="1603375"/>
            </a:xfrm>
            <a:custGeom>
              <a:avLst/>
              <a:gdLst>
                <a:gd name="T0" fmla="*/ 2026 w 2026"/>
                <a:gd name="T1" fmla="*/ 304 h 2020"/>
                <a:gd name="T2" fmla="*/ 2020 w 2026"/>
                <a:gd name="T3" fmla="*/ 320 h 2020"/>
                <a:gd name="T4" fmla="*/ 1999 w 2026"/>
                <a:gd name="T5" fmla="*/ 362 h 2020"/>
                <a:gd name="T6" fmla="*/ 1968 w 2026"/>
                <a:gd name="T7" fmla="*/ 425 h 2020"/>
                <a:gd name="T8" fmla="*/ 1930 w 2026"/>
                <a:gd name="T9" fmla="*/ 504 h 2020"/>
                <a:gd name="T10" fmla="*/ 1885 w 2026"/>
                <a:gd name="T11" fmla="*/ 594 h 2020"/>
                <a:gd name="T12" fmla="*/ 1836 w 2026"/>
                <a:gd name="T13" fmla="*/ 689 h 2020"/>
                <a:gd name="T14" fmla="*/ 1790 w 2026"/>
                <a:gd name="T15" fmla="*/ 768 h 2020"/>
                <a:gd name="T16" fmla="*/ 1726 w 2026"/>
                <a:gd name="T17" fmla="*/ 866 h 2020"/>
                <a:gd name="T18" fmla="*/ 1650 w 2026"/>
                <a:gd name="T19" fmla="*/ 975 h 2020"/>
                <a:gd name="T20" fmla="*/ 1565 w 2026"/>
                <a:gd name="T21" fmla="*/ 1090 h 2020"/>
                <a:gd name="T22" fmla="*/ 1476 w 2026"/>
                <a:gd name="T23" fmla="*/ 1205 h 2020"/>
                <a:gd name="T24" fmla="*/ 1388 w 2026"/>
                <a:gd name="T25" fmla="*/ 1310 h 2020"/>
                <a:gd name="T26" fmla="*/ 1304 w 2026"/>
                <a:gd name="T27" fmla="*/ 1402 h 2020"/>
                <a:gd name="T28" fmla="*/ 1231 w 2026"/>
                <a:gd name="T29" fmla="*/ 1472 h 2020"/>
                <a:gd name="T30" fmla="*/ 1175 w 2026"/>
                <a:gd name="T31" fmla="*/ 1514 h 2020"/>
                <a:gd name="T32" fmla="*/ 1110 w 2026"/>
                <a:gd name="T33" fmla="*/ 1557 h 2020"/>
                <a:gd name="T34" fmla="*/ 1029 w 2026"/>
                <a:gd name="T35" fmla="*/ 1608 h 2020"/>
                <a:gd name="T36" fmla="*/ 937 w 2026"/>
                <a:gd name="T37" fmla="*/ 1664 h 2020"/>
                <a:gd name="T38" fmla="*/ 838 w 2026"/>
                <a:gd name="T39" fmla="*/ 1725 h 2020"/>
                <a:gd name="T40" fmla="*/ 737 w 2026"/>
                <a:gd name="T41" fmla="*/ 1785 h 2020"/>
                <a:gd name="T42" fmla="*/ 638 w 2026"/>
                <a:gd name="T43" fmla="*/ 1844 h 2020"/>
                <a:gd name="T44" fmla="*/ 546 w 2026"/>
                <a:gd name="T45" fmla="*/ 1899 h 2020"/>
                <a:gd name="T46" fmla="*/ 467 w 2026"/>
                <a:gd name="T47" fmla="*/ 1944 h 2020"/>
                <a:gd name="T48" fmla="*/ 405 w 2026"/>
                <a:gd name="T49" fmla="*/ 1981 h 2020"/>
                <a:gd name="T50" fmla="*/ 363 w 2026"/>
                <a:gd name="T51" fmla="*/ 2004 h 2020"/>
                <a:gd name="T52" fmla="*/ 349 w 2026"/>
                <a:gd name="T53" fmla="*/ 2014 h 2020"/>
                <a:gd name="T54" fmla="*/ 277 w 2026"/>
                <a:gd name="T55" fmla="*/ 2015 h 2020"/>
                <a:gd name="T56" fmla="*/ 214 w 2026"/>
                <a:gd name="T57" fmla="*/ 1986 h 2020"/>
                <a:gd name="T58" fmla="*/ 158 w 2026"/>
                <a:gd name="T59" fmla="*/ 1930 h 2020"/>
                <a:gd name="T60" fmla="*/ 110 w 2026"/>
                <a:gd name="T61" fmla="*/ 1860 h 2020"/>
                <a:gd name="T62" fmla="*/ 71 w 2026"/>
                <a:gd name="T63" fmla="*/ 1782 h 2020"/>
                <a:gd name="T64" fmla="*/ 40 w 2026"/>
                <a:gd name="T65" fmla="*/ 1706 h 2020"/>
                <a:gd name="T66" fmla="*/ 18 w 2026"/>
                <a:gd name="T67" fmla="*/ 1641 h 2020"/>
                <a:gd name="T68" fmla="*/ 4 w 2026"/>
                <a:gd name="T69" fmla="*/ 1596 h 2020"/>
                <a:gd name="T70" fmla="*/ 0 w 2026"/>
                <a:gd name="T71" fmla="*/ 1579 h 2020"/>
                <a:gd name="T72" fmla="*/ 13 w 2026"/>
                <a:gd name="T73" fmla="*/ 1570 h 2020"/>
                <a:gd name="T74" fmla="*/ 51 w 2026"/>
                <a:gd name="T75" fmla="*/ 1546 h 2020"/>
                <a:gd name="T76" fmla="*/ 110 w 2026"/>
                <a:gd name="T77" fmla="*/ 1511 h 2020"/>
                <a:gd name="T78" fmla="*/ 184 w 2026"/>
                <a:gd name="T79" fmla="*/ 1466 h 2020"/>
                <a:gd name="T80" fmla="*/ 270 w 2026"/>
                <a:gd name="T81" fmla="*/ 1414 h 2020"/>
                <a:gd name="T82" fmla="*/ 361 w 2026"/>
                <a:gd name="T83" fmla="*/ 1358 h 2020"/>
                <a:gd name="T84" fmla="*/ 456 w 2026"/>
                <a:gd name="T85" fmla="*/ 1301 h 2020"/>
                <a:gd name="T86" fmla="*/ 549 w 2026"/>
                <a:gd name="T87" fmla="*/ 1247 h 2020"/>
                <a:gd name="T88" fmla="*/ 635 w 2026"/>
                <a:gd name="T89" fmla="*/ 1195 h 2020"/>
                <a:gd name="T90" fmla="*/ 711 w 2026"/>
                <a:gd name="T91" fmla="*/ 1152 h 2020"/>
                <a:gd name="T92" fmla="*/ 771 w 2026"/>
                <a:gd name="T93" fmla="*/ 1119 h 2020"/>
                <a:gd name="T94" fmla="*/ 812 w 2026"/>
                <a:gd name="T95" fmla="*/ 1099 h 2020"/>
                <a:gd name="T96" fmla="*/ 869 w 2026"/>
                <a:gd name="T97" fmla="*/ 1051 h 2020"/>
                <a:gd name="T98" fmla="*/ 928 w 2026"/>
                <a:gd name="T99" fmla="*/ 973 h 2020"/>
                <a:gd name="T100" fmla="*/ 985 w 2026"/>
                <a:gd name="T101" fmla="*/ 877 h 2020"/>
                <a:gd name="T102" fmla="*/ 1040 w 2026"/>
                <a:gd name="T103" fmla="*/ 775 h 2020"/>
                <a:gd name="T104" fmla="*/ 1090 w 2026"/>
                <a:gd name="T105" fmla="*/ 681 h 2020"/>
                <a:gd name="T106" fmla="*/ 1133 w 2026"/>
                <a:gd name="T107" fmla="*/ 608 h 2020"/>
                <a:gd name="T108" fmla="*/ 1162 w 2026"/>
                <a:gd name="T109" fmla="*/ 559 h 2020"/>
                <a:gd name="T110" fmla="*/ 1197 w 2026"/>
                <a:gd name="T111" fmla="*/ 492 h 2020"/>
                <a:gd name="T112" fmla="*/ 1234 w 2026"/>
                <a:gd name="T113" fmla="*/ 413 h 2020"/>
                <a:gd name="T114" fmla="*/ 1273 w 2026"/>
                <a:gd name="T115" fmla="*/ 326 h 2020"/>
                <a:gd name="T116" fmla="*/ 1310 w 2026"/>
                <a:gd name="T117" fmla="*/ 239 h 2020"/>
                <a:gd name="T118" fmla="*/ 1344 w 2026"/>
                <a:gd name="T119" fmla="*/ 157 h 2020"/>
                <a:gd name="T120" fmla="*/ 1374 w 2026"/>
                <a:gd name="T121" fmla="*/ 85 h 2020"/>
                <a:gd name="T122" fmla="*/ 1395 w 2026"/>
                <a:gd name="T123" fmla="*/ 32 h 2020"/>
                <a:gd name="T124" fmla="*/ 1406 w 2026"/>
                <a:gd name="T125" fmla="*/ 3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6" h="2020">
                  <a:moveTo>
                    <a:pt x="1408" y="0"/>
                  </a:moveTo>
                  <a:lnTo>
                    <a:pt x="2026" y="304"/>
                  </a:lnTo>
                  <a:lnTo>
                    <a:pt x="2024" y="309"/>
                  </a:lnTo>
                  <a:lnTo>
                    <a:pt x="2020" y="320"/>
                  </a:lnTo>
                  <a:lnTo>
                    <a:pt x="2010" y="338"/>
                  </a:lnTo>
                  <a:lnTo>
                    <a:pt x="1999" y="362"/>
                  </a:lnTo>
                  <a:lnTo>
                    <a:pt x="1985" y="391"/>
                  </a:lnTo>
                  <a:lnTo>
                    <a:pt x="1968" y="425"/>
                  </a:lnTo>
                  <a:lnTo>
                    <a:pt x="1951" y="464"/>
                  </a:lnTo>
                  <a:lnTo>
                    <a:pt x="1930" y="504"/>
                  </a:lnTo>
                  <a:lnTo>
                    <a:pt x="1908" y="549"/>
                  </a:lnTo>
                  <a:lnTo>
                    <a:pt x="1885" y="594"/>
                  </a:lnTo>
                  <a:lnTo>
                    <a:pt x="1861" y="641"/>
                  </a:lnTo>
                  <a:lnTo>
                    <a:pt x="1836" y="689"/>
                  </a:lnTo>
                  <a:lnTo>
                    <a:pt x="1816" y="726"/>
                  </a:lnTo>
                  <a:lnTo>
                    <a:pt x="1790" y="768"/>
                  </a:lnTo>
                  <a:lnTo>
                    <a:pt x="1760" y="815"/>
                  </a:lnTo>
                  <a:lnTo>
                    <a:pt x="1726" y="866"/>
                  </a:lnTo>
                  <a:lnTo>
                    <a:pt x="1689" y="919"/>
                  </a:lnTo>
                  <a:lnTo>
                    <a:pt x="1650" y="975"/>
                  </a:lnTo>
                  <a:lnTo>
                    <a:pt x="1608" y="1032"/>
                  </a:lnTo>
                  <a:lnTo>
                    <a:pt x="1565" y="1090"/>
                  </a:lnTo>
                  <a:lnTo>
                    <a:pt x="1520" y="1149"/>
                  </a:lnTo>
                  <a:lnTo>
                    <a:pt x="1476" y="1205"/>
                  </a:lnTo>
                  <a:lnTo>
                    <a:pt x="1431" y="1259"/>
                  </a:lnTo>
                  <a:lnTo>
                    <a:pt x="1388" y="1310"/>
                  </a:lnTo>
                  <a:lnTo>
                    <a:pt x="1344" y="1358"/>
                  </a:lnTo>
                  <a:lnTo>
                    <a:pt x="1304" y="1402"/>
                  </a:lnTo>
                  <a:lnTo>
                    <a:pt x="1267" y="1441"/>
                  </a:lnTo>
                  <a:lnTo>
                    <a:pt x="1231" y="1472"/>
                  </a:lnTo>
                  <a:lnTo>
                    <a:pt x="1200" y="1497"/>
                  </a:lnTo>
                  <a:lnTo>
                    <a:pt x="1175" y="1514"/>
                  </a:lnTo>
                  <a:lnTo>
                    <a:pt x="1145" y="1534"/>
                  </a:lnTo>
                  <a:lnTo>
                    <a:pt x="1110" y="1557"/>
                  </a:lnTo>
                  <a:lnTo>
                    <a:pt x="1071" y="1582"/>
                  </a:lnTo>
                  <a:lnTo>
                    <a:pt x="1029" y="1608"/>
                  </a:lnTo>
                  <a:lnTo>
                    <a:pt x="984" y="1636"/>
                  </a:lnTo>
                  <a:lnTo>
                    <a:pt x="937" y="1664"/>
                  </a:lnTo>
                  <a:lnTo>
                    <a:pt x="888" y="1694"/>
                  </a:lnTo>
                  <a:lnTo>
                    <a:pt x="838" y="1725"/>
                  </a:lnTo>
                  <a:lnTo>
                    <a:pt x="787" y="1756"/>
                  </a:lnTo>
                  <a:lnTo>
                    <a:pt x="737" y="1785"/>
                  </a:lnTo>
                  <a:lnTo>
                    <a:pt x="686" y="1815"/>
                  </a:lnTo>
                  <a:lnTo>
                    <a:pt x="638" y="1844"/>
                  </a:lnTo>
                  <a:lnTo>
                    <a:pt x="591" y="1872"/>
                  </a:lnTo>
                  <a:lnTo>
                    <a:pt x="546" y="1899"/>
                  </a:lnTo>
                  <a:lnTo>
                    <a:pt x="504" y="1922"/>
                  </a:lnTo>
                  <a:lnTo>
                    <a:pt x="467" y="1944"/>
                  </a:lnTo>
                  <a:lnTo>
                    <a:pt x="433" y="1964"/>
                  </a:lnTo>
                  <a:lnTo>
                    <a:pt x="405" y="1981"/>
                  </a:lnTo>
                  <a:lnTo>
                    <a:pt x="381" y="1995"/>
                  </a:lnTo>
                  <a:lnTo>
                    <a:pt x="363" y="2004"/>
                  </a:lnTo>
                  <a:lnTo>
                    <a:pt x="352" y="2011"/>
                  </a:lnTo>
                  <a:lnTo>
                    <a:pt x="349" y="2014"/>
                  </a:lnTo>
                  <a:lnTo>
                    <a:pt x="312" y="2020"/>
                  </a:lnTo>
                  <a:lnTo>
                    <a:pt x="277" y="2015"/>
                  </a:lnTo>
                  <a:lnTo>
                    <a:pt x="245" y="2004"/>
                  </a:lnTo>
                  <a:lnTo>
                    <a:pt x="214" y="1986"/>
                  </a:lnTo>
                  <a:lnTo>
                    <a:pt x="184" y="1961"/>
                  </a:lnTo>
                  <a:lnTo>
                    <a:pt x="158" y="1930"/>
                  </a:lnTo>
                  <a:lnTo>
                    <a:pt x="133" y="1896"/>
                  </a:lnTo>
                  <a:lnTo>
                    <a:pt x="110" y="1860"/>
                  </a:lnTo>
                  <a:lnTo>
                    <a:pt x="90" y="1821"/>
                  </a:lnTo>
                  <a:lnTo>
                    <a:pt x="71" y="1782"/>
                  </a:lnTo>
                  <a:lnTo>
                    <a:pt x="54" y="1743"/>
                  </a:lnTo>
                  <a:lnTo>
                    <a:pt x="40" y="1706"/>
                  </a:lnTo>
                  <a:lnTo>
                    <a:pt x="27" y="1672"/>
                  </a:lnTo>
                  <a:lnTo>
                    <a:pt x="18" y="1641"/>
                  </a:lnTo>
                  <a:lnTo>
                    <a:pt x="9" y="1615"/>
                  </a:lnTo>
                  <a:lnTo>
                    <a:pt x="4" y="1596"/>
                  </a:lnTo>
                  <a:lnTo>
                    <a:pt x="1" y="1584"/>
                  </a:lnTo>
                  <a:lnTo>
                    <a:pt x="0" y="1579"/>
                  </a:lnTo>
                  <a:lnTo>
                    <a:pt x="3" y="1576"/>
                  </a:lnTo>
                  <a:lnTo>
                    <a:pt x="13" y="1570"/>
                  </a:lnTo>
                  <a:lnTo>
                    <a:pt x="29" y="1560"/>
                  </a:lnTo>
                  <a:lnTo>
                    <a:pt x="51" y="1546"/>
                  </a:lnTo>
                  <a:lnTo>
                    <a:pt x="79" y="1531"/>
                  </a:lnTo>
                  <a:lnTo>
                    <a:pt x="110" y="1511"/>
                  </a:lnTo>
                  <a:lnTo>
                    <a:pt x="145" y="1489"/>
                  </a:lnTo>
                  <a:lnTo>
                    <a:pt x="184" y="1466"/>
                  </a:lnTo>
                  <a:lnTo>
                    <a:pt x="225" y="1441"/>
                  </a:lnTo>
                  <a:lnTo>
                    <a:pt x="270" y="1414"/>
                  </a:lnTo>
                  <a:lnTo>
                    <a:pt x="315" y="1386"/>
                  </a:lnTo>
                  <a:lnTo>
                    <a:pt x="361" y="1358"/>
                  </a:lnTo>
                  <a:lnTo>
                    <a:pt x="409" y="1330"/>
                  </a:lnTo>
                  <a:lnTo>
                    <a:pt x="456" y="1301"/>
                  </a:lnTo>
                  <a:lnTo>
                    <a:pt x="503" y="1273"/>
                  </a:lnTo>
                  <a:lnTo>
                    <a:pt x="549" y="1247"/>
                  </a:lnTo>
                  <a:lnTo>
                    <a:pt x="593" y="1220"/>
                  </a:lnTo>
                  <a:lnTo>
                    <a:pt x="635" y="1195"/>
                  </a:lnTo>
                  <a:lnTo>
                    <a:pt x="675" y="1174"/>
                  </a:lnTo>
                  <a:lnTo>
                    <a:pt x="711" y="1152"/>
                  </a:lnTo>
                  <a:lnTo>
                    <a:pt x="743" y="1135"/>
                  </a:lnTo>
                  <a:lnTo>
                    <a:pt x="771" y="1119"/>
                  </a:lnTo>
                  <a:lnTo>
                    <a:pt x="793" y="1107"/>
                  </a:lnTo>
                  <a:lnTo>
                    <a:pt x="812" y="1099"/>
                  </a:lnTo>
                  <a:lnTo>
                    <a:pt x="840" y="1080"/>
                  </a:lnTo>
                  <a:lnTo>
                    <a:pt x="869" y="1051"/>
                  </a:lnTo>
                  <a:lnTo>
                    <a:pt x="899" y="1015"/>
                  </a:lnTo>
                  <a:lnTo>
                    <a:pt x="928" y="973"/>
                  </a:lnTo>
                  <a:lnTo>
                    <a:pt x="958" y="927"/>
                  </a:lnTo>
                  <a:lnTo>
                    <a:pt x="985" y="877"/>
                  </a:lnTo>
                  <a:lnTo>
                    <a:pt x="1013" y="826"/>
                  </a:lnTo>
                  <a:lnTo>
                    <a:pt x="1040" y="775"/>
                  </a:lnTo>
                  <a:lnTo>
                    <a:pt x="1065" y="726"/>
                  </a:lnTo>
                  <a:lnTo>
                    <a:pt x="1090" y="681"/>
                  </a:lnTo>
                  <a:lnTo>
                    <a:pt x="1111" y="641"/>
                  </a:lnTo>
                  <a:lnTo>
                    <a:pt x="1133" y="608"/>
                  </a:lnTo>
                  <a:lnTo>
                    <a:pt x="1147" y="587"/>
                  </a:lnTo>
                  <a:lnTo>
                    <a:pt x="1162" y="559"/>
                  </a:lnTo>
                  <a:lnTo>
                    <a:pt x="1180" y="528"/>
                  </a:lnTo>
                  <a:lnTo>
                    <a:pt x="1197" y="492"/>
                  </a:lnTo>
                  <a:lnTo>
                    <a:pt x="1215" y="453"/>
                  </a:lnTo>
                  <a:lnTo>
                    <a:pt x="1234" y="413"/>
                  </a:lnTo>
                  <a:lnTo>
                    <a:pt x="1254" y="369"/>
                  </a:lnTo>
                  <a:lnTo>
                    <a:pt x="1273" y="326"/>
                  </a:lnTo>
                  <a:lnTo>
                    <a:pt x="1291" y="282"/>
                  </a:lnTo>
                  <a:lnTo>
                    <a:pt x="1310" y="239"/>
                  </a:lnTo>
                  <a:lnTo>
                    <a:pt x="1329" y="197"/>
                  </a:lnTo>
                  <a:lnTo>
                    <a:pt x="1344" y="157"/>
                  </a:lnTo>
                  <a:lnTo>
                    <a:pt x="1360" y="119"/>
                  </a:lnTo>
                  <a:lnTo>
                    <a:pt x="1374" y="85"/>
                  </a:lnTo>
                  <a:lnTo>
                    <a:pt x="1386" y="57"/>
                  </a:lnTo>
                  <a:lnTo>
                    <a:pt x="1395" y="32"/>
                  </a:lnTo>
                  <a:lnTo>
                    <a:pt x="1402" y="15"/>
                  </a:lnTo>
                  <a:lnTo>
                    <a:pt x="1406" y="3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57"/>
            <p:cNvSpPr>
              <a:spLocks/>
            </p:cNvSpPr>
            <p:nvPr/>
          </p:nvSpPr>
          <p:spPr bwMode="auto">
            <a:xfrm>
              <a:off x="3767138" y="4040188"/>
              <a:ext cx="1243013" cy="1906588"/>
            </a:xfrm>
            <a:custGeom>
              <a:avLst/>
              <a:gdLst>
                <a:gd name="T0" fmla="*/ 130 w 1565"/>
                <a:gd name="T1" fmla="*/ 8 h 2402"/>
                <a:gd name="T2" fmla="*/ 200 w 1565"/>
                <a:gd name="T3" fmla="*/ 42 h 2402"/>
                <a:gd name="T4" fmla="*/ 310 w 1565"/>
                <a:gd name="T5" fmla="*/ 98 h 2402"/>
                <a:gd name="T6" fmla="*/ 442 w 1565"/>
                <a:gd name="T7" fmla="*/ 168 h 2402"/>
                <a:gd name="T8" fmla="*/ 579 w 1565"/>
                <a:gd name="T9" fmla="*/ 244 h 2402"/>
                <a:gd name="T10" fmla="*/ 700 w 1565"/>
                <a:gd name="T11" fmla="*/ 317 h 2402"/>
                <a:gd name="T12" fmla="*/ 790 w 1565"/>
                <a:gd name="T13" fmla="*/ 379 h 2402"/>
                <a:gd name="T14" fmla="*/ 835 w 1565"/>
                <a:gd name="T15" fmla="*/ 429 h 2402"/>
                <a:gd name="T16" fmla="*/ 908 w 1565"/>
                <a:gd name="T17" fmla="*/ 508 h 2402"/>
                <a:gd name="T18" fmla="*/ 1015 w 1565"/>
                <a:gd name="T19" fmla="*/ 617 h 2402"/>
                <a:gd name="T20" fmla="*/ 1141 w 1565"/>
                <a:gd name="T21" fmla="*/ 741 h 2402"/>
                <a:gd name="T22" fmla="*/ 1272 w 1565"/>
                <a:gd name="T23" fmla="*/ 867 h 2402"/>
                <a:gd name="T24" fmla="*/ 1388 w 1565"/>
                <a:gd name="T25" fmla="*/ 982 h 2402"/>
                <a:gd name="T26" fmla="*/ 1473 w 1565"/>
                <a:gd name="T27" fmla="*/ 1073 h 2402"/>
                <a:gd name="T28" fmla="*/ 1542 w 1565"/>
                <a:gd name="T29" fmla="*/ 1179 h 2402"/>
                <a:gd name="T30" fmla="*/ 1565 w 1565"/>
                <a:gd name="T31" fmla="*/ 1323 h 2402"/>
                <a:gd name="T32" fmla="*/ 1545 w 1565"/>
                <a:gd name="T33" fmla="*/ 1472 h 2402"/>
                <a:gd name="T34" fmla="*/ 1494 w 1565"/>
                <a:gd name="T35" fmla="*/ 1600 h 2402"/>
                <a:gd name="T36" fmla="*/ 1449 w 1565"/>
                <a:gd name="T37" fmla="*/ 1685 h 2402"/>
                <a:gd name="T38" fmla="*/ 1390 w 1565"/>
                <a:gd name="T39" fmla="*/ 1808 h 2402"/>
                <a:gd name="T40" fmla="*/ 1324 w 1565"/>
                <a:gd name="T41" fmla="*/ 1947 h 2402"/>
                <a:gd name="T42" fmla="*/ 1262 w 1565"/>
                <a:gd name="T43" fmla="*/ 2086 h 2402"/>
                <a:gd name="T44" fmla="*/ 1211 w 1565"/>
                <a:gd name="T45" fmla="*/ 2202 h 2402"/>
                <a:gd name="T46" fmla="*/ 1178 w 1565"/>
                <a:gd name="T47" fmla="*/ 2275 h 2402"/>
                <a:gd name="T48" fmla="*/ 1140 w 1565"/>
                <a:gd name="T49" fmla="*/ 2323 h 2402"/>
                <a:gd name="T50" fmla="*/ 1020 w 1565"/>
                <a:gd name="T51" fmla="*/ 2384 h 2402"/>
                <a:gd name="T52" fmla="*/ 882 w 1565"/>
                <a:gd name="T53" fmla="*/ 2402 h 2402"/>
                <a:gd name="T54" fmla="*/ 745 w 1565"/>
                <a:gd name="T55" fmla="*/ 2393 h 2402"/>
                <a:gd name="T56" fmla="*/ 632 w 1565"/>
                <a:gd name="T57" fmla="*/ 2371 h 2402"/>
                <a:gd name="T58" fmla="*/ 557 w 1565"/>
                <a:gd name="T59" fmla="*/ 2351 h 2402"/>
                <a:gd name="T60" fmla="*/ 545 w 1565"/>
                <a:gd name="T61" fmla="*/ 2342 h 2402"/>
                <a:gd name="T62" fmla="*/ 570 w 1565"/>
                <a:gd name="T63" fmla="*/ 2286 h 2402"/>
                <a:gd name="T64" fmla="*/ 619 w 1565"/>
                <a:gd name="T65" fmla="*/ 2180 h 2402"/>
                <a:gd name="T66" fmla="*/ 682 w 1565"/>
                <a:gd name="T67" fmla="*/ 2045 h 2402"/>
                <a:gd name="T68" fmla="*/ 750 w 1565"/>
                <a:gd name="T69" fmla="*/ 1899 h 2402"/>
                <a:gd name="T70" fmla="*/ 812 w 1565"/>
                <a:gd name="T71" fmla="*/ 1764 h 2402"/>
                <a:gd name="T72" fmla="*/ 860 w 1565"/>
                <a:gd name="T73" fmla="*/ 1659 h 2402"/>
                <a:gd name="T74" fmla="*/ 883 w 1565"/>
                <a:gd name="T75" fmla="*/ 1604 h 2402"/>
                <a:gd name="T76" fmla="*/ 913 w 1565"/>
                <a:gd name="T77" fmla="*/ 1556 h 2402"/>
                <a:gd name="T78" fmla="*/ 946 w 1565"/>
                <a:gd name="T79" fmla="*/ 1496 h 2402"/>
                <a:gd name="T80" fmla="*/ 953 w 1565"/>
                <a:gd name="T81" fmla="*/ 1421 h 2402"/>
                <a:gd name="T82" fmla="*/ 901 w 1565"/>
                <a:gd name="T83" fmla="*/ 1336 h 2402"/>
                <a:gd name="T84" fmla="*/ 779 w 1565"/>
                <a:gd name="T85" fmla="*/ 1242 h 2402"/>
                <a:gd name="T86" fmla="*/ 616 w 1565"/>
                <a:gd name="T87" fmla="*/ 1123 h 2402"/>
                <a:gd name="T88" fmla="*/ 432 w 1565"/>
                <a:gd name="T89" fmla="*/ 985 h 2402"/>
                <a:gd name="T90" fmla="*/ 253 w 1565"/>
                <a:gd name="T91" fmla="*/ 836 h 2402"/>
                <a:gd name="T92" fmla="*/ 109 w 1565"/>
                <a:gd name="T93" fmla="*/ 691 h 2402"/>
                <a:gd name="T94" fmla="*/ 26 w 1565"/>
                <a:gd name="T95" fmla="*/ 555 h 2402"/>
                <a:gd name="T96" fmla="*/ 0 w 1565"/>
                <a:gd name="T97" fmla="*/ 410 h 2402"/>
                <a:gd name="T98" fmla="*/ 11 w 1565"/>
                <a:gd name="T99" fmla="*/ 269 h 2402"/>
                <a:gd name="T100" fmla="*/ 40 w 1565"/>
                <a:gd name="T101" fmla="*/ 152 h 2402"/>
                <a:gd name="T102" fmla="*/ 65 w 1565"/>
                <a:gd name="T103" fmla="*/ 78 h 2402"/>
                <a:gd name="T104" fmla="*/ 115 w 1565"/>
                <a:gd name="T105" fmla="*/ 0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5" h="2402">
                  <a:moveTo>
                    <a:pt x="115" y="0"/>
                  </a:moveTo>
                  <a:lnTo>
                    <a:pt x="119" y="2"/>
                  </a:lnTo>
                  <a:lnTo>
                    <a:pt x="130" y="8"/>
                  </a:lnTo>
                  <a:lnTo>
                    <a:pt x="147" y="16"/>
                  </a:lnTo>
                  <a:lnTo>
                    <a:pt x="171" y="28"/>
                  </a:lnTo>
                  <a:lnTo>
                    <a:pt x="200" y="42"/>
                  </a:lnTo>
                  <a:lnTo>
                    <a:pt x="233" y="59"/>
                  </a:lnTo>
                  <a:lnTo>
                    <a:pt x="270" y="78"/>
                  </a:lnTo>
                  <a:lnTo>
                    <a:pt x="310" y="98"/>
                  </a:lnTo>
                  <a:lnTo>
                    <a:pt x="352" y="120"/>
                  </a:lnTo>
                  <a:lnTo>
                    <a:pt x="397" y="143"/>
                  </a:lnTo>
                  <a:lnTo>
                    <a:pt x="442" y="168"/>
                  </a:lnTo>
                  <a:lnTo>
                    <a:pt x="487" y="193"/>
                  </a:lnTo>
                  <a:lnTo>
                    <a:pt x="534" y="218"/>
                  </a:lnTo>
                  <a:lnTo>
                    <a:pt x="579" y="244"/>
                  </a:lnTo>
                  <a:lnTo>
                    <a:pt x="621" y="269"/>
                  </a:lnTo>
                  <a:lnTo>
                    <a:pt x="663" y="292"/>
                  </a:lnTo>
                  <a:lnTo>
                    <a:pt x="700" y="317"/>
                  </a:lnTo>
                  <a:lnTo>
                    <a:pt x="734" y="339"/>
                  </a:lnTo>
                  <a:lnTo>
                    <a:pt x="765" y="360"/>
                  </a:lnTo>
                  <a:lnTo>
                    <a:pt x="790" y="379"/>
                  </a:lnTo>
                  <a:lnTo>
                    <a:pt x="809" y="396"/>
                  </a:lnTo>
                  <a:lnTo>
                    <a:pt x="821" y="412"/>
                  </a:lnTo>
                  <a:lnTo>
                    <a:pt x="835" y="429"/>
                  </a:lnTo>
                  <a:lnTo>
                    <a:pt x="854" y="452"/>
                  </a:lnTo>
                  <a:lnTo>
                    <a:pt x="879" y="478"/>
                  </a:lnTo>
                  <a:lnTo>
                    <a:pt x="908" y="508"/>
                  </a:lnTo>
                  <a:lnTo>
                    <a:pt x="941" y="542"/>
                  </a:lnTo>
                  <a:lnTo>
                    <a:pt x="977" y="578"/>
                  </a:lnTo>
                  <a:lnTo>
                    <a:pt x="1015" y="617"/>
                  </a:lnTo>
                  <a:lnTo>
                    <a:pt x="1056" y="657"/>
                  </a:lnTo>
                  <a:lnTo>
                    <a:pt x="1099" y="697"/>
                  </a:lnTo>
                  <a:lnTo>
                    <a:pt x="1141" y="741"/>
                  </a:lnTo>
                  <a:lnTo>
                    <a:pt x="1185" y="783"/>
                  </a:lnTo>
                  <a:lnTo>
                    <a:pt x="1228" y="825"/>
                  </a:lnTo>
                  <a:lnTo>
                    <a:pt x="1272" y="867"/>
                  </a:lnTo>
                  <a:lnTo>
                    <a:pt x="1312" y="907"/>
                  </a:lnTo>
                  <a:lnTo>
                    <a:pt x="1351" y="946"/>
                  </a:lnTo>
                  <a:lnTo>
                    <a:pt x="1388" y="982"/>
                  </a:lnTo>
                  <a:lnTo>
                    <a:pt x="1421" y="1016"/>
                  </a:lnTo>
                  <a:lnTo>
                    <a:pt x="1450" y="1045"/>
                  </a:lnTo>
                  <a:lnTo>
                    <a:pt x="1473" y="1073"/>
                  </a:lnTo>
                  <a:lnTo>
                    <a:pt x="1494" y="1095"/>
                  </a:lnTo>
                  <a:lnTo>
                    <a:pt x="1522" y="1135"/>
                  </a:lnTo>
                  <a:lnTo>
                    <a:pt x="1542" y="1179"/>
                  </a:lnTo>
                  <a:lnTo>
                    <a:pt x="1556" y="1225"/>
                  </a:lnTo>
                  <a:lnTo>
                    <a:pt x="1564" y="1274"/>
                  </a:lnTo>
                  <a:lnTo>
                    <a:pt x="1565" y="1323"/>
                  </a:lnTo>
                  <a:lnTo>
                    <a:pt x="1564" y="1374"/>
                  </a:lnTo>
                  <a:lnTo>
                    <a:pt x="1556" y="1424"/>
                  </a:lnTo>
                  <a:lnTo>
                    <a:pt x="1545" y="1472"/>
                  </a:lnTo>
                  <a:lnTo>
                    <a:pt x="1531" y="1519"/>
                  </a:lnTo>
                  <a:lnTo>
                    <a:pt x="1514" y="1561"/>
                  </a:lnTo>
                  <a:lnTo>
                    <a:pt x="1494" y="1600"/>
                  </a:lnTo>
                  <a:lnTo>
                    <a:pt x="1481" y="1623"/>
                  </a:lnTo>
                  <a:lnTo>
                    <a:pt x="1466" y="1651"/>
                  </a:lnTo>
                  <a:lnTo>
                    <a:pt x="1449" y="1685"/>
                  </a:lnTo>
                  <a:lnTo>
                    <a:pt x="1430" y="1722"/>
                  </a:lnTo>
                  <a:lnTo>
                    <a:pt x="1411" y="1764"/>
                  </a:lnTo>
                  <a:lnTo>
                    <a:pt x="1390" y="1808"/>
                  </a:lnTo>
                  <a:lnTo>
                    <a:pt x="1368" y="1853"/>
                  </a:lnTo>
                  <a:lnTo>
                    <a:pt x="1346" y="1901"/>
                  </a:lnTo>
                  <a:lnTo>
                    <a:pt x="1324" y="1947"/>
                  </a:lnTo>
                  <a:lnTo>
                    <a:pt x="1304" y="1996"/>
                  </a:lnTo>
                  <a:lnTo>
                    <a:pt x="1282" y="2042"/>
                  </a:lnTo>
                  <a:lnTo>
                    <a:pt x="1262" y="2086"/>
                  </a:lnTo>
                  <a:lnTo>
                    <a:pt x="1244" y="2128"/>
                  </a:lnTo>
                  <a:lnTo>
                    <a:pt x="1227" y="2166"/>
                  </a:lnTo>
                  <a:lnTo>
                    <a:pt x="1211" y="2202"/>
                  </a:lnTo>
                  <a:lnTo>
                    <a:pt x="1197" y="2232"/>
                  </a:lnTo>
                  <a:lnTo>
                    <a:pt x="1186" y="2256"/>
                  </a:lnTo>
                  <a:lnTo>
                    <a:pt x="1178" y="2275"/>
                  </a:lnTo>
                  <a:lnTo>
                    <a:pt x="1174" y="2287"/>
                  </a:lnTo>
                  <a:lnTo>
                    <a:pt x="1171" y="2291"/>
                  </a:lnTo>
                  <a:lnTo>
                    <a:pt x="1140" y="2323"/>
                  </a:lnTo>
                  <a:lnTo>
                    <a:pt x="1102" y="2350"/>
                  </a:lnTo>
                  <a:lnTo>
                    <a:pt x="1064" y="2370"/>
                  </a:lnTo>
                  <a:lnTo>
                    <a:pt x="1020" y="2384"/>
                  </a:lnTo>
                  <a:lnTo>
                    <a:pt x="975" y="2395"/>
                  </a:lnTo>
                  <a:lnTo>
                    <a:pt x="928" y="2401"/>
                  </a:lnTo>
                  <a:lnTo>
                    <a:pt x="882" y="2402"/>
                  </a:lnTo>
                  <a:lnTo>
                    <a:pt x="835" y="2402"/>
                  </a:lnTo>
                  <a:lnTo>
                    <a:pt x="790" y="2399"/>
                  </a:lnTo>
                  <a:lnTo>
                    <a:pt x="745" y="2393"/>
                  </a:lnTo>
                  <a:lnTo>
                    <a:pt x="705" y="2387"/>
                  </a:lnTo>
                  <a:lnTo>
                    <a:pt x="666" y="2379"/>
                  </a:lnTo>
                  <a:lnTo>
                    <a:pt x="632" y="2371"/>
                  </a:lnTo>
                  <a:lnTo>
                    <a:pt x="601" y="2364"/>
                  </a:lnTo>
                  <a:lnTo>
                    <a:pt x="576" y="2356"/>
                  </a:lnTo>
                  <a:lnTo>
                    <a:pt x="557" y="2351"/>
                  </a:lnTo>
                  <a:lnTo>
                    <a:pt x="546" y="2346"/>
                  </a:lnTo>
                  <a:lnTo>
                    <a:pt x="542" y="2345"/>
                  </a:lnTo>
                  <a:lnTo>
                    <a:pt x="545" y="2342"/>
                  </a:lnTo>
                  <a:lnTo>
                    <a:pt x="550" y="2329"/>
                  </a:lnTo>
                  <a:lnTo>
                    <a:pt x="559" y="2311"/>
                  </a:lnTo>
                  <a:lnTo>
                    <a:pt x="570" y="2286"/>
                  </a:lnTo>
                  <a:lnTo>
                    <a:pt x="584" y="2255"/>
                  </a:lnTo>
                  <a:lnTo>
                    <a:pt x="601" y="2219"/>
                  </a:lnTo>
                  <a:lnTo>
                    <a:pt x="619" y="2180"/>
                  </a:lnTo>
                  <a:lnTo>
                    <a:pt x="640" y="2137"/>
                  </a:lnTo>
                  <a:lnTo>
                    <a:pt x="660" y="2092"/>
                  </a:lnTo>
                  <a:lnTo>
                    <a:pt x="682" y="2045"/>
                  </a:lnTo>
                  <a:lnTo>
                    <a:pt x="705" y="1997"/>
                  </a:lnTo>
                  <a:lnTo>
                    <a:pt x="727" y="1947"/>
                  </a:lnTo>
                  <a:lnTo>
                    <a:pt x="750" y="1899"/>
                  </a:lnTo>
                  <a:lnTo>
                    <a:pt x="772" y="1853"/>
                  </a:lnTo>
                  <a:lnTo>
                    <a:pt x="792" y="1808"/>
                  </a:lnTo>
                  <a:lnTo>
                    <a:pt x="812" y="1764"/>
                  </a:lnTo>
                  <a:lnTo>
                    <a:pt x="829" y="1725"/>
                  </a:lnTo>
                  <a:lnTo>
                    <a:pt x="846" y="1690"/>
                  </a:lnTo>
                  <a:lnTo>
                    <a:pt x="860" y="1659"/>
                  </a:lnTo>
                  <a:lnTo>
                    <a:pt x="871" y="1634"/>
                  </a:lnTo>
                  <a:lnTo>
                    <a:pt x="879" y="1615"/>
                  </a:lnTo>
                  <a:lnTo>
                    <a:pt x="883" y="1604"/>
                  </a:lnTo>
                  <a:lnTo>
                    <a:pt x="891" y="1590"/>
                  </a:lnTo>
                  <a:lnTo>
                    <a:pt x="901" y="1573"/>
                  </a:lnTo>
                  <a:lnTo>
                    <a:pt x="913" y="1556"/>
                  </a:lnTo>
                  <a:lnTo>
                    <a:pt x="925" y="1537"/>
                  </a:lnTo>
                  <a:lnTo>
                    <a:pt x="936" y="1517"/>
                  </a:lnTo>
                  <a:lnTo>
                    <a:pt x="946" y="1496"/>
                  </a:lnTo>
                  <a:lnTo>
                    <a:pt x="953" y="1472"/>
                  </a:lnTo>
                  <a:lnTo>
                    <a:pt x="955" y="1447"/>
                  </a:lnTo>
                  <a:lnTo>
                    <a:pt x="953" y="1421"/>
                  </a:lnTo>
                  <a:lnTo>
                    <a:pt x="944" y="1393"/>
                  </a:lnTo>
                  <a:lnTo>
                    <a:pt x="927" y="1365"/>
                  </a:lnTo>
                  <a:lnTo>
                    <a:pt x="901" y="1336"/>
                  </a:lnTo>
                  <a:lnTo>
                    <a:pt x="865" y="1305"/>
                  </a:lnTo>
                  <a:lnTo>
                    <a:pt x="826" y="1275"/>
                  </a:lnTo>
                  <a:lnTo>
                    <a:pt x="779" y="1242"/>
                  </a:lnTo>
                  <a:lnTo>
                    <a:pt x="730" y="1205"/>
                  </a:lnTo>
                  <a:lnTo>
                    <a:pt x="674" y="1166"/>
                  </a:lnTo>
                  <a:lnTo>
                    <a:pt x="616" y="1123"/>
                  </a:lnTo>
                  <a:lnTo>
                    <a:pt x="556" y="1078"/>
                  </a:lnTo>
                  <a:lnTo>
                    <a:pt x="494" y="1033"/>
                  </a:lnTo>
                  <a:lnTo>
                    <a:pt x="432" y="985"/>
                  </a:lnTo>
                  <a:lnTo>
                    <a:pt x="371" y="935"/>
                  </a:lnTo>
                  <a:lnTo>
                    <a:pt x="310" y="885"/>
                  </a:lnTo>
                  <a:lnTo>
                    <a:pt x="253" y="836"/>
                  </a:lnTo>
                  <a:lnTo>
                    <a:pt x="200" y="787"/>
                  </a:lnTo>
                  <a:lnTo>
                    <a:pt x="152" y="738"/>
                  </a:lnTo>
                  <a:lnTo>
                    <a:pt x="109" y="691"/>
                  </a:lnTo>
                  <a:lnTo>
                    <a:pt x="73" y="645"/>
                  </a:lnTo>
                  <a:lnTo>
                    <a:pt x="45" y="601"/>
                  </a:lnTo>
                  <a:lnTo>
                    <a:pt x="26" y="555"/>
                  </a:lnTo>
                  <a:lnTo>
                    <a:pt x="12" y="508"/>
                  </a:lnTo>
                  <a:lnTo>
                    <a:pt x="3" y="458"/>
                  </a:lnTo>
                  <a:lnTo>
                    <a:pt x="0" y="410"/>
                  </a:lnTo>
                  <a:lnTo>
                    <a:pt x="1" y="362"/>
                  </a:lnTo>
                  <a:lnTo>
                    <a:pt x="5" y="314"/>
                  </a:lnTo>
                  <a:lnTo>
                    <a:pt x="11" y="269"/>
                  </a:lnTo>
                  <a:lnTo>
                    <a:pt x="20" y="227"/>
                  </a:lnTo>
                  <a:lnTo>
                    <a:pt x="29" y="187"/>
                  </a:lnTo>
                  <a:lnTo>
                    <a:pt x="40" y="152"/>
                  </a:lnTo>
                  <a:lnTo>
                    <a:pt x="50" y="121"/>
                  </a:lnTo>
                  <a:lnTo>
                    <a:pt x="59" y="97"/>
                  </a:lnTo>
                  <a:lnTo>
                    <a:pt x="65" y="78"/>
                  </a:lnTo>
                  <a:lnTo>
                    <a:pt x="71" y="65"/>
                  </a:lnTo>
                  <a:lnTo>
                    <a:pt x="73" y="6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58"/>
            <p:cNvSpPr>
              <a:spLocks/>
            </p:cNvSpPr>
            <p:nvPr/>
          </p:nvSpPr>
          <p:spPr bwMode="auto">
            <a:xfrm>
              <a:off x="4965701" y="3327401"/>
              <a:ext cx="1003300" cy="498475"/>
            </a:xfrm>
            <a:custGeom>
              <a:avLst/>
              <a:gdLst>
                <a:gd name="T0" fmla="*/ 54 w 1264"/>
                <a:gd name="T1" fmla="*/ 0 h 627"/>
                <a:gd name="T2" fmla="*/ 666 w 1264"/>
                <a:gd name="T3" fmla="*/ 317 h 627"/>
                <a:gd name="T4" fmla="*/ 1264 w 1264"/>
                <a:gd name="T5" fmla="*/ 442 h 627"/>
                <a:gd name="T6" fmla="*/ 1220 w 1264"/>
                <a:gd name="T7" fmla="*/ 570 h 627"/>
                <a:gd name="T8" fmla="*/ 1212 w 1264"/>
                <a:gd name="T9" fmla="*/ 590 h 627"/>
                <a:gd name="T10" fmla="*/ 607 w 1264"/>
                <a:gd name="T11" fmla="*/ 627 h 627"/>
                <a:gd name="T12" fmla="*/ 3 w 1264"/>
                <a:gd name="T13" fmla="*/ 344 h 627"/>
                <a:gd name="T14" fmla="*/ 3 w 1264"/>
                <a:gd name="T15" fmla="*/ 340 h 627"/>
                <a:gd name="T16" fmla="*/ 3 w 1264"/>
                <a:gd name="T17" fmla="*/ 329 h 627"/>
                <a:gd name="T18" fmla="*/ 1 w 1264"/>
                <a:gd name="T19" fmla="*/ 310 h 627"/>
                <a:gd name="T20" fmla="*/ 1 w 1264"/>
                <a:gd name="T21" fmla="*/ 287 h 627"/>
                <a:gd name="T22" fmla="*/ 0 w 1264"/>
                <a:gd name="T23" fmla="*/ 259 h 627"/>
                <a:gd name="T24" fmla="*/ 0 w 1264"/>
                <a:gd name="T25" fmla="*/ 228 h 627"/>
                <a:gd name="T26" fmla="*/ 0 w 1264"/>
                <a:gd name="T27" fmla="*/ 195 h 627"/>
                <a:gd name="T28" fmla="*/ 1 w 1264"/>
                <a:gd name="T29" fmla="*/ 163 h 627"/>
                <a:gd name="T30" fmla="*/ 4 w 1264"/>
                <a:gd name="T31" fmla="*/ 129 h 627"/>
                <a:gd name="T32" fmla="*/ 7 w 1264"/>
                <a:gd name="T33" fmla="*/ 98 h 627"/>
                <a:gd name="T34" fmla="*/ 14 w 1264"/>
                <a:gd name="T35" fmla="*/ 68 h 627"/>
                <a:gd name="T36" fmla="*/ 20 w 1264"/>
                <a:gd name="T37" fmla="*/ 43 h 627"/>
                <a:gd name="T38" fmla="*/ 29 w 1264"/>
                <a:gd name="T39" fmla="*/ 21 h 627"/>
                <a:gd name="T40" fmla="*/ 42 w 1264"/>
                <a:gd name="T41" fmla="*/ 8 h 627"/>
                <a:gd name="T42" fmla="*/ 54 w 1264"/>
                <a:gd name="T43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4" h="627">
                  <a:moveTo>
                    <a:pt x="54" y="0"/>
                  </a:moveTo>
                  <a:lnTo>
                    <a:pt x="666" y="317"/>
                  </a:lnTo>
                  <a:lnTo>
                    <a:pt x="1264" y="442"/>
                  </a:lnTo>
                  <a:lnTo>
                    <a:pt x="1220" y="570"/>
                  </a:lnTo>
                  <a:lnTo>
                    <a:pt x="1212" y="590"/>
                  </a:lnTo>
                  <a:lnTo>
                    <a:pt x="607" y="627"/>
                  </a:lnTo>
                  <a:lnTo>
                    <a:pt x="3" y="344"/>
                  </a:lnTo>
                  <a:lnTo>
                    <a:pt x="3" y="340"/>
                  </a:lnTo>
                  <a:lnTo>
                    <a:pt x="3" y="329"/>
                  </a:lnTo>
                  <a:lnTo>
                    <a:pt x="1" y="310"/>
                  </a:lnTo>
                  <a:lnTo>
                    <a:pt x="1" y="287"/>
                  </a:lnTo>
                  <a:lnTo>
                    <a:pt x="0" y="259"/>
                  </a:lnTo>
                  <a:lnTo>
                    <a:pt x="0" y="228"/>
                  </a:lnTo>
                  <a:lnTo>
                    <a:pt x="0" y="195"/>
                  </a:lnTo>
                  <a:lnTo>
                    <a:pt x="1" y="163"/>
                  </a:lnTo>
                  <a:lnTo>
                    <a:pt x="4" y="129"/>
                  </a:lnTo>
                  <a:lnTo>
                    <a:pt x="7" y="98"/>
                  </a:lnTo>
                  <a:lnTo>
                    <a:pt x="14" y="68"/>
                  </a:lnTo>
                  <a:lnTo>
                    <a:pt x="20" y="43"/>
                  </a:lnTo>
                  <a:lnTo>
                    <a:pt x="29" y="21"/>
                  </a:lnTo>
                  <a:lnTo>
                    <a:pt x="42" y="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59"/>
            <p:cNvSpPr>
              <a:spLocks/>
            </p:cNvSpPr>
            <p:nvPr/>
          </p:nvSpPr>
          <p:spPr bwMode="auto">
            <a:xfrm>
              <a:off x="3727451" y="3141663"/>
              <a:ext cx="1325563" cy="1274763"/>
            </a:xfrm>
            <a:custGeom>
              <a:avLst/>
              <a:gdLst>
                <a:gd name="T0" fmla="*/ 1474 w 1671"/>
                <a:gd name="T1" fmla="*/ 3 h 1605"/>
                <a:gd name="T2" fmla="*/ 1491 w 1671"/>
                <a:gd name="T3" fmla="*/ 25 h 1605"/>
                <a:gd name="T4" fmla="*/ 1522 w 1671"/>
                <a:gd name="T5" fmla="*/ 64 h 1605"/>
                <a:gd name="T6" fmla="*/ 1559 w 1671"/>
                <a:gd name="T7" fmla="*/ 113 h 1605"/>
                <a:gd name="T8" fmla="*/ 1598 w 1671"/>
                <a:gd name="T9" fmla="*/ 169 h 1605"/>
                <a:gd name="T10" fmla="*/ 1634 w 1671"/>
                <a:gd name="T11" fmla="*/ 227 h 1605"/>
                <a:gd name="T12" fmla="*/ 1660 w 1671"/>
                <a:gd name="T13" fmla="*/ 278 h 1605"/>
                <a:gd name="T14" fmla="*/ 1671 w 1671"/>
                <a:gd name="T15" fmla="*/ 318 h 1605"/>
                <a:gd name="T16" fmla="*/ 1668 w 1671"/>
                <a:gd name="T17" fmla="*/ 369 h 1605"/>
                <a:gd name="T18" fmla="*/ 1657 w 1671"/>
                <a:gd name="T19" fmla="*/ 445 h 1605"/>
                <a:gd name="T20" fmla="*/ 1640 w 1671"/>
                <a:gd name="T21" fmla="*/ 539 h 1605"/>
                <a:gd name="T22" fmla="*/ 1618 w 1671"/>
                <a:gd name="T23" fmla="*/ 635 h 1605"/>
                <a:gd name="T24" fmla="*/ 1593 w 1671"/>
                <a:gd name="T25" fmla="*/ 727 h 1605"/>
                <a:gd name="T26" fmla="*/ 1567 w 1671"/>
                <a:gd name="T27" fmla="*/ 801 h 1605"/>
                <a:gd name="T28" fmla="*/ 1541 w 1671"/>
                <a:gd name="T29" fmla="*/ 849 h 1605"/>
                <a:gd name="T30" fmla="*/ 1519 w 1671"/>
                <a:gd name="T31" fmla="*/ 866 h 1605"/>
                <a:gd name="T32" fmla="*/ 1486 w 1671"/>
                <a:gd name="T33" fmla="*/ 894 h 1605"/>
                <a:gd name="T34" fmla="*/ 1441 w 1671"/>
                <a:gd name="T35" fmla="*/ 942 h 1605"/>
                <a:gd name="T36" fmla="*/ 1384 w 1671"/>
                <a:gd name="T37" fmla="*/ 1003 h 1605"/>
                <a:gd name="T38" fmla="*/ 1319 w 1671"/>
                <a:gd name="T39" fmla="*/ 1076 h 1605"/>
                <a:gd name="T40" fmla="*/ 1249 w 1671"/>
                <a:gd name="T41" fmla="*/ 1155 h 1605"/>
                <a:gd name="T42" fmla="*/ 1177 w 1671"/>
                <a:gd name="T43" fmla="*/ 1236 h 1605"/>
                <a:gd name="T44" fmla="*/ 1109 w 1671"/>
                <a:gd name="T45" fmla="*/ 1317 h 1605"/>
                <a:gd name="T46" fmla="*/ 1045 w 1671"/>
                <a:gd name="T47" fmla="*/ 1391 h 1605"/>
                <a:gd name="T48" fmla="*/ 989 w 1671"/>
                <a:gd name="T49" fmla="*/ 1456 h 1605"/>
                <a:gd name="T50" fmla="*/ 946 w 1671"/>
                <a:gd name="T51" fmla="*/ 1508 h 1605"/>
                <a:gd name="T52" fmla="*/ 916 w 1671"/>
                <a:gd name="T53" fmla="*/ 1542 h 1605"/>
                <a:gd name="T54" fmla="*/ 907 w 1671"/>
                <a:gd name="T55" fmla="*/ 1554 h 1605"/>
                <a:gd name="T56" fmla="*/ 738 w 1671"/>
                <a:gd name="T57" fmla="*/ 1591 h 1605"/>
                <a:gd name="T58" fmla="*/ 589 w 1671"/>
                <a:gd name="T59" fmla="*/ 1605 h 1605"/>
                <a:gd name="T60" fmla="*/ 460 w 1671"/>
                <a:gd name="T61" fmla="*/ 1601 h 1605"/>
                <a:gd name="T62" fmla="*/ 351 w 1671"/>
                <a:gd name="T63" fmla="*/ 1581 h 1605"/>
                <a:gd name="T64" fmla="*/ 260 w 1671"/>
                <a:gd name="T65" fmla="*/ 1548 h 1605"/>
                <a:gd name="T66" fmla="*/ 183 w 1671"/>
                <a:gd name="T67" fmla="*/ 1509 h 1605"/>
                <a:gd name="T68" fmla="*/ 123 w 1671"/>
                <a:gd name="T69" fmla="*/ 1464 h 1605"/>
                <a:gd name="T70" fmla="*/ 75 w 1671"/>
                <a:gd name="T71" fmla="*/ 1421 h 1605"/>
                <a:gd name="T72" fmla="*/ 41 w 1671"/>
                <a:gd name="T73" fmla="*/ 1379 h 1605"/>
                <a:gd name="T74" fmla="*/ 17 w 1671"/>
                <a:gd name="T75" fmla="*/ 1345 h 1605"/>
                <a:gd name="T76" fmla="*/ 5 w 1671"/>
                <a:gd name="T77" fmla="*/ 1321 h 1605"/>
                <a:gd name="T78" fmla="*/ 0 w 1671"/>
                <a:gd name="T79" fmla="*/ 1312 h 1605"/>
                <a:gd name="T80" fmla="*/ 134 w 1671"/>
                <a:gd name="T81" fmla="*/ 1081 h 1605"/>
                <a:gd name="T82" fmla="*/ 272 w 1671"/>
                <a:gd name="T83" fmla="*/ 880 h 1605"/>
                <a:gd name="T84" fmla="*/ 410 w 1671"/>
                <a:gd name="T85" fmla="*/ 709 h 1605"/>
                <a:gd name="T86" fmla="*/ 544 w 1671"/>
                <a:gd name="T87" fmla="*/ 565 h 1605"/>
                <a:gd name="T88" fmla="*/ 666 w 1671"/>
                <a:gd name="T89" fmla="*/ 445 h 1605"/>
                <a:gd name="T90" fmla="*/ 774 w 1671"/>
                <a:gd name="T91" fmla="*/ 351 h 1605"/>
                <a:gd name="T92" fmla="*/ 878 w 1671"/>
                <a:gd name="T93" fmla="*/ 264 h 1605"/>
                <a:gd name="T94" fmla="*/ 996 w 1671"/>
                <a:gd name="T95" fmla="*/ 185 h 1605"/>
                <a:gd name="T96" fmla="*/ 1115 w 1671"/>
                <a:gd name="T97" fmla="*/ 123 h 1605"/>
                <a:gd name="T98" fmla="*/ 1225 w 1671"/>
                <a:gd name="T99" fmla="*/ 74 h 1605"/>
                <a:gd name="T100" fmla="*/ 1323 w 1671"/>
                <a:gd name="T101" fmla="*/ 39 h 1605"/>
                <a:gd name="T102" fmla="*/ 1401 w 1671"/>
                <a:gd name="T103" fmla="*/ 17 h 1605"/>
                <a:gd name="T104" fmla="*/ 1452 w 1671"/>
                <a:gd name="T105" fmla="*/ 5 h 1605"/>
                <a:gd name="T106" fmla="*/ 1471 w 1671"/>
                <a:gd name="T107" fmla="*/ 0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71" h="1605">
                  <a:moveTo>
                    <a:pt x="1471" y="0"/>
                  </a:moveTo>
                  <a:lnTo>
                    <a:pt x="1474" y="3"/>
                  </a:lnTo>
                  <a:lnTo>
                    <a:pt x="1480" y="12"/>
                  </a:lnTo>
                  <a:lnTo>
                    <a:pt x="1491" y="25"/>
                  </a:lnTo>
                  <a:lnTo>
                    <a:pt x="1505" y="42"/>
                  </a:lnTo>
                  <a:lnTo>
                    <a:pt x="1522" y="64"/>
                  </a:lnTo>
                  <a:lnTo>
                    <a:pt x="1541" y="87"/>
                  </a:lnTo>
                  <a:lnTo>
                    <a:pt x="1559" y="113"/>
                  </a:lnTo>
                  <a:lnTo>
                    <a:pt x="1579" y="141"/>
                  </a:lnTo>
                  <a:lnTo>
                    <a:pt x="1598" y="169"/>
                  </a:lnTo>
                  <a:lnTo>
                    <a:pt x="1617" y="199"/>
                  </a:lnTo>
                  <a:lnTo>
                    <a:pt x="1634" y="227"/>
                  </a:lnTo>
                  <a:lnTo>
                    <a:pt x="1648" y="253"/>
                  </a:lnTo>
                  <a:lnTo>
                    <a:pt x="1660" y="278"/>
                  </a:lnTo>
                  <a:lnTo>
                    <a:pt x="1668" y="300"/>
                  </a:lnTo>
                  <a:lnTo>
                    <a:pt x="1671" y="318"/>
                  </a:lnTo>
                  <a:lnTo>
                    <a:pt x="1671" y="340"/>
                  </a:lnTo>
                  <a:lnTo>
                    <a:pt x="1668" y="369"/>
                  </a:lnTo>
                  <a:lnTo>
                    <a:pt x="1663" y="405"/>
                  </a:lnTo>
                  <a:lnTo>
                    <a:pt x="1657" y="445"/>
                  </a:lnTo>
                  <a:lnTo>
                    <a:pt x="1649" y="491"/>
                  </a:lnTo>
                  <a:lnTo>
                    <a:pt x="1640" y="539"/>
                  </a:lnTo>
                  <a:lnTo>
                    <a:pt x="1629" y="587"/>
                  </a:lnTo>
                  <a:lnTo>
                    <a:pt x="1618" y="635"/>
                  </a:lnTo>
                  <a:lnTo>
                    <a:pt x="1606" y="683"/>
                  </a:lnTo>
                  <a:lnTo>
                    <a:pt x="1593" y="727"/>
                  </a:lnTo>
                  <a:lnTo>
                    <a:pt x="1579" y="767"/>
                  </a:lnTo>
                  <a:lnTo>
                    <a:pt x="1567" y="801"/>
                  </a:lnTo>
                  <a:lnTo>
                    <a:pt x="1553" y="829"/>
                  </a:lnTo>
                  <a:lnTo>
                    <a:pt x="1541" y="849"/>
                  </a:lnTo>
                  <a:lnTo>
                    <a:pt x="1528" y="860"/>
                  </a:lnTo>
                  <a:lnTo>
                    <a:pt x="1519" y="866"/>
                  </a:lnTo>
                  <a:lnTo>
                    <a:pt x="1505" y="877"/>
                  </a:lnTo>
                  <a:lnTo>
                    <a:pt x="1486" y="894"/>
                  </a:lnTo>
                  <a:lnTo>
                    <a:pt x="1466" y="916"/>
                  </a:lnTo>
                  <a:lnTo>
                    <a:pt x="1441" y="942"/>
                  </a:lnTo>
                  <a:lnTo>
                    <a:pt x="1413" y="970"/>
                  </a:lnTo>
                  <a:lnTo>
                    <a:pt x="1384" y="1003"/>
                  </a:lnTo>
                  <a:lnTo>
                    <a:pt x="1351" y="1039"/>
                  </a:lnTo>
                  <a:lnTo>
                    <a:pt x="1319" y="1076"/>
                  </a:lnTo>
                  <a:lnTo>
                    <a:pt x="1284" y="1115"/>
                  </a:lnTo>
                  <a:lnTo>
                    <a:pt x="1249" y="1155"/>
                  </a:lnTo>
                  <a:lnTo>
                    <a:pt x="1213" y="1195"/>
                  </a:lnTo>
                  <a:lnTo>
                    <a:pt x="1177" y="1236"/>
                  </a:lnTo>
                  <a:lnTo>
                    <a:pt x="1143" y="1278"/>
                  </a:lnTo>
                  <a:lnTo>
                    <a:pt x="1109" y="1317"/>
                  </a:lnTo>
                  <a:lnTo>
                    <a:pt x="1076" y="1355"/>
                  </a:lnTo>
                  <a:lnTo>
                    <a:pt x="1045" y="1391"/>
                  </a:lnTo>
                  <a:lnTo>
                    <a:pt x="1016" y="1425"/>
                  </a:lnTo>
                  <a:lnTo>
                    <a:pt x="989" y="1456"/>
                  </a:lnTo>
                  <a:lnTo>
                    <a:pt x="966" y="1484"/>
                  </a:lnTo>
                  <a:lnTo>
                    <a:pt x="946" y="1508"/>
                  </a:lnTo>
                  <a:lnTo>
                    <a:pt x="929" y="1526"/>
                  </a:lnTo>
                  <a:lnTo>
                    <a:pt x="916" y="1542"/>
                  </a:lnTo>
                  <a:lnTo>
                    <a:pt x="910" y="1549"/>
                  </a:lnTo>
                  <a:lnTo>
                    <a:pt x="907" y="1554"/>
                  </a:lnTo>
                  <a:lnTo>
                    <a:pt x="820" y="1576"/>
                  </a:lnTo>
                  <a:lnTo>
                    <a:pt x="738" y="1591"/>
                  </a:lnTo>
                  <a:lnTo>
                    <a:pt x="660" y="1601"/>
                  </a:lnTo>
                  <a:lnTo>
                    <a:pt x="589" y="1605"/>
                  </a:lnTo>
                  <a:lnTo>
                    <a:pt x="522" y="1605"/>
                  </a:lnTo>
                  <a:lnTo>
                    <a:pt x="460" y="1601"/>
                  </a:lnTo>
                  <a:lnTo>
                    <a:pt x="404" y="1593"/>
                  </a:lnTo>
                  <a:lnTo>
                    <a:pt x="351" y="1581"/>
                  </a:lnTo>
                  <a:lnTo>
                    <a:pt x="303" y="1567"/>
                  </a:lnTo>
                  <a:lnTo>
                    <a:pt x="260" y="1548"/>
                  </a:lnTo>
                  <a:lnTo>
                    <a:pt x="219" y="1529"/>
                  </a:lnTo>
                  <a:lnTo>
                    <a:pt x="183" y="1509"/>
                  </a:lnTo>
                  <a:lnTo>
                    <a:pt x="151" y="1487"/>
                  </a:lnTo>
                  <a:lnTo>
                    <a:pt x="123" y="1464"/>
                  </a:lnTo>
                  <a:lnTo>
                    <a:pt x="97" y="1442"/>
                  </a:lnTo>
                  <a:lnTo>
                    <a:pt x="75" y="1421"/>
                  </a:lnTo>
                  <a:lnTo>
                    <a:pt x="56" y="1399"/>
                  </a:lnTo>
                  <a:lnTo>
                    <a:pt x="41" y="1379"/>
                  </a:lnTo>
                  <a:lnTo>
                    <a:pt x="28" y="1360"/>
                  </a:lnTo>
                  <a:lnTo>
                    <a:pt x="17" y="1345"/>
                  </a:lnTo>
                  <a:lnTo>
                    <a:pt x="10" y="1331"/>
                  </a:lnTo>
                  <a:lnTo>
                    <a:pt x="5" y="1321"/>
                  </a:lnTo>
                  <a:lnTo>
                    <a:pt x="2" y="1315"/>
                  </a:lnTo>
                  <a:lnTo>
                    <a:pt x="0" y="1312"/>
                  </a:lnTo>
                  <a:lnTo>
                    <a:pt x="67" y="1192"/>
                  </a:lnTo>
                  <a:lnTo>
                    <a:pt x="134" y="1081"/>
                  </a:lnTo>
                  <a:lnTo>
                    <a:pt x="204" y="977"/>
                  </a:lnTo>
                  <a:lnTo>
                    <a:pt x="272" y="880"/>
                  </a:lnTo>
                  <a:lnTo>
                    <a:pt x="342" y="792"/>
                  </a:lnTo>
                  <a:lnTo>
                    <a:pt x="410" y="709"/>
                  </a:lnTo>
                  <a:lnTo>
                    <a:pt x="478" y="633"/>
                  </a:lnTo>
                  <a:lnTo>
                    <a:pt x="544" y="565"/>
                  </a:lnTo>
                  <a:lnTo>
                    <a:pt x="606" y="501"/>
                  </a:lnTo>
                  <a:lnTo>
                    <a:pt x="666" y="445"/>
                  </a:lnTo>
                  <a:lnTo>
                    <a:pt x="722" y="396"/>
                  </a:lnTo>
                  <a:lnTo>
                    <a:pt x="774" y="351"/>
                  </a:lnTo>
                  <a:lnTo>
                    <a:pt x="819" y="310"/>
                  </a:lnTo>
                  <a:lnTo>
                    <a:pt x="878" y="264"/>
                  </a:lnTo>
                  <a:lnTo>
                    <a:pt x="937" y="222"/>
                  </a:lnTo>
                  <a:lnTo>
                    <a:pt x="996" y="185"/>
                  </a:lnTo>
                  <a:lnTo>
                    <a:pt x="1056" y="152"/>
                  </a:lnTo>
                  <a:lnTo>
                    <a:pt x="1115" y="123"/>
                  </a:lnTo>
                  <a:lnTo>
                    <a:pt x="1171" y="96"/>
                  </a:lnTo>
                  <a:lnTo>
                    <a:pt x="1225" y="74"/>
                  </a:lnTo>
                  <a:lnTo>
                    <a:pt x="1277" y="56"/>
                  </a:lnTo>
                  <a:lnTo>
                    <a:pt x="1323" y="39"/>
                  </a:lnTo>
                  <a:lnTo>
                    <a:pt x="1365" y="26"/>
                  </a:lnTo>
                  <a:lnTo>
                    <a:pt x="1401" y="17"/>
                  </a:lnTo>
                  <a:lnTo>
                    <a:pt x="1430" y="9"/>
                  </a:lnTo>
                  <a:lnTo>
                    <a:pt x="1452" y="5"/>
                  </a:lnTo>
                  <a:lnTo>
                    <a:pt x="1466" y="1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rgbClr val="8064A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60"/>
            <p:cNvSpPr>
              <a:spLocks/>
            </p:cNvSpPr>
            <p:nvPr/>
          </p:nvSpPr>
          <p:spPr bwMode="auto">
            <a:xfrm>
              <a:off x="4894263" y="2955926"/>
              <a:ext cx="434975" cy="485775"/>
            </a:xfrm>
            <a:custGeom>
              <a:avLst/>
              <a:gdLst>
                <a:gd name="T0" fmla="*/ 144 w 548"/>
                <a:gd name="T1" fmla="*/ 0 h 612"/>
                <a:gd name="T2" fmla="*/ 149 w 548"/>
                <a:gd name="T3" fmla="*/ 2 h 612"/>
                <a:gd name="T4" fmla="*/ 158 w 548"/>
                <a:gd name="T5" fmla="*/ 8 h 612"/>
                <a:gd name="T6" fmla="*/ 174 w 548"/>
                <a:gd name="T7" fmla="*/ 17 h 612"/>
                <a:gd name="T8" fmla="*/ 195 w 548"/>
                <a:gd name="T9" fmla="*/ 30 h 612"/>
                <a:gd name="T10" fmla="*/ 220 w 548"/>
                <a:gd name="T11" fmla="*/ 44 h 612"/>
                <a:gd name="T12" fmla="*/ 248 w 548"/>
                <a:gd name="T13" fmla="*/ 61 h 612"/>
                <a:gd name="T14" fmla="*/ 279 w 548"/>
                <a:gd name="T15" fmla="*/ 80 h 612"/>
                <a:gd name="T16" fmla="*/ 312 w 548"/>
                <a:gd name="T17" fmla="*/ 98 h 612"/>
                <a:gd name="T18" fmla="*/ 344 w 548"/>
                <a:gd name="T19" fmla="*/ 118 h 612"/>
                <a:gd name="T20" fmla="*/ 379 w 548"/>
                <a:gd name="T21" fmla="*/ 139 h 612"/>
                <a:gd name="T22" fmla="*/ 411 w 548"/>
                <a:gd name="T23" fmla="*/ 159 h 612"/>
                <a:gd name="T24" fmla="*/ 442 w 548"/>
                <a:gd name="T25" fmla="*/ 179 h 612"/>
                <a:gd name="T26" fmla="*/ 470 w 548"/>
                <a:gd name="T27" fmla="*/ 198 h 612"/>
                <a:gd name="T28" fmla="*/ 495 w 548"/>
                <a:gd name="T29" fmla="*/ 215 h 612"/>
                <a:gd name="T30" fmla="*/ 517 w 548"/>
                <a:gd name="T31" fmla="*/ 230 h 612"/>
                <a:gd name="T32" fmla="*/ 534 w 548"/>
                <a:gd name="T33" fmla="*/ 243 h 612"/>
                <a:gd name="T34" fmla="*/ 545 w 548"/>
                <a:gd name="T35" fmla="*/ 253 h 612"/>
                <a:gd name="T36" fmla="*/ 548 w 548"/>
                <a:gd name="T37" fmla="*/ 263 h 612"/>
                <a:gd name="T38" fmla="*/ 543 w 548"/>
                <a:gd name="T39" fmla="*/ 275 h 612"/>
                <a:gd name="T40" fmla="*/ 529 w 548"/>
                <a:gd name="T41" fmla="*/ 288 h 612"/>
                <a:gd name="T42" fmla="*/ 509 w 548"/>
                <a:gd name="T43" fmla="*/ 300 h 612"/>
                <a:gd name="T44" fmla="*/ 483 w 548"/>
                <a:gd name="T45" fmla="*/ 316 h 612"/>
                <a:gd name="T46" fmla="*/ 453 w 548"/>
                <a:gd name="T47" fmla="*/ 331 h 612"/>
                <a:gd name="T48" fmla="*/ 419 w 548"/>
                <a:gd name="T49" fmla="*/ 350 h 612"/>
                <a:gd name="T50" fmla="*/ 383 w 548"/>
                <a:gd name="T51" fmla="*/ 368 h 612"/>
                <a:gd name="T52" fmla="*/ 346 w 548"/>
                <a:gd name="T53" fmla="*/ 390 h 612"/>
                <a:gd name="T54" fmla="*/ 310 w 548"/>
                <a:gd name="T55" fmla="*/ 415 h 612"/>
                <a:gd name="T56" fmla="*/ 276 w 548"/>
                <a:gd name="T57" fmla="*/ 440 h 612"/>
                <a:gd name="T58" fmla="*/ 243 w 548"/>
                <a:gd name="T59" fmla="*/ 468 h 612"/>
                <a:gd name="T60" fmla="*/ 216 w 548"/>
                <a:gd name="T61" fmla="*/ 499 h 612"/>
                <a:gd name="T62" fmla="*/ 192 w 548"/>
                <a:gd name="T63" fmla="*/ 531 h 612"/>
                <a:gd name="T64" fmla="*/ 175 w 548"/>
                <a:gd name="T65" fmla="*/ 567 h 612"/>
                <a:gd name="T66" fmla="*/ 164 w 548"/>
                <a:gd name="T67" fmla="*/ 592 h 612"/>
                <a:gd name="T68" fmla="*/ 153 w 548"/>
                <a:gd name="T69" fmla="*/ 606 h 612"/>
                <a:gd name="T70" fmla="*/ 141 w 548"/>
                <a:gd name="T71" fmla="*/ 612 h 612"/>
                <a:gd name="T72" fmla="*/ 129 w 548"/>
                <a:gd name="T73" fmla="*/ 611 h 612"/>
                <a:gd name="T74" fmla="*/ 115 w 548"/>
                <a:gd name="T75" fmla="*/ 601 h 612"/>
                <a:gd name="T76" fmla="*/ 102 w 548"/>
                <a:gd name="T77" fmla="*/ 587 h 612"/>
                <a:gd name="T78" fmla="*/ 88 w 548"/>
                <a:gd name="T79" fmla="*/ 567 h 612"/>
                <a:gd name="T80" fmla="*/ 76 w 548"/>
                <a:gd name="T81" fmla="*/ 542 h 612"/>
                <a:gd name="T82" fmla="*/ 63 w 548"/>
                <a:gd name="T83" fmla="*/ 514 h 612"/>
                <a:gd name="T84" fmla="*/ 52 w 548"/>
                <a:gd name="T85" fmla="*/ 485 h 612"/>
                <a:gd name="T86" fmla="*/ 42 w 548"/>
                <a:gd name="T87" fmla="*/ 452 h 612"/>
                <a:gd name="T88" fmla="*/ 31 w 548"/>
                <a:gd name="T89" fmla="*/ 420 h 612"/>
                <a:gd name="T90" fmla="*/ 21 w 548"/>
                <a:gd name="T91" fmla="*/ 385 h 612"/>
                <a:gd name="T92" fmla="*/ 14 w 548"/>
                <a:gd name="T93" fmla="*/ 354 h 612"/>
                <a:gd name="T94" fmla="*/ 7 w 548"/>
                <a:gd name="T95" fmla="*/ 323 h 612"/>
                <a:gd name="T96" fmla="*/ 3 w 548"/>
                <a:gd name="T97" fmla="*/ 295 h 612"/>
                <a:gd name="T98" fmla="*/ 0 w 548"/>
                <a:gd name="T99" fmla="*/ 271 h 612"/>
                <a:gd name="T100" fmla="*/ 0 w 548"/>
                <a:gd name="T101" fmla="*/ 250 h 612"/>
                <a:gd name="T102" fmla="*/ 0 w 548"/>
                <a:gd name="T103" fmla="*/ 235 h 612"/>
                <a:gd name="T104" fmla="*/ 144 w 548"/>
                <a:gd name="T105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8" h="612">
                  <a:moveTo>
                    <a:pt x="144" y="0"/>
                  </a:moveTo>
                  <a:lnTo>
                    <a:pt x="149" y="2"/>
                  </a:lnTo>
                  <a:lnTo>
                    <a:pt x="158" y="8"/>
                  </a:lnTo>
                  <a:lnTo>
                    <a:pt x="174" y="17"/>
                  </a:lnTo>
                  <a:lnTo>
                    <a:pt x="195" y="30"/>
                  </a:lnTo>
                  <a:lnTo>
                    <a:pt x="220" y="44"/>
                  </a:lnTo>
                  <a:lnTo>
                    <a:pt x="248" y="61"/>
                  </a:lnTo>
                  <a:lnTo>
                    <a:pt x="279" y="80"/>
                  </a:lnTo>
                  <a:lnTo>
                    <a:pt x="312" y="98"/>
                  </a:lnTo>
                  <a:lnTo>
                    <a:pt x="344" y="118"/>
                  </a:lnTo>
                  <a:lnTo>
                    <a:pt x="379" y="139"/>
                  </a:lnTo>
                  <a:lnTo>
                    <a:pt x="411" y="159"/>
                  </a:lnTo>
                  <a:lnTo>
                    <a:pt x="442" y="179"/>
                  </a:lnTo>
                  <a:lnTo>
                    <a:pt x="470" y="198"/>
                  </a:lnTo>
                  <a:lnTo>
                    <a:pt x="495" y="215"/>
                  </a:lnTo>
                  <a:lnTo>
                    <a:pt x="517" y="230"/>
                  </a:lnTo>
                  <a:lnTo>
                    <a:pt x="534" y="243"/>
                  </a:lnTo>
                  <a:lnTo>
                    <a:pt x="545" y="253"/>
                  </a:lnTo>
                  <a:lnTo>
                    <a:pt x="548" y="263"/>
                  </a:lnTo>
                  <a:lnTo>
                    <a:pt x="543" y="275"/>
                  </a:lnTo>
                  <a:lnTo>
                    <a:pt x="529" y="288"/>
                  </a:lnTo>
                  <a:lnTo>
                    <a:pt x="509" y="300"/>
                  </a:lnTo>
                  <a:lnTo>
                    <a:pt x="483" y="316"/>
                  </a:lnTo>
                  <a:lnTo>
                    <a:pt x="453" y="331"/>
                  </a:lnTo>
                  <a:lnTo>
                    <a:pt x="419" y="350"/>
                  </a:lnTo>
                  <a:lnTo>
                    <a:pt x="383" y="368"/>
                  </a:lnTo>
                  <a:lnTo>
                    <a:pt x="346" y="390"/>
                  </a:lnTo>
                  <a:lnTo>
                    <a:pt x="310" y="415"/>
                  </a:lnTo>
                  <a:lnTo>
                    <a:pt x="276" y="440"/>
                  </a:lnTo>
                  <a:lnTo>
                    <a:pt x="243" y="468"/>
                  </a:lnTo>
                  <a:lnTo>
                    <a:pt x="216" y="499"/>
                  </a:lnTo>
                  <a:lnTo>
                    <a:pt x="192" y="531"/>
                  </a:lnTo>
                  <a:lnTo>
                    <a:pt x="175" y="567"/>
                  </a:lnTo>
                  <a:lnTo>
                    <a:pt x="164" y="592"/>
                  </a:lnTo>
                  <a:lnTo>
                    <a:pt x="153" y="606"/>
                  </a:lnTo>
                  <a:lnTo>
                    <a:pt x="141" y="612"/>
                  </a:lnTo>
                  <a:lnTo>
                    <a:pt x="129" y="611"/>
                  </a:lnTo>
                  <a:lnTo>
                    <a:pt x="115" y="601"/>
                  </a:lnTo>
                  <a:lnTo>
                    <a:pt x="102" y="587"/>
                  </a:lnTo>
                  <a:lnTo>
                    <a:pt x="88" y="567"/>
                  </a:lnTo>
                  <a:lnTo>
                    <a:pt x="76" y="542"/>
                  </a:lnTo>
                  <a:lnTo>
                    <a:pt x="63" y="514"/>
                  </a:lnTo>
                  <a:lnTo>
                    <a:pt x="52" y="485"/>
                  </a:lnTo>
                  <a:lnTo>
                    <a:pt x="42" y="452"/>
                  </a:lnTo>
                  <a:lnTo>
                    <a:pt x="31" y="420"/>
                  </a:lnTo>
                  <a:lnTo>
                    <a:pt x="21" y="385"/>
                  </a:lnTo>
                  <a:lnTo>
                    <a:pt x="14" y="354"/>
                  </a:lnTo>
                  <a:lnTo>
                    <a:pt x="7" y="323"/>
                  </a:lnTo>
                  <a:lnTo>
                    <a:pt x="3" y="295"/>
                  </a:lnTo>
                  <a:lnTo>
                    <a:pt x="0" y="271"/>
                  </a:lnTo>
                  <a:lnTo>
                    <a:pt x="0" y="250"/>
                  </a:lnTo>
                  <a:lnTo>
                    <a:pt x="0" y="235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16"/>
            <p:cNvSpPr>
              <a:spLocks/>
            </p:cNvSpPr>
            <p:nvPr/>
          </p:nvSpPr>
          <p:spPr bwMode="auto">
            <a:xfrm>
              <a:off x="4837132" y="3098801"/>
              <a:ext cx="266681" cy="495300"/>
            </a:xfrm>
            <a:custGeom>
              <a:avLst/>
              <a:gdLst>
                <a:gd name="T0" fmla="*/ 93 w 321"/>
                <a:gd name="T1" fmla="*/ 0 h 622"/>
                <a:gd name="T2" fmla="*/ 321 w 321"/>
                <a:gd name="T3" fmla="*/ 378 h 622"/>
                <a:gd name="T4" fmla="*/ 222 w 321"/>
                <a:gd name="T5" fmla="*/ 622 h 622"/>
                <a:gd name="T6" fmla="*/ 219 w 321"/>
                <a:gd name="T7" fmla="*/ 617 h 622"/>
                <a:gd name="T8" fmla="*/ 212 w 321"/>
                <a:gd name="T9" fmla="*/ 608 h 622"/>
                <a:gd name="T10" fmla="*/ 203 w 321"/>
                <a:gd name="T11" fmla="*/ 591 h 622"/>
                <a:gd name="T12" fmla="*/ 191 w 321"/>
                <a:gd name="T13" fmla="*/ 568 h 622"/>
                <a:gd name="T14" fmla="*/ 175 w 321"/>
                <a:gd name="T15" fmla="*/ 540 h 622"/>
                <a:gd name="T16" fmla="*/ 158 w 321"/>
                <a:gd name="T17" fmla="*/ 509 h 622"/>
                <a:gd name="T18" fmla="*/ 139 w 321"/>
                <a:gd name="T19" fmla="*/ 473 h 622"/>
                <a:gd name="T20" fmla="*/ 121 w 321"/>
                <a:gd name="T21" fmla="*/ 436 h 622"/>
                <a:gd name="T22" fmla="*/ 101 w 321"/>
                <a:gd name="T23" fmla="*/ 395 h 622"/>
                <a:gd name="T24" fmla="*/ 82 w 321"/>
                <a:gd name="T25" fmla="*/ 354 h 622"/>
                <a:gd name="T26" fmla="*/ 63 w 321"/>
                <a:gd name="T27" fmla="*/ 312 h 622"/>
                <a:gd name="T28" fmla="*/ 45 w 321"/>
                <a:gd name="T29" fmla="*/ 268 h 622"/>
                <a:gd name="T30" fmla="*/ 29 w 321"/>
                <a:gd name="T31" fmla="*/ 226 h 622"/>
                <a:gd name="T32" fmla="*/ 17 w 321"/>
                <a:gd name="T33" fmla="*/ 186 h 622"/>
                <a:gd name="T34" fmla="*/ 6 w 321"/>
                <a:gd name="T35" fmla="*/ 147 h 622"/>
                <a:gd name="T36" fmla="*/ 0 w 321"/>
                <a:gd name="T37" fmla="*/ 111 h 622"/>
                <a:gd name="T38" fmla="*/ 93 w 321"/>
                <a:gd name="T39" fmla="*/ 0 h 622"/>
                <a:gd name="connsiteX0" fmla="*/ 3331 w 10434"/>
                <a:gd name="connsiteY0" fmla="*/ 0 h 10000"/>
                <a:gd name="connsiteX1" fmla="*/ 10434 w 10434"/>
                <a:gd name="connsiteY1" fmla="*/ 6077 h 10000"/>
                <a:gd name="connsiteX2" fmla="*/ 7350 w 10434"/>
                <a:gd name="connsiteY2" fmla="*/ 10000 h 10000"/>
                <a:gd name="connsiteX3" fmla="*/ 7256 w 10434"/>
                <a:gd name="connsiteY3" fmla="*/ 9920 h 10000"/>
                <a:gd name="connsiteX4" fmla="*/ 7038 w 10434"/>
                <a:gd name="connsiteY4" fmla="*/ 9775 h 10000"/>
                <a:gd name="connsiteX5" fmla="*/ 6758 w 10434"/>
                <a:gd name="connsiteY5" fmla="*/ 9502 h 10000"/>
                <a:gd name="connsiteX6" fmla="*/ 6384 w 10434"/>
                <a:gd name="connsiteY6" fmla="*/ 9132 h 10000"/>
                <a:gd name="connsiteX7" fmla="*/ 5886 w 10434"/>
                <a:gd name="connsiteY7" fmla="*/ 8682 h 10000"/>
                <a:gd name="connsiteX8" fmla="*/ 5356 w 10434"/>
                <a:gd name="connsiteY8" fmla="*/ 8183 h 10000"/>
                <a:gd name="connsiteX9" fmla="*/ 4764 w 10434"/>
                <a:gd name="connsiteY9" fmla="*/ 7605 h 10000"/>
                <a:gd name="connsiteX10" fmla="*/ 4203 w 10434"/>
                <a:gd name="connsiteY10" fmla="*/ 7010 h 10000"/>
                <a:gd name="connsiteX11" fmla="*/ 3580 w 10434"/>
                <a:gd name="connsiteY11" fmla="*/ 6350 h 10000"/>
                <a:gd name="connsiteX12" fmla="*/ 2989 w 10434"/>
                <a:gd name="connsiteY12" fmla="*/ 5691 h 10000"/>
                <a:gd name="connsiteX13" fmla="*/ 2397 w 10434"/>
                <a:gd name="connsiteY13" fmla="*/ 5016 h 10000"/>
                <a:gd name="connsiteX14" fmla="*/ 1836 w 10434"/>
                <a:gd name="connsiteY14" fmla="*/ 4309 h 10000"/>
                <a:gd name="connsiteX15" fmla="*/ 1337 w 10434"/>
                <a:gd name="connsiteY15" fmla="*/ 3633 h 10000"/>
                <a:gd name="connsiteX16" fmla="*/ 964 w 10434"/>
                <a:gd name="connsiteY16" fmla="*/ 2990 h 10000"/>
                <a:gd name="connsiteX17" fmla="*/ 621 w 10434"/>
                <a:gd name="connsiteY17" fmla="*/ 2363 h 10000"/>
                <a:gd name="connsiteX18" fmla="*/ 0 w 10434"/>
                <a:gd name="connsiteY18" fmla="*/ 1002 h 10000"/>
                <a:gd name="connsiteX19" fmla="*/ 3331 w 10434"/>
                <a:gd name="connsiteY1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34" h="10000">
                  <a:moveTo>
                    <a:pt x="3331" y="0"/>
                  </a:moveTo>
                  <a:lnTo>
                    <a:pt x="10434" y="6077"/>
                  </a:lnTo>
                  <a:lnTo>
                    <a:pt x="7350" y="10000"/>
                  </a:lnTo>
                  <a:cubicBezTo>
                    <a:pt x="7319" y="9973"/>
                    <a:pt x="7287" y="9947"/>
                    <a:pt x="7256" y="9920"/>
                  </a:cubicBezTo>
                  <a:lnTo>
                    <a:pt x="7038" y="9775"/>
                  </a:lnTo>
                  <a:lnTo>
                    <a:pt x="6758" y="9502"/>
                  </a:lnTo>
                  <a:lnTo>
                    <a:pt x="6384" y="9132"/>
                  </a:lnTo>
                  <a:lnTo>
                    <a:pt x="5886" y="8682"/>
                  </a:lnTo>
                  <a:lnTo>
                    <a:pt x="5356" y="8183"/>
                  </a:lnTo>
                  <a:lnTo>
                    <a:pt x="4764" y="7605"/>
                  </a:lnTo>
                  <a:lnTo>
                    <a:pt x="4203" y="7010"/>
                  </a:lnTo>
                  <a:lnTo>
                    <a:pt x="3580" y="6350"/>
                  </a:lnTo>
                  <a:lnTo>
                    <a:pt x="2989" y="5691"/>
                  </a:lnTo>
                  <a:lnTo>
                    <a:pt x="2397" y="5016"/>
                  </a:lnTo>
                  <a:lnTo>
                    <a:pt x="1836" y="4309"/>
                  </a:lnTo>
                  <a:lnTo>
                    <a:pt x="1337" y="3633"/>
                  </a:lnTo>
                  <a:lnTo>
                    <a:pt x="964" y="2990"/>
                  </a:lnTo>
                  <a:lnTo>
                    <a:pt x="621" y="2363"/>
                  </a:lnTo>
                  <a:lnTo>
                    <a:pt x="0" y="1002"/>
                  </a:lnTo>
                  <a:lnTo>
                    <a:pt x="3331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17"/>
            <p:cNvSpPr>
              <a:spLocks/>
            </p:cNvSpPr>
            <p:nvPr/>
          </p:nvSpPr>
          <p:spPr bwMode="auto">
            <a:xfrm>
              <a:off x="5848351" y="3763963"/>
              <a:ext cx="500063" cy="234950"/>
            </a:xfrm>
            <a:custGeom>
              <a:avLst/>
              <a:gdLst>
                <a:gd name="T0" fmla="*/ 527 w 631"/>
                <a:gd name="T1" fmla="*/ 0 h 295"/>
                <a:gd name="T2" fmla="*/ 631 w 631"/>
                <a:gd name="T3" fmla="*/ 140 h 295"/>
                <a:gd name="T4" fmla="*/ 527 w 631"/>
                <a:gd name="T5" fmla="*/ 262 h 295"/>
                <a:gd name="T6" fmla="*/ 510 w 631"/>
                <a:gd name="T7" fmla="*/ 205 h 295"/>
                <a:gd name="T8" fmla="*/ 486 w 631"/>
                <a:gd name="T9" fmla="*/ 146 h 295"/>
                <a:gd name="T10" fmla="*/ 386 w 631"/>
                <a:gd name="T11" fmla="*/ 166 h 295"/>
                <a:gd name="T12" fmla="*/ 459 w 631"/>
                <a:gd name="T13" fmla="*/ 295 h 295"/>
                <a:gd name="T14" fmla="*/ 252 w 631"/>
                <a:gd name="T15" fmla="*/ 189 h 295"/>
                <a:gd name="T16" fmla="*/ 0 w 631"/>
                <a:gd name="T17" fmla="*/ 228 h 295"/>
                <a:gd name="T18" fmla="*/ 140 w 631"/>
                <a:gd name="T19" fmla="*/ 42 h 295"/>
                <a:gd name="T20" fmla="*/ 291 w 631"/>
                <a:gd name="T21" fmla="*/ 42 h 295"/>
                <a:gd name="T22" fmla="*/ 527 w 631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1" h="295">
                  <a:moveTo>
                    <a:pt x="527" y="0"/>
                  </a:moveTo>
                  <a:lnTo>
                    <a:pt x="631" y="140"/>
                  </a:lnTo>
                  <a:lnTo>
                    <a:pt x="527" y="262"/>
                  </a:lnTo>
                  <a:lnTo>
                    <a:pt x="510" y="205"/>
                  </a:lnTo>
                  <a:lnTo>
                    <a:pt x="486" y="146"/>
                  </a:lnTo>
                  <a:lnTo>
                    <a:pt x="386" y="166"/>
                  </a:lnTo>
                  <a:lnTo>
                    <a:pt x="459" y="295"/>
                  </a:lnTo>
                  <a:lnTo>
                    <a:pt x="252" y="189"/>
                  </a:lnTo>
                  <a:lnTo>
                    <a:pt x="0" y="228"/>
                  </a:lnTo>
                  <a:lnTo>
                    <a:pt x="140" y="42"/>
                  </a:lnTo>
                  <a:lnTo>
                    <a:pt x="291" y="42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8"/>
            <p:cNvSpPr>
              <a:spLocks/>
            </p:cNvSpPr>
            <p:nvPr/>
          </p:nvSpPr>
          <p:spPr bwMode="auto">
            <a:xfrm>
              <a:off x="4779963" y="3452813"/>
              <a:ext cx="1204913" cy="565150"/>
            </a:xfrm>
            <a:custGeom>
              <a:avLst/>
              <a:gdLst>
                <a:gd name="T0" fmla="*/ 205 w 1517"/>
                <a:gd name="T1" fmla="*/ 6 h 713"/>
                <a:gd name="T2" fmla="*/ 236 w 1517"/>
                <a:gd name="T3" fmla="*/ 27 h 713"/>
                <a:gd name="T4" fmla="*/ 291 w 1517"/>
                <a:gd name="T5" fmla="*/ 58 h 713"/>
                <a:gd name="T6" fmla="*/ 361 w 1517"/>
                <a:gd name="T7" fmla="*/ 95 h 713"/>
                <a:gd name="T8" fmla="*/ 441 w 1517"/>
                <a:gd name="T9" fmla="*/ 138 h 713"/>
                <a:gd name="T10" fmla="*/ 527 w 1517"/>
                <a:gd name="T11" fmla="*/ 182 h 713"/>
                <a:gd name="T12" fmla="*/ 612 w 1517"/>
                <a:gd name="T13" fmla="*/ 227 h 713"/>
                <a:gd name="T14" fmla="*/ 691 w 1517"/>
                <a:gd name="T15" fmla="*/ 266 h 713"/>
                <a:gd name="T16" fmla="*/ 760 w 1517"/>
                <a:gd name="T17" fmla="*/ 300 h 713"/>
                <a:gd name="T18" fmla="*/ 809 w 1517"/>
                <a:gd name="T19" fmla="*/ 326 h 713"/>
                <a:gd name="T20" fmla="*/ 837 w 1517"/>
                <a:gd name="T21" fmla="*/ 340 h 713"/>
                <a:gd name="T22" fmla="*/ 1517 w 1517"/>
                <a:gd name="T23" fmla="*/ 401 h 713"/>
                <a:gd name="T24" fmla="*/ 1491 w 1517"/>
                <a:gd name="T25" fmla="*/ 702 h 713"/>
                <a:gd name="T26" fmla="*/ 1452 w 1517"/>
                <a:gd name="T27" fmla="*/ 704 h 713"/>
                <a:gd name="T28" fmla="*/ 1382 w 1517"/>
                <a:gd name="T29" fmla="*/ 707 h 713"/>
                <a:gd name="T30" fmla="*/ 1289 w 1517"/>
                <a:gd name="T31" fmla="*/ 710 h 713"/>
                <a:gd name="T32" fmla="*/ 1182 w 1517"/>
                <a:gd name="T33" fmla="*/ 713 h 713"/>
                <a:gd name="T34" fmla="*/ 1070 w 1517"/>
                <a:gd name="T35" fmla="*/ 711 h 713"/>
                <a:gd name="T36" fmla="*/ 960 w 1517"/>
                <a:gd name="T37" fmla="*/ 708 h 713"/>
                <a:gd name="T38" fmla="*/ 862 w 1517"/>
                <a:gd name="T39" fmla="*/ 700 h 713"/>
                <a:gd name="T40" fmla="*/ 783 w 1517"/>
                <a:gd name="T41" fmla="*/ 688 h 713"/>
                <a:gd name="T42" fmla="*/ 725 w 1517"/>
                <a:gd name="T43" fmla="*/ 668 h 713"/>
                <a:gd name="T44" fmla="*/ 656 w 1517"/>
                <a:gd name="T45" fmla="*/ 641 h 713"/>
                <a:gd name="T46" fmla="*/ 573 w 1517"/>
                <a:gd name="T47" fmla="*/ 612 h 713"/>
                <a:gd name="T48" fmla="*/ 485 w 1517"/>
                <a:gd name="T49" fmla="*/ 581 h 713"/>
                <a:gd name="T50" fmla="*/ 395 w 1517"/>
                <a:gd name="T51" fmla="*/ 550 h 713"/>
                <a:gd name="T52" fmla="*/ 311 w 1517"/>
                <a:gd name="T53" fmla="*/ 520 h 713"/>
                <a:gd name="T54" fmla="*/ 239 w 1517"/>
                <a:gd name="T55" fmla="*/ 495 h 713"/>
                <a:gd name="T56" fmla="*/ 185 w 1517"/>
                <a:gd name="T57" fmla="*/ 477 h 713"/>
                <a:gd name="T58" fmla="*/ 154 w 1517"/>
                <a:gd name="T59" fmla="*/ 468 h 713"/>
                <a:gd name="T60" fmla="*/ 148 w 1517"/>
                <a:gd name="T61" fmla="*/ 466 h 713"/>
                <a:gd name="T62" fmla="*/ 129 w 1517"/>
                <a:gd name="T63" fmla="*/ 458 h 713"/>
                <a:gd name="T64" fmla="*/ 98 w 1517"/>
                <a:gd name="T65" fmla="*/ 441 h 713"/>
                <a:gd name="T66" fmla="*/ 62 w 1517"/>
                <a:gd name="T67" fmla="*/ 409 h 713"/>
                <a:gd name="T68" fmla="*/ 30 w 1517"/>
                <a:gd name="T69" fmla="*/ 360 h 713"/>
                <a:gd name="T70" fmla="*/ 6 w 1517"/>
                <a:gd name="T71" fmla="*/ 291 h 713"/>
                <a:gd name="T72" fmla="*/ 0 w 1517"/>
                <a:gd name="T73" fmla="*/ 207 h 713"/>
                <a:gd name="T74" fmla="*/ 19 w 1517"/>
                <a:gd name="T75" fmla="*/ 141 h 713"/>
                <a:gd name="T76" fmla="*/ 53 w 1517"/>
                <a:gd name="T77" fmla="*/ 90 h 713"/>
                <a:gd name="T78" fmla="*/ 95 w 1517"/>
                <a:gd name="T79" fmla="*/ 51 h 713"/>
                <a:gd name="T80" fmla="*/ 138 w 1517"/>
                <a:gd name="T81" fmla="*/ 25 h 713"/>
                <a:gd name="T82" fmla="*/ 174 w 1517"/>
                <a:gd name="T83" fmla="*/ 8 h 713"/>
                <a:gd name="T84" fmla="*/ 196 w 1517"/>
                <a:gd name="T8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7" h="713">
                  <a:moveTo>
                    <a:pt x="199" y="0"/>
                  </a:moveTo>
                  <a:lnTo>
                    <a:pt x="205" y="6"/>
                  </a:lnTo>
                  <a:lnTo>
                    <a:pt x="218" y="16"/>
                  </a:lnTo>
                  <a:lnTo>
                    <a:pt x="236" y="27"/>
                  </a:lnTo>
                  <a:lnTo>
                    <a:pt x="261" y="41"/>
                  </a:lnTo>
                  <a:lnTo>
                    <a:pt x="291" y="58"/>
                  </a:lnTo>
                  <a:lnTo>
                    <a:pt x="323" y="76"/>
                  </a:lnTo>
                  <a:lnTo>
                    <a:pt x="361" y="95"/>
                  </a:lnTo>
                  <a:lnTo>
                    <a:pt x="399" y="117"/>
                  </a:lnTo>
                  <a:lnTo>
                    <a:pt x="441" y="138"/>
                  </a:lnTo>
                  <a:lnTo>
                    <a:pt x="483" y="160"/>
                  </a:lnTo>
                  <a:lnTo>
                    <a:pt x="527" y="182"/>
                  </a:lnTo>
                  <a:lnTo>
                    <a:pt x="570" y="205"/>
                  </a:lnTo>
                  <a:lnTo>
                    <a:pt x="612" y="227"/>
                  </a:lnTo>
                  <a:lnTo>
                    <a:pt x="652" y="247"/>
                  </a:lnTo>
                  <a:lnTo>
                    <a:pt x="691" y="266"/>
                  </a:lnTo>
                  <a:lnTo>
                    <a:pt x="727" y="284"/>
                  </a:lnTo>
                  <a:lnTo>
                    <a:pt x="760" y="300"/>
                  </a:lnTo>
                  <a:lnTo>
                    <a:pt x="788" y="314"/>
                  </a:lnTo>
                  <a:lnTo>
                    <a:pt x="809" y="326"/>
                  </a:lnTo>
                  <a:lnTo>
                    <a:pt x="826" y="334"/>
                  </a:lnTo>
                  <a:lnTo>
                    <a:pt x="837" y="340"/>
                  </a:lnTo>
                  <a:lnTo>
                    <a:pt x="842" y="342"/>
                  </a:lnTo>
                  <a:lnTo>
                    <a:pt x="1517" y="401"/>
                  </a:lnTo>
                  <a:lnTo>
                    <a:pt x="1497" y="702"/>
                  </a:lnTo>
                  <a:lnTo>
                    <a:pt x="1491" y="702"/>
                  </a:lnTo>
                  <a:lnTo>
                    <a:pt x="1477" y="702"/>
                  </a:lnTo>
                  <a:lnTo>
                    <a:pt x="1452" y="704"/>
                  </a:lnTo>
                  <a:lnTo>
                    <a:pt x="1421" y="705"/>
                  </a:lnTo>
                  <a:lnTo>
                    <a:pt x="1382" y="707"/>
                  </a:lnTo>
                  <a:lnTo>
                    <a:pt x="1339" y="708"/>
                  </a:lnTo>
                  <a:lnTo>
                    <a:pt x="1289" y="710"/>
                  </a:lnTo>
                  <a:lnTo>
                    <a:pt x="1238" y="711"/>
                  </a:lnTo>
                  <a:lnTo>
                    <a:pt x="1182" y="713"/>
                  </a:lnTo>
                  <a:lnTo>
                    <a:pt x="1126" y="713"/>
                  </a:lnTo>
                  <a:lnTo>
                    <a:pt x="1070" y="711"/>
                  </a:lnTo>
                  <a:lnTo>
                    <a:pt x="1014" y="711"/>
                  </a:lnTo>
                  <a:lnTo>
                    <a:pt x="960" y="708"/>
                  </a:lnTo>
                  <a:lnTo>
                    <a:pt x="909" y="705"/>
                  </a:lnTo>
                  <a:lnTo>
                    <a:pt x="862" y="700"/>
                  </a:lnTo>
                  <a:lnTo>
                    <a:pt x="820" y="694"/>
                  </a:lnTo>
                  <a:lnTo>
                    <a:pt x="783" y="688"/>
                  </a:lnTo>
                  <a:lnTo>
                    <a:pt x="753" y="679"/>
                  </a:lnTo>
                  <a:lnTo>
                    <a:pt x="725" y="668"/>
                  </a:lnTo>
                  <a:lnTo>
                    <a:pt x="693" y="655"/>
                  </a:lnTo>
                  <a:lnTo>
                    <a:pt x="656" y="641"/>
                  </a:lnTo>
                  <a:lnTo>
                    <a:pt x="615" y="627"/>
                  </a:lnTo>
                  <a:lnTo>
                    <a:pt x="573" y="612"/>
                  </a:lnTo>
                  <a:lnTo>
                    <a:pt x="530" y="596"/>
                  </a:lnTo>
                  <a:lnTo>
                    <a:pt x="485" y="581"/>
                  </a:lnTo>
                  <a:lnTo>
                    <a:pt x="440" y="565"/>
                  </a:lnTo>
                  <a:lnTo>
                    <a:pt x="395" y="550"/>
                  </a:lnTo>
                  <a:lnTo>
                    <a:pt x="351" y="534"/>
                  </a:lnTo>
                  <a:lnTo>
                    <a:pt x="311" y="520"/>
                  </a:lnTo>
                  <a:lnTo>
                    <a:pt x="274" y="508"/>
                  </a:lnTo>
                  <a:lnTo>
                    <a:pt x="239" y="495"/>
                  </a:lnTo>
                  <a:lnTo>
                    <a:pt x="208" y="486"/>
                  </a:lnTo>
                  <a:lnTo>
                    <a:pt x="185" y="477"/>
                  </a:lnTo>
                  <a:lnTo>
                    <a:pt x="166" y="471"/>
                  </a:lnTo>
                  <a:lnTo>
                    <a:pt x="154" y="468"/>
                  </a:lnTo>
                  <a:lnTo>
                    <a:pt x="151" y="466"/>
                  </a:lnTo>
                  <a:lnTo>
                    <a:pt x="148" y="466"/>
                  </a:lnTo>
                  <a:lnTo>
                    <a:pt x="140" y="463"/>
                  </a:lnTo>
                  <a:lnTo>
                    <a:pt x="129" y="458"/>
                  </a:lnTo>
                  <a:lnTo>
                    <a:pt x="115" y="450"/>
                  </a:lnTo>
                  <a:lnTo>
                    <a:pt x="98" y="441"/>
                  </a:lnTo>
                  <a:lnTo>
                    <a:pt x="81" y="427"/>
                  </a:lnTo>
                  <a:lnTo>
                    <a:pt x="62" y="409"/>
                  </a:lnTo>
                  <a:lnTo>
                    <a:pt x="45" y="387"/>
                  </a:lnTo>
                  <a:lnTo>
                    <a:pt x="30" y="360"/>
                  </a:lnTo>
                  <a:lnTo>
                    <a:pt x="16" y="328"/>
                  </a:lnTo>
                  <a:lnTo>
                    <a:pt x="6" y="291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6" y="172"/>
                  </a:lnTo>
                  <a:lnTo>
                    <a:pt x="19" y="141"/>
                  </a:lnTo>
                  <a:lnTo>
                    <a:pt x="34" y="115"/>
                  </a:lnTo>
                  <a:lnTo>
                    <a:pt x="53" y="90"/>
                  </a:lnTo>
                  <a:lnTo>
                    <a:pt x="73" y="70"/>
                  </a:lnTo>
                  <a:lnTo>
                    <a:pt x="95" y="51"/>
                  </a:lnTo>
                  <a:lnTo>
                    <a:pt x="117" y="37"/>
                  </a:lnTo>
                  <a:lnTo>
                    <a:pt x="138" y="25"/>
                  </a:lnTo>
                  <a:lnTo>
                    <a:pt x="157" y="16"/>
                  </a:lnTo>
                  <a:lnTo>
                    <a:pt x="174" y="8"/>
                  </a:lnTo>
                  <a:lnTo>
                    <a:pt x="188" y="3"/>
                  </a:lnTo>
                  <a:lnTo>
                    <a:pt x="196" y="0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8064A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9"/>
            <p:cNvSpPr>
              <a:spLocks/>
            </p:cNvSpPr>
            <p:nvPr/>
          </p:nvSpPr>
          <p:spPr bwMode="auto">
            <a:xfrm>
              <a:off x="4848226" y="2309813"/>
              <a:ext cx="860425" cy="963613"/>
            </a:xfrm>
            <a:custGeom>
              <a:avLst/>
              <a:gdLst>
                <a:gd name="T0" fmla="*/ 585 w 1083"/>
                <a:gd name="T1" fmla="*/ 0 h 1216"/>
                <a:gd name="T2" fmla="*/ 655 w 1083"/>
                <a:gd name="T3" fmla="*/ 6 h 1216"/>
                <a:gd name="T4" fmla="*/ 722 w 1083"/>
                <a:gd name="T5" fmla="*/ 22 h 1216"/>
                <a:gd name="T6" fmla="*/ 784 w 1083"/>
                <a:gd name="T7" fmla="*/ 45 h 1216"/>
                <a:gd name="T8" fmla="*/ 841 w 1083"/>
                <a:gd name="T9" fmla="*/ 75 h 1216"/>
                <a:gd name="T10" fmla="*/ 892 w 1083"/>
                <a:gd name="T11" fmla="*/ 110 h 1216"/>
                <a:gd name="T12" fmla="*/ 939 w 1083"/>
                <a:gd name="T13" fmla="*/ 152 h 1216"/>
                <a:gd name="T14" fmla="*/ 979 w 1083"/>
                <a:gd name="T15" fmla="*/ 200 h 1216"/>
                <a:gd name="T16" fmla="*/ 1014 w 1083"/>
                <a:gd name="T17" fmla="*/ 253 h 1216"/>
                <a:gd name="T18" fmla="*/ 1042 w 1083"/>
                <a:gd name="T19" fmla="*/ 311 h 1216"/>
                <a:gd name="T20" fmla="*/ 1063 w 1083"/>
                <a:gd name="T21" fmla="*/ 373 h 1216"/>
                <a:gd name="T22" fmla="*/ 1077 w 1083"/>
                <a:gd name="T23" fmla="*/ 438 h 1216"/>
                <a:gd name="T24" fmla="*/ 1083 w 1083"/>
                <a:gd name="T25" fmla="*/ 508 h 1216"/>
                <a:gd name="T26" fmla="*/ 1082 w 1083"/>
                <a:gd name="T27" fmla="*/ 581 h 1216"/>
                <a:gd name="T28" fmla="*/ 1074 w 1083"/>
                <a:gd name="T29" fmla="*/ 657 h 1216"/>
                <a:gd name="T30" fmla="*/ 1059 w 1083"/>
                <a:gd name="T31" fmla="*/ 727 h 1216"/>
                <a:gd name="T32" fmla="*/ 1037 w 1083"/>
                <a:gd name="T33" fmla="*/ 795 h 1216"/>
                <a:gd name="T34" fmla="*/ 1009 w 1083"/>
                <a:gd name="T35" fmla="*/ 859 h 1216"/>
                <a:gd name="T36" fmla="*/ 976 w 1083"/>
                <a:gd name="T37" fmla="*/ 921 h 1216"/>
                <a:gd name="T38" fmla="*/ 939 w 1083"/>
                <a:gd name="T39" fmla="*/ 978 h 1216"/>
                <a:gd name="T40" fmla="*/ 897 w 1083"/>
                <a:gd name="T41" fmla="*/ 1030 h 1216"/>
                <a:gd name="T42" fmla="*/ 852 w 1083"/>
                <a:gd name="T43" fmla="*/ 1078 h 1216"/>
                <a:gd name="T44" fmla="*/ 802 w 1083"/>
                <a:gd name="T45" fmla="*/ 1118 h 1216"/>
                <a:gd name="T46" fmla="*/ 750 w 1083"/>
                <a:gd name="T47" fmla="*/ 1154 h 1216"/>
                <a:gd name="T48" fmla="*/ 694 w 1083"/>
                <a:gd name="T49" fmla="*/ 1182 h 1216"/>
                <a:gd name="T50" fmla="*/ 635 w 1083"/>
                <a:gd name="T51" fmla="*/ 1202 h 1216"/>
                <a:gd name="T52" fmla="*/ 574 w 1083"/>
                <a:gd name="T53" fmla="*/ 1213 h 1216"/>
                <a:gd name="T54" fmla="*/ 512 w 1083"/>
                <a:gd name="T55" fmla="*/ 1216 h 1216"/>
                <a:gd name="T56" fmla="*/ 448 w 1083"/>
                <a:gd name="T57" fmla="*/ 1210 h 1216"/>
                <a:gd name="T58" fmla="*/ 388 w 1083"/>
                <a:gd name="T59" fmla="*/ 1196 h 1216"/>
                <a:gd name="T60" fmla="*/ 330 w 1083"/>
                <a:gd name="T61" fmla="*/ 1176 h 1216"/>
                <a:gd name="T62" fmla="*/ 278 w 1083"/>
                <a:gd name="T63" fmla="*/ 1148 h 1216"/>
                <a:gd name="T64" fmla="*/ 228 w 1083"/>
                <a:gd name="T65" fmla="*/ 1115 h 1216"/>
                <a:gd name="T66" fmla="*/ 183 w 1083"/>
                <a:gd name="T67" fmla="*/ 1076 h 1216"/>
                <a:gd name="T68" fmla="*/ 141 w 1083"/>
                <a:gd name="T69" fmla="*/ 1031 h 1216"/>
                <a:gd name="T70" fmla="*/ 105 w 1083"/>
                <a:gd name="T71" fmla="*/ 983 h 1216"/>
                <a:gd name="T72" fmla="*/ 73 w 1083"/>
                <a:gd name="T73" fmla="*/ 932 h 1216"/>
                <a:gd name="T74" fmla="*/ 45 w 1083"/>
                <a:gd name="T75" fmla="*/ 870 h 1216"/>
                <a:gd name="T76" fmla="*/ 23 w 1083"/>
                <a:gd name="T77" fmla="*/ 803 h 1216"/>
                <a:gd name="T78" fmla="*/ 7 w 1083"/>
                <a:gd name="T79" fmla="*/ 735 h 1216"/>
                <a:gd name="T80" fmla="*/ 0 w 1083"/>
                <a:gd name="T81" fmla="*/ 663 h 1216"/>
                <a:gd name="T82" fmla="*/ 0 w 1083"/>
                <a:gd name="T83" fmla="*/ 590 h 1216"/>
                <a:gd name="T84" fmla="*/ 9 w 1083"/>
                <a:gd name="T85" fmla="*/ 516 h 1216"/>
                <a:gd name="T86" fmla="*/ 26 w 1083"/>
                <a:gd name="T87" fmla="*/ 441 h 1216"/>
                <a:gd name="T88" fmla="*/ 51 w 1083"/>
                <a:gd name="T89" fmla="*/ 370 h 1216"/>
                <a:gd name="T90" fmla="*/ 82 w 1083"/>
                <a:gd name="T91" fmla="*/ 305 h 1216"/>
                <a:gd name="T92" fmla="*/ 121 w 1083"/>
                <a:gd name="T93" fmla="*/ 244 h 1216"/>
                <a:gd name="T94" fmla="*/ 164 w 1083"/>
                <a:gd name="T95" fmla="*/ 188 h 1216"/>
                <a:gd name="T96" fmla="*/ 214 w 1083"/>
                <a:gd name="T97" fmla="*/ 140 h 1216"/>
                <a:gd name="T98" fmla="*/ 268 w 1083"/>
                <a:gd name="T99" fmla="*/ 96 h 1216"/>
                <a:gd name="T100" fmla="*/ 326 w 1083"/>
                <a:gd name="T101" fmla="*/ 61 h 1216"/>
                <a:gd name="T102" fmla="*/ 388 w 1083"/>
                <a:gd name="T103" fmla="*/ 33 h 1216"/>
                <a:gd name="T104" fmla="*/ 452 w 1083"/>
                <a:gd name="T105" fmla="*/ 14 h 1216"/>
                <a:gd name="T106" fmla="*/ 518 w 1083"/>
                <a:gd name="T107" fmla="*/ 2 h 1216"/>
                <a:gd name="T108" fmla="*/ 585 w 1083"/>
                <a:gd name="T109" fmla="*/ 0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3" h="1216">
                  <a:moveTo>
                    <a:pt x="585" y="0"/>
                  </a:moveTo>
                  <a:lnTo>
                    <a:pt x="655" y="6"/>
                  </a:lnTo>
                  <a:lnTo>
                    <a:pt x="722" y="22"/>
                  </a:lnTo>
                  <a:lnTo>
                    <a:pt x="784" y="45"/>
                  </a:lnTo>
                  <a:lnTo>
                    <a:pt x="841" y="75"/>
                  </a:lnTo>
                  <a:lnTo>
                    <a:pt x="892" y="110"/>
                  </a:lnTo>
                  <a:lnTo>
                    <a:pt x="939" y="152"/>
                  </a:lnTo>
                  <a:lnTo>
                    <a:pt x="979" y="200"/>
                  </a:lnTo>
                  <a:lnTo>
                    <a:pt x="1014" y="253"/>
                  </a:lnTo>
                  <a:lnTo>
                    <a:pt x="1042" y="311"/>
                  </a:lnTo>
                  <a:lnTo>
                    <a:pt x="1063" y="373"/>
                  </a:lnTo>
                  <a:lnTo>
                    <a:pt x="1077" y="438"/>
                  </a:lnTo>
                  <a:lnTo>
                    <a:pt x="1083" y="508"/>
                  </a:lnTo>
                  <a:lnTo>
                    <a:pt x="1082" y="581"/>
                  </a:lnTo>
                  <a:lnTo>
                    <a:pt x="1074" y="657"/>
                  </a:lnTo>
                  <a:lnTo>
                    <a:pt x="1059" y="727"/>
                  </a:lnTo>
                  <a:lnTo>
                    <a:pt x="1037" y="795"/>
                  </a:lnTo>
                  <a:lnTo>
                    <a:pt x="1009" y="859"/>
                  </a:lnTo>
                  <a:lnTo>
                    <a:pt x="976" y="921"/>
                  </a:lnTo>
                  <a:lnTo>
                    <a:pt x="939" y="978"/>
                  </a:lnTo>
                  <a:lnTo>
                    <a:pt x="897" y="1030"/>
                  </a:lnTo>
                  <a:lnTo>
                    <a:pt x="852" y="1078"/>
                  </a:lnTo>
                  <a:lnTo>
                    <a:pt x="802" y="1118"/>
                  </a:lnTo>
                  <a:lnTo>
                    <a:pt x="750" y="1154"/>
                  </a:lnTo>
                  <a:lnTo>
                    <a:pt x="694" y="1182"/>
                  </a:lnTo>
                  <a:lnTo>
                    <a:pt x="635" y="1202"/>
                  </a:lnTo>
                  <a:lnTo>
                    <a:pt x="574" y="1213"/>
                  </a:lnTo>
                  <a:lnTo>
                    <a:pt x="512" y="1216"/>
                  </a:lnTo>
                  <a:lnTo>
                    <a:pt x="448" y="1210"/>
                  </a:lnTo>
                  <a:lnTo>
                    <a:pt x="388" y="1196"/>
                  </a:lnTo>
                  <a:lnTo>
                    <a:pt x="330" y="1176"/>
                  </a:lnTo>
                  <a:lnTo>
                    <a:pt x="278" y="1148"/>
                  </a:lnTo>
                  <a:lnTo>
                    <a:pt x="228" y="1115"/>
                  </a:lnTo>
                  <a:lnTo>
                    <a:pt x="183" y="1076"/>
                  </a:lnTo>
                  <a:lnTo>
                    <a:pt x="141" y="1031"/>
                  </a:lnTo>
                  <a:lnTo>
                    <a:pt x="105" y="983"/>
                  </a:lnTo>
                  <a:lnTo>
                    <a:pt x="73" y="932"/>
                  </a:lnTo>
                  <a:lnTo>
                    <a:pt x="45" y="870"/>
                  </a:lnTo>
                  <a:lnTo>
                    <a:pt x="23" y="803"/>
                  </a:lnTo>
                  <a:lnTo>
                    <a:pt x="7" y="735"/>
                  </a:lnTo>
                  <a:lnTo>
                    <a:pt x="0" y="663"/>
                  </a:lnTo>
                  <a:lnTo>
                    <a:pt x="0" y="590"/>
                  </a:lnTo>
                  <a:lnTo>
                    <a:pt x="9" y="516"/>
                  </a:lnTo>
                  <a:lnTo>
                    <a:pt x="26" y="441"/>
                  </a:lnTo>
                  <a:lnTo>
                    <a:pt x="51" y="370"/>
                  </a:lnTo>
                  <a:lnTo>
                    <a:pt x="82" y="305"/>
                  </a:lnTo>
                  <a:lnTo>
                    <a:pt x="121" y="244"/>
                  </a:lnTo>
                  <a:lnTo>
                    <a:pt x="164" y="188"/>
                  </a:lnTo>
                  <a:lnTo>
                    <a:pt x="214" y="140"/>
                  </a:lnTo>
                  <a:lnTo>
                    <a:pt x="268" y="96"/>
                  </a:lnTo>
                  <a:lnTo>
                    <a:pt x="326" y="61"/>
                  </a:lnTo>
                  <a:lnTo>
                    <a:pt x="388" y="33"/>
                  </a:lnTo>
                  <a:lnTo>
                    <a:pt x="452" y="14"/>
                  </a:lnTo>
                  <a:lnTo>
                    <a:pt x="518" y="2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F7964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0"/>
            <p:cNvSpPr>
              <a:spLocks/>
            </p:cNvSpPr>
            <p:nvPr/>
          </p:nvSpPr>
          <p:spPr bwMode="auto">
            <a:xfrm>
              <a:off x="4832064" y="2240266"/>
              <a:ext cx="902274" cy="837596"/>
            </a:xfrm>
            <a:custGeom>
              <a:avLst/>
              <a:gdLst>
                <a:gd name="T0" fmla="*/ 521 w 1115"/>
                <a:gd name="T1" fmla="*/ 0 h 1037"/>
                <a:gd name="T2" fmla="*/ 634 w 1115"/>
                <a:gd name="T3" fmla="*/ 20 h 1037"/>
                <a:gd name="T4" fmla="*/ 784 w 1115"/>
                <a:gd name="T5" fmla="*/ 65 h 1037"/>
                <a:gd name="T6" fmla="*/ 901 w 1115"/>
                <a:gd name="T7" fmla="*/ 100 h 1037"/>
                <a:gd name="T8" fmla="*/ 989 w 1115"/>
                <a:gd name="T9" fmla="*/ 128 h 1037"/>
                <a:gd name="T10" fmla="*/ 1052 w 1115"/>
                <a:gd name="T11" fmla="*/ 149 h 1037"/>
                <a:gd name="T12" fmla="*/ 1090 w 1115"/>
                <a:gd name="T13" fmla="*/ 161 h 1037"/>
                <a:gd name="T14" fmla="*/ 1107 w 1115"/>
                <a:gd name="T15" fmla="*/ 169 h 1037"/>
                <a:gd name="T16" fmla="*/ 1111 w 1115"/>
                <a:gd name="T17" fmla="*/ 173 h 1037"/>
                <a:gd name="T18" fmla="*/ 1112 w 1115"/>
                <a:gd name="T19" fmla="*/ 205 h 1037"/>
                <a:gd name="T20" fmla="*/ 1115 w 1115"/>
                <a:gd name="T21" fmla="*/ 257 h 1037"/>
                <a:gd name="T22" fmla="*/ 1115 w 1115"/>
                <a:gd name="T23" fmla="*/ 321 h 1037"/>
                <a:gd name="T24" fmla="*/ 1107 w 1115"/>
                <a:gd name="T25" fmla="*/ 386 h 1037"/>
                <a:gd name="T26" fmla="*/ 1092 w 1115"/>
                <a:gd name="T27" fmla="*/ 442 h 1037"/>
                <a:gd name="T28" fmla="*/ 1066 w 1115"/>
                <a:gd name="T29" fmla="*/ 478 h 1037"/>
                <a:gd name="T30" fmla="*/ 1030 w 1115"/>
                <a:gd name="T31" fmla="*/ 487 h 1037"/>
                <a:gd name="T32" fmla="*/ 980 w 1115"/>
                <a:gd name="T33" fmla="*/ 478 h 1037"/>
                <a:gd name="T34" fmla="*/ 921 w 1115"/>
                <a:gd name="T35" fmla="*/ 458 h 1037"/>
                <a:gd name="T36" fmla="*/ 859 w 1115"/>
                <a:gd name="T37" fmla="*/ 433 h 1037"/>
                <a:gd name="T38" fmla="*/ 795 w 1115"/>
                <a:gd name="T39" fmla="*/ 409 h 1037"/>
                <a:gd name="T40" fmla="*/ 736 w 1115"/>
                <a:gd name="T41" fmla="*/ 394 h 1037"/>
                <a:gd name="T42" fmla="*/ 685 w 1115"/>
                <a:gd name="T43" fmla="*/ 392 h 1037"/>
                <a:gd name="T44" fmla="*/ 646 w 1115"/>
                <a:gd name="T45" fmla="*/ 413 h 1037"/>
                <a:gd name="T46" fmla="*/ 611 w 1115"/>
                <a:gd name="T47" fmla="*/ 468 h 1037"/>
                <a:gd name="T48" fmla="*/ 589 w 1115"/>
                <a:gd name="T49" fmla="*/ 535 h 1037"/>
                <a:gd name="T50" fmla="*/ 576 w 1115"/>
                <a:gd name="T51" fmla="*/ 602 h 1037"/>
                <a:gd name="T52" fmla="*/ 570 w 1115"/>
                <a:gd name="T53" fmla="*/ 659 h 1037"/>
                <a:gd name="T54" fmla="*/ 566 w 1115"/>
                <a:gd name="T55" fmla="*/ 697 h 1037"/>
                <a:gd name="T56" fmla="*/ 556 w 1115"/>
                <a:gd name="T57" fmla="*/ 705 h 1037"/>
                <a:gd name="T58" fmla="*/ 544 w 1115"/>
                <a:gd name="T59" fmla="*/ 687 h 1037"/>
                <a:gd name="T60" fmla="*/ 525 w 1115"/>
                <a:gd name="T61" fmla="*/ 659 h 1037"/>
                <a:gd name="T62" fmla="*/ 499 w 1115"/>
                <a:gd name="T63" fmla="*/ 632 h 1037"/>
                <a:gd name="T64" fmla="*/ 457 w 1115"/>
                <a:gd name="T65" fmla="*/ 616 h 1037"/>
                <a:gd name="T66" fmla="*/ 409 w 1115"/>
                <a:gd name="T67" fmla="*/ 624 h 1037"/>
                <a:gd name="T68" fmla="*/ 371 w 1115"/>
                <a:gd name="T69" fmla="*/ 656 h 1037"/>
                <a:gd name="T70" fmla="*/ 339 w 1115"/>
                <a:gd name="T71" fmla="*/ 708 h 1037"/>
                <a:gd name="T72" fmla="*/ 311 w 1115"/>
                <a:gd name="T73" fmla="*/ 771 h 1037"/>
                <a:gd name="T74" fmla="*/ 283 w 1115"/>
                <a:gd name="T75" fmla="*/ 838 h 1037"/>
                <a:gd name="T76" fmla="*/ 252 w 1115"/>
                <a:gd name="T77" fmla="*/ 902 h 1037"/>
                <a:gd name="T78" fmla="*/ 215 w 1115"/>
                <a:gd name="T79" fmla="*/ 956 h 1037"/>
                <a:gd name="T80" fmla="*/ 170 w 1115"/>
                <a:gd name="T81" fmla="*/ 1003 h 1037"/>
                <a:gd name="T82" fmla="*/ 137 w 1115"/>
                <a:gd name="T83" fmla="*/ 1027 h 1037"/>
                <a:gd name="T84" fmla="*/ 115 w 1115"/>
                <a:gd name="T85" fmla="*/ 1037 h 1037"/>
                <a:gd name="T86" fmla="*/ 103 w 1115"/>
                <a:gd name="T87" fmla="*/ 1037 h 1037"/>
                <a:gd name="T88" fmla="*/ 97 w 1115"/>
                <a:gd name="T89" fmla="*/ 1034 h 1037"/>
                <a:gd name="T90" fmla="*/ 83 w 1115"/>
                <a:gd name="T91" fmla="*/ 1009 h 1037"/>
                <a:gd name="T92" fmla="*/ 75 w 1115"/>
                <a:gd name="T93" fmla="*/ 995 h 1037"/>
                <a:gd name="T94" fmla="*/ 55 w 1115"/>
                <a:gd name="T95" fmla="*/ 954 h 1037"/>
                <a:gd name="T96" fmla="*/ 31 w 1115"/>
                <a:gd name="T97" fmla="*/ 892 h 1037"/>
                <a:gd name="T98" fmla="*/ 11 w 1115"/>
                <a:gd name="T99" fmla="*/ 813 h 1037"/>
                <a:gd name="T100" fmla="*/ 2 w 1115"/>
                <a:gd name="T101" fmla="*/ 717 h 1037"/>
                <a:gd name="T102" fmla="*/ 2 w 1115"/>
                <a:gd name="T103" fmla="*/ 605 h 1037"/>
                <a:gd name="T104" fmla="*/ 11 w 1115"/>
                <a:gd name="T105" fmla="*/ 517 h 1037"/>
                <a:gd name="T106" fmla="*/ 30 w 1115"/>
                <a:gd name="T107" fmla="*/ 436 h 1037"/>
                <a:gd name="T108" fmla="*/ 56 w 1115"/>
                <a:gd name="T109" fmla="*/ 350 h 1037"/>
                <a:gd name="T110" fmla="*/ 75 w 1115"/>
                <a:gd name="T111" fmla="*/ 302 h 1037"/>
                <a:gd name="T112" fmla="*/ 104 w 1115"/>
                <a:gd name="T113" fmla="*/ 246 h 1037"/>
                <a:gd name="T114" fmla="*/ 143 w 1115"/>
                <a:gd name="T115" fmla="*/ 186 h 1037"/>
                <a:gd name="T116" fmla="*/ 194 w 1115"/>
                <a:gd name="T117" fmla="*/ 127 h 1037"/>
                <a:gd name="T118" fmla="*/ 258 w 1115"/>
                <a:gd name="T119" fmla="*/ 74 h 1037"/>
                <a:gd name="T120" fmla="*/ 333 w 1115"/>
                <a:gd name="T121" fmla="*/ 32 h 1037"/>
                <a:gd name="T122" fmla="*/ 421 w 1115"/>
                <a:gd name="T123" fmla="*/ 6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5" h="1037">
                  <a:moveTo>
                    <a:pt x="469" y="0"/>
                  </a:moveTo>
                  <a:lnTo>
                    <a:pt x="521" y="0"/>
                  </a:lnTo>
                  <a:lnTo>
                    <a:pt x="576" y="6"/>
                  </a:lnTo>
                  <a:lnTo>
                    <a:pt x="634" y="20"/>
                  </a:lnTo>
                  <a:lnTo>
                    <a:pt x="713" y="43"/>
                  </a:lnTo>
                  <a:lnTo>
                    <a:pt x="784" y="65"/>
                  </a:lnTo>
                  <a:lnTo>
                    <a:pt x="847" y="83"/>
                  </a:lnTo>
                  <a:lnTo>
                    <a:pt x="901" y="100"/>
                  </a:lnTo>
                  <a:lnTo>
                    <a:pt x="949" y="114"/>
                  </a:lnTo>
                  <a:lnTo>
                    <a:pt x="989" y="128"/>
                  </a:lnTo>
                  <a:lnTo>
                    <a:pt x="1024" y="139"/>
                  </a:lnTo>
                  <a:lnTo>
                    <a:pt x="1052" y="149"/>
                  </a:lnTo>
                  <a:lnTo>
                    <a:pt x="1073" y="156"/>
                  </a:lnTo>
                  <a:lnTo>
                    <a:pt x="1090" y="161"/>
                  </a:lnTo>
                  <a:lnTo>
                    <a:pt x="1101" y="166"/>
                  </a:lnTo>
                  <a:lnTo>
                    <a:pt x="1107" y="169"/>
                  </a:lnTo>
                  <a:lnTo>
                    <a:pt x="1109" y="169"/>
                  </a:lnTo>
                  <a:lnTo>
                    <a:pt x="1111" y="173"/>
                  </a:lnTo>
                  <a:lnTo>
                    <a:pt x="1111" y="186"/>
                  </a:lnTo>
                  <a:lnTo>
                    <a:pt x="1112" y="205"/>
                  </a:lnTo>
                  <a:lnTo>
                    <a:pt x="1114" y="229"/>
                  </a:lnTo>
                  <a:lnTo>
                    <a:pt x="1115" y="257"/>
                  </a:lnTo>
                  <a:lnTo>
                    <a:pt x="1115" y="288"/>
                  </a:lnTo>
                  <a:lnTo>
                    <a:pt x="1115" y="321"/>
                  </a:lnTo>
                  <a:lnTo>
                    <a:pt x="1112" y="354"/>
                  </a:lnTo>
                  <a:lnTo>
                    <a:pt x="1107" y="386"/>
                  </a:lnTo>
                  <a:lnTo>
                    <a:pt x="1101" y="416"/>
                  </a:lnTo>
                  <a:lnTo>
                    <a:pt x="1092" y="442"/>
                  </a:lnTo>
                  <a:lnTo>
                    <a:pt x="1081" y="464"/>
                  </a:lnTo>
                  <a:lnTo>
                    <a:pt x="1066" y="478"/>
                  </a:lnTo>
                  <a:lnTo>
                    <a:pt x="1050" y="486"/>
                  </a:lnTo>
                  <a:lnTo>
                    <a:pt x="1030" y="487"/>
                  </a:lnTo>
                  <a:lnTo>
                    <a:pt x="1007" y="484"/>
                  </a:lnTo>
                  <a:lnTo>
                    <a:pt x="980" y="478"/>
                  </a:lnTo>
                  <a:lnTo>
                    <a:pt x="952" y="468"/>
                  </a:lnTo>
                  <a:lnTo>
                    <a:pt x="921" y="458"/>
                  </a:lnTo>
                  <a:lnTo>
                    <a:pt x="890" y="445"/>
                  </a:lnTo>
                  <a:lnTo>
                    <a:pt x="859" y="433"/>
                  </a:lnTo>
                  <a:lnTo>
                    <a:pt x="826" y="420"/>
                  </a:lnTo>
                  <a:lnTo>
                    <a:pt x="795" y="409"/>
                  </a:lnTo>
                  <a:lnTo>
                    <a:pt x="764" y="400"/>
                  </a:lnTo>
                  <a:lnTo>
                    <a:pt x="736" y="394"/>
                  </a:lnTo>
                  <a:lnTo>
                    <a:pt x="708" y="391"/>
                  </a:lnTo>
                  <a:lnTo>
                    <a:pt x="685" y="392"/>
                  </a:lnTo>
                  <a:lnTo>
                    <a:pt x="663" y="400"/>
                  </a:lnTo>
                  <a:lnTo>
                    <a:pt x="646" y="413"/>
                  </a:lnTo>
                  <a:lnTo>
                    <a:pt x="626" y="437"/>
                  </a:lnTo>
                  <a:lnTo>
                    <a:pt x="611" y="468"/>
                  </a:lnTo>
                  <a:lnTo>
                    <a:pt x="598" y="501"/>
                  </a:lnTo>
                  <a:lnTo>
                    <a:pt x="589" y="535"/>
                  </a:lnTo>
                  <a:lnTo>
                    <a:pt x="581" y="569"/>
                  </a:lnTo>
                  <a:lnTo>
                    <a:pt x="576" y="602"/>
                  </a:lnTo>
                  <a:lnTo>
                    <a:pt x="573" y="633"/>
                  </a:lnTo>
                  <a:lnTo>
                    <a:pt x="570" y="659"/>
                  </a:lnTo>
                  <a:lnTo>
                    <a:pt x="567" y="681"/>
                  </a:lnTo>
                  <a:lnTo>
                    <a:pt x="566" y="697"/>
                  </a:lnTo>
                  <a:lnTo>
                    <a:pt x="561" y="703"/>
                  </a:lnTo>
                  <a:lnTo>
                    <a:pt x="556" y="705"/>
                  </a:lnTo>
                  <a:lnTo>
                    <a:pt x="550" y="698"/>
                  </a:lnTo>
                  <a:lnTo>
                    <a:pt x="544" y="687"/>
                  </a:lnTo>
                  <a:lnTo>
                    <a:pt x="536" y="675"/>
                  </a:lnTo>
                  <a:lnTo>
                    <a:pt x="525" y="659"/>
                  </a:lnTo>
                  <a:lnTo>
                    <a:pt x="513" y="645"/>
                  </a:lnTo>
                  <a:lnTo>
                    <a:pt x="499" y="632"/>
                  </a:lnTo>
                  <a:lnTo>
                    <a:pt x="480" y="622"/>
                  </a:lnTo>
                  <a:lnTo>
                    <a:pt x="457" y="616"/>
                  </a:lnTo>
                  <a:lnTo>
                    <a:pt x="432" y="616"/>
                  </a:lnTo>
                  <a:lnTo>
                    <a:pt x="409" y="624"/>
                  </a:lnTo>
                  <a:lnTo>
                    <a:pt x="389" y="638"/>
                  </a:lnTo>
                  <a:lnTo>
                    <a:pt x="371" y="656"/>
                  </a:lnTo>
                  <a:lnTo>
                    <a:pt x="354" y="681"/>
                  </a:lnTo>
                  <a:lnTo>
                    <a:pt x="339" y="708"/>
                  </a:lnTo>
                  <a:lnTo>
                    <a:pt x="325" y="739"/>
                  </a:lnTo>
                  <a:lnTo>
                    <a:pt x="311" y="771"/>
                  </a:lnTo>
                  <a:lnTo>
                    <a:pt x="297" y="804"/>
                  </a:lnTo>
                  <a:lnTo>
                    <a:pt x="283" y="838"/>
                  </a:lnTo>
                  <a:lnTo>
                    <a:pt x="267" y="871"/>
                  </a:lnTo>
                  <a:lnTo>
                    <a:pt x="252" y="902"/>
                  </a:lnTo>
                  <a:lnTo>
                    <a:pt x="235" y="931"/>
                  </a:lnTo>
                  <a:lnTo>
                    <a:pt x="215" y="956"/>
                  </a:lnTo>
                  <a:lnTo>
                    <a:pt x="191" y="982"/>
                  </a:lnTo>
                  <a:lnTo>
                    <a:pt x="170" y="1003"/>
                  </a:lnTo>
                  <a:lnTo>
                    <a:pt x="153" y="1018"/>
                  </a:lnTo>
                  <a:lnTo>
                    <a:pt x="137" y="1027"/>
                  </a:lnTo>
                  <a:lnTo>
                    <a:pt x="125" y="1034"/>
                  </a:lnTo>
                  <a:lnTo>
                    <a:pt x="115" y="1037"/>
                  </a:lnTo>
                  <a:lnTo>
                    <a:pt x="107" y="1037"/>
                  </a:lnTo>
                  <a:lnTo>
                    <a:pt x="103" y="1037"/>
                  </a:lnTo>
                  <a:lnTo>
                    <a:pt x="100" y="1035"/>
                  </a:lnTo>
                  <a:lnTo>
                    <a:pt x="97" y="1034"/>
                  </a:lnTo>
                  <a:lnTo>
                    <a:pt x="97" y="1032"/>
                  </a:lnTo>
                  <a:lnTo>
                    <a:pt x="83" y="1009"/>
                  </a:lnTo>
                  <a:lnTo>
                    <a:pt x="81" y="1004"/>
                  </a:lnTo>
                  <a:lnTo>
                    <a:pt x="75" y="995"/>
                  </a:lnTo>
                  <a:lnTo>
                    <a:pt x="66" y="978"/>
                  </a:lnTo>
                  <a:lnTo>
                    <a:pt x="55" y="954"/>
                  </a:lnTo>
                  <a:lnTo>
                    <a:pt x="44" y="927"/>
                  </a:lnTo>
                  <a:lnTo>
                    <a:pt x="31" y="892"/>
                  </a:lnTo>
                  <a:lnTo>
                    <a:pt x="21" y="855"/>
                  </a:lnTo>
                  <a:lnTo>
                    <a:pt x="11" y="813"/>
                  </a:lnTo>
                  <a:lnTo>
                    <a:pt x="5" y="767"/>
                  </a:lnTo>
                  <a:lnTo>
                    <a:pt x="2" y="717"/>
                  </a:lnTo>
                  <a:lnTo>
                    <a:pt x="0" y="656"/>
                  </a:lnTo>
                  <a:lnTo>
                    <a:pt x="2" y="605"/>
                  </a:lnTo>
                  <a:lnTo>
                    <a:pt x="7" y="559"/>
                  </a:lnTo>
                  <a:lnTo>
                    <a:pt x="11" y="517"/>
                  </a:lnTo>
                  <a:lnTo>
                    <a:pt x="19" y="476"/>
                  </a:lnTo>
                  <a:lnTo>
                    <a:pt x="30" y="436"/>
                  </a:lnTo>
                  <a:lnTo>
                    <a:pt x="42" y="396"/>
                  </a:lnTo>
                  <a:lnTo>
                    <a:pt x="56" y="350"/>
                  </a:lnTo>
                  <a:lnTo>
                    <a:pt x="64" y="329"/>
                  </a:lnTo>
                  <a:lnTo>
                    <a:pt x="75" y="302"/>
                  </a:lnTo>
                  <a:lnTo>
                    <a:pt x="87" y="276"/>
                  </a:lnTo>
                  <a:lnTo>
                    <a:pt x="104" y="246"/>
                  </a:lnTo>
                  <a:lnTo>
                    <a:pt x="123" y="217"/>
                  </a:lnTo>
                  <a:lnTo>
                    <a:pt x="143" y="186"/>
                  </a:lnTo>
                  <a:lnTo>
                    <a:pt x="168" y="156"/>
                  </a:lnTo>
                  <a:lnTo>
                    <a:pt x="194" y="127"/>
                  </a:lnTo>
                  <a:lnTo>
                    <a:pt x="226" y="99"/>
                  </a:lnTo>
                  <a:lnTo>
                    <a:pt x="258" y="74"/>
                  </a:lnTo>
                  <a:lnTo>
                    <a:pt x="294" y="51"/>
                  </a:lnTo>
                  <a:lnTo>
                    <a:pt x="333" y="32"/>
                  </a:lnTo>
                  <a:lnTo>
                    <a:pt x="375" y="17"/>
                  </a:lnTo>
                  <a:lnTo>
                    <a:pt x="421" y="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21"/>
            <p:cNvSpPr>
              <a:spLocks/>
            </p:cNvSpPr>
            <p:nvPr/>
          </p:nvSpPr>
          <p:spPr bwMode="auto">
            <a:xfrm>
              <a:off x="5113338" y="2659063"/>
              <a:ext cx="149225" cy="219075"/>
            </a:xfrm>
            <a:custGeom>
              <a:avLst/>
              <a:gdLst>
                <a:gd name="T0" fmla="*/ 93 w 187"/>
                <a:gd name="T1" fmla="*/ 0 h 275"/>
                <a:gd name="T2" fmla="*/ 118 w 187"/>
                <a:gd name="T3" fmla="*/ 5 h 275"/>
                <a:gd name="T4" fmla="*/ 141 w 187"/>
                <a:gd name="T5" fmla="*/ 19 h 275"/>
                <a:gd name="T6" fmla="*/ 159 w 187"/>
                <a:gd name="T7" fmla="*/ 41 h 275"/>
                <a:gd name="T8" fmla="*/ 175 w 187"/>
                <a:gd name="T9" fmla="*/ 68 h 275"/>
                <a:gd name="T10" fmla="*/ 184 w 187"/>
                <a:gd name="T11" fmla="*/ 101 h 275"/>
                <a:gd name="T12" fmla="*/ 187 w 187"/>
                <a:gd name="T13" fmla="*/ 137 h 275"/>
                <a:gd name="T14" fmla="*/ 184 w 187"/>
                <a:gd name="T15" fmla="*/ 174 h 275"/>
                <a:gd name="T16" fmla="*/ 175 w 187"/>
                <a:gd name="T17" fmla="*/ 207 h 275"/>
                <a:gd name="T18" fmla="*/ 159 w 187"/>
                <a:gd name="T19" fmla="*/ 235 h 275"/>
                <a:gd name="T20" fmla="*/ 141 w 187"/>
                <a:gd name="T21" fmla="*/ 256 h 275"/>
                <a:gd name="T22" fmla="*/ 118 w 187"/>
                <a:gd name="T23" fmla="*/ 270 h 275"/>
                <a:gd name="T24" fmla="*/ 93 w 187"/>
                <a:gd name="T25" fmla="*/ 275 h 275"/>
                <a:gd name="T26" fmla="*/ 68 w 187"/>
                <a:gd name="T27" fmla="*/ 270 h 275"/>
                <a:gd name="T28" fmla="*/ 46 w 187"/>
                <a:gd name="T29" fmla="*/ 256 h 275"/>
                <a:gd name="T30" fmla="*/ 26 w 187"/>
                <a:gd name="T31" fmla="*/ 235 h 275"/>
                <a:gd name="T32" fmla="*/ 12 w 187"/>
                <a:gd name="T33" fmla="*/ 207 h 275"/>
                <a:gd name="T34" fmla="*/ 3 w 187"/>
                <a:gd name="T35" fmla="*/ 174 h 275"/>
                <a:gd name="T36" fmla="*/ 0 w 187"/>
                <a:gd name="T37" fmla="*/ 137 h 275"/>
                <a:gd name="T38" fmla="*/ 3 w 187"/>
                <a:gd name="T39" fmla="*/ 101 h 275"/>
                <a:gd name="T40" fmla="*/ 12 w 187"/>
                <a:gd name="T41" fmla="*/ 68 h 275"/>
                <a:gd name="T42" fmla="*/ 26 w 187"/>
                <a:gd name="T43" fmla="*/ 41 h 275"/>
                <a:gd name="T44" fmla="*/ 46 w 187"/>
                <a:gd name="T45" fmla="*/ 19 h 275"/>
                <a:gd name="T46" fmla="*/ 68 w 187"/>
                <a:gd name="T47" fmla="*/ 5 h 275"/>
                <a:gd name="T48" fmla="*/ 93 w 187"/>
                <a:gd name="T4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7" h="275">
                  <a:moveTo>
                    <a:pt x="93" y="0"/>
                  </a:moveTo>
                  <a:lnTo>
                    <a:pt x="118" y="5"/>
                  </a:lnTo>
                  <a:lnTo>
                    <a:pt x="141" y="19"/>
                  </a:lnTo>
                  <a:lnTo>
                    <a:pt x="159" y="41"/>
                  </a:lnTo>
                  <a:lnTo>
                    <a:pt x="175" y="68"/>
                  </a:lnTo>
                  <a:lnTo>
                    <a:pt x="184" y="101"/>
                  </a:lnTo>
                  <a:lnTo>
                    <a:pt x="187" y="137"/>
                  </a:lnTo>
                  <a:lnTo>
                    <a:pt x="184" y="174"/>
                  </a:lnTo>
                  <a:lnTo>
                    <a:pt x="175" y="207"/>
                  </a:lnTo>
                  <a:lnTo>
                    <a:pt x="159" y="235"/>
                  </a:lnTo>
                  <a:lnTo>
                    <a:pt x="141" y="256"/>
                  </a:lnTo>
                  <a:lnTo>
                    <a:pt x="118" y="270"/>
                  </a:lnTo>
                  <a:lnTo>
                    <a:pt x="93" y="275"/>
                  </a:lnTo>
                  <a:lnTo>
                    <a:pt x="68" y="270"/>
                  </a:lnTo>
                  <a:lnTo>
                    <a:pt x="46" y="256"/>
                  </a:lnTo>
                  <a:lnTo>
                    <a:pt x="26" y="235"/>
                  </a:lnTo>
                  <a:lnTo>
                    <a:pt x="12" y="207"/>
                  </a:lnTo>
                  <a:lnTo>
                    <a:pt x="3" y="174"/>
                  </a:lnTo>
                  <a:lnTo>
                    <a:pt x="0" y="137"/>
                  </a:lnTo>
                  <a:lnTo>
                    <a:pt x="3" y="101"/>
                  </a:lnTo>
                  <a:lnTo>
                    <a:pt x="12" y="68"/>
                  </a:lnTo>
                  <a:lnTo>
                    <a:pt x="26" y="41"/>
                  </a:lnTo>
                  <a:lnTo>
                    <a:pt x="46" y="19"/>
                  </a:lnTo>
                  <a:lnTo>
                    <a:pt x="68" y="5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22"/>
            <p:cNvSpPr>
              <a:spLocks/>
            </p:cNvSpPr>
            <p:nvPr/>
          </p:nvSpPr>
          <p:spPr bwMode="auto">
            <a:xfrm>
              <a:off x="2284413" y="2414588"/>
              <a:ext cx="6350" cy="55563"/>
            </a:xfrm>
            <a:custGeom>
              <a:avLst/>
              <a:gdLst>
                <a:gd name="T0" fmla="*/ 3 w 8"/>
                <a:gd name="T1" fmla="*/ 0 h 68"/>
                <a:gd name="T2" fmla="*/ 6 w 8"/>
                <a:gd name="T3" fmla="*/ 4 h 68"/>
                <a:gd name="T4" fmla="*/ 8 w 8"/>
                <a:gd name="T5" fmla="*/ 17 h 68"/>
                <a:gd name="T6" fmla="*/ 8 w 8"/>
                <a:gd name="T7" fmla="*/ 34 h 68"/>
                <a:gd name="T8" fmla="*/ 8 w 8"/>
                <a:gd name="T9" fmla="*/ 51 h 68"/>
                <a:gd name="T10" fmla="*/ 6 w 8"/>
                <a:gd name="T11" fmla="*/ 63 h 68"/>
                <a:gd name="T12" fmla="*/ 3 w 8"/>
                <a:gd name="T13" fmla="*/ 68 h 68"/>
                <a:gd name="T14" fmla="*/ 2 w 8"/>
                <a:gd name="T15" fmla="*/ 63 h 68"/>
                <a:gd name="T16" fmla="*/ 0 w 8"/>
                <a:gd name="T17" fmla="*/ 51 h 68"/>
                <a:gd name="T18" fmla="*/ 0 w 8"/>
                <a:gd name="T19" fmla="*/ 34 h 68"/>
                <a:gd name="T20" fmla="*/ 0 w 8"/>
                <a:gd name="T21" fmla="*/ 17 h 68"/>
                <a:gd name="T22" fmla="*/ 2 w 8"/>
                <a:gd name="T23" fmla="*/ 4 h 68"/>
                <a:gd name="T24" fmla="*/ 3 w 8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8">
                  <a:moveTo>
                    <a:pt x="3" y="0"/>
                  </a:moveTo>
                  <a:lnTo>
                    <a:pt x="6" y="4"/>
                  </a:lnTo>
                  <a:lnTo>
                    <a:pt x="8" y="17"/>
                  </a:lnTo>
                  <a:lnTo>
                    <a:pt x="8" y="34"/>
                  </a:lnTo>
                  <a:lnTo>
                    <a:pt x="8" y="51"/>
                  </a:lnTo>
                  <a:lnTo>
                    <a:pt x="6" y="63"/>
                  </a:lnTo>
                  <a:lnTo>
                    <a:pt x="3" y="68"/>
                  </a:lnTo>
                  <a:lnTo>
                    <a:pt x="2" y="63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2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3"/>
            <p:cNvSpPr>
              <a:spLocks/>
            </p:cNvSpPr>
            <p:nvPr/>
          </p:nvSpPr>
          <p:spPr bwMode="auto">
            <a:xfrm>
              <a:off x="6122988" y="3832226"/>
              <a:ext cx="166688" cy="166688"/>
            </a:xfrm>
            <a:custGeom>
              <a:avLst/>
              <a:gdLst>
                <a:gd name="T0" fmla="*/ 106 w 211"/>
                <a:gd name="T1" fmla="*/ 0 h 210"/>
                <a:gd name="T2" fmla="*/ 134 w 211"/>
                <a:gd name="T3" fmla="*/ 3 h 210"/>
                <a:gd name="T4" fmla="*/ 159 w 211"/>
                <a:gd name="T5" fmla="*/ 14 h 210"/>
                <a:gd name="T6" fmla="*/ 180 w 211"/>
                <a:gd name="T7" fmla="*/ 30 h 210"/>
                <a:gd name="T8" fmla="*/ 196 w 211"/>
                <a:gd name="T9" fmla="*/ 52 h 210"/>
                <a:gd name="T10" fmla="*/ 207 w 211"/>
                <a:gd name="T11" fmla="*/ 76 h 210"/>
                <a:gd name="T12" fmla="*/ 211 w 211"/>
                <a:gd name="T13" fmla="*/ 104 h 210"/>
                <a:gd name="T14" fmla="*/ 207 w 211"/>
                <a:gd name="T15" fmla="*/ 134 h 210"/>
                <a:gd name="T16" fmla="*/ 196 w 211"/>
                <a:gd name="T17" fmla="*/ 159 h 210"/>
                <a:gd name="T18" fmla="*/ 180 w 211"/>
                <a:gd name="T19" fmla="*/ 181 h 210"/>
                <a:gd name="T20" fmla="*/ 159 w 211"/>
                <a:gd name="T21" fmla="*/ 196 h 210"/>
                <a:gd name="T22" fmla="*/ 134 w 211"/>
                <a:gd name="T23" fmla="*/ 207 h 210"/>
                <a:gd name="T24" fmla="*/ 106 w 211"/>
                <a:gd name="T25" fmla="*/ 210 h 210"/>
                <a:gd name="T26" fmla="*/ 78 w 211"/>
                <a:gd name="T27" fmla="*/ 207 h 210"/>
                <a:gd name="T28" fmla="*/ 51 w 211"/>
                <a:gd name="T29" fmla="*/ 196 h 210"/>
                <a:gd name="T30" fmla="*/ 31 w 211"/>
                <a:gd name="T31" fmla="*/ 181 h 210"/>
                <a:gd name="T32" fmla="*/ 14 w 211"/>
                <a:gd name="T33" fmla="*/ 159 h 210"/>
                <a:gd name="T34" fmla="*/ 3 w 211"/>
                <a:gd name="T35" fmla="*/ 134 h 210"/>
                <a:gd name="T36" fmla="*/ 0 w 211"/>
                <a:gd name="T37" fmla="*/ 104 h 210"/>
                <a:gd name="T38" fmla="*/ 3 w 211"/>
                <a:gd name="T39" fmla="*/ 76 h 210"/>
                <a:gd name="T40" fmla="*/ 14 w 211"/>
                <a:gd name="T41" fmla="*/ 52 h 210"/>
                <a:gd name="T42" fmla="*/ 31 w 211"/>
                <a:gd name="T43" fmla="*/ 30 h 210"/>
                <a:gd name="T44" fmla="*/ 51 w 211"/>
                <a:gd name="T45" fmla="*/ 14 h 210"/>
                <a:gd name="T46" fmla="*/ 78 w 211"/>
                <a:gd name="T47" fmla="*/ 3 h 210"/>
                <a:gd name="T48" fmla="*/ 106 w 211"/>
                <a:gd name="T4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210">
                  <a:moveTo>
                    <a:pt x="106" y="0"/>
                  </a:moveTo>
                  <a:lnTo>
                    <a:pt x="134" y="3"/>
                  </a:lnTo>
                  <a:lnTo>
                    <a:pt x="159" y="14"/>
                  </a:lnTo>
                  <a:lnTo>
                    <a:pt x="180" y="30"/>
                  </a:lnTo>
                  <a:lnTo>
                    <a:pt x="196" y="52"/>
                  </a:lnTo>
                  <a:lnTo>
                    <a:pt x="207" y="76"/>
                  </a:lnTo>
                  <a:lnTo>
                    <a:pt x="211" y="104"/>
                  </a:lnTo>
                  <a:lnTo>
                    <a:pt x="207" y="134"/>
                  </a:lnTo>
                  <a:lnTo>
                    <a:pt x="196" y="159"/>
                  </a:lnTo>
                  <a:lnTo>
                    <a:pt x="180" y="181"/>
                  </a:lnTo>
                  <a:lnTo>
                    <a:pt x="159" y="196"/>
                  </a:lnTo>
                  <a:lnTo>
                    <a:pt x="134" y="207"/>
                  </a:lnTo>
                  <a:lnTo>
                    <a:pt x="106" y="210"/>
                  </a:lnTo>
                  <a:lnTo>
                    <a:pt x="78" y="207"/>
                  </a:lnTo>
                  <a:lnTo>
                    <a:pt x="51" y="196"/>
                  </a:lnTo>
                  <a:lnTo>
                    <a:pt x="31" y="181"/>
                  </a:lnTo>
                  <a:lnTo>
                    <a:pt x="14" y="159"/>
                  </a:lnTo>
                  <a:lnTo>
                    <a:pt x="3" y="134"/>
                  </a:lnTo>
                  <a:lnTo>
                    <a:pt x="0" y="104"/>
                  </a:lnTo>
                  <a:lnTo>
                    <a:pt x="3" y="76"/>
                  </a:lnTo>
                  <a:lnTo>
                    <a:pt x="14" y="52"/>
                  </a:lnTo>
                  <a:lnTo>
                    <a:pt x="31" y="30"/>
                  </a:lnTo>
                  <a:lnTo>
                    <a:pt x="51" y="14"/>
                  </a:lnTo>
                  <a:lnTo>
                    <a:pt x="78" y="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8" name="Oval 147"/>
          <p:cNvSpPr/>
          <p:nvPr/>
        </p:nvSpPr>
        <p:spPr>
          <a:xfrm>
            <a:off x="571208" y="6053768"/>
            <a:ext cx="3146549" cy="339639"/>
          </a:xfrm>
          <a:prstGeom prst="ellipse">
            <a:avLst/>
          </a:prstGeom>
          <a:gradFill flip="none" rotWithShape="1">
            <a:gsLst>
              <a:gs pos="11000">
                <a:sysClr val="windowText" lastClr="000000">
                  <a:alpha val="19000"/>
                </a:sysClr>
              </a:gs>
              <a:gs pos="100000">
                <a:sysClr val="window" lastClr="FFFFFF">
                  <a:lumMod val="100000"/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3839547" y="5830461"/>
            <a:ext cx="6134713" cy="605661"/>
          </a:xfrm>
          <a:prstGeom prst="ellipse">
            <a:avLst/>
          </a:prstGeom>
          <a:gradFill flip="none" rotWithShape="1">
            <a:gsLst>
              <a:gs pos="11000">
                <a:sysClr val="windowText" lastClr="000000">
                  <a:alpha val="10000"/>
                </a:sysClr>
              </a:gs>
              <a:gs pos="100000">
                <a:sysClr val="window" lastClr="FFFFFF">
                  <a:lumMod val="100000"/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0" name="Freeform 19"/>
          <p:cNvSpPr>
            <a:spLocks noEditPoints="1"/>
          </p:cNvSpPr>
          <p:nvPr/>
        </p:nvSpPr>
        <p:spPr bwMode="auto">
          <a:xfrm rot="1429336">
            <a:off x="4770912" y="1371352"/>
            <a:ext cx="1345404" cy="1288546"/>
          </a:xfrm>
          <a:custGeom>
            <a:avLst/>
            <a:gdLst>
              <a:gd name="T0" fmla="*/ 869 w 1902"/>
              <a:gd name="T1" fmla="*/ 565 h 1921"/>
              <a:gd name="T2" fmla="*/ 760 w 1902"/>
              <a:gd name="T3" fmla="*/ 606 h 1921"/>
              <a:gd name="T4" fmla="*/ 665 w 1902"/>
              <a:gd name="T5" fmla="*/ 676 h 1921"/>
              <a:gd name="T6" fmla="*/ 597 w 1902"/>
              <a:gd name="T7" fmla="*/ 767 h 1921"/>
              <a:gd name="T8" fmla="*/ 558 w 1902"/>
              <a:gd name="T9" fmla="*/ 872 h 1921"/>
              <a:gd name="T10" fmla="*/ 548 w 1902"/>
              <a:gd name="T11" fmla="*/ 984 h 1921"/>
              <a:gd name="T12" fmla="*/ 571 w 1902"/>
              <a:gd name="T13" fmla="*/ 1097 h 1921"/>
              <a:gd name="T14" fmla="*/ 628 w 1902"/>
              <a:gd name="T15" fmla="*/ 1203 h 1921"/>
              <a:gd name="T16" fmla="*/ 709 w 1902"/>
              <a:gd name="T17" fmla="*/ 1284 h 1921"/>
              <a:gd name="T18" fmla="*/ 809 w 1902"/>
              <a:gd name="T19" fmla="*/ 1338 h 1921"/>
              <a:gd name="T20" fmla="*/ 918 w 1902"/>
              <a:gd name="T21" fmla="*/ 1362 h 1921"/>
              <a:gd name="T22" fmla="*/ 1030 w 1902"/>
              <a:gd name="T23" fmla="*/ 1356 h 1921"/>
              <a:gd name="T24" fmla="*/ 1141 w 1902"/>
              <a:gd name="T25" fmla="*/ 1315 h 1921"/>
              <a:gd name="T26" fmla="*/ 1235 w 1902"/>
              <a:gd name="T27" fmla="*/ 1245 h 1921"/>
              <a:gd name="T28" fmla="*/ 1304 w 1902"/>
              <a:gd name="T29" fmla="*/ 1154 h 1921"/>
              <a:gd name="T30" fmla="*/ 1343 w 1902"/>
              <a:gd name="T31" fmla="*/ 1049 h 1921"/>
              <a:gd name="T32" fmla="*/ 1353 w 1902"/>
              <a:gd name="T33" fmla="*/ 937 h 1921"/>
              <a:gd name="T34" fmla="*/ 1330 w 1902"/>
              <a:gd name="T35" fmla="*/ 824 h 1921"/>
              <a:gd name="T36" fmla="*/ 1273 w 1902"/>
              <a:gd name="T37" fmla="*/ 719 h 1921"/>
              <a:gd name="T38" fmla="*/ 1191 w 1902"/>
              <a:gd name="T39" fmla="*/ 639 h 1921"/>
              <a:gd name="T40" fmla="*/ 1092 w 1902"/>
              <a:gd name="T41" fmla="*/ 583 h 1921"/>
              <a:gd name="T42" fmla="*/ 983 w 1902"/>
              <a:gd name="T43" fmla="*/ 559 h 1921"/>
              <a:gd name="T44" fmla="*/ 988 w 1902"/>
              <a:gd name="T45" fmla="*/ 0 h 1921"/>
              <a:gd name="T46" fmla="*/ 1257 w 1902"/>
              <a:gd name="T47" fmla="*/ 261 h 1921"/>
              <a:gd name="T48" fmla="*/ 1382 w 1902"/>
              <a:gd name="T49" fmla="*/ 329 h 1921"/>
              <a:gd name="T50" fmla="*/ 1596 w 1902"/>
              <a:gd name="T51" fmla="*/ 249 h 1921"/>
              <a:gd name="T52" fmla="*/ 1635 w 1902"/>
              <a:gd name="T53" fmla="*/ 621 h 1921"/>
              <a:gd name="T54" fmla="*/ 1687 w 1902"/>
              <a:gd name="T55" fmla="*/ 756 h 1921"/>
              <a:gd name="T56" fmla="*/ 1902 w 1902"/>
              <a:gd name="T57" fmla="*/ 831 h 1921"/>
              <a:gd name="T58" fmla="*/ 1693 w 1902"/>
              <a:gd name="T59" fmla="*/ 1141 h 1921"/>
              <a:gd name="T60" fmla="*/ 1646 w 1902"/>
              <a:gd name="T61" fmla="*/ 1276 h 1921"/>
              <a:gd name="T62" fmla="*/ 1763 w 1902"/>
              <a:gd name="T63" fmla="*/ 1473 h 1921"/>
              <a:gd name="T64" fmla="*/ 1403 w 1902"/>
              <a:gd name="T65" fmla="*/ 1576 h 1921"/>
              <a:gd name="T66" fmla="*/ 1312 w 1902"/>
              <a:gd name="T67" fmla="*/ 1634 h 1921"/>
              <a:gd name="T68" fmla="*/ 1214 w 1902"/>
              <a:gd name="T69" fmla="*/ 1678 h 1921"/>
              <a:gd name="T70" fmla="*/ 931 w 1902"/>
              <a:gd name="T71" fmla="*/ 1921 h 1921"/>
              <a:gd name="T72" fmla="*/ 830 w 1902"/>
              <a:gd name="T73" fmla="*/ 1716 h 1921"/>
              <a:gd name="T74" fmla="*/ 691 w 1902"/>
              <a:gd name="T75" fmla="*/ 1680 h 1921"/>
              <a:gd name="T76" fmla="*/ 318 w 1902"/>
              <a:gd name="T77" fmla="*/ 1685 h 1921"/>
              <a:gd name="T78" fmla="*/ 373 w 1902"/>
              <a:gd name="T79" fmla="*/ 1463 h 1921"/>
              <a:gd name="T80" fmla="*/ 289 w 1902"/>
              <a:gd name="T81" fmla="*/ 1346 h 1921"/>
              <a:gd name="T82" fmla="*/ 0 w 1902"/>
              <a:gd name="T83" fmla="*/ 1108 h 1921"/>
              <a:gd name="T84" fmla="*/ 186 w 1902"/>
              <a:gd name="T85" fmla="*/ 974 h 1921"/>
              <a:gd name="T86" fmla="*/ 197 w 1902"/>
              <a:gd name="T87" fmla="*/ 831 h 1921"/>
              <a:gd name="T88" fmla="*/ 127 w 1902"/>
              <a:gd name="T89" fmla="*/ 464 h 1921"/>
              <a:gd name="T90" fmla="*/ 355 w 1902"/>
              <a:gd name="T91" fmla="*/ 481 h 1921"/>
              <a:gd name="T92" fmla="*/ 457 w 1902"/>
              <a:gd name="T93" fmla="*/ 376 h 1921"/>
              <a:gd name="T94" fmla="*/ 639 w 1902"/>
              <a:gd name="T95" fmla="*/ 50 h 1921"/>
              <a:gd name="T96" fmla="*/ 805 w 1902"/>
              <a:gd name="T97" fmla="*/ 210 h 1921"/>
              <a:gd name="T98" fmla="*/ 947 w 1902"/>
              <a:gd name="T99" fmla="*/ 196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2" h="1921">
                <a:moveTo>
                  <a:pt x="926" y="559"/>
                </a:moveTo>
                <a:lnTo>
                  <a:pt x="869" y="565"/>
                </a:lnTo>
                <a:lnTo>
                  <a:pt x="813" y="582"/>
                </a:lnTo>
                <a:lnTo>
                  <a:pt x="760" y="606"/>
                </a:lnTo>
                <a:lnTo>
                  <a:pt x="709" y="639"/>
                </a:lnTo>
                <a:lnTo>
                  <a:pt x="665" y="676"/>
                </a:lnTo>
                <a:lnTo>
                  <a:pt x="628" y="719"/>
                </a:lnTo>
                <a:lnTo>
                  <a:pt x="597" y="767"/>
                </a:lnTo>
                <a:lnTo>
                  <a:pt x="574" y="818"/>
                </a:lnTo>
                <a:lnTo>
                  <a:pt x="558" y="872"/>
                </a:lnTo>
                <a:lnTo>
                  <a:pt x="549" y="927"/>
                </a:lnTo>
                <a:lnTo>
                  <a:pt x="548" y="984"/>
                </a:lnTo>
                <a:lnTo>
                  <a:pt x="556" y="1041"/>
                </a:lnTo>
                <a:lnTo>
                  <a:pt x="571" y="1097"/>
                </a:lnTo>
                <a:lnTo>
                  <a:pt x="595" y="1152"/>
                </a:lnTo>
                <a:lnTo>
                  <a:pt x="628" y="1203"/>
                </a:lnTo>
                <a:lnTo>
                  <a:pt x="665" y="1247"/>
                </a:lnTo>
                <a:lnTo>
                  <a:pt x="709" y="1284"/>
                </a:lnTo>
                <a:lnTo>
                  <a:pt x="756" y="1313"/>
                </a:lnTo>
                <a:lnTo>
                  <a:pt x="809" y="1338"/>
                </a:lnTo>
                <a:lnTo>
                  <a:pt x="862" y="1354"/>
                </a:lnTo>
                <a:lnTo>
                  <a:pt x="918" y="1362"/>
                </a:lnTo>
                <a:lnTo>
                  <a:pt x="975" y="1362"/>
                </a:lnTo>
                <a:lnTo>
                  <a:pt x="1030" y="1356"/>
                </a:lnTo>
                <a:lnTo>
                  <a:pt x="1087" y="1339"/>
                </a:lnTo>
                <a:lnTo>
                  <a:pt x="1141" y="1315"/>
                </a:lnTo>
                <a:lnTo>
                  <a:pt x="1191" y="1284"/>
                </a:lnTo>
                <a:lnTo>
                  <a:pt x="1235" y="1245"/>
                </a:lnTo>
                <a:lnTo>
                  <a:pt x="1273" y="1203"/>
                </a:lnTo>
                <a:lnTo>
                  <a:pt x="1304" y="1154"/>
                </a:lnTo>
                <a:lnTo>
                  <a:pt x="1327" y="1103"/>
                </a:lnTo>
                <a:lnTo>
                  <a:pt x="1343" y="1049"/>
                </a:lnTo>
                <a:lnTo>
                  <a:pt x="1351" y="994"/>
                </a:lnTo>
                <a:lnTo>
                  <a:pt x="1353" y="937"/>
                </a:lnTo>
                <a:lnTo>
                  <a:pt x="1345" y="880"/>
                </a:lnTo>
                <a:lnTo>
                  <a:pt x="1330" y="824"/>
                </a:lnTo>
                <a:lnTo>
                  <a:pt x="1306" y="769"/>
                </a:lnTo>
                <a:lnTo>
                  <a:pt x="1273" y="719"/>
                </a:lnTo>
                <a:lnTo>
                  <a:pt x="1235" y="675"/>
                </a:lnTo>
                <a:lnTo>
                  <a:pt x="1191" y="639"/>
                </a:lnTo>
                <a:lnTo>
                  <a:pt x="1144" y="608"/>
                </a:lnTo>
                <a:lnTo>
                  <a:pt x="1092" y="583"/>
                </a:lnTo>
                <a:lnTo>
                  <a:pt x="1038" y="567"/>
                </a:lnTo>
                <a:lnTo>
                  <a:pt x="983" y="559"/>
                </a:lnTo>
                <a:lnTo>
                  <a:pt x="926" y="559"/>
                </a:lnTo>
                <a:close/>
                <a:moveTo>
                  <a:pt x="988" y="0"/>
                </a:moveTo>
                <a:lnTo>
                  <a:pt x="1297" y="65"/>
                </a:lnTo>
                <a:lnTo>
                  <a:pt x="1257" y="261"/>
                </a:lnTo>
                <a:lnTo>
                  <a:pt x="1320" y="292"/>
                </a:lnTo>
                <a:lnTo>
                  <a:pt x="1382" y="329"/>
                </a:lnTo>
                <a:lnTo>
                  <a:pt x="1439" y="373"/>
                </a:lnTo>
                <a:lnTo>
                  <a:pt x="1596" y="249"/>
                </a:lnTo>
                <a:lnTo>
                  <a:pt x="1791" y="497"/>
                </a:lnTo>
                <a:lnTo>
                  <a:pt x="1635" y="621"/>
                </a:lnTo>
                <a:lnTo>
                  <a:pt x="1664" y="688"/>
                </a:lnTo>
                <a:lnTo>
                  <a:pt x="1687" y="756"/>
                </a:lnTo>
                <a:lnTo>
                  <a:pt x="1703" y="824"/>
                </a:lnTo>
                <a:lnTo>
                  <a:pt x="1902" y="831"/>
                </a:lnTo>
                <a:lnTo>
                  <a:pt x="1892" y="1147"/>
                </a:lnTo>
                <a:lnTo>
                  <a:pt x="1693" y="1141"/>
                </a:lnTo>
                <a:lnTo>
                  <a:pt x="1672" y="1209"/>
                </a:lnTo>
                <a:lnTo>
                  <a:pt x="1646" y="1276"/>
                </a:lnTo>
                <a:lnTo>
                  <a:pt x="1614" y="1341"/>
                </a:lnTo>
                <a:lnTo>
                  <a:pt x="1763" y="1473"/>
                </a:lnTo>
                <a:lnTo>
                  <a:pt x="1553" y="1709"/>
                </a:lnTo>
                <a:lnTo>
                  <a:pt x="1403" y="1576"/>
                </a:lnTo>
                <a:lnTo>
                  <a:pt x="1359" y="1607"/>
                </a:lnTo>
                <a:lnTo>
                  <a:pt x="1312" y="1634"/>
                </a:lnTo>
                <a:lnTo>
                  <a:pt x="1263" y="1657"/>
                </a:lnTo>
                <a:lnTo>
                  <a:pt x="1214" y="1678"/>
                </a:lnTo>
                <a:lnTo>
                  <a:pt x="1244" y="1876"/>
                </a:lnTo>
                <a:lnTo>
                  <a:pt x="931" y="1921"/>
                </a:lnTo>
                <a:lnTo>
                  <a:pt x="901" y="1724"/>
                </a:lnTo>
                <a:lnTo>
                  <a:pt x="830" y="1716"/>
                </a:lnTo>
                <a:lnTo>
                  <a:pt x="760" y="1701"/>
                </a:lnTo>
                <a:lnTo>
                  <a:pt x="691" y="1680"/>
                </a:lnTo>
                <a:lnTo>
                  <a:pt x="587" y="1849"/>
                </a:lnTo>
                <a:lnTo>
                  <a:pt x="318" y="1685"/>
                </a:lnTo>
                <a:lnTo>
                  <a:pt x="422" y="1514"/>
                </a:lnTo>
                <a:lnTo>
                  <a:pt x="373" y="1463"/>
                </a:lnTo>
                <a:lnTo>
                  <a:pt x="329" y="1406"/>
                </a:lnTo>
                <a:lnTo>
                  <a:pt x="289" y="1346"/>
                </a:lnTo>
                <a:lnTo>
                  <a:pt x="100" y="1408"/>
                </a:lnTo>
                <a:lnTo>
                  <a:pt x="0" y="1108"/>
                </a:lnTo>
                <a:lnTo>
                  <a:pt x="191" y="1046"/>
                </a:lnTo>
                <a:lnTo>
                  <a:pt x="186" y="974"/>
                </a:lnTo>
                <a:lnTo>
                  <a:pt x="188" y="901"/>
                </a:lnTo>
                <a:lnTo>
                  <a:pt x="197" y="831"/>
                </a:lnTo>
                <a:lnTo>
                  <a:pt x="12" y="756"/>
                </a:lnTo>
                <a:lnTo>
                  <a:pt x="127" y="464"/>
                </a:lnTo>
                <a:lnTo>
                  <a:pt x="313" y="538"/>
                </a:lnTo>
                <a:lnTo>
                  <a:pt x="355" y="481"/>
                </a:lnTo>
                <a:lnTo>
                  <a:pt x="403" y="427"/>
                </a:lnTo>
                <a:lnTo>
                  <a:pt x="457" y="376"/>
                </a:lnTo>
                <a:lnTo>
                  <a:pt x="362" y="200"/>
                </a:lnTo>
                <a:lnTo>
                  <a:pt x="639" y="50"/>
                </a:lnTo>
                <a:lnTo>
                  <a:pt x="734" y="226"/>
                </a:lnTo>
                <a:lnTo>
                  <a:pt x="805" y="210"/>
                </a:lnTo>
                <a:lnTo>
                  <a:pt x="875" y="200"/>
                </a:lnTo>
                <a:lnTo>
                  <a:pt x="947" y="196"/>
                </a:lnTo>
                <a:lnTo>
                  <a:pt x="988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1" name="TextBox 53"/>
          <p:cNvSpPr txBox="1"/>
          <p:nvPr/>
        </p:nvSpPr>
        <p:spPr>
          <a:xfrm>
            <a:off x="8397801" y="2220361"/>
            <a:ext cx="131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BAPSİS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53"/>
          <p:cNvSpPr txBox="1"/>
          <p:nvPr/>
        </p:nvSpPr>
        <p:spPr>
          <a:xfrm>
            <a:off x="3940058" y="2886480"/>
            <a:ext cx="128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AVESİS</a:t>
            </a:r>
            <a:endParaRPr lang="en-US" sz="2000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1411712" y="6447330"/>
            <a:ext cx="713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tx2"/>
                </a:solidFill>
              </a:rPr>
              <a:t>2/15</a:t>
            </a:r>
          </a:p>
        </p:txBody>
      </p:sp>
      <p:sp>
        <p:nvSpPr>
          <p:cNvPr id="51" name="Dikdörtgen 50"/>
          <p:cNvSpPr/>
          <p:nvPr/>
        </p:nvSpPr>
        <p:spPr>
          <a:xfrm>
            <a:off x="3104595" y="5955728"/>
            <a:ext cx="8981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Risk: </a:t>
            </a:r>
            <a:r>
              <a:rPr lang="tr-TR" sz="2800" b="1" dirty="0" err="1">
                <a:solidFill>
                  <a:schemeClr val="accent1">
                    <a:lumMod val="50000"/>
                  </a:schemeClr>
                </a:solidFill>
              </a:rPr>
              <a:t>AVESİS’in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 veri girilmemesi</a:t>
            </a:r>
          </a:p>
        </p:txBody>
      </p:sp>
      <p:pic>
        <p:nvPicPr>
          <p:cNvPr id="52" name="Resim 51">
            <a:extLst>
              <a:ext uri="{FF2B5EF4-FFF2-40B4-BE49-F238E27FC236}">
                <a16:creationId xmlns:a16="http://schemas.microsoft.com/office/drawing/2014/main" id="{F5AED7B5-EBF2-4BF1-A6E3-5E27D404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4"/>
            <a:ext cx="12192000" cy="1316745"/>
          </a:xfrm>
          <a:prstGeom prst="rect">
            <a:avLst/>
          </a:prstGeom>
        </p:spPr>
      </p:pic>
      <p:pic>
        <p:nvPicPr>
          <p:cNvPr id="53" name="İçerik Yer Tutucusu 3">
            <a:extLst>
              <a:ext uri="{FF2B5EF4-FFF2-40B4-BE49-F238E27FC236}">
                <a16:creationId xmlns:a16="http://schemas.microsoft.com/office/drawing/2014/main" id="{178C73A7-6EF1-4ABE-8CE8-F3795226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386" y="34616"/>
            <a:ext cx="1203701" cy="12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8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0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5" grpId="0" animBg="1"/>
      <p:bldP spid="126" grpId="0" animBg="1"/>
      <p:bldP spid="150" grpId="0" animBg="1"/>
      <p:bldP spid="5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ikdörtgen 30"/>
          <p:cNvSpPr/>
          <p:nvPr/>
        </p:nvSpPr>
        <p:spPr>
          <a:xfrm>
            <a:off x="372129" y="2059789"/>
            <a:ext cx="6723615" cy="440120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Birim yöneticilerimiz AVESİS üzerinden hesaplanan Akademik Performans Puanı (APP) ile birimdeki araştırmacıların performanslarını analiz edebilmesi planlanmaktadır.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Birim yöneticilerimiz aylık veya yıllık dönemlerde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Kurumsal Raporlarını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oluşturularak prosedür otomatikleştirilmesi planlanmaktadır. </a:t>
            </a:r>
          </a:p>
        </p:txBody>
      </p:sp>
      <p:sp>
        <p:nvSpPr>
          <p:cNvPr id="6" name="Rectangle 1"/>
          <p:cNvSpPr/>
          <p:nvPr/>
        </p:nvSpPr>
        <p:spPr>
          <a:xfrm>
            <a:off x="1617750" y="371079"/>
            <a:ext cx="9221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Birim Yöneticilerinin AVESİS Yetkilendirmesi Yapılacak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617" y="1983669"/>
            <a:ext cx="4579864" cy="42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82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DF05F50-9926-4DDC-A7C4-9245CBCC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080" y="555915"/>
            <a:ext cx="1982871" cy="2812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545EC69-03FE-4A61-B12F-44079C99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217" y="579727"/>
            <a:ext cx="1977521" cy="278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742D077-3D37-4734-977B-D16B66F1B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642" y="3833249"/>
            <a:ext cx="1966860" cy="2800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2CB355C-1F12-4C7A-8521-CC49E25C2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15" y="3833249"/>
            <a:ext cx="1977520" cy="2800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8E01864-2DAC-4075-8A06-38295F06C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580" y="3831661"/>
            <a:ext cx="1975743" cy="2801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C3C441A-1C8C-4DC0-B050-7709E69A3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63" y="579727"/>
            <a:ext cx="1977521" cy="2808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96460B2-A99B-4E8F-95D5-76FEB007D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8643" y="587665"/>
            <a:ext cx="1977522" cy="2799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Sağ Ok 11"/>
          <p:cNvSpPr/>
          <p:nvPr/>
        </p:nvSpPr>
        <p:spPr>
          <a:xfrm>
            <a:off x="6564261" y="5475169"/>
            <a:ext cx="886513" cy="322793"/>
          </a:xfrm>
          <a:prstGeom prst="rightArrow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tr-T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6016570" y="4782135"/>
            <a:ext cx="2261670" cy="483552"/>
          </a:xfrm>
          <a:prstGeom prst="rect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 w="9525" cap="flat" cmpd="sng" algn="ctr">
            <a:solidFill>
              <a:srgbClr val="A63212"/>
            </a:solidFill>
            <a:prstDash val="solid"/>
          </a:ln>
          <a:effectLst>
            <a:outerShdw blurRad="50800" dist="12700" dir="5400000" rotWithShape="0">
              <a:srgbClr val="000000"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Varlık Yönetim Sistemi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668" y="570879"/>
            <a:ext cx="2001733" cy="2828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490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879" y="196152"/>
            <a:ext cx="109018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Akademik Performans Değerlendirme Süreç Yönetim Sistemi (APSİS) Sistemi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Dikdörtgen 8"/>
          <p:cNvSpPr/>
          <p:nvPr/>
        </p:nvSpPr>
        <p:spPr>
          <a:xfrm>
            <a:off x="581860" y="2688276"/>
            <a:ext cx="5035352" cy="2123658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Üniversitemiz mensubu akademik personelin yıllık olarak performanslarının değerlendirilmesine yönelik uygulamada planlanmaktadır.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EBB60BC-E240-4B2B-AA03-F532D912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77" y="1384807"/>
            <a:ext cx="3585956" cy="50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0841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:a16="http://schemas.microsoft.com/office/drawing/2014/main" id="{FEA54512-C410-4EAC-A6F4-50864E108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6" y="1193800"/>
            <a:ext cx="2892644" cy="409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Metin kutusu 26"/>
          <p:cNvSpPr txBox="1"/>
          <p:nvPr/>
        </p:nvSpPr>
        <p:spPr>
          <a:xfrm>
            <a:off x="3296267" y="6009281"/>
            <a:ext cx="5816804" cy="338554"/>
          </a:xfrm>
          <a:prstGeom prst="rect">
            <a:avLst/>
          </a:prstGeom>
          <a:gradFill rotWithShape="1">
            <a:gsLst>
              <a:gs pos="0">
                <a:srgbClr val="4E66B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4E66B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Kurumsal Karne Modeline Dayalı Performans Yönetimi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67" y="1193800"/>
            <a:ext cx="2859986" cy="409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8A172BF-12C7-4194-872A-1C1CFFF48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00" y="1287201"/>
            <a:ext cx="5251800" cy="271508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8602B61-E41E-4603-BC17-D2444352C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32200" y="4277153"/>
            <a:ext cx="5429250" cy="1658636"/>
          </a:xfrm>
        </p:spPr>
        <p:txBody>
          <a:bodyPr/>
          <a:lstStyle/>
          <a:p>
            <a:pPr marL="271463" indent="-271463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Performansa Dayalı Uygulamalar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Bilim Ödülü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Yayın Teşvik Ödülü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BAP kapsamında Performansa Dayalı Bütçe Uygulaması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Kadro dağılımında önceliklendirme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…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77CEFF-6E36-439C-A3FB-564F841AE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5802" y="161970"/>
            <a:ext cx="9004971" cy="64159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Yıllık Akademik Performans Değerlendirme Uygulaması</a:t>
            </a:r>
          </a:p>
        </p:txBody>
      </p:sp>
    </p:spTree>
    <p:extLst>
      <p:ext uri="{BB962C8B-B14F-4D97-AF65-F5344CB8AC3E}">
        <p14:creationId xmlns:p14="http://schemas.microsoft.com/office/powerpoint/2010/main" val="17828023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460375"/>
            <a:ext cx="8158163" cy="625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Örnek Uygulamalar</a:t>
            </a:r>
            <a:endParaRPr lang="tr-TR" sz="2800" b="1" dirty="0">
              <a:solidFill>
                <a:srgbClr val="C00000"/>
              </a:solidFill>
            </a:endParaRPr>
          </a:p>
        </p:txBody>
      </p:sp>
      <p:sp>
        <p:nvSpPr>
          <p:cNvPr id="46083" name="Rectangle 3"/>
          <p:cNvSpPr txBox="1">
            <a:spLocks noChangeArrowheads="1"/>
          </p:cNvSpPr>
          <p:nvPr/>
        </p:nvSpPr>
        <p:spPr bwMode="auto">
          <a:xfrm>
            <a:off x="505496" y="1202351"/>
            <a:ext cx="35290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557213" indent="-2286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822325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1096963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416050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8732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3304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7876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32448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Yayınlar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Atıflar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APP1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Proje, Patent ve Sanat Eserleri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APP2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Ödüller, Üyelikler ve Tanınırlık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APP3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ve Mesleki Etkinlikler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APP4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 Etkinlikleri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APP5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Yönetimsel Faaliyetler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APP6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altLang="tr-TR" sz="1300" i="1" dirty="0">
              <a:solidFill>
                <a:srgbClr val="404040"/>
              </a:solidFill>
              <a:latin typeface="Cambria" panose="02040503050406030204" pitchFamily="18" charset="0"/>
            </a:endParaRPr>
          </a:p>
        </p:txBody>
      </p:sp>
      <p:sp>
        <p:nvSpPr>
          <p:cNvPr id="46084" name="Rectangle 3"/>
          <p:cNvSpPr txBox="1">
            <a:spLocks noChangeArrowheads="1"/>
          </p:cNvSpPr>
          <p:nvPr/>
        </p:nvSpPr>
        <p:spPr bwMode="auto">
          <a:xfrm>
            <a:off x="3912796" y="1170601"/>
            <a:ext cx="35602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/>
          <a:lstStyle>
            <a:lvl1pPr marL="265113" indent="-265113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547688" indent="-200025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785813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1023938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279525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7367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1939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6511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31083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Kurumsal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APP0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APP1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APP2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APP3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Eğitim-Araştırma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APP4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Eğitim-Topluma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APP5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Araştırma-Topluma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APP6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Eğitim-Araştırma-Topluma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APP7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endParaRPr lang="tr-TR" altLang="tr-TR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endParaRPr lang="tr-TR" altLang="tr-TR" sz="1300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46089" name="Grup 25"/>
          <p:cNvGrpSpPr>
            <a:grpSpLocks/>
          </p:cNvGrpSpPr>
          <p:nvPr/>
        </p:nvGrpSpPr>
        <p:grpSpPr bwMode="auto">
          <a:xfrm>
            <a:off x="612433" y="3996630"/>
            <a:ext cx="6445250" cy="2400995"/>
            <a:chOff x="765208" y="4240849"/>
            <a:chExt cx="6517412" cy="1996463"/>
          </a:xfrm>
        </p:grpSpPr>
        <p:sp>
          <p:nvSpPr>
            <p:cNvPr id="46094" name="Rectangle 3"/>
            <p:cNvSpPr txBox="1">
              <a:spLocks noChangeArrowheads="1"/>
            </p:cNvSpPr>
            <p:nvPr/>
          </p:nvSpPr>
          <p:spPr bwMode="auto">
            <a:xfrm>
              <a:off x="997224" y="4388033"/>
              <a:ext cx="3168352" cy="143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0" tIns="91440"/>
            <a:lstStyle>
              <a:lvl1pPr marL="265113" indent="-265113">
                <a:lnSpc>
                  <a:spcPct val="85000"/>
                </a:lnSpc>
                <a:spcBef>
                  <a:spcPts val="13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547688" indent="-200025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785813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0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1023938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279525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7367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1939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6511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31083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APP1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Eğitim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APP2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Kuruma/Topluma Katkı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APP3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Başarılar ve Tanınırlık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APP4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altLang="tr-TR" sz="900" i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F99325A3-01B4-41F5-8433-E6C37E411932}"/>
                </a:ext>
              </a:extLst>
            </p:cNvPr>
            <p:cNvSpPr txBox="1"/>
            <p:nvPr/>
          </p:nvSpPr>
          <p:spPr>
            <a:xfrm>
              <a:off x="4397591" y="4334676"/>
              <a:ext cx="1905094" cy="277728"/>
            </a:xfrm>
            <a:prstGeom prst="rect">
              <a:avLst/>
            </a:prstGeom>
            <a:gradFill flip="none" rotWithShape="1">
              <a:gsLst>
                <a:gs pos="0">
                  <a:srgbClr val="4E66B2">
                    <a:lumMod val="67000"/>
                  </a:srgbClr>
                </a:gs>
                <a:gs pos="48000">
                  <a:srgbClr val="4E66B2">
                    <a:lumMod val="97000"/>
                    <a:lumOff val="3000"/>
                  </a:srgbClr>
                </a:gs>
                <a:gs pos="100000">
                  <a:srgbClr val="4E66B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0070C0"/>
                </a:buClr>
                <a:buSzPct val="75000"/>
                <a:buFont typeface="Wingdings" pitchFamily="2" charset="2"/>
                <a:buNone/>
                <a:defRPr/>
              </a:pPr>
              <a:r>
                <a:rPr lang="tr-TR" sz="1200" b="1" kern="0" dirty="0">
                  <a:solidFill>
                    <a:prstClr val="white"/>
                  </a:solidFill>
                  <a:latin typeface="Cambria"/>
                </a:rPr>
                <a:t>Başarı Seviyesi</a:t>
              </a:r>
            </a:p>
          </p:txBody>
        </p:sp>
        <p:sp>
          <p:nvSpPr>
            <p:cNvPr id="46097" name="Rectangle 3"/>
            <p:cNvSpPr txBox="1">
              <a:spLocks noChangeArrowheads="1"/>
            </p:cNvSpPr>
            <p:nvPr/>
          </p:nvSpPr>
          <p:spPr bwMode="auto">
            <a:xfrm>
              <a:off x="4225597" y="4622574"/>
              <a:ext cx="2880320" cy="143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0" tIns="91440"/>
            <a:lstStyle>
              <a:lvl1pPr marL="265113" indent="-265113">
                <a:lnSpc>
                  <a:spcPct val="85000"/>
                </a:lnSpc>
                <a:spcBef>
                  <a:spcPts val="13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547688" indent="-200025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785813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0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1023938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279525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7367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1939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6511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31083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Olağanüstü başarılı 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Beklenenin üzerinde başarılı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Başarılı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Beklenenin altında başarılı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Başarısız</a:t>
              </a:r>
            </a:p>
          </p:txBody>
        </p:sp>
        <p:sp>
          <p:nvSpPr>
            <p:cNvPr id="31" name="Dikdörtgen 30">
              <a:extLst>
                <a:ext uri="{FF2B5EF4-FFF2-40B4-BE49-F238E27FC236}">
                  <a16:creationId xmlns:a16="http://schemas.microsoft.com/office/drawing/2014/main" id="{8467C0F9-C262-41E3-AF29-9881DDC9E425}"/>
                </a:ext>
              </a:extLst>
            </p:cNvPr>
            <p:cNvSpPr/>
            <p:nvPr/>
          </p:nvSpPr>
          <p:spPr>
            <a:xfrm>
              <a:off x="765208" y="4240849"/>
              <a:ext cx="6517412" cy="1996463"/>
            </a:xfrm>
            <a:prstGeom prst="rect">
              <a:avLst/>
            </a:prstGeom>
            <a:noFill/>
            <a:ln w="19050" cap="flat" cmpd="sng" algn="ctr">
              <a:solidFill>
                <a:srgbClr val="9BB05E">
                  <a:shade val="9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FFFEE6"/>
                </a:buClr>
                <a:buSzPct val="75000"/>
                <a:buFont typeface="Wingdings" pitchFamily="2" charset="2"/>
                <a:buChar char="n"/>
                <a:defRPr/>
              </a:pPr>
              <a:endParaRPr lang="tr-TR" sz="3200" kern="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32" name="Dikdörtgen 31">
            <a:extLst>
              <a:ext uri="{FF2B5EF4-FFF2-40B4-BE49-F238E27FC236}">
                <a16:creationId xmlns:a16="http://schemas.microsoft.com/office/drawing/2014/main" id="{8467C0F9-C262-41E3-AF29-9881DDC9E425}"/>
              </a:ext>
            </a:extLst>
          </p:cNvPr>
          <p:cNvSpPr/>
          <p:nvPr/>
        </p:nvSpPr>
        <p:spPr>
          <a:xfrm>
            <a:off x="450275" y="1145201"/>
            <a:ext cx="3309822" cy="2617788"/>
          </a:xfrm>
          <a:prstGeom prst="rect">
            <a:avLst/>
          </a:prstGeom>
          <a:noFill/>
          <a:ln w="19050" cap="flat" cmpd="sng" algn="ctr">
            <a:solidFill>
              <a:srgbClr val="9BB05E">
                <a:shade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Char char="n"/>
              <a:defRPr/>
            </a:pPr>
            <a:endParaRPr lang="tr-TR" sz="3200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8467C0F9-C262-41E3-AF29-9881DDC9E425}"/>
              </a:ext>
            </a:extLst>
          </p:cNvPr>
          <p:cNvSpPr/>
          <p:nvPr/>
        </p:nvSpPr>
        <p:spPr>
          <a:xfrm>
            <a:off x="3937174" y="1145201"/>
            <a:ext cx="3365697" cy="2617788"/>
          </a:xfrm>
          <a:prstGeom prst="rect">
            <a:avLst/>
          </a:prstGeom>
          <a:noFill/>
          <a:ln w="19050" cap="flat" cmpd="sng" algn="ctr">
            <a:solidFill>
              <a:srgbClr val="9BB05E">
                <a:shade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Char char="n"/>
              <a:defRPr/>
            </a:pPr>
            <a:endParaRPr lang="tr-TR" sz="3200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7918449" y="5993705"/>
            <a:ext cx="3513676" cy="338554"/>
          </a:xfrm>
          <a:prstGeom prst="rect">
            <a:avLst/>
          </a:prstGeom>
          <a:gradFill rotWithShape="1">
            <a:gsLst>
              <a:gs pos="0">
                <a:srgbClr val="1B587C">
                  <a:shade val="45000"/>
                  <a:satMod val="155000"/>
                </a:srgbClr>
              </a:gs>
              <a:gs pos="60000">
                <a:srgbClr val="1B587C">
                  <a:shade val="95000"/>
                  <a:satMod val="150000"/>
                </a:srgbClr>
              </a:gs>
              <a:gs pos="100000">
                <a:srgbClr val="1B587C">
                  <a:tint val="87000"/>
                  <a:satMod val="250000"/>
                </a:srgbClr>
              </a:gs>
            </a:gsLst>
            <a:lin ang="16200000" scaled="0"/>
          </a:gradFill>
          <a:ln w="9525" cap="flat" cmpd="sng" algn="ctr">
            <a:solidFill>
              <a:srgbClr val="1B587C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DED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Kişi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Bölüm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Birim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Kurum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00" y="4155238"/>
            <a:ext cx="45751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UC - BSC 1 - BSC20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88" y="1658937"/>
            <a:ext cx="2469004" cy="200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5" descr="E:\Projeler\APSIS\Kurumlar\ataturk\logo.png">
            <a:extLst>
              <a:ext uri="{FF2B5EF4-FFF2-40B4-BE49-F238E27FC236}">
                <a16:creationId xmlns:a16="http://schemas.microsoft.com/office/drawing/2014/main" id="{AB3A41A7-3F6B-4231-9EF7-23EE1B29D3A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727" y="1225814"/>
            <a:ext cx="657225" cy="65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62FBB95-7618-406E-915D-EEF2FB52C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11" y="3057346"/>
            <a:ext cx="654050" cy="55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Resim 17" descr="Dosya:Gazi Üniversitesi logo.png - Vikipedi">
            <a:extLst>
              <a:ext uri="{FF2B5EF4-FFF2-40B4-BE49-F238E27FC236}">
                <a16:creationId xmlns:a16="http://schemas.microsoft.com/office/drawing/2014/main" id="{72A472B1-8398-41FD-A692-7D04055FEF1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7948" y="3057346"/>
            <a:ext cx="612775" cy="611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4" descr="kayseri Ã¼niversitesi logo ile ilgili gÃ¶rsel sonucu">
            <a:extLst>
              <a:ext uri="{FF2B5EF4-FFF2-40B4-BE49-F238E27FC236}">
                <a16:creationId xmlns:a16="http://schemas.microsoft.com/office/drawing/2014/main" id="{B8EFDDD5-FCD2-424A-A737-931B5199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1" y="3036708"/>
            <a:ext cx="6127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acÄ±badem Ã¼niversitesi logo ile ilgili gÃ¶rsel sonucu">
            <a:extLst>
              <a:ext uri="{FF2B5EF4-FFF2-40B4-BE49-F238E27FC236}">
                <a16:creationId xmlns:a16="http://schemas.microsoft.com/office/drawing/2014/main" id="{0B08EC3C-F6E3-46A1-833A-C45DC53FA66C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9446" y="5610408"/>
            <a:ext cx="539750" cy="684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CEBED23C-0CCE-4AC8-8E74-39E3E77E084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1" y="5597346"/>
            <a:ext cx="662845" cy="66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Dosya:Ankara Üniversitesi logosu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49" y="3036708"/>
            <a:ext cx="633115" cy="633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270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9812" y="1389126"/>
            <a:ext cx="6462395" cy="5239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940" marR="0" lvl="0" indent="-269875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1940" algn="l"/>
                <a:tab pos="282575" algn="l"/>
              </a:tabLst>
              <a:defRPr/>
            </a:pPr>
            <a:r>
              <a:rPr lang="tr-TR"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şağıdaki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hususları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önceliklemeleri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önerilir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Kurumsal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verilerin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etkin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olarak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yönetilmesi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BAP, Dış Kaynaklı Projeler; Girişimcilik gibi tüm süreçler için etkili ve bütüncül bir Araştırma Yönetimi uygulanması</a:t>
            </a:r>
          </a:p>
          <a:p>
            <a:pPr marL="478155" marR="0" lvl="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tabLst>
                <a:tab pos="730250" algn="l"/>
                <a:tab pos="730885" algn="l"/>
              </a:tabLst>
              <a:defRPr/>
            </a:pPr>
            <a:endParaRPr kumimoji="0" lang="tr-T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Faaliyet ve varlıklarına yönelik kapsamlı </a:t>
            </a:r>
            <a:r>
              <a:rPr kumimoji="0" lang="tr-TR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envanter sistemleri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oluşturulması,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Veriye</a:t>
            </a:r>
            <a:r>
              <a:rPr kumimoji="0" sz="1600" b="0" i="0" u="sng" strike="noStrike" kern="0" cap="none" spc="-10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Dayalı</a:t>
            </a:r>
            <a:r>
              <a:rPr kumimoji="0" sz="1600" b="0" i="0" u="sng" strike="noStrike" kern="0" cap="none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Stratejik</a:t>
            </a:r>
            <a:r>
              <a:rPr kumimoji="0" sz="1600" b="0" i="0" u="sng" strike="noStrike" kern="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Yönetim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anlayışının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benimsenmesi,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Etkili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bir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Performans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Yönetimi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uygulanması.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Öğretim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elemanlarının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yıllık</a:t>
            </a:r>
            <a:r>
              <a:rPr kumimoji="0" sz="1600" b="0" i="0" u="sng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performanslarının</a:t>
            </a:r>
            <a:r>
              <a:rPr kumimoji="0" sz="1600" b="0" i="0" u="sng" strike="noStrike" kern="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değerlendirilmesi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Mensuplarda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farkındalık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faaliyetleri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yürütülmesi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BEEDE67-9C61-4C92-BDB3-A64763BC8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3054" y="694690"/>
            <a:ext cx="562807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>
                <a:solidFill>
                  <a:srgbClr val="006FC0"/>
                </a:solidFill>
              </a:rPr>
              <a:t>Sonuç</a:t>
            </a:r>
            <a:r>
              <a:rPr lang="tr-TR" dirty="0">
                <a:solidFill>
                  <a:srgbClr val="006FC0"/>
                </a:solidFill>
              </a:rPr>
              <a:t> </a:t>
            </a:r>
            <a:r>
              <a:rPr dirty="0" err="1">
                <a:solidFill>
                  <a:srgbClr val="006FC0"/>
                </a:solidFill>
              </a:rPr>
              <a:t>ve</a:t>
            </a:r>
            <a:r>
              <a:rPr spc="-80" dirty="0">
                <a:solidFill>
                  <a:srgbClr val="006FC0"/>
                </a:solidFill>
              </a:rPr>
              <a:t> </a:t>
            </a:r>
            <a:r>
              <a:rPr lang="tr-TR" spc="-10" dirty="0">
                <a:solidFill>
                  <a:srgbClr val="006FC0"/>
                </a:solidFill>
              </a:rPr>
              <a:t>Öneriler</a:t>
            </a:r>
            <a:endParaRPr spc="-10" dirty="0">
              <a:solidFill>
                <a:srgbClr val="006F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Kırpm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/>
          <a:stretch/>
        </p:blipFill>
        <p:spPr>
          <a:xfrm>
            <a:off x="782493" y="78828"/>
            <a:ext cx="10839110" cy="6317655"/>
          </a:xfrm>
          <a:prstGeom prst="rect">
            <a:avLst/>
          </a:prstGeom>
        </p:spPr>
      </p:pic>
      <p:sp>
        <p:nvSpPr>
          <p:cNvPr id="60" name="Title 2">
            <a:extLst>
              <a:ext uri="{FF2B5EF4-FFF2-40B4-BE49-F238E27FC236}">
                <a16:creationId xmlns:a16="http://schemas.microsoft.com/office/drawing/2014/main" id="{EA8D347F-FF93-4B4C-8DAC-C914EAE95CA2}"/>
              </a:ext>
            </a:extLst>
          </p:cNvPr>
          <p:cNvSpPr txBox="1">
            <a:spLocks/>
          </p:cNvSpPr>
          <p:nvPr/>
        </p:nvSpPr>
        <p:spPr>
          <a:xfrm>
            <a:off x="876691" y="261229"/>
            <a:ext cx="11032381" cy="6452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8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 Performansı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7FF2F025-8ED1-4104-A32E-356E2423461E}"/>
              </a:ext>
            </a:extLst>
          </p:cNvPr>
          <p:cNvSpPr txBox="1">
            <a:spLocks/>
          </p:cNvSpPr>
          <p:nvPr/>
        </p:nvSpPr>
        <p:spPr>
          <a:xfrm>
            <a:off x="1973984" y="636289"/>
            <a:ext cx="8837794" cy="41608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TÜBİTAK Yetkinlik Analizi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1216704" y="4027824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FF0000"/>
                </a:solidFill>
              </a:rPr>
              <a:t>Hacim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1" name="Metin kutusu 50"/>
          <p:cNvSpPr txBox="1"/>
          <p:nvPr/>
        </p:nvSpPr>
        <p:spPr>
          <a:xfrm>
            <a:off x="7248402" y="1079712"/>
            <a:ext cx="833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FF0000"/>
                </a:solidFill>
              </a:rPr>
              <a:t>Kalite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2" name="image4.png"/>
          <p:cNvPicPr/>
          <p:nvPr/>
        </p:nvPicPr>
        <p:blipFill rotWithShape="1">
          <a:blip r:embed="rId4" cstate="print"/>
          <a:srcRect l="7024" t="22359" r="65291" b="64588"/>
          <a:stretch/>
        </p:blipFill>
        <p:spPr>
          <a:xfrm>
            <a:off x="1076665" y="915096"/>
            <a:ext cx="2202244" cy="9783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</a:ln>
        </p:spPr>
      </p:pic>
      <p:pic>
        <p:nvPicPr>
          <p:cNvPr id="53" name="image4.png"/>
          <p:cNvPicPr/>
          <p:nvPr/>
        </p:nvPicPr>
        <p:blipFill rotWithShape="1">
          <a:blip r:embed="rId4" cstate="print"/>
          <a:srcRect l="68948" t="23638" r="4185" b="63309"/>
          <a:stretch/>
        </p:blipFill>
        <p:spPr>
          <a:xfrm>
            <a:off x="9866480" y="768321"/>
            <a:ext cx="1920010" cy="9029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8" name="image4.png"/>
          <p:cNvPicPr/>
          <p:nvPr/>
        </p:nvPicPr>
        <p:blipFill rotWithShape="1">
          <a:blip r:embed="rId4" cstate="print"/>
          <a:srcRect l="7297" t="67318" r="65181" b="19885"/>
          <a:stretch/>
        </p:blipFill>
        <p:spPr>
          <a:xfrm>
            <a:off x="782493" y="5989121"/>
            <a:ext cx="2382981" cy="86030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9" name="image4.png"/>
          <p:cNvPicPr/>
          <p:nvPr/>
        </p:nvPicPr>
        <p:blipFill rotWithShape="1">
          <a:blip r:embed="rId4" cstate="print"/>
          <a:srcRect l="68839" t="67745" r="4131" b="19970"/>
          <a:stretch/>
        </p:blipFill>
        <p:spPr>
          <a:xfrm>
            <a:off x="10021455" y="5942940"/>
            <a:ext cx="1787970" cy="85898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6392881" y="1340192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54881" y="1524123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94865" y="2729605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65110" y="3707319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38398" y="1174452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69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İçerik Yer Tutucusu"/>
          <p:cNvSpPr txBox="1">
            <a:spLocks/>
          </p:cNvSpPr>
          <p:nvPr/>
        </p:nvSpPr>
        <p:spPr bwMode="auto">
          <a:xfrm>
            <a:off x="6816080" y="1742335"/>
            <a:ext cx="2844946" cy="371086"/>
          </a:xfrm>
          <a:prstGeom prst="rect">
            <a:avLst/>
          </a:prstGeom>
          <a:gradFill rotWithShape="1">
            <a:gsLst>
              <a:gs pos="0">
                <a:srgbClr val="604878">
                  <a:tint val="65000"/>
                  <a:satMod val="270000"/>
                </a:srgbClr>
              </a:gs>
              <a:gs pos="25000">
                <a:srgbClr val="604878">
                  <a:tint val="60000"/>
                  <a:satMod val="300000"/>
                </a:srgbClr>
              </a:gs>
              <a:gs pos="100000">
                <a:srgbClr val="604878">
                  <a:tint val="29000"/>
                  <a:satMod val="400000"/>
                </a:srgbClr>
              </a:gs>
            </a:gsLst>
            <a:lin ang="16200000" scaled="1"/>
          </a:gradFill>
          <a:ln w="9525" cap="flat" cmpd="sng" algn="ctr">
            <a:solidFill>
              <a:srgbClr val="604878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Laboratuvarlar, Teçhizatlar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3 İçerik Yer Tutucusu"/>
          <p:cNvSpPr txBox="1">
            <a:spLocks/>
          </p:cNvSpPr>
          <p:nvPr/>
        </p:nvSpPr>
        <p:spPr bwMode="auto">
          <a:xfrm>
            <a:off x="6816080" y="2780928"/>
            <a:ext cx="2844946" cy="371086"/>
          </a:xfrm>
          <a:prstGeom prst="rect">
            <a:avLst/>
          </a:prstGeom>
          <a:gradFill rotWithShape="1">
            <a:gsLst>
              <a:gs pos="0">
                <a:srgbClr val="C19859">
                  <a:tint val="65000"/>
                  <a:satMod val="270000"/>
                </a:srgbClr>
              </a:gs>
              <a:gs pos="25000">
                <a:srgbClr val="C19859">
                  <a:tint val="60000"/>
                  <a:satMod val="300000"/>
                </a:srgbClr>
              </a:gs>
              <a:gs pos="100000">
                <a:srgbClr val="C19859">
                  <a:tint val="29000"/>
                  <a:satMod val="400000"/>
                </a:srgbClr>
              </a:gs>
            </a:gsLst>
            <a:lin ang="16200000" scaled="1"/>
          </a:gradFill>
          <a:ln w="9525" cap="flat" cmpd="sng" algn="ctr">
            <a:solidFill>
              <a:srgbClr val="C19859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Döner Sermaye Hizmetleri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3 İçerik Yer Tutucusu"/>
          <p:cNvSpPr txBox="1">
            <a:spLocks/>
          </p:cNvSpPr>
          <p:nvPr/>
        </p:nvSpPr>
        <p:spPr bwMode="auto">
          <a:xfrm>
            <a:off x="6816080" y="4858114"/>
            <a:ext cx="2844946" cy="37108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Aralık 2022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3 İçerik Yer Tutucusu"/>
          <p:cNvSpPr txBox="1">
            <a:spLocks/>
          </p:cNvSpPr>
          <p:nvPr/>
        </p:nvSpPr>
        <p:spPr bwMode="auto">
          <a:xfrm>
            <a:off x="6816080" y="3819521"/>
            <a:ext cx="2844946" cy="3710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Ar-Ge Ağına Entegrasyon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548680"/>
            <a:ext cx="4042030" cy="5754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3 İçerik Yer Tutucusu">
            <a:extLst>
              <a:ext uri="{FF2B5EF4-FFF2-40B4-BE49-F238E27FC236}">
                <a16:creationId xmlns:a16="http://schemas.microsoft.com/office/drawing/2014/main" id="{F0D00EC7-D002-456D-9873-01BEE914ABFE}"/>
              </a:ext>
            </a:extLst>
          </p:cNvPr>
          <p:cNvSpPr txBox="1">
            <a:spLocks/>
          </p:cNvSpPr>
          <p:nvPr/>
        </p:nvSpPr>
        <p:spPr bwMode="auto">
          <a:xfrm>
            <a:off x="7908125" y="5782373"/>
            <a:ext cx="3023594" cy="7263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Font typeface="Wingdings 2" pitchFamily="18" charset="2"/>
              <a:buNone/>
              <a:defRPr/>
            </a:pPr>
            <a:r>
              <a:rPr lang="tr-T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VARSİS Üzerinde Oluşturuluyor</a:t>
            </a:r>
          </a:p>
          <a:p>
            <a:pPr marL="0" indent="0" algn="ctr" defTabSz="914400">
              <a:buFont typeface="Wingdings 2" pitchFamily="18" charset="2"/>
              <a:buNone/>
              <a:defRPr/>
            </a:pPr>
            <a:r>
              <a:rPr lang="tr-T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Ankara Üniversitesi</a:t>
            </a:r>
          </a:p>
          <a:p>
            <a:pPr marL="0" indent="0" algn="ctr" defTabSz="914400">
              <a:buFont typeface="Wingdings 2" pitchFamily="18" charset="2"/>
              <a:buNone/>
              <a:defRPr/>
            </a:pPr>
            <a:endParaRPr lang="tr-TR" sz="1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64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363" y="1389125"/>
            <a:ext cx="9389097" cy="3151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940" marR="0" lvl="0" indent="-26987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1940" algn="l"/>
                <a:tab pos="282575" algn="l"/>
              </a:tabLst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şağıdaki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hususları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önceliklemeleri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önerilir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0250" marR="0" lvl="1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BAP desteğine kısıt getirilmesi ve araştırmacıların dış fonlara yönlendirilmesi. Kısıt nedir: Ardışık olarak BAP desteği alınmaması bir BAP projesinden sonra ikinci destek TÜBİTAK ve TÜSEB gibi fonlara başvuru yapılması. Dış kaynaklardan fon alınmaması durumunda BAP desteği verilmesi.</a:t>
            </a:r>
          </a:p>
          <a:p>
            <a:pPr marL="478155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tabLst>
                <a:tab pos="730250" algn="l"/>
                <a:tab pos="730885" algn="l"/>
              </a:tabLst>
              <a:defRPr/>
            </a:pPr>
            <a:endParaRPr lang="tr-TR" sz="1600" kern="0" spc="-10" dirty="0">
              <a:solidFill>
                <a:srgbClr val="252525"/>
              </a:solidFill>
              <a:latin typeface="Arial"/>
              <a:cs typeface="Arial"/>
            </a:endParaRPr>
          </a:p>
          <a:p>
            <a:pPr marL="730250" marR="0" lvl="1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Üniversiteler arası anlaşmaların tamamının dökümü çıkarılıp AB ve diğer yurt dışı fonlarına ortaklı başvuru yapılması.</a:t>
            </a:r>
          </a:p>
          <a:p>
            <a:pPr marL="478155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tabLst>
                <a:tab pos="730250" algn="l"/>
                <a:tab pos="730885" algn="l"/>
              </a:tabLst>
              <a:defRPr/>
            </a:pP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0250" marR="0" lvl="1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lang="tr-TR" sz="1600" kern="0" spc="-10" dirty="0">
                <a:solidFill>
                  <a:srgbClr val="252525"/>
                </a:solidFill>
                <a:latin typeface="Arial"/>
                <a:cs typeface="Arial"/>
              </a:rPr>
              <a:t>Dr. tezlerinden patent başvurusu yapılması için TTO ile işbirliğinin sağlanması</a:t>
            </a: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buFontTx/>
              <a:buNone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83054" y="694690"/>
            <a:ext cx="562807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>
                <a:solidFill>
                  <a:srgbClr val="006FC0"/>
                </a:solidFill>
              </a:rPr>
              <a:t>Sonuç</a:t>
            </a:r>
            <a:r>
              <a:rPr lang="tr-TR" dirty="0">
                <a:solidFill>
                  <a:srgbClr val="006FC0"/>
                </a:solidFill>
              </a:rPr>
              <a:t> </a:t>
            </a:r>
            <a:r>
              <a:rPr dirty="0" err="1">
                <a:solidFill>
                  <a:srgbClr val="006FC0"/>
                </a:solidFill>
              </a:rPr>
              <a:t>ve</a:t>
            </a:r>
            <a:r>
              <a:rPr spc="-80" dirty="0">
                <a:solidFill>
                  <a:srgbClr val="006FC0"/>
                </a:solidFill>
              </a:rPr>
              <a:t> </a:t>
            </a:r>
            <a:r>
              <a:rPr lang="tr-TR" spc="-10" dirty="0">
                <a:solidFill>
                  <a:srgbClr val="006FC0"/>
                </a:solidFill>
              </a:rPr>
              <a:t>Öneriler</a:t>
            </a:r>
            <a:endParaRPr spc="-10" dirty="0">
              <a:solidFill>
                <a:srgbClr val="006F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98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39696272"/>
              </p:ext>
            </p:extLst>
          </p:nvPr>
        </p:nvGraphicFramePr>
        <p:xfrm>
          <a:off x="0" y="719297"/>
          <a:ext cx="5943600" cy="6138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11329060" y="1246671"/>
            <a:ext cx="285008" cy="288721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Futura Bk B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999023" y="4467585"/>
            <a:ext cx="285008" cy="288721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Futura Bk B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935959" y="4681224"/>
            <a:ext cx="285008" cy="288721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Futura Bk BT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7086600" y="2961140"/>
            <a:ext cx="4699000" cy="1506446"/>
            <a:chOff x="852051" y="4297092"/>
            <a:chExt cx="5006833" cy="1227740"/>
          </a:xfrm>
        </p:grpSpPr>
        <p:sp>
          <p:nvSpPr>
            <p:cNvPr id="20" name="Dikdörtgen 19"/>
            <p:cNvSpPr/>
            <p:nvPr/>
          </p:nvSpPr>
          <p:spPr>
            <a:xfrm>
              <a:off x="852051" y="4297092"/>
              <a:ext cx="5006833" cy="122774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Metin kutusu 20"/>
            <p:cNvSpPr txBox="1"/>
            <p:nvPr/>
          </p:nvSpPr>
          <p:spPr>
            <a:xfrm>
              <a:off x="852051" y="4297092"/>
              <a:ext cx="5006833" cy="1227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4519" tIns="60960" rIns="60960" bIns="60960" numCol="1" spcCol="1270" anchor="ctr" anchorCtr="0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tr-TR" sz="2400" dirty="0"/>
                <a:t>Performans Denetlenmesinin Getirilmesi</a:t>
              </a:r>
            </a:p>
          </p:txBody>
        </p:sp>
      </p:grpSp>
      <p:pic>
        <p:nvPicPr>
          <p:cNvPr id="23" name="Resi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46671"/>
            <a:ext cx="1787525" cy="1509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5418" y="1449754"/>
            <a:ext cx="1598613" cy="1597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ikdörtgen 6"/>
          <p:cNvSpPr/>
          <p:nvPr/>
        </p:nvSpPr>
        <p:spPr>
          <a:xfrm>
            <a:off x="2197100" y="0"/>
            <a:ext cx="1021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6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 Araştırma Politikaları</a:t>
            </a: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99" y="3037304"/>
            <a:ext cx="1752601" cy="1502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2091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>
            <a:extLst>
              <a:ext uri="{FF2B5EF4-FFF2-40B4-BE49-F238E27FC236}">
                <a16:creationId xmlns:a16="http://schemas.microsoft.com/office/drawing/2014/main" id="{AAFCA86C-9EDC-2E4A-8185-A6BCD323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282" y="953696"/>
            <a:ext cx="3626029" cy="648289"/>
          </a:xfrm>
        </p:spPr>
        <p:txBody>
          <a:bodyPr>
            <a:normAutofit/>
          </a:bodyPr>
          <a:lstStyle/>
          <a:p>
            <a:r>
              <a:rPr lang="tr-T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TEŞEKKÜRLER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C6A69F7-6972-4EC4-8700-1631D0CC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93" y="1847396"/>
            <a:ext cx="7328608" cy="405690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72BE53A-0958-42D6-ABA5-0EA47DD4B2A1}"/>
              </a:ext>
            </a:extLst>
          </p:cNvPr>
          <p:cNvSpPr txBox="1"/>
          <p:nvPr/>
        </p:nvSpPr>
        <p:spPr>
          <a:xfrm>
            <a:off x="296335" y="5599102"/>
            <a:ext cx="340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3"/>
              </a:rPr>
              <a:t>https://www.ardek.ankara.edu.tr/</a:t>
            </a:r>
            <a:endParaRPr lang="tr-TR" dirty="0"/>
          </a:p>
          <a:p>
            <a:endParaRPr lang="tr-TR" dirty="0"/>
          </a:p>
          <a:p>
            <a:pPr algn="ctr"/>
            <a:r>
              <a:rPr lang="tr-TR" dirty="0"/>
              <a:t>ardek@ankara.edu.tr</a:t>
            </a:r>
          </a:p>
        </p:txBody>
      </p:sp>
    </p:spTree>
    <p:extLst>
      <p:ext uri="{BB962C8B-B14F-4D97-AF65-F5344CB8AC3E}">
        <p14:creationId xmlns:p14="http://schemas.microsoft.com/office/powerpoint/2010/main" val="2494216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2984</TotalTime>
  <Words>6048</Words>
  <Application>Microsoft Office PowerPoint</Application>
  <PresentationFormat>Geniş ekran</PresentationFormat>
  <Paragraphs>3006</Paragraphs>
  <Slides>93</Slides>
  <Notes>15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93</vt:i4>
      </vt:variant>
    </vt:vector>
  </HeadingPairs>
  <TitlesOfParts>
    <vt:vector size="111" baseType="lpstr">
      <vt:lpstr>Arial</vt:lpstr>
      <vt:lpstr>Arial Black</vt:lpstr>
      <vt:lpstr>Calibri</vt:lpstr>
      <vt:lpstr>Calibri Light</vt:lpstr>
      <vt:lpstr>Calibri Light (Başlıklar)</vt:lpstr>
      <vt:lpstr>Cambria</vt:lpstr>
      <vt:lpstr>Century Gothic</vt:lpstr>
      <vt:lpstr>Futura Bk BT</vt:lpstr>
      <vt:lpstr>Segoe UI</vt:lpstr>
      <vt:lpstr>Symbol</vt:lpstr>
      <vt:lpstr>Times New Roman</vt:lpstr>
      <vt:lpstr>Verdana</vt:lpstr>
      <vt:lpstr>Wingdings</vt:lpstr>
      <vt:lpstr>Wingdings 2</vt:lpstr>
      <vt:lpstr>Wingdings 3</vt:lpstr>
      <vt:lpstr>Office Teması</vt:lpstr>
      <vt:lpstr>Office Theme</vt:lpstr>
      <vt:lpstr>Worksheet</vt:lpstr>
      <vt:lpstr>PowerPoint Sunusu</vt:lpstr>
      <vt:lpstr>Araştırma Üniversiteleri</vt:lpstr>
      <vt:lpstr>PowerPoint Sunusu</vt:lpstr>
      <vt:lpstr>PowerPoint Sunusu</vt:lpstr>
      <vt:lpstr>YÖK Araştırma Üniversiteleri Performans İzleme Endeksi Kriterler</vt:lpstr>
      <vt:lpstr>Araştırma ve Aday Araştırma Üniversiteleri Performans İzleme Endeksi </vt:lpstr>
      <vt:lpstr>Araştırma Üniversiteleri Performans İzleme Endeksi </vt:lpstr>
      <vt:lpstr>PowerPoint Sunusu</vt:lpstr>
      <vt:lpstr>PowerPoint Sunusu</vt:lpstr>
      <vt:lpstr>PERFORMANS İZLEME KRİTERLERİ-2021</vt:lpstr>
      <vt:lpstr>ARAŞTIRMA ÜNİVERSİTELERİ  2021 PERFORMANS SIRALAMASI SONUÇLARI</vt:lpstr>
      <vt:lpstr>ARAŞTIRMA ÜNİVERSİTELERİ 2021 YILI PERFORMANS SIRALAMASI</vt:lpstr>
      <vt:lpstr>PowerPoint Sunusu</vt:lpstr>
      <vt:lpstr>PowerPoint Sunusu</vt:lpstr>
      <vt:lpstr>PowerPoint Sunusu</vt:lpstr>
      <vt:lpstr>PowerPoint Sunusu</vt:lpstr>
      <vt:lpstr>PowerPoint Sunusu</vt:lpstr>
      <vt:lpstr>Uluslararası Üniversite Sıralama Sistemleri</vt:lpstr>
      <vt:lpstr>PowerPoint Sunusu</vt:lpstr>
      <vt:lpstr>Webometrics (Ranking Web of World Universities)</vt:lpstr>
      <vt:lpstr>Webometrics Dünya Sıralaması  2022 (Web sayfası +Akademik üretkenlik)  ilk 10 üniversitemiz </vt:lpstr>
      <vt:lpstr>THE (Times Higher Education World University Rankings)</vt:lpstr>
      <vt:lpstr>THE (Times Higher Education)  2022-2023  Dünya sıralaması İlk 500’e Çankaya, Koç  ve Sabancı  girdi Sıralamaya girenler</vt:lpstr>
      <vt:lpstr>THE Impact Ranking</vt:lpstr>
      <vt:lpstr>THE Impact Ranking, 2021</vt:lpstr>
      <vt:lpstr>PowerPoint Sunusu</vt:lpstr>
      <vt:lpstr>Araştırma Üniversiteleri THE Impact Sıralaması</vt:lpstr>
      <vt:lpstr>GreenMetric 2021 Sıralaması, Araştırma Üniversiteleri</vt:lpstr>
      <vt:lpstr>GreenMetric 2022 Sıralaması, Araştırma Üniversiteleri</vt:lpstr>
      <vt:lpstr>QS 2022 ALAN BAZLI SIRALAMALAR METODOLOJİ</vt:lpstr>
      <vt:lpstr>QS 2022-2023 Dünya sıralaması   Sıralamaya giren ilk 9 üniversitemiz </vt:lpstr>
      <vt:lpstr>PowerPoint Sunusu</vt:lpstr>
      <vt:lpstr>2022 RUR (Round University Ranking) Dünya sıralaması (Anket+akademik üretkenliğe dayalıdır)  Sıralamaya giren ilk 9 üniversitemiz</vt:lpstr>
      <vt:lpstr>RUR 2018-2022 TÜRK ÜNİVERSİTELERİ DÜNYA SIRALAMALARI GRAFİĞİ</vt:lpstr>
      <vt:lpstr>RUR 2022 ALAN BAZLI SIRALAMALAR METODOLOJİ</vt:lpstr>
      <vt:lpstr>PowerPoint Sunusu</vt:lpstr>
      <vt:lpstr>Sci Mago (İspanya) 2022 Dünya sıralaması (2009’da kuruldu Akademik üretkenlik temelli)   Sıralamaya giren ilk 9  üniversitemiz  </vt:lpstr>
      <vt:lpstr>PowerPoint Sunusu</vt:lpstr>
      <vt:lpstr>URAP TÜRKİYE Sıralaması 2022-2023  Sıralamaya giren ilk 10 üniversitemiz  </vt:lpstr>
      <vt:lpstr>URAP 2022-2023 dünya sıralamasında 1ilk 10 üniversitemizin puanları (600 üzerinden)</vt:lpstr>
      <vt:lpstr>URAP 2020-2021 Dünya Bilim Alanı Sıralamasında Ankara Ü. (14/78)</vt:lpstr>
      <vt:lpstr>Dünyada ve Türkiye’de 5 yılda yayımlanan makalelerin; yer aldığı dergilerin etki değerine göre %25’lik dilimlere dağılımı</vt:lpstr>
      <vt:lpstr>Dünyanın en iyi 9 üniversitesinin yayın kalitesi durumu</vt:lpstr>
      <vt:lpstr>İlk 9 üniversitemizin 2022-2023 Dünya sıralamasına göre yayın kalitesi durumu</vt:lpstr>
      <vt:lpstr>PowerPoint Sunusu</vt:lpstr>
      <vt:lpstr>5 yıllık makalelerine göre. İlk %25’lik dilimde en çok yayını olanlar</vt:lpstr>
      <vt:lpstr>Girişimci ve Yenilikçi Üniversite Endeksi</vt:lpstr>
      <vt:lpstr>PowerPoint Sunusu</vt:lpstr>
      <vt:lpstr>PowerPoint Sunusu</vt:lpstr>
      <vt:lpstr>PowerPoint Sunusu</vt:lpstr>
      <vt:lpstr>Yayın ve Etki Analizi</vt:lpstr>
      <vt:lpstr>Ankara Üniversitesi Öğretim Üyesi Başına Yayın Sayısı</vt:lpstr>
      <vt:lpstr>Öğretim Üyesi Başına Yayın Sayıları</vt:lpstr>
      <vt:lpstr>Öğretim Üyesi Başına Yayın Sayısı Ortalaması ve Toplam Öğrenci Sayısı</vt:lpstr>
      <vt:lpstr>Öğretim Üyesi Başına Yayın Sayısı Ortalaması ve Doktora Öğrencisinin Toplam Öğrenci Sayısına Oranı</vt:lpstr>
      <vt:lpstr>Incites Yayın Analizi, 2017- 2021</vt:lpstr>
      <vt:lpstr>Incites Yayın Analizi, 2017- 2021</vt:lpstr>
      <vt:lpstr>Incites Yayın Analizi, 2017- 2021</vt:lpstr>
      <vt:lpstr>Incites Yayın Analizi, 2016-2022</vt:lpstr>
      <vt:lpstr>Incites Yayın Analizi, 2016-2022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2022 YILI PROJELERİ (GENEL TABLO)</vt:lpstr>
      <vt:lpstr>      ANKARA ÜNİVERSİTESİ (10 proje)        Aktarılan Bütçe: ₺5.974.397,03        Kullanılan Bütçe:₺7.433.899,20  </vt:lpstr>
      <vt:lpstr>ARAŞTIRMA ÜNİVERSİTELERİ DESTEK PROGRAMI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Yıllık Akademik Performans Değerlendirme Uygulaması</vt:lpstr>
      <vt:lpstr>Örnek Uygulamalar</vt:lpstr>
      <vt:lpstr>Sonuç ve Öneriler</vt:lpstr>
      <vt:lpstr>PowerPoint Sunusu</vt:lpstr>
      <vt:lpstr>Sonuç ve Öneriler</vt:lpstr>
      <vt:lpstr>PowerPoint Sunusu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Aysen APAYDIN</dc:creator>
  <cp:lastModifiedBy>Kaan ORHAN</cp:lastModifiedBy>
  <cp:revision>155</cp:revision>
  <dcterms:created xsi:type="dcterms:W3CDTF">2020-01-15T09:09:20Z</dcterms:created>
  <dcterms:modified xsi:type="dcterms:W3CDTF">2023-02-01T09:14:46Z</dcterms:modified>
</cp:coreProperties>
</file>